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bin" ContentType="application/vnd.openxmlformats-officedocument.oleObject"/>
  <Default Extension="vml" ContentType="application/vnd.openxmlformats-officedocument.vmlDrawing"/>
  <Default Extension="tif" ContentType="image/gif"/>
  <Default Extension="png" ContentType="image/png"/>
  <Default Extension="wmf" ContentType="image/x-wmf"/>
  <Default Extension="rels" ContentType="application/vnd.openxmlformats-package.relationships+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4" r:id="rId1"/>
    <p:sldMasterId id="2147484032" r:id="rId2"/>
    <p:sldMasterId id="2147484133" r:id="rId3"/>
  </p:sldMasterIdLst>
  <p:notesMasterIdLst>
    <p:notesMasterId r:id="rId63"/>
  </p:notesMasterIdLst>
  <p:handoutMasterIdLst>
    <p:handoutMasterId r:id="rId64"/>
  </p:handoutMasterIdLst>
  <p:sldIdLst>
    <p:sldId id="996" r:id="rId4"/>
    <p:sldId id="997" r:id="rId5"/>
    <p:sldId id="998" r:id="rId6"/>
    <p:sldId id="1055" r:id="rId7"/>
    <p:sldId id="1056" r:id="rId8"/>
    <p:sldId id="1025" r:id="rId9"/>
    <p:sldId id="1057" r:id="rId10"/>
    <p:sldId id="1053" r:id="rId11"/>
    <p:sldId id="1054" r:id="rId12"/>
    <p:sldId id="1058" r:id="rId13"/>
    <p:sldId id="952" r:id="rId14"/>
    <p:sldId id="1059" r:id="rId15"/>
    <p:sldId id="1026" r:id="rId16"/>
    <p:sldId id="1040" r:id="rId17"/>
    <p:sldId id="1062" r:id="rId18"/>
    <p:sldId id="1027" r:id="rId19"/>
    <p:sldId id="967" r:id="rId20"/>
    <p:sldId id="1021" r:id="rId21"/>
    <p:sldId id="884" r:id="rId22"/>
    <p:sldId id="864" r:id="rId23"/>
    <p:sldId id="1030" r:id="rId24"/>
    <p:sldId id="1036" r:id="rId25"/>
    <p:sldId id="1031" r:id="rId26"/>
    <p:sldId id="1032" r:id="rId27"/>
    <p:sldId id="1061" r:id="rId28"/>
    <p:sldId id="1034" r:id="rId29"/>
    <p:sldId id="1063" r:id="rId30"/>
    <p:sldId id="776" r:id="rId31"/>
    <p:sldId id="1033" r:id="rId32"/>
    <p:sldId id="993" r:id="rId33"/>
    <p:sldId id="767" r:id="rId34"/>
    <p:sldId id="768" r:id="rId35"/>
    <p:sldId id="909" r:id="rId36"/>
    <p:sldId id="892" r:id="rId37"/>
    <p:sldId id="893" r:id="rId38"/>
    <p:sldId id="1060" r:id="rId39"/>
    <p:sldId id="1035" r:id="rId40"/>
    <p:sldId id="1039" r:id="rId41"/>
    <p:sldId id="1037" r:id="rId42"/>
    <p:sldId id="802" r:id="rId43"/>
    <p:sldId id="1050" r:id="rId44"/>
    <p:sldId id="1047" r:id="rId45"/>
    <p:sldId id="1041" r:id="rId46"/>
    <p:sldId id="1064" r:id="rId47"/>
    <p:sldId id="1065" r:id="rId48"/>
    <p:sldId id="1066" r:id="rId49"/>
    <p:sldId id="1042" r:id="rId50"/>
    <p:sldId id="991" r:id="rId51"/>
    <p:sldId id="1051" r:id="rId52"/>
    <p:sldId id="1052" r:id="rId53"/>
    <p:sldId id="1048" r:id="rId54"/>
    <p:sldId id="1049" r:id="rId55"/>
    <p:sldId id="953" r:id="rId56"/>
    <p:sldId id="954" r:id="rId57"/>
    <p:sldId id="989" r:id="rId58"/>
    <p:sldId id="1005" r:id="rId59"/>
    <p:sldId id="1043" r:id="rId60"/>
    <p:sldId id="1045" r:id="rId61"/>
    <p:sldId id="871" r:id="rId6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B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732" autoAdjust="0"/>
    <p:restoredTop sz="92830"/>
  </p:normalViewPr>
  <p:slideViewPr>
    <p:cSldViewPr snapToGrid="0" snapToObjects="1">
      <p:cViewPr varScale="1">
        <p:scale>
          <a:sx n="82" d="100"/>
          <a:sy n="82" d="100"/>
        </p:scale>
        <p:origin x="168" y="1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35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notesMaster" Target="notesMasters/notesMaster1.xml"/><Relationship Id="rId64" Type="http://schemas.openxmlformats.org/officeDocument/2006/relationships/handoutMaster" Target="handoutMasters/handoutMaster1.xml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Relationship Id="rId3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A5775-4097-AE4D-851F-F2D1307DC889}" type="datetimeFigureOut">
              <a:rPr kumimoji="1" lang="ja-JP" altLang="en-US" smtClean="0"/>
              <a:t>2017/9/18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839BC-3F7F-8B46-9A8A-2A0FDFB835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117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C013D-FEB3-3E4C-A540-2BE54D0B70AD}" type="datetimeFigureOut">
              <a:rPr kumimoji="1" lang="ja-JP" altLang="en-US" smtClean="0"/>
              <a:t>2017/9/18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250BC-209A-DF48-BC7B-AECF9A81EA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13414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250BC-209A-DF48-BC7B-AECF9A81EA0F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46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250BC-209A-DF48-BC7B-AECF9A81EA0F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910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ja-JP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8606-5BEE-4184-92B0-6AE64E247E16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942189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BEA5-B64C-4F5E-BC39-5CBB9D30A4A0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035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1E64-6AA0-4C8D-B735-6F0199F01CC8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64821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793338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11469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27700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953816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329188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56834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5874882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71101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0CBA-5314-491A-81F6-E990FB17893F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66361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749213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8117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99750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329454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23622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65138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97308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695119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594884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6924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42D58-988A-469F-BBC3-B081CE1D4C3D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227724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516905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663941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77119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04163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2A96-20BF-48B6-884B-7198F602133F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01128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29A35-67F0-4BD5-BDDC-31C36FFECC58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60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BE57-A613-4510-8EFC-B2EAA2FD12AA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56690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580C-4264-4EB6-9E8A-9E7399221981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78244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DAF4E-F923-4609-AB8B-B65CB27B60BA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9213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3F05-9599-4EFF-A78F-0C7E5825BE6F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766354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D4B9AFA-B9C9-4D05-9909-79E74D33F704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 defTabSz="914400"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 defTabSz="914400"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1648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2015/02/18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191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EA7A5-DF68-C04C-B528-60FCB06EB7F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2B23E-43A0-3B46-B2E8-34CD1F3BC1B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8320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4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9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30.wmf"/><Relationship Id="rId7" Type="http://schemas.openxmlformats.org/officeDocument/2006/relationships/image" Target="../media/image32.jpeg"/><Relationship Id="rId8" Type="http://schemas.openxmlformats.org/officeDocument/2006/relationships/oleObject" Target="../embeddings/oleObject3.bin"/><Relationship Id="rId9" Type="http://schemas.openxmlformats.org/officeDocument/2006/relationships/image" Target="../media/image31.emf"/><Relationship Id="rId10" Type="http://schemas.openxmlformats.org/officeDocument/2006/relationships/image" Target="../media/image3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6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oleObject" Target="../embeddings/oleObject4.bin"/><Relationship Id="rId5" Type="http://schemas.openxmlformats.org/officeDocument/2006/relationships/image" Target="../media/image40.emf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4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6.jpg"/><Relationship Id="rId3" Type="http://schemas.openxmlformats.org/officeDocument/2006/relationships/image" Target="../media/image4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8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5" Type="http://schemas.openxmlformats.org/officeDocument/2006/relationships/image" Target="../media/image59.emf"/><Relationship Id="rId6" Type="http://schemas.openxmlformats.org/officeDocument/2006/relationships/image" Target="../media/image60.jpeg"/><Relationship Id="rId7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0.jpeg"/><Relationship Id="rId5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Relationship Id="rId3" Type="http://schemas.openxmlformats.org/officeDocument/2006/relationships/image" Target="../media/image65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t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eg"/><Relationship Id="rId3" Type="http://schemas.openxmlformats.org/officeDocument/2006/relationships/image" Target="../media/image76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4" Type="http://schemas.openxmlformats.org/officeDocument/2006/relationships/image" Target="../media/image86.emf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84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Relationship Id="rId3" Type="http://schemas.openxmlformats.org/officeDocument/2006/relationships/image" Target="../media/image87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gif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6.jpeg"/><Relationship Id="rId3" Type="http://schemas.openxmlformats.org/officeDocument/2006/relationships/image" Target="../media/image9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3.jpeg"/><Relationship Id="rId3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IMG_0355.jpg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-10391" y="-8963"/>
            <a:ext cx="9154391" cy="6853066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0391" y="-8963"/>
            <a:ext cx="9143999" cy="1780108"/>
          </a:xfrm>
        </p:spPr>
        <p:txBody>
          <a:bodyPr>
            <a:noAutofit/>
          </a:bodyPr>
          <a:lstStyle/>
          <a:p>
            <a:r>
              <a:rPr lang="en-US" altLang="ja-JP" dirty="0" smtClean="0">
                <a:solidFill>
                  <a:schemeClr val="bg1"/>
                </a:solidFill>
              </a:rPr>
              <a:t>Muon g-2/EDM measurement </a:t>
            </a:r>
            <a:br>
              <a:rPr lang="en-US" altLang="ja-JP" dirty="0" smtClean="0">
                <a:solidFill>
                  <a:schemeClr val="bg1"/>
                </a:solidFill>
              </a:rPr>
            </a:br>
            <a:r>
              <a:rPr lang="en-US" altLang="ja-JP" dirty="0" smtClean="0">
                <a:solidFill>
                  <a:schemeClr val="bg1"/>
                </a:solidFill>
              </a:rPr>
              <a:t>at J-PARC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8688" y="4964553"/>
            <a:ext cx="6166624" cy="1473200"/>
          </a:xfrm>
          <a:solidFill>
            <a:schemeClr val="bg1">
              <a:alpha val="0"/>
            </a:schemeClr>
          </a:solidFill>
        </p:spPr>
        <p:txBody>
          <a:bodyPr>
            <a:noAutofit/>
          </a:bodyPr>
          <a:lstStyle/>
          <a:p>
            <a:r>
              <a:rPr lang="en-US" altLang="ja-JP" sz="2800" dirty="0" smtClean="0">
                <a:solidFill>
                  <a:schemeClr val="bg1"/>
                </a:solidFill>
              </a:rPr>
              <a:t>September 18, 2017</a:t>
            </a:r>
          </a:p>
          <a:p>
            <a:r>
              <a:rPr lang="en-US" altLang="ja-JP" sz="2800" dirty="0" smtClean="0">
                <a:solidFill>
                  <a:schemeClr val="bg1"/>
                </a:solidFill>
              </a:rPr>
              <a:t>Seoul National University</a:t>
            </a:r>
            <a:endParaRPr lang="en-US" altLang="ja-JP" sz="2800" dirty="0" smtClean="0">
              <a:solidFill>
                <a:schemeClr val="bg1"/>
              </a:solidFill>
            </a:endParaRPr>
          </a:p>
          <a:p>
            <a:r>
              <a:rPr lang="en-US" altLang="ja-JP" sz="2800" dirty="0" smtClean="0">
                <a:solidFill>
                  <a:schemeClr val="bg1"/>
                </a:solidFill>
              </a:rPr>
              <a:t>Tsutomu Mibe (KEK-IPNS)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6008684" y="1478757"/>
            <a:ext cx="301813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3200" b="1">
                <a:solidFill>
                  <a:schemeClr val="bg1"/>
                </a:solidFill>
                <a:latin typeface="+mj-lt"/>
              </a:rPr>
              <a:t>http://g-2.kek.jp</a:t>
            </a:r>
          </a:p>
        </p:txBody>
      </p:sp>
    </p:spTree>
    <p:extLst>
      <p:ext uri="{BB962C8B-B14F-4D97-AF65-F5344CB8AC3E}">
        <p14:creationId xmlns:p14="http://schemas.microsoft.com/office/powerpoint/2010/main" val="191730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Anomalous magnetic moment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53989" y="4088352"/>
            <a:ext cx="8365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All interactions, </a:t>
            </a:r>
            <a:r>
              <a:rPr lang="en-US" altLang="ja-JP" sz="2800" i="1" dirty="0" smtClean="0">
                <a:solidFill>
                  <a:srgbClr val="FF0000"/>
                </a:solidFill>
              </a:rPr>
              <a:t>including ones we don’t know</a:t>
            </a:r>
            <a:r>
              <a:rPr lang="en-US" altLang="ja-JP" sz="2800" dirty="0" smtClean="0"/>
              <a:t>,</a:t>
            </a:r>
          </a:p>
          <a:p>
            <a:r>
              <a:rPr lang="en-US" altLang="ja-JP" sz="2800" dirty="0" smtClean="0"/>
              <a:t>appear in quantum loops, and add up to contribute </a:t>
            </a:r>
            <a:r>
              <a:rPr lang="en-US" altLang="ja-JP" sz="2800" dirty="0" err="1" smtClean="0"/>
              <a:t>a</a:t>
            </a:r>
            <a:r>
              <a:rPr lang="en-US" altLang="ja-JP" sz="2800" baseline="-25000" dirty="0" err="1" smtClean="0"/>
              <a:t>μ</a:t>
            </a:r>
            <a:endParaRPr kumimoji="1" lang="ja-JP" altLang="en-US" sz="2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64"/>
            <a:ext cx="9144000" cy="190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6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5370"/>
            <a:ext cx="8229600" cy="988259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Comparison with experiments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9AD82-A2A7-48CC-ADE6-956731C16DA4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pic>
        <p:nvPicPr>
          <p:cNvPr id="40" name="図 39" descr="スクリーンショット 2012-03-23 18.44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29" y="1445229"/>
            <a:ext cx="8980541" cy="4719265"/>
          </a:xfrm>
          <a:prstGeom prst="rect">
            <a:avLst/>
          </a:prstGeom>
        </p:spPr>
      </p:pic>
      <p:sp>
        <p:nvSpPr>
          <p:cNvPr id="41" name="正方形/長方形 40"/>
          <p:cNvSpPr/>
          <p:nvPr/>
        </p:nvSpPr>
        <p:spPr>
          <a:xfrm>
            <a:off x="3218047" y="5810921"/>
            <a:ext cx="5855051" cy="40011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r"/>
            <a:r>
              <a:rPr lang="en-US" altLang="ja-JP" sz="2000" dirty="0" smtClean="0"/>
              <a:t>HLMNT11 : J.Phys.G38</a:t>
            </a:r>
            <a:r>
              <a:rPr lang="en-US" altLang="ja-JP" sz="2000" dirty="0"/>
              <a:t>:</a:t>
            </a:r>
            <a:r>
              <a:rPr lang="en-US" altLang="ja-JP" sz="2000" dirty="0" smtClean="0"/>
              <a:t>085003,2011</a:t>
            </a:r>
            <a:endParaRPr lang="ja-JP" altLang="en-US" sz="2000" dirty="0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6766015" y="4736140"/>
            <a:ext cx="2486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 smtClean="0">
                <a:solidFill>
                  <a:srgbClr val="0000FF"/>
                </a:solidFill>
              </a:rPr>
              <a:t>〜BNL E821</a:t>
            </a:r>
            <a:r>
              <a:rPr lang="en-US" altLang="ja-JP" sz="2000" b="1" dirty="0">
                <a:solidFill>
                  <a:srgbClr val="0000FF"/>
                </a:solidFill>
              </a:rPr>
              <a:t> </a:t>
            </a:r>
            <a:r>
              <a:rPr lang="en-US" altLang="ja-JP" sz="2000" b="1" dirty="0" smtClean="0">
                <a:solidFill>
                  <a:srgbClr val="0000FF"/>
                </a:solidFill>
              </a:rPr>
              <a:t>(0.5ppm)</a:t>
            </a:r>
            <a:endParaRPr kumimoji="1" lang="ja-JP" altLang="en-US" sz="2000" b="1" dirty="0">
              <a:solidFill>
                <a:srgbClr val="0000FF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954506" y="1079001"/>
            <a:ext cx="2186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D. Nomura (tau2012)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218504" y="2927420"/>
            <a:ext cx="16603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in consistent with</a:t>
            </a:r>
          </a:p>
          <a:p>
            <a:r>
              <a:rPr kumimoji="1" lang="en-US" altLang="ja-JP" sz="1600" dirty="0" smtClean="0"/>
              <a:t>DHMZ10</a:t>
            </a:r>
            <a:endParaRPr kumimoji="1" lang="ja-JP" altLang="en-US" sz="1600" dirty="0"/>
          </a:p>
        </p:txBody>
      </p:sp>
      <p:sp>
        <p:nvSpPr>
          <p:cNvPr id="13" name="右中かっこ 12"/>
          <p:cNvSpPr/>
          <p:nvPr/>
        </p:nvSpPr>
        <p:spPr>
          <a:xfrm>
            <a:off x="6943686" y="2979017"/>
            <a:ext cx="213652" cy="605379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4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3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5899" y="1"/>
            <a:ext cx="8867167" cy="1415534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“Muon g-2 theory initiative”</a:t>
            </a:r>
            <a:br>
              <a:rPr kumimoji="1" lang="en-US" altLang="ja-JP" dirty="0" smtClean="0"/>
            </a:br>
            <a:r>
              <a:rPr kumimoji="1" lang="en-US" altLang="ja-JP" dirty="0" smtClean="0"/>
              <a:t>formed in June 2017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78" t="23741" r="7869" b="20122"/>
          <a:stretch/>
        </p:blipFill>
        <p:spPr>
          <a:xfrm>
            <a:off x="60931" y="1415534"/>
            <a:ext cx="9022135" cy="4279900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392415" y="5695434"/>
            <a:ext cx="8359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“map </a:t>
            </a:r>
            <a:r>
              <a:rPr lang="en-US" altLang="ja-JP" sz="2400" dirty="0"/>
              <a:t>out strategies for obtaining the </a:t>
            </a:r>
            <a:r>
              <a:rPr lang="en-US" altLang="ja-JP" sz="2400" b="1" dirty="0">
                <a:solidFill>
                  <a:srgbClr val="FF0000"/>
                </a:solidFill>
              </a:rPr>
              <a:t>best theoretical predictions for these hadronic corrections </a:t>
            </a:r>
            <a:r>
              <a:rPr lang="en-US" altLang="ja-JP" sz="2400" dirty="0"/>
              <a:t>in advance of the experimental </a:t>
            </a:r>
            <a:r>
              <a:rPr lang="en-US" altLang="ja-JP" sz="2400" dirty="0" smtClean="0"/>
              <a:t>results”</a:t>
            </a:r>
            <a:endParaRPr kumimoji="1" lang="ja-JP" altLang="en-US" sz="24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87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4898" y="0"/>
            <a:ext cx="8229600" cy="836341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Workshop </a:t>
            </a:r>
            <a:r>
              <a:rPr kumimoji="1" lang="en-US" altLang="ja-JP" smtClean="0"/>
              <a:t>at KEK in Feb, 2018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69" y="836341"/>
            <a:ext cx="7222373" cy="5998243"/>
          </a:xfrm>
        </p:spPr>
      </p:pic>
      <p:sp>
        <p:nvSpPr>
          <p:cNvPr id="5" name="テキスト ボックス 4"/>
          <p:cNvSpPr txBox="1"/>
          <p:nvPr/>
        </p:nvSpPr>
        <p:spPr>
          <a:xfrm>
            <a:off x="931357" y="6211076"/>
            <a:ext cx="7372685" cy="646331"/>
          </a:xfrm>
          <a:prstGeom prst="rect">
            <a:avLst/>
          </a:prstGeom>
          <a:solidFill>
            <a:schemeClr val="bg1">
              <a:alpha val="4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ja-JP" sz="3600"/>
              <a:t>http://www-</a:t>
            </a:r>
            <a:r>
              <a:rPr lang="en-US" altLang="ja-JP" sz="3600" dirty="0" err="1"/>
              <a:t>conf.kek.jp</a:t>
            </a:r>
            <a:r>
              <a:rPr lang="en-US" altLang="ja-JP" sz="3600" dirty="0"/>
              <a:t>/</a:t>
            </a:r>
            <a:r>
              <a:rPr lang="en-US" altLang="ja-JP" sz="3600" dirty="0" err="1"/>
              <a:t>muonHVPws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13139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14400"/>
          </a:xfrm>
        </p:spPr>
        <p:txBody>
          <a:bodyPr>
            <a:noAutofit/>
          </a:bodyPr>
          <a:lstStyle/>
          <a:p>
            <a:r>
              <a:rPr lang="en-US" altLang="ja-JP" sz="3600" dirty="0"/>
              <a:t>F</a:t>
            </a:r>
            <a:r>
              <a:rPr kumimoji="1" lang="en-US" altLang="ja-JP" sz="3600" dirty="0" smtClean="0"/>
              <a:t>irst wiggle plot at FNAL in June, 2017</a:t>
            </a:r>
            <a:endParaRPr kumimoji="1" lang="ja-JP" altLang="en-US" sz="36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" y="0"/>
            <a:ext cx="9140158" cy="6858000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0" y="6488668"/>
            <a:ext cx="25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Tim </a:t>
            </a:r>
            <a:r>
              <a:rPr kumimoji="1" lang="en-US" altLang="ja-JP" dirty="0" err="1" smtClean="0"/>
              <a:t>Gorringe</a:t>
            </a:r>
            <a:r>
              <a:rPr kumimoji="1" lang="en-US" altLang="ja-JP" dirty="0" smtClean="0"/>
              <a:t> (FCCP 2017)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" y="25110"/>
            <a:ext cx="2409634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4800" dirty="0" smtClean="0"/>
              <a:t>FNAL g-2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6835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ja-JP" altLang="en-US" dirty="0">
              <a:solidFill>
                <a:prstClr val="white"/>
              </a:solidFill>
            </a:endParaRPr>
          </a:p>
        </p:txBody>
      </p:sp>
      <p:sp>
        <p:nvSpPr>
          <p:cNvPr id="21507" name="スライド番号プレースホルダ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5EDC16-E1AC-401E-A7F7-1429769FC7F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altLang="ja-JP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508" name="図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81100"/>
            <a:ext cx="9144000" cy="458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直線矢印コネクタ 10"/>
          <p:cNvCxnSpPr>
            <a:cxnSpLocks noChangeShapeType="1"/>
          </p:cNvCxnSpPr>
          <p:nvPr/>
        </p:nvCxnSpPr>
        <p:spPr bwMode="auto">
          <a:xfrm rot="10800000" flipV="1">
            <a:off x="76200" y="1828800"/>
            <a:ext cx="838200" cy="304800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7" name="テキスト ボックス 16"/>
          <p:cNvSpPr txBox="1">
            <a:spLocks noChangeArrowheads="1"/>
          </p:cNvSpPr>
          <p:nvPr/>
        </p:nvSpPr>
        <p:spPr bwMode="auto">
          <a:xfrm>
            <a:off x="1143000" y="1295400"/>
            <a:ext cx="12877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altLang="ja-JP" sz="1200" dirty="0" smtClean="0">
                <a:solidFill>
                  <a:srgbClr val="FFFFFF"/>
                </a:solidFill>
              </a:rPr>
              <a:t>Production target</a:t>
            </a:r>
            <a:endParaRPr lang="en-US" altLang="ja-JP" sz="1200" dirty="0">
              <a:solidFill>
                <a:srgbClr val="FFFFFF"/>
              </a:solidFill>
            </a:endParaRPr>
          </a:p>
          <a:p>
            <a:pPr defTabSz="457200"/>
            <a:r>
              <a:rPr lang="en-US" altLang="ja-JP" sz="1200" dirty="0">
                <a:solidFill>
                  <a:srgbClr val="FFFFFF"/>
                </a:solidFill>
              </a:rPr>
              <a:t> (20 mm)</a:t>
            </a:r>
            <a:endParaRPr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8" name="テキスト ボックス 17"/>
          <p:cNvSpPr txBox="1">
            <a:spLocks noChangeArrowheads="1"/>
          </p:cNvSpPr>
          <p:nvPr/>
        </p:nvSpPr>
        <p:spPr bwMode="auto">
          <a:xfrm>
            <a:off x="444500" y="989141"/>
            <a:ext cx="15135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altLang="ja-JP" sz="1200" dirty="0">
                <a:solidFill>
                  <a:prstClr val="white"/>
                </a:solidFill>
              </a:rPr>
              <a:t>3 GeV proton beam</a:t>
            </a:r>
          </a:p>
          <a:p>
            <a:pPr defTabSz="457200"/>
            <a:r>
              <a:rPr lang="en-US" altLang="ja-JP" sz="1200" dirty="0">
                <a:solidFill>
                  <a:prstClr val="white"/>
                </a:solidFill>
              </a:rPr>
              <a:t> ( 333 </a:t>
            </a:r>
            <a:r>
              <a:rPr lang="en-US" altLang="ja-JP" sz="1200" dirty="0" err="1">
                <a:solidFill>
                  <a:prstClr val="white"/>
                </a:solidFill>
              </a:rPr>
              <a:t>uA</a:t>
            </a:r>
            <a:r>
              <a:rPr lang="en-US" altLang="ja-JP" sz="1200" dirty="0">
                <a:solidFill>
                  <a:prstClr val="white"/>
                </a:solidFill>
              </a:rPr>
              <a:t>)</a:t>
            </a:r>
            <a:endParaRPr lang="ja-JP" altLang="en-US" sz="1200" dirty="0">
              <a:solidFill>
                <a:prstClr val="white"/>
              </a:solidFill>
            </a:endParaRPr>
          </a:p>
        </p:txBody>
      </p:sp>
      <p:sp>
        <p:nvSpPr>
          <p:cNvPr id="19" name="テキスト ボックス 18"/>
          <p:cNvSpPr txBox="1">
            <a:spLocks noChangeArrowheads="1"/>
          </p:cNvSpPr>
          <p:nvPr/>
        </p:nvSpPr>
        <p:spPr bwMode="auto">
          <a:xfrm>
            <a:off x="1676400" y="1828800"/>
            <a:ext cx="14869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altLang="ja-JP" sz="1200" dirty="0">
                <a:solidFill>
                  <a:srgbClr val="FFFFFF"/>
                </a:solidFill>
              </a:rPr>
              <a:t>Surface muon beam </a:t>
            </a:r>
          </a:p>
          <a:p>
            <a:pPr defTabSz="457200"/>
            <a:r>
              <a:rPr lang="en-US" altLang="ja-JP" sz="1200" dirty="0">
                <a:solidFill>
                  <a:srgbClr val="FFFFFF"/>
                </a:solidFill>
              </a:rPr>
              <a:t>(28 MeV/</a:t>
            </a:r>
            <a:r>
              <a:rPr lang="en-US" altLang="ja-JP" sz="1200" dirty="0" smtClean="0">
                <a:solidFill>
                  <a:srgbClr val="FFFFFF"/>
                </a:solidFill>
              </a:rPr>
              <a:t>c)</a:t>
            </a:r>
            <a:endParaRPr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0" name="テキスト ボックス 19"/>
          <p:cNvSpPr txBox="1">
            <a:spLocks noChangeArrowheads="1"/>
          </p:cNvSpPr>
          <p:nvPr/>
        </p:nvSpPr>
        <p:spPr bwMode="auto">
          <a:xfrm>
            <a:off x="2514600" y="2438400"/>
            <a:ext cx="21771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altLang="ja-JP" sz="1200" dirty="0">
                <a:solidFill>
                  <a:srgbClr val="FFFFFF"/>
                </a:solidFill>
              </a:rPr>
              <a:t>Muonium Production </a:t>
            </a:r>
          </a:p>
          <a:p>
            <a:pPr defTabSz="457200"/>
            <a:r>
              <a:rPr lang="en-US" altLang="ja-JP" sz="1200" dirty="0">
                <a:solidFill>
                  <a:srgbClr val="FFFFFF"/>
                </a:solidFill>
              </a:rPr>
              <a:t>(300 K ~ 25 meV⇒2.3 </a:t>
            </a:r>
            <a:r>
              <a:rPr lang="en-US" altLang="ja-JP" sz="1200" dirty="0" err="1">
                <a:solidFill>
                  <a:srgbClr val="FFFFFF"/>
                </a:solidFill>
              </a:rPr>
              <a:t>keV</a:t>
            </a:r>
            <a:r>
              <a:rPr lang="en-US" altLang="ja-JP" sz="1200" dirty="0">
                <a:solidFill>
                  <a:srgbClr val="FFFFFF"/>
                </a:solidFill>
              </a:rPr>
              <a:t>/c)</a:t>
            </a:r>
            <a:endParaRPr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27571" y="48690"/>
            <a:ext cx="5380532" cy="830997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perspectiveFront" fov="4800000">
                <a:rot lat="1200000" lon="0" rev="0"/>
              </a:camera>
              <a:lightRig rig="threePt" dir="t"/>
            </a:scene3d>
          </a:bodyPr>
          <a:lstStyle/>
          <a:p>
            <a:pPr defTabSz="457200">
              <a:defRPr/>
            </a:pPr>
            <a:r>
              <a:rPr lang="en-US" altLang="ja-JP" sz="2400" dirty="0" err="1" smtClean="0">
                <a:solidFill>
                  <a:srgbClr val="FFFFFF"/>
                </a:solidFill>
                <a:effectLst>
                  <a:glow rad="63500">
                    <a:srgbClr val="4F81BD">
                      <a:lumMod val="75000"/>
                      <a:alpha val="75000"/>
                    </a:srgbClr>
                  </a:glow>
                  <a:outerShdw blurRad="60007" dist="200025" dir="15000000" sy="30000" kx="-1800000" algn="bl">
                    <a:srgbClr val="000000">
                      <a:alpha val="32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Arial" pitchFamily="-109" charset="0"/>
                <a:cs typeface="ＭＳ Ｐゴシック" pitchFamily="-109" charset="-128"/>
              </a:rPr>
              <a:t>Muon</a:t>
            </a:r>
            <a:r>
              <a:rPr lang="en-US" altLang="ja-JP" sz="2400" dirty="0" smtClean="0">
                <a:solidFill>
                  <a:srgbClr val="FFFFFF"/>
                </a:solidFill>
                <a:effectLst>
                  <a:glow rad="63500">
                    <a:srgbClr val="4F81BD">
                      <a:lumMod val="75000"/>
                      <a:alpha val="75000"/>
                    </a:srgbClr>
                  </a:glow>
                  <a:outerShdw blurRad="60007" dist="200025" dir="15000000" sy="30000" kx="-1800000" algn="bl">
                    <a:srgbClr val="000000">
                      <a:alpha val="32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Arial" pitchFamily="-109" charset="0"/>
                <a:cs typeface="ＭＳ Ｐゴシック" pitchFamily="-109" charset="-128"/>
              </a:rPr>
              <a:t> </a:t>
            </a:r>
            <a:r>
              <a:rPr lang="en-US" altLang="ja-JP" sz="2400" dirty="0">
                <a:solidFill>
                  <a:srgbClr val="FFFFFF"/>
                </a:solidFill>
                <a:effectLst>
                  <a:glow rad="63500">
                    <a:srgbClr val="4F81BD">
                      <a:lumMod val="75000"/>
                      <a:alpha val="75000"/>
                    </a:srgbClr>
                  </a:glow>
                  <a:outerShdw blurRad="60007" dist="200025" dir="15000000" sy="30000" kx="-1800000" algn="bl">
                    <a:srgbClr val="000000">
                      <a:alpha val="32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Arial" pitchFamily="-109" charset="0"/>
                <a:cs typeface="ＭＳ Ｐゴシック" pitchFamily="-109" charset="-128"/>
              </a:rPr>
              <a:t>g-2/EDM Experiment at</a:t>
            </a:r>
          </a:p>
          <a:p>
            <a:pPr defTabSz="457200">
              <a:defRPr/>
            </a:pPr>
            <a:r>
              <a:rPr lang="en-US" altLang="ja-JP" sz="2400" dirty="0">
                <a:solidFill>
                  <a:srgbClr val="FFFFFF"/>
                </a:solidFill>
                <a:effectLst>
                  <a:glow rad="63500">
                    <a:srgbClr val="4F81BD">
                      <a:lumMod val="75000"/>
                      <a:alpha val="75000"/>
                    </a:srgbClr>
                  </a:glow>
                  <a:outerShdw blurRad="60007" dist="200025" dir="15000000" sy="30000" kx="-1800000" algn="bl">
                    <a:srgbClr val="000000">
                      <a:alpha val="32000"/>
                    </a:srgbClr>
                  </a:outerShdw>
                  <a:reflection blurRad="6350" stA="55000" endA="50" endPos="85000" dist="60007" dir="5400000" sy="-100000" algn="bl" rotWithShape="0"/>
                </a:effectLst>
                <a:latin typeface="Arial" pitchFamily="-109" charset="0"/>
                <a:cs typeface="ＭＳ Ｐゴシック" pitchFamily="-109" charset="-128"/>
              </a:rPr>
              <a:t> J-PARC with Ultra-Cold Muon Beam </a:t>
            </a:r>
            <a:endParaRPr lang="ja-JP" altLang="en-US" sz="2400" dirty="0">
              <a:solidFill>
                <a:srgbClr val="FFFFFF"/>
              </a:solidFill>
              <a:effectLst>
                <a:glow rad="63500">
                  <a:srgbClr val="4F81BD">
                    <a:lumMod val="75000"/>
                    <a:alpha val="75000"/>
                  </a:srgbClr>
                </a:glow>
                <a:outerShdw blurRad="60007" dist="200025" dir="15000000" sy="30000" kx="-1800000" algn="bl">
                  <a:srgbClr val="000000">
                    <a:alpha val="32000"/>
                  </a:srgbClr>
                </a:outerShdw>
                <a:reflection blurRad="6350" stA="55000" endA="50" endPos="85000" dist="60007" dir="5400000" sy="-100000" algn="bl" rotWithShape="0"/>
              </a:effectLst>
              <a:latin typeface="Arial" pitchFamily="-109" charset="0"/>
              <a:cs typeface="ＭＳ Ｐゴシック" pitchFamily="-109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76200" y="2724090"/>
            <a:ext cx="1894870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Front">
                <a:rot lat="2220000" lon="306000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defTabSz="457200">
              <a:defRPr/>
            </a:pPr>
            <a:r>
              <a:rPr lang="en-US" altLang="ja-JP" sz="2000" b="1" dirty="0">
                <a:ln>
                  <a:solidFill>
                    <a:prstClr val="black"/>
                  </a:solidFill>
                  <a:prstDash val="solid"/>
                </a:ln>
                <a:gradFill rotWithShape="1">
                  <a:gsLst>
                    <a:gs pos="0">
                      <a:srgbClr val="8064A2">
                        <a:tint val="70000"/>
                        <a:satMod val="200000"/>
                      </a:srgbClr>
                    </a:gs>
                    <a:gs pos="40000">
                      <a:srgbClr val="8064A2">
                        <a:tint val="90000"/>
                        <a:satMod val="130000"/>
                      </a:srgbClr>
                    </a:gs>
                    <a:gs pos="50000">
                      <a:srgbClr val="8064A2">
                        <a:tint val="90000"/>
                        <a:satMod val="130000"/>
                      </a:srgbClr>
                    </a:gs>
                    <a:gs pos="68000">
                      <a:srgbClr val="8064A2">
                        <a:tint val="90000"/>
                        <a:satMod val="130000"/>
                      </a:srgbClr>
                    </a:gs>
                    <a:gs pos="100000">
                      <a:srgbClr val="8064A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Arial" pitchFamily="-109" charset="0"/>
                <a:cs typeface="ＭＳ Ｐゴシック" pitchFamily="-109" charset="-128"/>
              </a:rPr>
              <a:t>Surface </a:t>
            </a:r>
            <a:r>
              <a:rPr lang="en-US" altLang="ja-JP" sz="2000" b="1" dirty="0">
                <a:ln>
                  <a:solidFill>
                    <a:prstClr val="black"/>
                  </a:solidFill>
                  <a:prstDash val="solid"/>
                </a:ln>
                <a:gradFill rotWithShape="1">
                  <a:gsLst>
                    <a:gs pos="0">
                      <a:srgbClr val="8064A2">
                        <a:tint val="70000"/>
                        <a:satMod val="200000"/>
                      </a:srgbClr>
                    </a:gs>
                    <a:gs pos="40000">
                      <a:srgbClr val="8064A2">
                        <a:tint val="90000"/>
                        <a:satMod val="130000"/>
                      </a:srgbClr>
                    </a:gs>
                    <a:gs pos="50000">
                      <a:srgbClr val="8064A2">
                        <a:tint val="90000"/>
                        <a:satMod val="130000"/>
                      </a:srgbClr>
                    </a:gs>
                    <a:gs pos="68000">
                      <a:srgbClr val="8064A2">
                        <a:tint val="90000"/>
                        <a:satMod val="130000"/>
                      </a:srgbClr>
                    </a:gs>
                    <a:gs pos="100000">
                      <a:srgbClr val="8064A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cs typeface="Symbol" charset="2"/>
              </a:rPr>
              <a:t>muon</a:t>
            </a:r>
            <a:endParaRPr lang="ja-JP" altLang="en-US" sz="2000" b="1" dirty="0">
              <a:ln>
                <a:solidFill>
                  <a:prstClr val="black"/>
                </a:solidFill>
                <a:prstDash val="solid"/>
              </a:ln>
              <a:gradFill rotWithShape="1">
                <a:gsLst>
                  <a:gs pos="0">
                    <a:srgbClr val="8064A2">
                      <a:tint val="70000"/>
                      <a:satMod val="200000"/>
                    </a:srgbClr>
                  </a:gs>
                  <a:gs pos="40000">
                    <a:srgbClr val="8064A2">
                      <a:tint val="90000"/>
                      <a:satMod val="130000"/>
                    </a:srgbClr>
                  </a:gs>
                  <a:gs pos="50000">
                    <a:srgbClr val="8064A2">
                      <a:tint val="90000"/>
                      <a:satMod val="130000"/>
                    </a:srgbClr>
                  </a:gs>
                  <a:gs pos="68000">
                    <a:srgbClr val="8064A2">
                      <a:tint val="90000"/>
                      <a:satMod val="130000"/>
                    </a:srgbClr>
                  </a:gs>
                  <a:gs pos="100000">
                    <a:srgbClr val="8064A2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cs typeface="ＭＳ Ｐゴシック" pitchFamily="-109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1695860" y="3733800"/>
            <a:ext cx="2799940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Front">
                <a:rot lat="2220000" lon="150000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defTabSz="457200">
              <a:defRPr/>
            </a:pPr>
            <a:r>
              <a:rPr lang="en-US" altLang="ja-JP" sz="2000" b="1" dirty="0">
                <a:ln>
                  <a:solidFill>
                    <a:prstClr val="black"/>
                  </a:solidFill>
                  <a:prstDash val="solid"/>
                </a:ln>
                <a:gradFill rotWithShape="1">
                  <a:gsLst>
                    <a:gs pos="0">
                      <a:srgbClr val="8064A2">
                        <a:tint val="70000"/>
                        <a:satMod val="200000"/>
                      </a:srgbClr>
                    </a:gs>
                    <a:gs pos="40000">
                      <a:srgbClr val="8064A2">
                        <a:tint val="90000"/>
                        <a:satMod val="130000"/>
                      </a:srgbClr>
                    </a:gs>
                    <a:gs pos="50000">
                      <a:srgbClr val="8064A2">
                        <a:tint val="90000"/>
                        <a:satMod val="130000"/>
                      </a:srgbClr>
                    </a:gs>
                    <a:gs pos="68000">
                      <a:srgbClr val="8064A2">
                        <a:tint val="90000"/>
                        <a:satMod val="130000"/>
                      </a:srgbClr>
                    </a:gs>
                    <a:gs pos="100000">
                      <a:srgbClr val="8064A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Arial" pitchFamily="-109" charset="0"/>
                <a:cs typeface="ＭＳ Ｐゴシック" pitchFamily="-109" charset="-128"/>
              </a:rPr>
              <a:t>Ultra Cold </a:t>
            </a:r>
            <a:r>
              <a:rPr lang="en-US" altLang="ja-JP" sz="2000" b="1" dirty="0" err="1">
                <a:ln>
                  <a:solidFill>
                    <a:prstClr val="black"/>
                  </a:solidFill>
                  <a:prstDash val="solid"/>
                </a:ln>
                <a:gradFill rotWithShape="1">
                  <a:gsLst>
                    <a:gs pos="0">
                      <a:srgbClr val="8064A2">
                        <a:tint val="70000"/>
                        <a:satMod val="200000"/>
                      </a:srgbClr>
                    </a:gs>
                    <a:gs pos="40000">
                      <a:srgbClr val="8064A2">
                        <a:tint val="90000"/>
                        <a:satMod val="130000"/>
                      </a:srgbClr>
                    </a:gs>
                    <a:gs pos="50000">
                      <a:srgbClr val="8064A2">
                        <a:tint val="90000"/>
                        <a:satMod val="130000"/>
                      </a:srgbClr>
                    </a:gs>
                    <a:gs pos="68000">
                      <a:srgbClr val="8064A2">
                        <a:tint val="90000"/>
                        <a:satMod val="130000"/>
                      </a:srgbClr>
                    </a:gs>
                    <a:gs pos="100000">
                      <a:srgbClr val="8064A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Symbol" charset="2"/>
                <a:cs typeface="Symbol" charset="2"/>
              </a:rPr>
              <a:t>m</a:t>
            </a:r>
            <a:r>
              <a:rPr lang="en-US" altLang="ja-JP" sz="2000" b="1" dirty="0">
                <a:ln>
                  <a:solidFill>
                    <a:prstClr val="black"/>
                  </a:solidFill>
                  <a:prstDash val="solid"/>
                </a:ln>
                <a:gradFill rotWithShape="1">
                  <a:gsLst>
                    <a:gs pos="0">
                      <a:srgbClr val="8064A2">
                        <a:tint val="70000"/>
                        <a:satMod val="200000"/>
                      </a:srgbClr>
                    </a:gs>
                    <a:gs pos="40000">
                      <a:srgbClr val="8064A2">
                        <a:tint val="90000"/>
                        <a:satMod val="130000"/>
                      </a:srgbClr>
                    </a:gs>
                    <a:gs pos="50000">
                      <a:srgbClr val="8064A2">
                        <a:tint val="90000"/>
                        <a:satMod val="130000"/>
                      </a:srgbClr>
                    </a:gs>
                    <a:gs pos="68000">
                      <a:srgbClr val="8064A2">
                        <a:tint val="90000"/>
                        <a:satMod val="130000"/>
                      </a:srgbClr>
                    </a:gs>
                    <a:gs pos="100000">
                      <a:srgbClr val="8064A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Arial" pitchFamily="-109" charset="0"/>
                <a:cs typeface="ＭＳ Ｐゴシック" pitchFamily="-109" charset="-128"/>
              </a:rPr>
              <a:t>+ Source</a:t>
            </a:r>
            <a:endParaRPr lang="ja-JP" altLang="en-US" sz="2000" b="1" dirty="0">
              <a:ln>
                <a:solidFill>
                  <a:prstClr val="black"/>
                </a:solidFill>
                <a:prstDash val="solid"/>
              </a:ln>
              <a:gradFill rotWithShape="1">
                <a:gsLst>
                  <a:gs pos="0">
                    <a:srgbClr val="8064A2">
                      <a:tint val="70000"/>
                      <a:satMod val="200000"/>
                    </a:srgbClr>
                  </a:gs>
                  <a:gs pos="40000">
                    <a:srgbClr val="8064A2">
                      <a:tint val="90000"/>
                      <a:satMod val="130000"/>
                    </a:srgbClr>
                  </a:gs>
                  <a:gs pos="50000">
                    <a:srgbClr val="8064A2">
                      <a:tint val="90000"/>
                      <a:satMod val="130000"/>
                    </a:srgbClr>
                  </a:gs>
                  <a:gs pos="68000">
                    <a:srgbClr val="8064A2">
                      <a:tint val="90000"/>
                      <a:satMod val="130000"/>
                    </a:srgbClr>
                  </a:gs>
                  <a:gs pos="100000">
                    <a:srgbClr val="8064A2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Arial" pitchFamily="-109" charset="0"/>
              <a:cs typeface="ＭＳ Ｐゴシック" pitchFamily="-109" charset="-128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4261900" y="4552890"/>
            <a:ext cx="3205700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Front">
                <a:rot lat="2220000" lon="150000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defTabSz="457200">
              <a:defRPr/>
            </a:pPr>
            <a:r>
              <a:rPr lang="en-US" altLang="ja-JP" sz="2000" b="1" dirty="0">
                <a:ln>
                  <a:solidFill>
                    <a:prstClr val="black"/>
                  </a:solidFill>
                  <a:prstDash val="solid"/>
                </a:ln>
                <a:gradFill rotWithShape="1">
                  <a:gsLst>
                    <a:gs pos="0">
                      <a:srgbClr val="8064A2">
                        <a:tint val="70000"/>
                        <a:satMod val="200000"/>
                      </a:srgbClr>
                    </a:gs>
                    <a:gs pos="40000">
                      <a:srgbClr val="8064A2">
                        <a:tint val="90000"/>
                        <a:satMod val="130000"/>
                      </a:srgbClr>
                    </a:gs>
                    <a:gs pos="50000">
                      <a:srgbClr val="8064A2">
                        <a:tint val="90000"/>
                        <a:satMod val="130000"/>
                      </a:srgbClr>
                    </a:gs>
                    <a:gs pos="68000">
                      <a:srgbClr val="8064A2">
                        <a:tint val="90000"/>
                        <a:satMod val="130000"/>
                      </a:srgbClr>
                    </a:gs>
                    <a:gs pos="100000">
                      <a:srgbClr val="8064A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Arial" pitchFamily="-109" charset="0"/>
                <a:cs typeface="ＭＳ Ｐゴシック" pitchFamily="-109" charset="-128"/>
              </a:rPr>
              <a:t>Muon LINAC (300 MeV/c)</a:t>
            </a:r>
            <a:endParaRPr lang="ja-JP" altLang="en-US" sz="2000" b="1" dirty="0">
              <a:ln>
                <a:solidFill>
                  <a:prstClr val="black"/>
                </a:solidFill>
                <a:prstDash val="solid"/>
              </a:ln>
              <a:gradFill rotWithShape="1">
                <a:gsLst>
                  <a:gs pos="0">
                    <a:srgbClr val="8064A2">
                      <a:tint val="70000"/>
                      <a:satMod val="200000"/>
                    </a:srgbClr>
                  </a:gs>
                  <a:gs pos="40000">
                    <a:srgbClr val="8064A2">
                      <a:tint val="90000"/>
                      <a:satMod val="130000"/>
                    </a:srgbClr>
                  </a:gs>
                  <a:gs pos="50000">
                    <a:srgbClr val="8064A2">
                      <a:tint val="90000"/>
                      <a:satMod val="130000"/>
                    </a:srgbClr>
                  </a:gs>
                  <a:gs pos="68000">
                    <a:srgbClr val="8064A2">
                      <a:tint val="90000"/>
                      <a:satMod val="130000"/>
                    </a:srgbClr>
                  </a:gs>
                  <a:gs pos="100000">
                    <a:srgbClr val="8064A2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Arial" pitchFamily="-109" charset="0"/>
              <a:cs typeface="ＭＳ Ｐゴシック" pitchFamily="-109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 rot="20496691">
            <a:off x="7770001" y="4018245"/>
            <a:ext cx="111120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Front">
                <a:rot lat="2220000" lon="150000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defTabSz="457200">
              <a:defRPr/>
            </a:pPr>
            <a:r>
              <a:rPr lang="en-US" altLang="ja-JP" sz="2000" b="1" dirty="0">
                <a:ln>
                  <a:solidFill>
                    <a:prstClr val="black"/>
                  </a:solidFill>
                  <a:prstDash val="solid"/>
                </a:ln>
                <a:gradFill rotWithShape="1">
                  <a:gsLst>
                    <a:gs pos="0">
                      <a:srgbClr val="8064A2">
                        <a:tint val="70000"/>
                        <a:satMod val="200000"/>
                      </a:srgbClr>
                    </a:gs>
                    <a:gs pos="40000">
                      <a:srgbClr val="8064A2">
                        <a:tint val="90000"/>
                        <a:satMod val="130000"/>
                      </a:srgbClr>
                    </a:gs>
                    <a:gs pos="50000">
                      <a:srgbClr val="8064A2">
                        <a:tint val="90000"/>
                        <a:satMod val="130000"/>
                      </a:srgbClr>
                    </a:gs>
                    <a:gs pos="68000">
                      <a:srgbClr val="8064A2">
                        <a:tint val="90000"/>
                        <a:satMod val="130000"/>
                      </a:srgbClr>
                    </a:gs>
                    <a:gs pos="100000">
                      <a:srgbClr val="8064A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Arial" pitchFamily="-109" charset="0"/>
                <a:cs typeface="ＭＳ Ｐゴシック" pitchFamily="-109" charset="-128"/>
              </a:rPr>
              <a:t>Muon </a:t>
            </a:r>
            <a:endParaRPr lang="en-US" altLang="ja-JP" sz="2000" b="1" dirty="0" smtClean="0">
              <a:ln>
                <a:solidFill>
                  <a:prstClr val="black"/>
                </a:solidFill>
                <a:prstDash val="solid"/>
              </a:ln>
              <a:gradFill rotWithShape="1">
                <a:gsLst>
                  <a:gs pos="0">
                    <a:srgbClr val="8064A2">
                      <a:tint val="70000"/>
                      <a:satMod val="200000"/>
                    </a:srgbClr>
                  </a:gs>
                  <a:gs pos="40000">
                    <a:srgbClr val="8064A2">
                      <a:tint val="90000"/>
                      <a:satMod val="130000"/>
                    </a:srgbClr>
                  </a:gs>
                  <a:gs pos="50000">
                    <a:srgbClr val="8064A2">
                      <a:tint val="90000"/>
                      <a:satMod val="130000"/>
                    </a:srgbClr>
                  </a:gs>
                  <a:gs pos="68000">
                    <a:srgbClr val="8064A2">
                      <a:tint val="90000"/>
                      <a:satMod val="130000"/>
                    </a:srgbClr>
                  </a:gs>
                  <a:gs pos="100000">
                    <a:srgbClr val="8064A2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Arial" pitchFamily="-109" charset="0"/>
              <a:cs typeface="ＭＳ Ｐゴシック" pitchFamily="-109" charset="-128"/>
            </a:endParaRPr>
          </a:p>
          <a:p>
            <a:pPr algn="ctr" defTabSz="457200">
              <a:defRPr/>
            </a:pPr>
            <a:r>
              <a:rPr lang="en-US" altLang="ja-JP" sz="2000" b="1" dirty="0" smtClean="0">
                <a:ln>
                  <a:solidFill>
                    <a:prstClr val="black"/>
                  </a:solidFill>
                  <a:prstDash val="solid"/>
                </a:ln>
                <a:gradFill rotWithShape="1">
                  <a:gsLst>
                    <a:gs pos="0">
                      <a:srgbClr val="8064A2">
                        <a:tint val="70000"/>
                        <a:satMod val="200000"/>
                      </a:srgbClr>
                    </a:gs>
                    <a:gs pos="40000">
                      <a:srgbClr val="8064A2">
                        <a:tint val="90000"/>
                        <a:satMod val="130000"/>
                      </a:srgbClr>
                    </a:gs>
                    <a:gs pos="50000">
                      <a:srgbClr val="8064A2">
                        <a:tint val="90000"/>
                        <a:satMod val="130000"/>
                      </a:srgbClr>
                    </a:gs>
                    <a:gs pos="68000">
                      <a:srgbClr val="8064A2">
                        <a:tint val="90000"/>
                        <a:satMod val="130000"/>
                      </a:srgbClr>
                    </a:gs>
                    <a:gs pos="100000">
                      <a:srgbClr val="8064A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Arial" pitchFamily="-109" charset="0"/>
                <a:cs typeface="ＭＳ Ｐゴシック" pitchFamily="-109" charset="-128"/>
              </a:rPr>
              <a:t>storage</a:t>
            </a:r>
            <a:endParaRPr lang="ja-JP" altLang="en-US" sz="2000" b="1" dirty="0">
              <a:ln>
                <a:solidFill>
                  <a:prstClr val="black"/>
                </a:solidFill>
                <a:prstDash val="solid"/>
              </a:ln>
              <a:gradFill rotWithShape="1">
                <a:gsLst>
                  <a:gs pos="0">
                    <a:srgbClr val="8064A2">
                      <a:tint val="70000"/>
                      <a:satMod val="200000"/>
                    </a:srgbClr>
                  </a:gs>
                  <a:gs pos="40000">
                    <a:srgbClr val="8064A2">
                      <a:tint val="90000"/>
                      <a:satMod val="130000"/>
                    </a:srgbClr>
                  </a:gs>
                  <a:gs pos="50000">
                    <a:srgbClr val="8064A2">
                      <a:tint val="90000"/>
                      <a:satMod val="130000"/>
                    </a:srgbClr>
                  </a:gs>
                  <a:gs pos="68000">
                    <a:srgbClr val="8064A2">
                      <a:tint val="90000"/>
                      <a:satMod val="130000"/>
                    </a:srgbClr>
                  </a:gs>
                  <a:gs pos="100000">
                    <a:srgbClr val="8064A2">
                      <a:tint val="70000"/>
                      <a:satMod val="200000"/>
                    </a:srgbClr>
                  </a:gs>
                </a:gsLst>
                <a:lin ang="5400000"/>
              </a:gra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Arial" pitchFamily="-109" charset="0"/>
              <a:cs typeface="ＭＳ Ｐゴシック" pitchFamily="-109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 flipV="1">
            <a:off x="5556024" y="3081058"/>
            <a:ext cx="1966979" cy="1224136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 flipV="1">
            <a:off x="8964488" y="2996952"/>
            <a:ext cx="179512" cy="1800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" r="-1607"/>
          <a:stretch/>
        </p:blipFill>
        <p:spPr bwMode="auto">
          <a:xfrm>
            <a:off x="5552209" y="107838"/>
            <a:ext cx="3664599" cy="297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テキスト ボックス 26"/>
          <p:cNvSpPr txBox="1">
            <a:spLocks noChangeArrowheads="1"/>
          </p:cNvSpPr>
          <p:nvPr/>
        </p:nvSpPr>
        <p:spPr bwMode="auto">
          <a:xfrm>
            <a:off x="8273401" y="669059"/>
            <a:ext cx="762110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9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altLang="ja-JP" sz="1400" b="1" dirty="0" smtClean="0">
                <a:solidFill>
                  <a:srgbClr val="000000"/>
                </a:solidFill>
              </a:rPr>
              <a:t>Silicon</a:t>
            </a:r>
          </a:p>
          <a:p>
            <a:pPr defTabSz="457200"/>
            <a:r>
              <a:rPr lang="en-US" altLang="ja-JP" sz="1400" b="1" dirty="0" smtClean="0">
                <a:solidFill>
                  <a:srgbClr val="000000"/>
                </a:solidFill>
              </a:rPr>
              <a:t>Tracker</a:t>
            </a:r>
            <a:endParaRPr lang="en-US" altLang="ja-JP" sz="1400" b="1" dirty="0">
              <a:solidFill>
                <a:srgbClr val="000000"/>
              </a:solidFill>
            </a:endParaRPr>
          </a:p>
        </p:txBody>
      </p:sp>
      <p:sp>
        <p:nvSpPr>
          <p:cNvPr id="22" name="テキスト ボックス 21"/>
          <p:cNvSpPr txBox="1">
            <a:spLocks noChangeArrowheads="1"/>
          </p:cNvSpPr>
          <p:nvPr/>
        </p:nvSpPr>
        <p:spPr bwMode="auto">
          <a:xfrm rot="457627">
            <a:off x="6945505" y="2196000"/>
            <a:ext cx="7745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altLang="ja-JP" b="1" dirty="0">
                <a:solidFill>
                  <a:prstClr val="black"/>
                </a:solidFill>
              </a:rPr>
              <a:t>66 </a:t>
            </a:r>
            <a:r>
              <a:rPr lang="en-US" altLang="ja-JP" b="1" dirty="0" smtClean="0">
                <a:solidFill>
                  <a:prstClr val="black"/>
                </a:solidFill>
              </a:rPr>
              <a:t>cm</a:t>
            </a:r>
            <a:endParaRPr lang="en-US" altLang="ja-JP" b="1" dirty="0">
              <a:solidFill>
                <a:prstClr val="black"/>
              </a:solidFill>
            </a:endParaRPr>
          </a:p>
        </p:txBody>
      </p:sp>
      <p:grpSp>
        <p:nvGrpSpPr>
          <p:cNvPr id="2" name="図形グループ 32"/>
          <p:cNvGrpSpPr>
            <a:grpSpLocks/>
          </p:cNvGrpSpPr>
          <p:nvPr/>
        </p:nvGrpSpPr>
        <p:grpSpPr bwMode="auto">
          <a:xfrm>
            <a:off x="7061053" y="1785108"/>
            <a:ext cx="442487" cy="479425"/>
            <a:chOff x="7085012" y="1665526"/>
            <a:chExt cx="688976" cy="479742"/>
          </a:xfrm>
        </p:grpSpPr>
        <p:cxnSp>
          <p:nvCxnSpPr>
            <p:cNvPr id="29" name="直線コネクタ 28"/>
            <p:cNvCxnSpPr>
              <a:cxnSpLocks noChangeShapeType="1"/>
            </p:cNvCxnSpPr>
            <p:nvPr/>
          </p:nvCxnSpPr>
          <p:spPr bwMode="auto">
            <a:xfrm rot="5400000">
              <a:off x="6851372" y="1899166"/>
              <a:ext cx="468868" cy="15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30" name="直線コネクタ 29"/>
            <p:cNvCxnSpPr>
              <a:cxnSpLocks noChangeShapeType="1"/>
            </p:cNvCxnSpPr>
            <p:nvPr/>
          </p:nvCxnSpPr>
          <p:spPr bwMode="auto">
            <a:xfrm rot="5400000">
              <a:off x="7538760" y="1910040"/>
              <a:ext cx="468868" cy="15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32" name="直線矢印コネクタ 31"/>
            <p:cNvCxnSpPr>
              <a:cxnSpLocks noChangeShapeType="1"/>
            </p:cNvCxnSpPr>
            <p:nvPr/>
          </p:nvCxnSpPr>
          <p:spPr bwMode="auto">
            <a:xfrm>
              <a:off x="7085012" y="1979612"/>
              <a:ext cx="687388" cy="1588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 type="arrow" w="med" len="med"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</p:grpSp>
      <p:sp>
        <p:nvSpPr>
          <p:cNvPr id="24" name="テキスト ボックス 23"/>
          <p:cNvSpPr txBox="1">
            <a:spLocks noChangeArrowheads="1"/>
          </p:cNvSpPr>
          <p:nvPr/>
        </p:nvSpPr>
        <p:spPr bwMode="auto">
          <a:xfrm>
            <a:off x="6356829" y="3067751"/>
            <a:ext cx="2621230" cy="523220"/>
          </a:xfrm>
          <a:prstGeom prst="rect">
            <a:avLst/>
          </a:prstGeom>
          <a:solidFill>
            <a:schemeClr val="tx1">
              <a:alpha val="7294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altLang="ja-JP" sz="1400" dirty="0">
                <a:solidFill>
                  <a:srgbClr val="FFFFFF"/>
                </a:solidFill>
              </a:rPr>
              <a:t>Super Precision </a:t>
            </a:r>
            <a:r>
              <a:rPr lang="en-US" altLang="ja-JP" sz="1400" dirty="0" smtClean="0">
                <a:solidFill>
                  <a:srgbClr val="FFFFFF"/>
                </a:solidFill>
              </a:rPr>
              <a:t>Storage Magnet</a:t>
            </a:r>
            <a:endParaRPr lang="en-US" altLang="ja-JP" sz="1400" dirty="0">
              <a:solidFill>
                <a:srgbClr val="FFFFFF"/>
              </a:solidFill>
            </a:endParaRPr>
          </a:p>
          <a:p>
            <a:pPr defTabSz="457200"/>
            <a:r>
              <a:rPr lang="en-US" altLang="ja-JP" sz="1400" dirty="0">
                <a:solidFill>
                  <a:srgbClr val="FFFFFF"/>
                </a:solidFill>
              </a:rPr>
              <a:t>(3T, ~1ppm local precision)</a:t>
            </a:r>
            <a:endParaRPr lang="ja-JP" altLang="en-US" sz="1400" dirty="0">
              <a:solidFill>
                <a:srgbClr val="FFFFFF"/>
              </a:solidFill>
            </a:endParaRPr>
          </a:p>
        </p:txBody>
      </p:sp>
      <p:cxnSp>
        <p:nvCxnSpPr>
          <p:cNvPr id="10" name="直線矢印コネクタ 9"/>
          <p:cNvCxnSpPr>
            <a:stCxn id="27" idx="1"/>
          </p:cNvCxnSpPr>
          <p:nvPr/>
        </p:nvCxnSpPr>
        <p:spPr>
          <a:xfrm flipH="1">
            <a:off x="7331972" y="930669"/>
            <a:ext cx="941429" cy="520137"/>
          </a:xfrm>
          <a:prstGeom prst="straightConnector1">
            <a:avLst/>
          </a:prstGeom>
          <a:ln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/>
          <p:cNvSpPr txBox="1"/>
          <p:nvPr/>
        </p:nvSpPr>
        <p:spPr>
          <a:xfrm>
            <a:off x="62375" y="4159373"/>
            <a:ext cx="72779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>
                <a:solidFill>
                  <a:srgbClr val="FFFF00"/>
                </a:solidFill>
              </a:rPr>
              <a:t>Features:</a:t>
            </a:r>
          </a:p>
          <a:p>
            <a:pPr marL="409575" indent="-265113">
              <a:buFont typeface="Arial" charset="0"/>
              <a:buChar char="•"/>
            </a:pPr>
            <a:r>
              <a:rPr lang="en-US" altLang="ja-JP" sz="2800" b="1" dirty="0" smtClean="0">
                <a:solidFill>
                  <a:srgbClr val="FFFF00"/>
                </a:solidFill>
              </a:rPr>
              <a:t>No strong focusing</a:t>
            </a:r>
          </a:p>
          <a:p>
            <a:pPr marL="409575" indent="-265113">
              <a:buFont typeface="Arial" charset="0"/>
              <a:buChar char="•"/>
            </a:pPr>
            <a:r>
              <a:rPr lang="en-US" altLang="ja-JP" sz="2800" b="1" dirty="0" smtClean="0">
                <a:solidFill>
                  <a:srgbClr val="FFFF00"/>
                </a:solidFill>
              </a:rPr>
              <a:t>Super-low emittance muon beam</a:t>
            </a:r>
          </a:p>
          <a:p>
            <a:pPr marL="409575" indent="-265113">
              <a:buFont typeface="Arial" charset="0"/>
              <a:buChar char="•"/>
            </a:pPr>
            <a:r>
              <a:rPr kumimoji="1" lang="en-US" altLang="ja-JP" sz="2800" b="1" dirty="0" smtClean="0">
                <a:solidFill>
                  <a:srgbClr val="FFFF00"/>
                </a:solidFill>
              </a:rPr>
              <a:t>Compact storage ring</a:t>
            </a:r>
          </a:p>
          <a:p>
            <a:pPr marL="409575" indent="-265113">
              <a:buFont typeface="Arial" charset="0"/>
              <a:buChar char="•"/>
            </a:pPr>
            <a:r>
              <a:rPr lang="en-US" altLang="ja-JP" sz="2800" b="1" dirty="0" smtClean="0">
                <a:solidFill>
                  <a:srgbClr val="FFFF00"/>
                </a:solidFill>
              </a:rPr>
              <a:t>Full tracking detector</a:t>
            </a:r>
          </a:p>
          <a:p>
            <a:pPr marL="409575" indent="-265113">
              <a:buFont typeface="Arial" charset="0"/>
              <a:buChar char="•"/>
            </a:pPr>
            <a:r>
              <a:rPr lang="en-US" altLang="ja-JP" sz="2800" b="1" dirty="0" smtClean="0">
                <a:solidFill>
                  <a:srgbClr val="FF0000"/>
                </a:solidFill>
              </a:rPr>
              <a:t>Completely different from BNL/FNAL method</a:t>
            </a:r>
          </a:p>
        </p:txBody>
      </p:sp>
    </p:spTree>
    <p:extLst>
      <p:ext uri="{BB962C8B-B14F-4D97-AF65-F5344CB8AC3E}">
        <p14:creationId xmlns:p14="http://schemas.microsoft.com/office/powerpoint/2010/main" val="2136214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8" y="30"/>
            <a:ext cx="8229600" cy="712211"/>
          </a:xfrm>
        </p:spPr>
        <p:txBody>
          <a:bodyPr>
            <a:normAutofit/>
          </a:bodyPr>
          <a:lstStyle/>
          <a:p>
            <a:pPr algn="ctr"/>
            <a:r>
              <a:rPr lang="en-US" altLang="ja-JP" sz="4000" dirty="0" err="1"/>
              <a:t>muon</a:t>
            </a:r>
            <a:r>
              <a:rPr lang="en-US" altLang="ja-JP" sz="4000" dirty="0"/>
              <a:t> g-</a:t>
            </a:r>
            <a:r>
              <a:rPr lang="en-US" altLang="ja-JP" sz="4000" dirty="0" smtClean="0"/>
              <a:t>2 and EDM </a:t>
            </a:r>
            <a:r>
              <a:rPr lang="en-US" altLang="ja-JP" sz="4000" dirty="0"/>
              <a:t>measurements</a:t>
            </a:r>
            <a:endParaRPr lang="ja-JP" altLang="en-US" sz="4000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6911160" y="6363971"/>
            <a:ext cx="2133600" cy="365125"/>
          </a:xfrm>
        </p:spPr>
        <p:txBody>
          <a:bodyPr/>
          <a:lstStyle/>
          <a:p>
            <a:fld id="{2850734B-037B-40E1-BB01-0159C3D315B1}" type="slidenum">
              <a:rPr lang="ja-JP" altLang="en-US" smtClean="0">
                <a:solidFill>
                  <a:srgbClr val="073E87"/>
                </a:solidFill>
                <a:latin typeface="Calibri"/>
                <a:ea typeface="ＭＳ Ｐゴシック"/>
              </a:rPr>
              <a:pPr/>
              <a:t>17</a:t>
            </a:fld>
            <a:endParaRPr lang="ja-JP" altLang="en-US" dirty="0">
              <a:solidFill>
                <a:srgbClr val="073E87"/>
              </a:solidFill>
              <a:latin typeface="Calibri"/>
              <a:ea typeface="ＭＳ Ｐゴシック"/>
            </a:endParaRPr>
          </a:p>
        </p:txBody>
      </p:sp>
      <p:graphicFrame>
        <p:nvGraphicFramePr>
          <p:cNvPr id="2050" name="コンテンツ プレースホルダ 4"/>
          <p:cNvGraphicFramePr>
            <a:graphicFrameLocks noChangeAspect="1"/>
          </p:cNvGraphicFramePr>
          <p:nvPr>
            <p:extLst/>
          </p:nvPr>
        </p:nvGraphicFramePr>
        <p:xfrm>
          <a:off x="519696" y="2981867"/>
          <a:ext cx="6429420" cy="1004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4" name="数式" r:id="rId3" imgW="3251160" imgH="507960" progId="Equation.3">
                  <p:embed/>
                </p:oleObj>
              </mc:Choice>
              <mc:Fallback>
                <p:oleObj name="数式" r:id="rId3" imgW="325116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696" y="2981867"/>
                        <a:ext cx="6429420" cy="10049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コンテンツ プレースホルダ 4"/>
          <p:cNvGraphicFramePr>
            <a:graphicFrameLocks noChangeAspect="1"/>
          </p:cNvGraphicFramePr>
          <p:nvPr>
            <p:extLst/>
          </p:nvPr>
        </p:nvGraphicFramePr>
        <p:xfrm>
          <a:off x="4587716" y="5062328"/>
          <a:ext cx="32242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5" name="数式" r:id="rId5" imgW="1612800" imgH="431640" progId="Equation.3">
                  <p:embed/>
                </p:oleObj>
              </mc:Choice>
              <mc:Fallback>
                <p:oleObj name="数式" r:id="rId5" imgW="16128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716" y="5062328"/>
                        <a:ext cx="3224212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4" descr="spin_prec_ls_ppt"/>
          <p:cNvPicPr>
            <a:picLocks noChangeAspect="1" noChangeArrowheads="1"/>
          </p:cNvPicPr>
          <p:nvPr/>
        </p:nvPicPr>
        <p:blipFill>
          <a:blip r:embed="rId7" cstate="print"/>
          <a:srcRect t="1578" r="48622" b="1578"/>
          <a:stretch>
            <a:fillRect/>
          </a:stretch>
        </p:blipFill>
        <p:spPr bwMode="auto">
          <a:xfrm>
            <a:off x="6987039" y="1039327"/>
            <a:ext cx="2057722" cy="221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テキスト ボックス 4"/>
          <p:cNvSpPr txBox="1"/>
          <p:nvPr/>
        </p:nvSpPr>
        <p:spPr>
          <a:xfrm>
            <a:off x="272197" y="1628445"/>
            <a:ext cx="6425083" cy="646294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solidFill>
              <a:srgbClr val="0000FF"/>
            </a:solidFill>
          </a:ln>
        </p:spPr>
        <p:txBody>
          <a:bodyPr wrap="square" lIns="91400" tIns="45702" rIns="91400" bIns="45702" rtlCol="0">
            <a:spAutoFit/>
          </a:bodyPr>
          <a:lstStyle/>
          <a:p>
            <a:r>
              <a:rPr lang="en-US" altLang="ja-JP" dirty="0">
                <a:solidFill>
                  <a:prstClr val="black"/>
                </a:solidFill>
                <a:latin typeface="Candara"/>
                <a:ea typeface="HGP明朝E"/>
              </a:rPr>
              <a:t>In uniform magnetic field, </a:t>
            </a:r>
            <a:r>
              <a:rPr lang="en-US" altLang="ja-JP" dirty="0" err="1">
                <a:solidFill>
                  <a:prstClr val="black"/>
                </a:solidFill>
                <a:latin typeface="Candara"/>
                <a:ea typeface="HGP明朝E"/>
              </a:rPr>
              <a:t>muon</a:t>
            </a:r>
            <a:r>
              <a:rPr lang="en-US" altLang="ja-JP" dirty="0">
                <a:solidFill>
                  <a:prstClr val="black"/>
                </a:solidFill>
                <a:latin typeface="Candara"/>
                <a:ea typeface="HGP明朝E"/>
              </a:rPr>
              <a:t> spin rotates ahead of momentum due to </a:t>
            </a:r>
            <a:r>
              <a:rPr lang="en-US" altLang="ja-JP" dirty="0">
                <a:solidFill>
                  <a:srgbClr val="FF0000"/>
                </a:solidFill>
                <a:latin typeface="Candara"/>
                <a:ea typeface="HGP明朝E"/>
              </a:rPr>
              <a:t>g-2 = 0</a:t>
            </a:r>
          </a:p>
        </p:txBody>
      </p:sp>
      <p:graphicFrame>
        <p:nvGraphicFramePr>
          <p:cNvPr id="14" name="コンテンツ プレースホルダ 4"/>
          <p:cNvGraphicFramePr>
            <a:graphicFrameLocks noChangeAspect="1"/>
          </p:cNvGraphicFramePr>
          <p:nvPr>
            <p:extLst/>
          </p:nvPr>
        </p:nvGraphicFramePr>
        <p:xfrm>
          <a:off x="401004" y="5008500"/>
          <a:ext cx="3641725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6" name="数式" r:id="rId8" imgW="1841500" imgH="495300" progId="Equation.3">
                  <p:embed/>
                </p:oleObj>
              </mc:Choice>
              <mc:Fallback>
                <p:oleObj name="数式" r:id="rId8" imgW="18415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004" y="5008500"/>
                        <a:ext cx="3641725" cy="979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下矢印 14"/>
          <p:cNvSpPr/>
          <p:nvPr/>
        </p:nvSpPr>
        <p:spPr>
          <a:xfrm>
            <a:off x="418950" y="4153500"/>
            <a:ext cx="3655820" cy="747820"/>
          </a:xfrm>
          <a:prstGeom prst="downArrow">
            <a:avLst>
              <a:gd name="adj1" fmla="val 51948"/>
              <a:gd name="adj2" fmla="val 415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endParaRPr lang="ja-JP" altLang="en-US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334571" y="4132043"/>
            <a:ext cx="1839285" cy="615517"/>
          </a:xfrm>
          <a:prstGeom prst="rect">
            <a:avLst/>
          </a:prstGeom>
          <a:noFill/>
        </p:spPr>
        <p:txBody>
          <a:bodyPr wrap="none" lIns="91400" tIns="45702" rIns="91400" bIns="45702" rtlCol="0">
            <a:spAutoFit/>
          </a:bodyPr>
          <a:lstStyle/>
          <a:p>
            <a:pPr algn="ctr"/>
            <a:r>
              <a:rPr lang="en-US" altLang="ja-JP" sz="1600" dirty="0">
                <a:solidFill>
                  <a:prstClr val="black"/>
                </a:solidFill>
                <a:latin typeface="Candara"/>
                <a:ea typeface="HGP明朝E"/>
              </a:rPr>
              <a:t>BNL E821 approach</a:t>
            </a:r>
            <a:endParaRPr lang="ja-JP" altLang="en-US" sz="1600" dirty="0">
              <a:solidFill>
                <a:prstClr val="black"/>
              </a:solidFill>
              <a:latin typeface="Candara"/>
              <a:ea typeface="HGP明朝E"/>
            </a:endParaRPr>
          </a:p>
          <a:p>
            <a:pPr algn="ctr"/>
            <a:r>
              <a:rPr lang="en-US" altLang="ja-JP" b="1" i="1" dirty="0" err="1">
                <a:solidFill>
                  <a:srgbClr val="3366FF"/>
                </a:solidFill>
                <a:latin typeface="Candara"/>
                <a:ea typeface="HGP明朝E"/>
              </a:rPr>
              <a:t>γ</a:t>
            </a:r>
            <a:r>
              <a:rPr lang="en-US" altLang="ja-JP" b="1" i="1" dirty="0">
                <a:solidFill>
                  <a:srgbClr val="3366FF"/>
                </a:solidFill>
                <a:latin typeface="Candara"/>
                <a:ea typeface="HGP明朝E"/>
              </a:rPr>
              <a:t>=30 (P=3 </a:t>
            </a:r>
            <a:r>
              <a:rPr lang="en-US" altLang="ja-JP" b="1" i="1" dirty="0" err="1">
                <a:solidFill>
                  <a:srgbClr val="3366FF"/>
                </a:solidFill>
                <a:latin typeface="Candara"/>
                <a:ea typeface="HGP明朝E"/>
              </a:rPr>
              <a:t>GeV</a:t>
            </a:r>
            <a:r>
              <a:rPr lang="en-US" altLang="ja-JP" b="1" i="1" dirty="0">
                <a:solidFill>
                  <a:srgbClr val="3366FF"/>
                </a:solidFill>
                <a:latin typeface="Candara"/>
                <a:ea typeface="HGP明朝E"/>
              </a:rPr>
              <a:t>/c)</a:t>
            </a:r>
          </a:p>
        </p:txBody>
      </p:sp>
      <p:sp>
        <p:nvSpPr>
          <p:cNvPr id="18" name="下矢印 17"/>
          <p:cNvSpPr/>
          <p:nvPr/>
        </p:nvSpPr>
        <p:spPr>
          <a:xfrm>
            <a:off x="4322140" y="4151583"/>
            <a:ext cx="3655820" cy="761604"/>
          </a:xfrm>
          <a:prstGeom prst="downArrow">
            <a:avLst>
              <a:gd name="adj1" fmla="val 51948"/>
              <a:gd name="adj2" fmla="val 415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endParaRPr lang="ja-JP" altLang="en-US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327790" y="4130130"/>
            <a:ext cx="1659248" cy="615517"/>
          </a:xfrm>
          <a:prstGeom prst="rect">
            <a:avLst/>
          </a:prstGeom>
          <a:noFill/>
        </p:spPr>
        <p:txBody>
          <a:bodyPr wrap="none" lIns="91400" tIns="45702" rIns="91400" bIns="45702" rtlCol="0">
            <a:spAutoFit/>
          </a:bodyPr>
          <a:lstStyle/>
          <a:p>
            <a:pPr algn="ctr"/>
            <a:r>
              <a:rPr lang="en-US" altLang="ja-JP" sz="1600" dirty="0">
                <a:solidFill>
                  <a:prstClr val="black"/>
                </a:solidFill>
                <a:latin typeface="Candara"/>
                <a:ea typeface="HGP明朝E"/>
              </a:rPr>
              <a:t>J-PARC approach</a:t>
            </a:r>
            <a:endParaRPr lang="ja-JP" altLang="en-US" sz="1600" dirty="0">
              <a:solidFill>
                <a:prstClr val="black"/>
              </a:solidFill>
              <a:latin typeface="Candara"/>
              <a:ea typeface="HGP明朝E"/>
            </a:endParaRPr>
          </a:p>
          <a:p>
            <a:pPr algn="ctr"/>
            <a:r>
              <a:rPr lang="en-US" altLang="ja-JP" b="1" i="1" dirty="0">
                <a:solidFill>
                  <a:srgbClr val="FF0000"/>
                </a:solidFill>
                <a:latin typeface="Candara"/>
                <a:ea typeface="HGP明朝E"/>
              </a:rPr>
              <a:t> E = 0 at any </a:t>
            </a:r>
            <a:r>
              <a:rPr lang="en-US" altLang="en-US" b="1" i="1" dirty="0" err="1">
                <a:solidFill>
                  <a:srgbClr val="FF0000"/>
                </a:solidFill>
                <a:latin typeface="Candara"/>
              </a:rPr>
              <a:t>γ</a:t>
            </a:r>
            <a:endParaRPr lang="en-US" altLang="ja-JP" b="1" i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715755" y="5974899"/>
            <a:ext cx="3484928" cy="523184"/>
          </a:xfrm>
          <a:prstGeom prst="rect">
            <a:avLst/>
          </a:prstGeom>
          <a:noFill/>
        </p:spPr>
        <p:txBody>
          <a:bodyPr wrap="square" lIns="91400" tIns="45702" rIns="91400" bIns="45702" rtlCol="0">
            <a:spAutoFit/>
          </a:bodyPr>
          <a:lstStyle/>
          <a:p>
            <a:pPr algn="ctr"/>
            <a:r>
              <a:rPr lang="en-US" altLang="ja-JP" sz="2800" dirty="0">
                <a:solidFill>
                  <a:srgbClr val="FF0000"/>
                </a:solidFill>
                <a:latin typeface="Candara"/>
                <a:ea typeface="HGP明朝E"/>
              </a:rPr>
              <a:t>J-PARC E34</a:t>
            </a:r>
            <a:endParaRPr lang="en-US" altLang="ja-JP" sz="28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cxnSp>
        <p:nvCxnSpPr>
          <p:cNvPr id="6" name="直線コネクタ 5"/>
          <p:cNvCxnSpPr/>
          <p:nvPr/>
        </p:nvCxnSpPr>
        <p:spPr>
          <a:xfrm flipH="1">
            <a:off x="2587480" y="2039379"/>
            <a:ext cx="55219" cy="1656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272197" y="2548453"/>
            <a:ext cx="3847891" cy="369332"/>
          </a:xfrm>
          <a:prstGeom prst="rect">
            <a:avLst/>
          </a:prstGeom>
          <a:noFill/>
        </p:spPr>
        <p:txBody>
          <a:bodyPr wrap="none" lIns="91400" tIns="45702" rIns="91400" bIns="45702" rtlCol="0">
            <a:spAutoFit/>
          </a:bodyPr>
          <a:lstStyle/>
          <a:p>
            <a:r>
              <a:rPr lang="en-US" altLang="ja-JP" dirty="0">
                <a:solidFill>
                  <a:prstClr val="black"/>
                </a:solidFill>
                <a:latin typeface="Candara"/>
                <a:ea typeface="HGP明朝E"/>
              </a:rPr>
              <a:t>general form of spin precession vector:</a:t>
            </a:r>
            <a:endParaRPr lang="ja-JP" altLang="en-US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837998" y="5957969"/>
            <a:ext cx="3236774" cy="523184"/>
          </a:xfrm>
          <a:prstGeom prst="rect">
            <a:avLst/>
          </a:prstGeom>
          <a:noFill/>
        </p:spPr>
        <p:txBody>
          <a:bodyPr wrap="square" lIns="91400" tIns="45702" rIns="91400" bIns="45702" rtlCol="0">
            <a:spAutoFit/>
          </a:bodyPr>
          <a:lstStyle/>
          <a:p>
            <a:pPr algn="ctr"/>
            <a:r>
              <a:rPr lang="en-US" altLang="ja-JP" sz="2800" dirty="0">
                <a:solidFill>
                  <a:srgbClr val="0000FF"/>
                </a:solidFill>
                <a:latin typeface="Candara"/>
                <a:ea typeface="HGP明朝E"/>
              </a:rPr>
              <a:t>FNAL E989</a:t>
            </a:r>
            <a:endParaRPr lang="ja-JP" altLang="en-US" sz="2800" dirty="0">
              <a:solidFill>
                <a:srgbClr val="0000FF"/>
              </a:solidFill>
              <a:latin typeface="Candara"/>
              <a:ea typeface="HGP明朝E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04" y="4922777"/>
            <a:ext cx="3814680" cy="107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237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8" grpId="0" animBg="1"/>
      <p:bldP spid="19" grpId="0"/>
      <p:bldP spid="8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6DF05-55BF-4746-989C-2096C7A20F5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1384"/>
          </a:xfrm>
        </p:spPr>
        <p:txBody>
          <a:bodyPr>
            <a:normAutofit/>
          </a:bodyPr>
          <a:lstStyle/>
          <a:p>
            <a:r>
              <a:rPr kumimoji="1" lang="en-US" altLang="ja-JP" dirty="0" err="1" smtClean="0"/>
              <a:t>Muon</a:t>
            </a:r>
            <a:r>
              <a:rPr kumimoji="1" lang="en-US" altLang="ja-JP" dirty="0" smtClean="0"/>
              <a:t> beam at BNL/FNAL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1225" y="649099"/>
            <a:ext cx="45917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smtClean="0">
                <a:solidFill>
                  <a:prstClr val="black"/>
                </a:solidFill>
                <a:latin typeface="Calibri"/>
                <a:ea typeface="ＭＳ Ｐゴシック"/>
              </a:rPr>
              <a:t>Conventional </a:t>
            </a:r>
            <a:r>
              <a:rPr lang="en-US" altLang="ja-JP" sz="3200" b="1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3200" b="1" dirty="0" smtClean="0">
                <a:solidFill>
                  <a:prstClr val="black"/>
                </a:solidFill>
                <a:latin typeface="Calibri"/>
                <a:ea typeface="ＭＳ Ｐゴシック"/>
              </a:rPr>
              <a:t> beam</a:t>
            </a:r>
            <a:endParaRPr lang="ja-JP" altLang="en-US" sz="3200" b="1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601050" y="1995455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8" name="円/楕円 7"/>
          <p:cNvSpPr/>
          <p:nvPr/>
        </p:nvSpPr>
        <p:spPr>
          <a:xfrm>
            <a:off x="723846" y="2112580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736176" y="1878329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1" name="円/楕円 10"/>
          <p:cNvSpPr/>
          <p:nvPr/>
        </p:nvSpPr>
        <p:spPr>
          <a:xfrm>
            <a:off x="846642" y="2100251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32406" y="1280642"/>
            <a:ext cx="108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</a:rPr>
              <a:t>proton</a:t>
            </a:r>
            <a:endParaRPr lang="ja-JP" altLang="en-US" sz="24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13" name="円柱 12"/>
          <p:cNvSpPr/>
          <p:nvPr/>
        </p:nvSpPr>
        <p:spPr>
          <a:xfrm rot="16200000">
            <a:off x="1599884" y="1783603"/>
            <a:ext cx="1174934" cy="694941"/>
          </a:xfrm>
          <a:prstGeom prst="can">
            <a:avLst>
              <a:gd name="adj" fmla="val 39355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4" name="円/楕円 13"/>
          <p:cNvSpPr/>
          <p:nvPr/>
        </p:nvSpPr>
        <p:spPr>
          <a:xfrm>
            <a:off x="2289720" y="1878329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5" name="円/楕円 14"/>
          <p:cNvSpPr/>
          <p:nvPr/>
        </p:nvSpPr>
        <p:spPr>
          <a:xfrm>
            <a:off x="2412516" y="2229705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6" name="円/楕円 15"/>
          <p:cNvSpPr/>
          <p:nvPr/>
        </p:nvSpPr>
        <p:spPr>
          <a:xfrm>
            <a:off x="3078319" y="1742440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2729105" y="2118743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8" name="円/楕円 17"/>
          <p:cNvSpPr/>
          <p:nvPr/>
        </p:nvSpPr>
        <p:spPr>
          <a:xfrm>
            <a:off x="2657617" y="1859566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9" name="円/楕円 18"/>
          <p:cNvSpPr/>
          <p:nvPr/>
        </p:nvSpPr>
        <p:spPr>
          <a:xfrm>
            <a:off x="2534821" y="1964362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2955523" y="2038336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1" name="円/楕円 20"/>
          <p:cNvSpPr/>
          <p:nvPr/>
        </p:nvSpPr>
        <p:spPr>
          <a:xfrm>
            <a:off x="2955523" y="2352994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2" name="円/楕円 21"/>
          <p:cNvSpPr/>
          <p:nvPr/>
        </p:nvSpPr>
        <p:spPr>
          <a:xfrm>
            <a:off x="4395121" y="176120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3" name="円/楕円 22"/>
          <p:cNvSpPr/>
          <p:nvPr/>
        </p:nvSpPr>
        <p:spPr>
          <a:xfrm>
            <a:off x="5233540" y="1526953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4" name="円/楕円 23"/>
          <p:cNvSpPr/>
          <p:nvPr/>
        </p:nvSpPr>
        <p:spPr>
          <a:xfrm>
            <a:off x="4814330" y="2303679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4898644" y="1810250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6" name="円/楕円 25"/>
          <p:cNvSpPr/>
          <p:nvPr/>
        </p:nvSpPr>
        <p:spPr>
          <a:xfrm>
            <a:off x="4272325" y="213107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7" name="円/楕円 26"/>
          <p:cNvSpPr/>
          <p:nvPr/>
        </p:nvSpPr>
        <p:spPr>
          <a:xfrm>
            <a:off x="4814330" y="273519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8" name="円/楕円 27"/>
          <p:cNvSpPr/>
          <p:nvPr/>
        </p:nvSpPr>
        <p:spPr>
          <a:xfrm>
            <a:off x="4395121" y="242080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9" name="円/楕円 28"/>
          <p:cNvSpPr/>
          <p:nvPr/>
        </p:nvSpPr>
        <p:spPr>
          <a:xfrm>
            <a:off x="5479132" y="242080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30" name="円/楕円 29"/>
          <p:cNvSpPr/>
          <p:nvPr/>
        </p:nvSpPr>
        <p:spPr>
          <a:xfrm>
            <a:off x="5356336" y="2044770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31" name="円/楕円 30"/>
          <p:cNvSpPr/>
          <p:nvPr/>
        </p:nvSpPr>
        <p:spPr>
          <a:xfrm>
            <a:off x="5233540" y="2537930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cxnSp>
        <p:nvCxnSpPr>
          <p:cNvPr id="33" name="直線矢印コネクタ 32"/>
          <p:cNvCxnSpPr/>
          <p:nvPr/>
        </p:nvCxnSpPr>
        <p:spPr>
          <a:xfrm>
            <a:off x="1228859" y="2168061"/>
            <a:ext cx="1060861" cy="0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線矢印コネクタ 36"/>
          <p:cNvCxnSpPr/>
          <p:nvPr/>
        </p:nvCxnSpPr>
        <p:spPr>
          <a:xfrm>
            <a:off x="3210456" y="2198613"/>
            <a:ext cx="1060861" cy="0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テキスト ボックス 37"/>
          <p:cNvSpPr txBox="1"/>
          <p:nvPr/>
        </p:nvSpPr>
        <p:spPr>
          <a:xfrm>
            <a:off x="2656620" y="1280642"/>
            <a:ext cx="667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 smtClean="0">
                <a:solidFill>
                  <a:prstClr val="black"/>
                </a:solidFill>
                <a:latin typeface="Calibri"/>
              </a:rPr>
              <a:t>π</a:t>
            </a:r>
            <a:r>
              <a:rPr lang="en-US" altLang="en-US" sz="2400" baseline="30000" dirty="0" smtClean="0">
                <a:solidFill>
                  <a:prstClr val="black"/>
                </a:solidFill>
                <a:latin typeface="Calibri"/>
              </a:rPr>
              <a:t>+</a:t>
            </a:r>
            <a:endParaRPr lang="ja-JP" altLang="en-US" sz="2400" baseline="30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674726" y="1280642"/>
            <a:ext cx="667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</a:rPr>
              <a:t>μ</a:t>
            </a:r>
            <a:r>
              <a:rPr lang="en-US" altLang="en-US" sz="2400" baseline="30000" dirty="0" smtClean="0">
                <a:solidFill>
                  <a:prstClr val="black"/>
                </a:solidFill>
                <a:latin typeface="Calibri"/>
              </a:rPr>
              <a:t>+</a:t>
            </a:r>
            <a:endParaRPr lang="ja-JP" altLang="en-US" sz="2400" baseline="30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40" name="円/楕円 39"/>
          <p:cNvSpPr/>
          <p:nvPr/>
        </p:nvSpPr>
        <p:spPr>
          <a:xfrm>
            <a:off x="870801" y="1995454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600550" y="1785592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2" name="円/楕円 41"/>
          <p:cNvSpPr/>
          <p:nvPr/>
        </p:nvSpPr>
        <p:spPr>
          <a:xfrm>
            <a:off x="883632" y="1828610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3" name="円/楕円 42"/>
          <p:cNvSpPr/>
          <p:nvPr/>
        </p:nvSpPr>
        <p:spPr>
          <a:xfrm>
            <a:off x="613380" y="2038336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4" name="円/楕円 43"/>
          <p:cNvSpPr/>
          <p:nvPr/>
        </p:nvSpPr>
        <p:spPr>
          <a:xfrm>
            <a:off x="834814" y="2100251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5" name="円/楕円 44"/>
          <p:cNvSpPr/>
          <p:nvPr/>
        </p:nvSpPr>
        <p:spPr>
          <a:xfrm>
            <a:off x="723846" y="1866000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645435" y="2716700"/>
            <a:ext cx="1334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pion</a:t>
            </a:r>
          </a:p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production</a:t>
            </a:r>
            <a:endParaRPr lang="ja-JP" altLang="en-US" sz="2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3447234" y="2761692"/>
            <a:ext cx="794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decay</a:t>
            </a:r>
            <a:endParaRPr lang="ja-JP" altLang="en-US" sz="2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5664101" y="1390791"/>
            <a:ext cx="3401555" cy="1077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3200" i="1" dirty="0" err="1" smtClean="0">
                <a:solidFill>
                  <a:srgbClr val="008000"/>
                </a:solidFill>
                <a:latin typeface="Calibri"/>
                <a:ea typeface="ＭＳ Ｐゴシック"/>
              </a:rPr>
              <a:t>emittance</a:t>
            </a:r>
            <a:endParaRPr lang="en-US" altLang="ja-JP" sz="3200" i="1" dirty="0">
              <a:solidFill>
                <a:srgbClr val="008000"/>
              </a:solidFill>
              <a:latin typeface="Calibri"/>
              <a:ea typeface="ＭＳ Ｐゴシック"/>
            </a:endParaRPr>
          </a:p>
          <a:p>
            <a:pPr algn="ctr"/>
            <a:r>
              <a:rPr lang="en-US" altLang="ja-JP" sz="3200" i="1" dirty="0" smtClean="0">
                <a:solidFill>
                  <a:srgbClr val="008000"/>
                </a:solidFill>
                <a:latin typeface="Calibri"/>
                <a:ea typeface="ＭＳ Ｐゴシック"/>
              </a:rPr>
              <a:t>~1000π mm</a:t>
            </a:r>
            <a:r>
              <a:rPr lang="ja-JP" altLang="en-US" sz="3200" i="1" dirty="0" smtClean="0">
                <a:solidFill>
                  <a:srgbClr val="008000"/>
                </a:solidFill>
                <a:latin typeface="Calibri"/>
                <a:ea typeface="ＭＳ Ｐゴシック"/>
              </a:rPr>
              <a:t>・</a:t>
            </a:r>
            <a:r>
              <a:rPr lang="en-US" altLang="ja-JP" sz="3200" i="1" dirty="0" err="1" smtClean="0">
                <a:solidFill>
                  <a:srgbClr val="008000"/>
                </a:solidFill>
                <a:latin typeface="Calibri"/>
                <a:ea typeface="ＭＳ Ｐゴシック"/>
              </a:rPr>
              <a:t>mrad</a:t>
            </a:r>
            <a:endParaRPr lang="ja-JP" altLang="en-US" sz="3200" i="1" dirty="0">
              <a:solidFill>
                <a:srgbClr val="008000"/>
              </a:solidFill>
              <a:latin typeface="Calibri"/>
              <a:ea typeface="ＭＳ Ｐゴシック"/>
            </a:endParaRPr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6796690" y="2611905"/>
            <a:ext cx="226518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Strong focusing</a:t>
            </a:r>
          </a:p>
          <a:p>
            <a:r>
              <a:rPr lang="en-US" altLang="ja-JP" sz="2000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 loss</a:t>
            </a:r>
          </a:p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BG π contamination</a:t>
            </a:r>
          </a:p>
        </p:txBody>
      </p:sp>
      <p:pic>
        <p:nvPicPr>
          <p:cNvPr id="2" name="図 1" descr="2013-05-03_Mod_OLD_Light_01-thumbnail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2516" y="3627568"/>
            <a:ext cx="4230055" cy="317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9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IMG_03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874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1384"/>
          </a:xfrm>
        </p:spPr>
        <p:txBody>
          <a:bodyPr>
            <a:normAutofit/>
          </a:bodyPr>
          <a:lstStyle/>
          <a:p>
            <a:r>
              <a:rPr kumimoji="1" lang="en-US" altLang="ja-JP" dirty="0" err="1" smtClean="0"/>
              <a:t>Muon</a:t>
            </a:r>
            <a:r>
              <a:rPr kumimoji="1" lang="en-US" altLang="ja-JP" dirty="0" smtClean="0"/>
              <a:t> beam at J-PARC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421444" y="5649099"/>
            <a:ext cx="22355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smtClean="0">
                <a:solidFill>
                  <a:srgbClr val="0000FF"/>
                </a:solidFill>
                <a:latin typeface="Calibri"/>
                <a:ea typeface="ＭＳ Ｐゴシック"/>
              </a:rPr>
              <a:t>Ultra-cold</a:t>
            </a:r>
          </a:p>
          <a:p>
            <a:r>
              <a:rPr lang="en-US" altLang="ja-JP" sz="3200" b="1" dirty="0" err="1" smtClean="0">
                <a:solidFill>
                  <a:srgbClr val="0000FF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3200" b="1" dirty="0" smtClean="0">
                <a:solidFill>
                  <a:srgbClr val="0000FF"/>
                </a:solidFill>
                <a:latin typeface="Calibri"/>
                <a:ea typeface="ＭＳ Ｐゴシック"/>
              </a:rPr>
              <a:t> beam</a:t>
            </a:r>
            <a:endParaRPr lang="ja-JP" altLang="en-US" sz="3200" b="1" dirty="0">
              <a:solidFill>
                <a:srgbClr val="0000FF"/>
              </a:solidFill>
              <a:latin typeface="Calibri"/>
              <a:ea typeface="ＭＳ Ｐゴシック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1225" y="649099"/>
            <a:ext cx="45917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smtClean="0">
                <a:solidFill>
                  <a:prstClr val="black"/>
                </a:solidFill>
                <a:latin typeface="Calibri"/>
                <a:ea typeface="ＭＳ Ｐゴシック"/>
              </a:rPr>
              <a:t>Conventional </a:t>
            </a:r>
            <a:r>
              <a:rPr lang="en-US" altLang="ja-JP" sz="3200" b="1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3200" b="1" dirty="0" smtClean="0">
                <a:solidFill>
                  <a:prstClr val="black"/>
                </a:solidFill>
                <a:latin typeface="Calibri"/>
                <a:ea typeface="ＭＳ Ｐゴシック"/>
              </a:rPr>
              <a:t> beam</a:t>
            </a:r>
            <a:endParaRPr lang="ja-JP" altLang="en-US" sz="3200" b="1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601050" y="1995455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8" name="円/楕円 7"/>
          <p:cNvSpPr/>
          <p:nvPr/>
        </p:nvSpPr>
        <p:spPr>
          <a:xfrm>
            <a:off x="723846" y="2112580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736176" y="1878329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1" name="円/楕円 10"/>
          <p:cNvSpPr/>
          <p:nvPr/>
        </p:nvSpPr>
        <p:spPr>
          <a:xfrm>
            <a:off x="846642" y="2100251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32406" y="1280642"/>
            <a:ext cx="108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</a:rPr>
              <a:t>proton</a:t>
            </a:r>
            <a:endParaRPr lang="ja-JP" altLang="en-US" sz="24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13" name="円柱 12"/>
          <p:cNvSpPr/>
          <p:nvPr/>
        </p:nvSpPr>
        <p:spPr>
          <a:xfrm rot="16200000">
            <a:off x="1599884" y="1783603"/>
            <a:ext cx="1174934" cy="694941"/>
          </a:xfrm>
          <a:prstGeom prst="can">
            <a:avLst>
              <a:gd name="adj" fmla="val 39355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4" name="円/楕円 13"/>
          <p:cNvSpPr/>
          <p:nvPr/>
        </p:nvSpPr>
        <p:spPr>
          <a:xfrm>
            <a:off x="2289720" y="1878329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5" name="円/楕円 14"/>
          <p:cNvSpPr/>
          <p:nvPr/>
        </p:nvSpPr>
        <p:spPr>
          <a:xfrm>
            <a:off x="2412516" y="2229705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6" name="円/楕円 15"/>
          <p:cNvSpPr/>
          <p:nvPr/>
        </p:nvSpPr>
        <p:spPr>
          <a:xfrm>
            <a:off x="3078319" y="1742440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2729105" y="2118743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8" name="円/楕円 17"/>
          <p:cNvSpPr/>
          <p:nvPr/>
        </p:nvSpPr>
        <p:spPr>
          <a:xfrm>
            <a:off x="2657617" y="1859566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19" name="円/楕円 18"/>
          <p:cNvSpPr/>
          <p:nvPr/>
        </p:nvSpPr>
        <p:spPr>
          <a:xfrm>
            <a:off x="2534821" y="1964362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2955523" y="2038336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1" name="円/楕円 20"/>
          <p:cNvSpPr/>
          <p:nvPr/>
        </p:nvSpPr>
        <p:spPr>
          <a:xfrm>
            <a:off x="2955523" y="2352994"/>
            <a:ext cx="245592" cy="23425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2" name="円/楕円 21"/>
          <p:cNvSpPr/>
          <p:nvPr/>
        </p:nvSpPr>
        <p:spPr>
          <a:xfrm>
            <a:off x="4395121" y="176120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3" name="円/楕円 22"/>
          <p:cNvSpPr/>
          <p:nvPr/>
        </p:nvSpPr>
        <p:spPr>
          <a:xfrm>
            <a:off x="5233540" y="1526953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4" name="円/楕円 23"/>
          <p:cNvSpPr/>
          <p:nvPr/>
        </p:nvSpPr>
        <p:spPr>
          <a:xfrm>
            <a:off x="4814330" y="2303679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4898644" y="1810250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6" name="円/楕円 25"/>
          <p:cNvSpPr/>
          <p:nvPr/>
        </p:nvSpPr>
        <p:spPr>
          <a:xfrm>
            <a:off x="4272325" y="213107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7" name="円/楕円 26"/>
          <p:cNvSpPr/>
          <p:nvPr/>
        </p:nvSpPr>
        <p:spPr>
          <a:xfrm>
            <a:off x="4814330" y="273519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8" name="円/楕円 27"/>
          <p:cNvSpPr/>
          <p:nvPr/>
        </p:nvSpPr>
        <p:spPr>
          <a:xfrm>
            <a:off x="4395121" y="242080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9" name="円/楕円 28"/>
          <p:cNvSpPr/>
          <p:nvPr/>
        </p:nvSpPr>
        <p:spPr>
          <a:xfrm>
            <a:off x="5479132" y="2420804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30" name="円/楕円 29"/>
          <p:cNvSpPr/>
          <p:nvPr/>
        </p:nvSpPr>
        <p:spPr>
          <a:xfrm>
            <a:off x="5356336" y="2044770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31" name="円/楕円 30"/>
          <p:cNvSpPr/>
          <p:nvPr/>
        </p:nvSpPr>
        <p:spPr>
          <a:xfrm>
            <a:off x="5233540" y="2537930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cxnSp>
        <p:nvCxnSpPr>
          <p:cNvPr id="33" name="直線矢印コネクタ 32"/>
          <p:cNvCxnSpPr/>
          <p:nvPr/>
        </p:nvCxnSpPr>
        <p:spPr>
          <a:xfrm>
            <a:off x="1228859" y="2168061"/>
            <a:ext cx="1060861" cy="0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線矢印コネクタ 36"/>
          <p:cNvCxnSpPr/>
          <p:nvPr/>
        </p:nvCxnSpPr>
        <p:spPr>
          <a:xfrm>
            <a:off x="3210456" y="2198613"/>
            <a:ext cx="1060861" cy="0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テキスト ボックス 37"/>
          <p:cNvSpPr txBox="1"/>
          <p:nvPr/>
        </p:nvSpPr>
        <p:spPr>
          <a:xfrm>
            <a:off x="2656620" y="1280642"/>
            <a:ext cx="667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 smtClean="0">
                <a:solidFill>
                  <a:prstClr val="black"/>
                </a:solidFill>
                <a:latin typeface="Calibri"/>
              </a:rPr>
              <a:t>π</a:t>
            </a:r>
            <a:r>
              <a:rPr lang="en-US" altLang="en-US" sz="2400" baseline="30000" dirty="0" smtClean="0">
                <a:solidFill>
                  <a:prstClr val="black"/>
                </a:solidFill>
                <a:latin typeface="Calibri"/>
              </a:rPr>
              <a:t>+</a:t>
            </a:r>
            <a:endParaRPr lang="ja-JP" altLang="en-US" sz="2400" baseline="30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674726" y="1280642"/>
            <a:ext cx="667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</a:rPr>
              <a:t>μ</a:t>
            </a:r>
            <a:r>
              <a:rPr lang="en-US" altLang="en-US" sz="2400" baseline="30000" dirty="0" smtClean="0">
                <a:solidFill>
                  <a:prstClr val="black"/>
                </a:solidFill>
                <a:latin typeface="Calibri"/>
              </a:rPr>
              <a:t>+</a:t>
            </a:r>
            <a:endParaRPr lang="ja-JP" altLang="en-US" sz="2400" baseline="30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40" name="円/楕円 39"/>
          <p:cNvSpPr/>
          <p:nvPr/>
        </p:nvSpPr>
        <p:spPr>
          <a:xfrm>
            <a:off x="870801" y="1995454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1" name="円/楕円 40"/>
          <p:cNvSpPr/>
          <p:nvPr/>
        </p:nvSpPr>
        <p:spPr>
          <a:xfrm>
            <a:off x="600550" y="1785592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2" name="円/楕円 41"/>
          <p:cNvSpPr/>
          <p:nvPr/>
        </p:nvSpPr>
        <p:spPr>
          <a:xfrm>
            <a:off x="883632" y="1828610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3" name="円/楕円 42"/>
          <p:cNvSpPr/>
          <p:nvPr/>
        </p:nvSpPr>
        <p:spPr>
          <a:xfrm>
            <a:off x="613380" y="2038336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4" name="円/楕円 43"/>
          <p:cNvSpPr/>
          <p:nvPr/>
        </p:nvSpPr>
        <p:spPr>
          <a:xfrm>
            <a:off x="834814" y="2100251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5" name="円/楕円 44"/>
          <p:cNvSpPr/>
          <p:nvPr/>
        </p:nvSpPr>
        <p:spPr>
          <a:xfrm>
            <a:off x="723846" y="1866000"/>
            <a:ext cx="245592" cy="2342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645435" y="2716700"/>
            <a:ext cx="1334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pion</a:t>
            </a:r>
          </a:p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production</a:t>
            </a:r>
            <a:endParaRPr lang="ja-JP" altLang="en-US" sz="2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3447234" y="2761692"/>
            <a:ext cx="794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decay</a:t>
            </a:r>
            <a:endParaRPr lang="ja-JP" altLang="en-US" sz="2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cxnSp>
        <p:nvCxnSpPr>
          <p:cNvPr id="87" name="直線矢印コネクタ 86"/>
          <p:cNvCxnSpPr/>
          <p:nvPr/>
        </p:nvCxnSpPr>
        <p:spPr>
          <a:xfrm>
            <a:off x="4927324" y="5246720"/>
            <a:ext cx="1060861" cy="0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テキスト ボックス 87"/>
          <p:cNvSpPr txBox="1"/>
          <p:nvPr/>
        </p:nvSpPr>
        <p:spPr>
          <a:xfrm rot="5400000">
            <a:off x="4590035" y="3994519"/>
            <a:ext cx="1237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>
                <a:solidFill>
                  <a:srgbClr val="0000FF"/>
                </a:solidFill>
                <a:latin typeface="Calibri"/>
                <a:ea typeface="ＭＳ Ｐゴシック"/>
              </a:rPr>
              <a:t>cooling</a:t>
            </a:r>
            <a:endParaRPr lang="ja-JP" altLang="en-US" sz="2800" dirty="0">
              <a:solidFill>
                <a:srgbClr val="0000FF"/>
              </a:solidFill>
              <a:latin typeface="Calibri"/>
              <a:ea typeface="ＭＳ Ｐゴシック"/>
            </a:endParaRPr>
          </a:p>
        </p:txBody>
      </p:sp>
      <p:sp>
        <p:nvSpPr>
          <p:cNvPr id="89" name="円/楕円 88"/>
          <p:cNvSpPr/>
          <p:nvPr/>
        </p:nvSpPr>
        <p:spPr>
          <a:xfrm>
            <a:off x="6214158" y="5096931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0" name="円/楕円 89"/>
          <p:cNvSpPr/>
          <p:nvPr/>
        </p:nvSpPr>
        <p:spPr>
          <a:xfrm>
            <a:off x="6214158" y="5234660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1" name="円/楕円 90"/>
          <p:cNvSpPr/>
          <p:nvPr/>
        </p:nvSpPr>
        <p:spPr>
          <a:xfrm>
            <a:off x="6091362" y="5111101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2" name="円/楕円 91"/>
          <p:cNvSpPr/>
          <p:nvPr/>
        </p:nvSpPr>
        <p:spPr>
          <a:xfrm>
            <a:off x="6422785" y="5111101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3" name="円/楕円 92"/>
          <p:cNvSpPr/>
          <p:nvPr/>
        </p:nvSpPr>
        <p:spPr>
          <a:xfrm>
            <a:off x="6336954" y="5271378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4" name="円/楕円 93"/>
          <p:cNvSpPr/>
          <p:nvPr/>
        </p:nvSpPr>
        <p:spPr>
          <a:xfrm>
            <a:off x="6299989" y="5000140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6" name="円/楕円 95"/>
          <p:cNvSpPr/>
          <p:nvPr/>
        </p:nvSpPr>
        <p:spPr>
          <a:xfrm>
            <a:off x="6177193" y="5049456"/>
            <a:ext cx="245592" cy="2342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6153045" y="4439710"/>
            <a:ext cx="667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</a:rPr>
              <a:t>μ</a:t>
            </a:r>
            <a:r>
              <a:rPr lang="en-US" altLang="en-US" sz="2400" baseline="30000" dirty="0" smtClean="0">
                <a:solidFill>
                  <a:prstClr val="black"/>
                </a:solidFill>
                <a:latin typeface="Calibri"/>
              </a:rPr>
              <a:t>+</a:t>
            </a:r>
            <a:endParaRPr lang="ja-JP" altLang="en-US" sz="2400" baseline="300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5664101" y="1390791"/>
            <a:ext cx="3401555" cy="1077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3200" i="1" dirty="0" err="1" smtClean="0">
                <a:solidFill>
                  <a:srgbClr val="008000"/>
                </a:solidFill>
                <a:latin typeface="Calibri"/>
                <a:ea typeface="ＭＳ Ｐゴシック"/>
              </a:rPr>
              <a:t>emittance</a:t>
            </a:r>
            <a:endParaRPr lang="en-US" altLang="ja-JP" sz="3200" i="1" dirty="0">
              <a:solidFill>
                <a:srgbClr val="008000"/>
              </a:solidFill>
              <a:latin typeface="Calibri"/>
              <a:ea typeface="ＭＳ Ｐゴシック"/>
            </a:endParaRPr>
          </a:p>
          <a:p>
            <a:pPr algn="ctr"/>
            <a:r>
              <a:rPr lang="en-US" altLang="ja-JP" sz="3200" i="1" dirty="0" smtClean="0">
                <a:solidFill>
                  <a:srgbClr val="008000"/>
                </a:solidFill>
                <a:latin typeface="Calibri"/>
                <a:ea typeface="ＭＳ Ｐゴシック"/>
              </a:rPr>
              <a:t>~1000π mm</a:t>
            </a:r>
            <a:r>
              <a:rPr lang="ja-JP" altLang="en-US" sz="3200" i="1" dirty="0" smtClean="0">
                <a:solidFill>
                  <a:srgbClr val="008000"/>
                </a:solidFill>
                <a:latin typeface="Calibri"/>
                <a:ea typeface="ＭＳ Ｐゴシック"/>
              </a:rPr>
              <a:t>・</a:t>
            </a:r>
            <a:r>
              <a:rPr lang="en-US" altLang="ja-JP" sz="3200" i="1" dirty="0" err="1" smtClean="0">
                <a:solidFill>
                  <a:srgbClr val="008000"/>
                </a:solidFill>
                <a:latin typeface="Calibri"/>
                <a:ea typeface="ＭＳ Ｐゴシック"/>
              </a:rPr>
              <a:t>mrad</a:t>
            </a:r>
            <a:endParaRPr lang="ja-JP" altLang="en-US" sz="3200" i="1" dirty="0">
              <a:solidFill>
                <a:srgbClr val="008000"/>
              </a:solidFill>
              <a:latin typeface="Calibri"/>
              <a:ea typeface="ＭＳ Ｐゴシック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6656551" y="4720440"/>
            <a:ext cx="2573203" cy="1077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3200" i="1" dirty="0" err="1" smtClean="0">
                <a:solidFill>
                  <a:srgbClr val="008000"/>
                </a:solidFill>
                <a:latin typeface="Calibri"/>
                <a:ea typeface="ＭＳ Ｐゴシック"/>
              </a:rPr>
              <a:t>emittance</a:t>
            </a:r>
            <a:endParaRPr lang="en-US" altLang="ja-JP" sz="3200" i="1" dirty="0" smtClean="0">
              <a:solidFill>
                <a:srgbClr val="008000"/>
              </a:solidFill>
              <a:latin typeface="Calibri"/>
              <a:ea typeface="ＭＳ Ｐゴシック"/>
            </a:endParaRPr>
          </a:p>
          <a:p>
            <a:pPr algn="ctr"/>
            <a:r>
              <a:rPr lang="en-US" altLang="ja-JP" sz="3200" i="1" dirty="0" smtClean="0">
                <a:solidFill>
                  <a:srgbClr val="008000"/>
                </a:solidFill>
                <a:latin typeface="Calibri"/>
                <a:ea typeface="ＭＳ Ｐゴシック"/>
              </a:rPr>
              <a:t>1π mm</a:t>
            </a:r>
            <a:r>
              <a:rPr lang="ja-JP" altLang="en-US" sz="3200" i="1" dirty="0" smtClean="0">
                <a:solidFill>
                  <a:srgbClr val="008000"/>
                </a:solidFill>
                <a:latin typeface="Calibri"/>
                <a:ea typeface="ＭＳ Ｐゴシック"/>
              </a:rPr>
              <a:t>・</a:t>
            </a:r>
            <a:r>
              <a:rPr lang="en-US" altLang="ja-JP" sz="3200" i="1" dirty="0" err="1" smtClean="0">
                <a:solidFill>
                  <a:srgbClr val="008000"/>
                </a:solidFill>
                <a:latin typeface="Calibri"/>
                <a:ea typeface="ＭＳ Ｐゴシック"/>
              </a:rPr>
              <a:t>mrad</a:t>
            </a:r>
            <a:endParaRPr lang="ja-JP" altLang="en-US" sz="3200" i="1" dirty="0">
              <a:solidFill>
                <a:srgbClr val="008000"/>
              </a:solidFill>
              <a:latin typeface="Calibri"/>
              <a:ea typeface="ＭＳ Ｐゴシック"/>
            </a:endParaRPr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6796690" y="2611905"/>
            <a:ext cx="226518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Strong focusing</a:t>
            </a:r>
          </a:p>
          <a:p>
            <a:r>
              <a:rPr lang="en-US" altLang="ja-JP" sz="2000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 loss</a:t>
            </a:r>
          </a:p>
          <a:p>
            <a:r>
              <a:rPr lang="en-US" altLang="ja-JP" sz="2000" dirty="0" smtClean="0">
                <a:solidFill>
                  <a:prstClr val="black"/>
                </a:solidFill>
                <a:latin typeface="Calibri"/>
                <a:ea typeface="ＭＳ Ｐゴシック"/>
              </a:rPr>
              <a:t>BG π contamination</a:t>
            </a:r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6764649" y="5868577"/>
            <a:ext cx="231377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  <a:latin typeface="Calibri"/>
                <a:ea typeface="ＭＳ Ｐゴシック"/>
              </a:rPr>
              <a:t>Free from any of these</a:t>
            </a:r>
            <a:endParaRPr lang="ja-JP" altLang="en-US" dirty="0">
              <a:solidFill>
                <a:srgbClr val="FF0000"/>
              </a:solidFill>
              <a:latin typeface="Calibri"/>
              <a:ea typeface="ＭＳ Ｐゴシック"/>
            </a:endParaRPr>
          </a:p>
        </p:txBody>
      </p:sp>
      <p:cxnSp>
        <p:nvCxnSpPr>
          <p:cNvPr id="102" name="直線矢印コネクタ 101"/>
          <p:cNvCxnSpPr/>
          <p:nvPr/>
        </p:nvCxnSpPr>
        <p:spPr>
          <a:xfrm>
            <a:off x="4948701" y="3161802"/>
            <a:ext cx="0" cy="2116011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図 2" descr="fig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6" y="3878118"/>
            <a:ext cx="3874837" cy="290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2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8" grpId="0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6" grpId="0" animBg="1"/>
      <p:bldP spid="97" grpId="0"/>
      <p:bldP spid="99" grpId="0"/>
      <p:bldP spid="10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5956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Ultra-cold Muon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57200" y="855956"/>
            <a:ext cx="6900795" cy="1569660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0009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n-US" altLang="ja-JP" sz="2400" u="sng" dirty="0" smtClean="0">
                <a:solidFill>
                  <a:prstClr val="black"/>
                </a:solidFill>
                <a:latin typeface="Calibri"/>
                <a:ea typeface="ＭＳ Ｐゴシック"/>
              </a:rPr>
              <a:t>Requirement for zero E-field:</a:t>
            </a:r>
          </a:p>
          <a:p>
            <a:pPr defTabSz="457200"/>
            <a:r>
              <a:rPr lang="en-US" altLang="ja-JP" sz="2400" dirty="0">
                <a:solidFill>
                  <a:prstClr val="black"/>
                </a:solidFill>
                <a:latin typeface="Calibri"/>
                <a:ea typeface="ＭＳ Ｐゴシック"/>
              </a:rPr>
              <a:t> </a:t>
            </a:r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</a:rPr>
              <a:t> </a:t>
            </a:r>
            <a:r>
              <a:rPr lang="en-US" altLang="ja-JP" sz="2400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Muons</a:t>
            </a:r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</a:rPr>
              <a:t> should be kept stored without E-focusing</a:t>
            </a:r>
          </a:p>
          <a:p>
            <a:pPr defTabSz="457200"/>
            <a:r>
              <a:rPr lang="en-US" altLang="ja-JP" sz="2400" dirty="0">
                <a:solidFill>
                  <a:prstClr val="black"/>
                </a:solidFill>
                <a:latin typeface="Calibri"/>
                <a:ea typeface="ＭＳ Ｐゴシック"/>
              </a:rPr>
              <a:t> </a:t>
            </a:r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</a:rPr>
              <a:t>     </a:t>
            </a:r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  <a:sym typeface="Wingdings"/>
              </a:rPr>
              <a:t> Beam with ultra-small transverse dispersion, </a:t>
            </a:r>
          </a:p>
          <a:p>
            <a:pPr defTabSz="457200"/>
            <a:r>
              <a:rPr lang="en-US" altLang="ja-JP" sz="2400" dirty="0">
                <a:solidFill>
                  <a:prstClr val="black"/>
                </a:solidFill>
                <a:latin typeface="Calibri"/>
                <a:ea typeface="ＭＳ Ｐゴシック"/>
                <a:sym typeface="Wingdings"/>
              </a:rPr>
              <a:t> </a:t>
            </a:r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  <a:sym typeface="Wingdings"/>
              </a:rPr>
              <a:t>           i.e.  </a:t>
            </a:r>
            <a:r>
              <a:rPr lang="en-US" altLang="ja-JP" sz="2400" dirty="0" err="1" smtClean="0">
                <a:solidFill>
                  <a:prstClr val="black"/>
                </a:solidFill>
                <a:latin typeface="Calibri"/>
                <a:ea typeface="ＭＳ Ｐゴシック"/>
                <a:sym typeface="Wingdings"/>
              </a:rPr>
              <a:t>Δp</a:t>
            </a:r>
            <a:r>
              <a:rPr lang="en-US" altLang="ja-JP" sz="2400" baseline="-25000" dirty="0" err="1" smtClean="0">
                <a:solidFill>
                  <a:prstClr val="black"/>
                </a:solidFill>
                <a:latin typeface="Calibri"/>
                <a:ea typeface="ＭＳ Ｐゴシック"/>
                <a:sym typeface="Wingdings"/>
              </a:rPr>
              <a:t>T</a:t>
            </a:r>
            <a:r>
              <a:rPr lang="en-US" altLang="ja-JP" sz="2400" dirty="0" smtClean="0">
                <a:solidFill>
                  <a:prstClr val="black"/>
                </a:solidFill>
                <a:latin typeface="Calibri"/>
                <a:ea typeface="ＭＳ Ｐゴシック"/>
                <a:sym typeface="Wingdings"/>
              </a:rPr>
              <a:t>/p ~0</a:t>
            </a:r>
            <a:endParaRPr lang="en-US" altLang="ja-JP" sz="2400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282" y="3018544"/>
            <a:ext cx="6004713" cy="323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テキスト ボックス 2"/>
          <p:cNvSpPr txBox="1"/>
          <p:nvPr/>
        </p:nvSpPr>
        <p:spPr>
          <a:xfrm>
            <a:off x="1408097" y="6033103"/>
            <a:ext cx="1692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ja-JP" sz="3200" dirty="0" smtClean="0">
                <a:solidFill>
                  <a:srgbClr val="0000FF"/>
                </a:solidFill>
                <a:latin typeface="Calibri"/>
                <a:ea typeface="ＭＳ Ｐゴシック"/>
              </a:rPr>
              <a:t>28MeV/c</a:t>
            </a:r>
            <a:endParaRPr lang="ja-JP" altLang="en-US" sz="3200" dirty="0">
              <a:solidFill>
                <a:srgbClr val="0000FF"/>
              </a:solidFill>
              <a:latin typeface="Calibri"/>
              <a:ea typeface="ＭＳ Ｐゴシック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99912" y="6061251"/>
            <a:ext cx="13983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ja-JP" sz="3200" dirty="0" smtClean="0">
                <a:solidFill>
                  <a:srgbClr val="0000FF"/>
                </a:solidFill>
                <a:latin typeface="Calibri"/>
                <a:ea typeface="ＭＳ Ｐゴシック"/>
              </a:rPr>
              <a:t>3 </a:t>
            </a:r>
            <a:r>
              <a:rPr lang="en-US" altLang="ja-JP" sz="3200" dirty="0" err="1" smtClean="0">
                <a:solidFill>
                  <a:srgbClr val="0000FF"/>
                </a:solidFill>
                <a:latin typeface="Calibri"/>
                <a:ea typeface="ＭＳ Ｐゴシック"/>
              </a:rPr>
              <a:t>keV</a:t>
            </a:r>
            <a:r>
              <a:rPr lang="en-US" altLang="ja-JP" sz="3200" dirty="0" smtClean="0">
                <a:solidFill>
                  <a:srgbClr val="0000FF"/>
                </a:solidFill>
                <a:latin typeface="Calibri"/>
                <a:ea typeface="ＭＳ Ｐゴシック"/>
              </a:rPr>
              <a:t>/c</a:t>
            </a:r>
            <a:endParaRPr lang="ja-JP" altLang="en-US" sz="3200" dirty="0">
              <a:solidFill>
                <a:srgbClr val="0000FF"/>
              </a:solidFill>
              <a:latin typeface="Calibri"/>
              <a:ea typeface="ＭＳ Ｐゴシック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466731" y="5232372"/>
            <a:ext cx="2163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ja-JP" sz="2400" b="1" dirty="0" smtClean="0">
                <a:solidFill>
                  <a:prstClr val="black"/>
                </a:solidFill>
                <a:latin typeface="ＭＳ Ｐゴシック"/>
                <a:ea typeface="ＭＳ Ｐゴシック"/>
                <a:cs typeface="ＭＳ Ｐゴシック"/>
              </a:rPr>
              <a:t>re-acceleration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729021" y="6088294"/>
            <a:ext cx="1993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ja-JP" sz="3200" dirty="0" smtClean="0">
                <a:solidFill>
                  <a:srgbClr val="0000FF"/>
                </a:solidFill>
                <a:latin typeface="Calibri"/>
                <a:ea typeface="ＭＳ Ｐゴシック"/>
              </a:rPr>
              <a:t>300 MeV/c</a:t>
            </a:r>
            <a:endParaRPr lang="ja-JP" altLang="en-US" sz="3200" dirty="0">
              <a:solidFill>
                <a:srgbClr val="0000FF"/>
              </a:solidFill>
              <a:latin typeface="Calibri"/>
              <a:ea typeface="ＭＳ Ｐゴシック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6878" y="6019302"/>
            <a:ext cx="699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ja-JP" sz="3200" dirty="0" smtClean="0">
                <a:solidFill>
                  <a:srgbClr val="0000FF"/>
                </a:solidFill>
                <a:latin typeface="Calibri"/>
                <a:ea typeface="ＭＳ Ｐゴシック"/>
              </a:rPr>
              <a:t>p =</a:t>
            </a:r>
            <a:endParaRPr lang="ja-JP" altLang="en-US" sz="3200" dirty="0">
              <a:solidFill>
                <a:srgbClr val="0000FF"/>
              </a:solidFill>
              <a:latin typeface="Calibri"/>
              <a:ea typeface="ＭＳ Ｐゴシック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236895" y="6442236"/>
            <a:ext cx="4026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ja-JP" sz="2400" b="1" dirty="0" err="1" smtClean="0">
                <a:solidFill>
                  <a:srgbClr val="0000FF"/>
                </a:solidFill>
                <a:latin typeface="Calibri"/>
                <a:ea typeface="ＭＳ Ｐゴシック"/>
                <a:sym typeface="Wingdings"/>
              </a:rPr>
              <a:t>Δp</a:t>
            </a:r>
            <a:r>
              <a:rPr lang="en-US" altLang="ja-JP" sz="2400" b="1" baseline="-25000" dirty="0" err="1" smtClean="0">
                <a:solidFill>
                  <a:srgbClr val="0000FF"/>
                </a:solidFill>
                <a:latin typeface="Calibri"/>
                <a:ea typeface="ＭＳ Ｐゴシック"/>
                <a:sym typeface="Wingdings"/>
              </a:rPr>
              <a:t>T</a:t>
            </a:r>
            <a:r>
              <a:rPr lang="en-US" altLang="ja-JP" sz="2400" b="1" dirty="0" smtClean="0">
                <a:solidFill>
                  <a:srgbClr val="0000FF"/>
                </a:solidFill>
                <a:latin typeface="Calibri"/>
                <a:ea typeface="ＭＳ Ｐゴシック"/>
                <a:sym typeface="Wingdings"/>
              </a:rPr>
              <a:t>/</a:t>
            </a:r>
            <a:r>
              <a:rPr lang="en-US" altLang="ja-JP" sz="2400" b="1" dirty="0">
                <a:solidFill>
                  <a:srgbClr val="0000FF"/>
                </a:solidFill>
                <a:latin typeface="Calibri"/>
                <a:ea typeface="ＭＳ Ｐゴシック"/>
                <a:sym typeface="Wingdings"/>
              </a:rPr>
              <a:t>p </a:t>
            </a:r>
            <a:r>
              <a:rPr lang="en-US" altLang="ja-JP" sz="2400" b="1" dirty="0" smtClean="0">
                <a:solidFill>
                  <a:srgbClr val="0000FF"/>
                </a:solidFill>
                <a:latin typeface="Calibri"/>
                <a:ea typeface="ＭＳ Ｐゴシック"/>
                <a:sym typeface="Wingdings"/>
              </a:rPr>
              <a:t>~3 </a:t>
            </a:r>
            <a:r>
              <a:rPr lang="en-US" altLang="ja-JP" sz="2400" b="1" dirty="0" err="1" smtClean="0">
                <a:solidFill>
                  <a:srgbClr val="0000FF"/>
                </a:solidFill>
                <a:latin typeface="Calibri"/>
                <a:ea typeface="ＭＳ Ｐゴシック"/>
                <a:sym typeface="Wingdings"/>
              </a:rPr>
              <a:t>keV</a:t>
            </a:r>
            <a:r>
              <a:rPr lang="en-US" altLang="ja-JP" sz="2400" b="1" dirty="0">
                <a:solidFill>
                  <a:srgbClr val="0000FF"/>
                </a:solidFill>
                <a:latin typeface="Calibri"/>
                <a:ea typeface="ＭＳ Ｐゴシック"/>
                <a:sym typeface="Wingdings"/>
              </a:rPr>
              <a:t> </a:t>
            </a:r>
            <a:r>
              <a:rPr lang="en-US" altLang="ja-JP" sz="2400" b="1" dirty="0" smtClean="0">
                <a:solidFill>
                  <a:srgbClr val="0000FF"/>
                </a:solidFill>
                <a:latin typeface="Calibri"/>
                <a:ea typeface="ＭＳ Ｐゴシック"/>
                <a:sym typeface="Wingdings"/>
              </a:rPr>
              <a:t>/ 300 MeV =1E-5</a:t>
            </a:r>
            <a:endParaRPr lang="en-US" altLang="ja-JP" sz="2400" b="1" dirty="0">
              <a:solidFill>
                <a:srgbClr val="0000FF"/>
              </a:solidFill>
              <a:latin typeface="Calibri"/>
              <a:ea typeface="ＭＳ Ｐゴシック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17853" y="2719727"/>
            <a:ext cx="412380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457200"/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Laser resonant ionization of Mu (</a:t>
            </a:r>
            <a:r>
              <a:rPr lang="en-US" altLang="ja-JP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μ</a:t>
            </a:r>
            <a:r>
              <a:rPr lang="en-US" altLang="ja-JP" baseline="30000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+</a:t>
            </a:r>
            <a:r>
              <a:rPr lang="en-US" altLang="ja-JP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e</a:t>
            </a:r>
            <a:r>
              <a:rPr lang="en-US" altLang="ja-JP" baseline="30000" dirty="0" smtClean="0">
                <a:solidFill>
                  <a:prstClr val="black"/>
                </a:solidFill>
                <a:latin typeface="Calibri"/>
                <a:ea typeface="ＭＳ Ｐゴシック"/>
              </a:rPr>
              <a:t>-</a:t>
            </a:r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)</a:t>
            </a:r>
            <a:endParaRPr lang="ja-JP" altLang="en-US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682" y="1889336"/>
            <a:ext cx="1333500" cy="2301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cxnSp>
        <p:nvCxnSpPr>
          <p:cNvPr id="13" name="直線矢印コネクタ 12"/>
          <p:cNvCxnSpPr>
            <a:endCxn id="12" idx="1"/>
          </p:cNvCxnSpPr>
          <p:nvPr/>
        </p:nvCxnSpPr>
        <p:spPr>
          <a:xfrm flipV="1">
            <a:off x="4883727" y="3040224"/>
            <a:ext cx="2845955" cy="1139232"/>
          </a:xfrm>
          <a:prstGeom prst="straightConnector1">
            <a:avLst/>
          </a:prstGeom>
          <a:ln>
            <a:solidFill>
              <a:schemeClr val="accent3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608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コンテンツ プレースホルダー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36" y="492040"/>
            <a:ext cx="6410325" cy="6229435"/>
          </a:xfrm>
        </p:spPr>
      </p:pic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1"/>
            <a:ext cx="8961120" cy="985520"/>
          </a:xfrm>
        </p:spPr>
        <p:txBody>
          <a:bodyPr>
            <a:normAutofit/>
          </a:bodyPr>
          <a:lstStyle/>
          <a:p>
            <a:r>
              <a:rPr lang="en-US" altLang="ja-JP" sz="3600" dirty="0" err="1" smtClean="0"/>
              <a:t>Muonium</a:t>
            </a:r>
            <a:r>
              <a:rPr lang="en-US" altLang="ja-JP" sz="3600" dirty="0" smtClean="0"/>
              <a:t> production in vacuum</a:t>
            </a:r>
            <a:endParaRPr kumimoji="1" lang="ja-JP" altLang="en-US" sz="3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47878" y="1772363"/>
            <a:ext cx="26596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TRIUMF-S1249 data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(Online data)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747879" y="4292825"/>
            <a:ext cx="26596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TRIUMF-S1249 data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(Online data)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377657" y="1015895"/>
            <a:ext cx="17264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Target sample:</a:t>
            </a:r>
          </a:p>
          <a:p>
            <a:r>
              <a:rPr lang="en-US" altLang="ja-JP" sz="1600" dirty="0" smtClean="0"/>
              <a:t>laser-ablated</a:t>
            </a:r>
          </a:p>
          <a:p>
            <a:r>
              <a:rPr kumimoji="1" lang="en-US" altLang="ja-JP" sz="1600" dirty="0" smtClean="0"/>
              <a:t>silica aerogel</a:t>
            </a:r>
          </a:p>
          <a:p>
            <a:endParaRPr lang="en-US" altLang="ja-JP" sz="1600" dirty="0"/>
          </a:p>
          <a:p>
            <a:r>
              <a:rPr kumimoji="1" lang="en-US" altLang="ja-JP" sz="1600" dirty="0" smtClean="0"/>
              <a:t>Data taken under</a:t>
            </a:r>
          </a:p>
          <a:p>
            <a:r>
              <a:rPr lang="en-US" altLang="ja-JP" sz="1600" dirty="0" smtClean="0"/>
              <a:t>ambient B-field of </a:t>
            </a:r>
          </a:p>
          <a:p>
            <a:r>
              <a:rPr kumimoji="1" lang="en-US" altLang="ja-JP" sz="1600" dirty="0" smtClean="0"/>
              <a:t>about 1.4 Gauss.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74834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9041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Experimental sequence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6557381" y="6418647"/>
            <a:ext cx="2133600" cy="365125"/>
          </a:xfrm>
        </p:spPr>
        <p:txBody>
          <a:bodyPr/>
          <a:lstStyle/>
          <a:p>
            <a:fld id="{5F79012C-5A70-044D-BC82-EA403CE0E215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  <p:cxnSp>
        <p:nvCxnSpPr>
          <p:cNvPr id="6" name="直線コネクタ 5"/>
          <p:cNvCxnSpPr/>
          <p:nvPr/>
        </p:nvCxnSpPr>
        <p:spPr>
          <a:xfrm>
            <a:off x="250363" y="1614805"/>
            <a:ext cx="1721942" cy="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フリーフォーム 6"/>
          <p:cNvSpPr/>
          <p:nvPr/>
        </p:nvSpPr>
        <p:spPr>
          <a:xfrm>
            <a:off x="1960094" y="1111200"/>
            <a:ext cx="134336" cy="515816"/>
          </a:xfrm>
          <a:custGeom>
            <a:avLst/>
            <a:gdLst>
              <a:gd name="connsiteX0" fmla="*/ 0 w 341945"/>
              <a:gd name="connsiteY0" fmla="*/ 842566 h 854777"/>
              <a:gd name="connsiteX1" fmla="*/ 183185 w 341945"/>
              <a:gd name="connsiteY1" fmla="*/ 7 h 854777"/>
              <a:gd name="connsiteX2" fmla="*/ 341945 w 341945"/>
              <a:gd name="connsiteY2" fmla="*/ 854777 h 85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945" h="854777">
                <a:moveTo>
                  <a:pt x="0" y="842566"/>
                </a:moveTo>
                <a:cubicBezTo>
                  <a:pt x="63097" y="420269"/>
                  <a:pt x="126194" y="-2028"/>
                  <a:pt x="183185" y="7"/>
                </a:cubicBezTo>
                <a:cubicBezTo>
                  <a:pt x="240176" y="2042"/>
                  <a:pt x="341945" y="854777"/>
                  <a:pt x="341945" y="854777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/>
          <p:cNvCxnSpPr/>
          <p:nvPr/>
        </p:nvCxnSpPr>
        <p:spPr>
          <a:xfrm flipV="1">
            <a:off x="2094430" y="1627016"/>
            <a:ext cx="244246" cy="1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フリーフォーム 10"/>
          <p:cNvSpPr/>
          <p:nvPr/>
        </p:nvSpPr>
        <p:spPr>
          <a:xfrm>
            <a:off x="2326467" y="1111200"/>
            <a:ext cx="146548" cy="515817"/>
          </a:xfrm>
          <a:custGeom>
            <a:avLst/>
            <a:gdLst>
              <a:gd name="connsiteX0" fmla="*/ 0 w 341945"/>
              <a:gd name="connsiteY0" fmla="*/ 842566 h 854777"/>
              <a:gd name="connsiteX1" fmla="*/ 183185 w 341945"/>
              <a:gd name="connsiteY1" fmla="*/ 7 h 854777"/>
              <a:gd name="connsiteX2" fmla="*/ 341945 w 341945"/>
              <a:gd name="connsiteY2" fmla="*/ 854777 h 85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945" h="854777">
                <a:moveTo>
                  <a:pt x="0" y="842566"/>
                </a:moveTo>
                <a:cubicBezTo>
                  <a:pt x="63097" y="420269"/>
                  <a:pt x="126194" y="-2028"/>
                  <a:pt x="183185" y="7"/>
                </a:cubicBezTo>
                <a:cubicBezTo>
                  <a:pt x="240176" y="2042"/>
                  <a:pt x="341945" y="854777"/>
                  <a:pt x="341945" y="854777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コネクタ 11"/>
          <p:cNvCxnSpPr/>
          <p:nvPr/>
        </p:nvCxnSpPr>
        <p:spPr>
          <a:xfrm flipV="1">
            <a:off x="2460803" y="1614805"/>
            <a:ext cx="4888435" cy="12216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曲線コネクタ 15"/>
          <p:cNvCxnSpPr/>
          <p:nvPr/>
        </p:nvCxnSpPr>
        <p:spPr>
          <a:xfrm>
            <a:off x="7215066" y="1517117"/>
            <a:ext cx="305309" cy="280853"/>
          </a:xfrm>
          <a:prstGeom prst="curvedConnector3">
            <a:avLst/>
          </a:prstGeom>
          <a:ln w="190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曲線コネクタ 16"/>
          <p:cNvCxnSpPr/>
          <p:nvPr/>
        </p:nvCxnSpPr>
        <p:spPr>
          <a:xfrm>
            <a:off x="7318872" y="1492695"/>
            <a:ext cx="305309" cy="280853"/>
          </a:xfrm>
          <a:prstGeom prst="curvedConnector3">
            <a:avLst/>
          </a:prstGeom>
          <a:ln w="190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>
            <a:off x="7484657" y="1614805"/>
            <a:ext cx="398435" cy="2466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フリーフォーム 18"/>
          <p:cNvSpPr/>
          <p:nvPr/>
        </p:nvSpPr>
        <p:spPr>
          <a:xfrm>
            <a:off x="7883091" y="1111200"/>
            <a:ext cx="134337" cy="518282"/>
          </a:xfrm>
          <a:custGeom>
            <a:avLst/>
            <a:gdLst>
              <a:gd name="connsiteX0" fmla="*/ 0 w 341945"/>
              <a:gd name="connsiteY0" fmla="*/ 842566 h 854777"/>
              <a:gd name="connsiteX1" fmla="*/ 183185 w 341945"/>
              <a:gd name="connsiteY1" fmla="*/ 7 h 854777"/>
              <a:gd name="connsiteX2" fmla="*/ 341945 w 341945"/>
              <a:gd name="connsiteY2" fmla="*/ 854777 h 85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945" h="854777">
                <a:moveTo>
                  <a:pt x="0" y="842566"/>
                </a:moveTo>
                <a:cubicBezTo>
                  <a:pt x="63097" y="420269"/>
                  <a:pt x="126194" y="-2028"/>
                  <a:pt x="183185" y="7"/>
                </a:cubicBezTo>
                <a:cubicBezTo>
                  <a:pt x="240176" y="2042"/>
                  <a:pt x="341945" y="854777"/>
                  <a:pt x="341945" y="854777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コネクタ 19"/>
          <p:cNvCxnSpPr/>
          <p:nvPr/>
        </p:nvCxnSpPr>
        <p:spPr>
          <a:xfrm flipV="1">
            <a:off x="8005217" y="1629482"/>
            <a:ext cx="244246" cy="1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フリーフォーム 20"/>
          <p:cNvSpPr/>
          <p:nvPr/>
        </p:nvSpPr>
        <p:spPr>
          <a:xfrm>
            <a:off x="8237254" y="1111200"/>
            <a:ext cx="134336" cy="518283"/>
          </a:xfrm>
          <a:custGeom>
            <a:avLst/>
            <a:gdLst>
              <a:gd name="connsiteX0" fmla="*/ 0 w 341945"/>
              <a:gd name="connsiteY0" fmla="*/ 842566 h 854777"/>
              <a:gd name="connsiteX1" fmla="*/ 183185 w 341945"/>
              <a:gd name="connsiteY1" fmla="*/ 7 h 854777"/>
              <a:gd name="connsiteX2" fmla="*/ 341945 w 341945"/>
              <a:gd name="connsiteY2" fmla="*/ 854777 h 85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945" h="854777">
                <a:moveTo>
                  <a:pt x="0" y="842566"/>
                </a:moveTo>
                <a:cubicBezTo>
                  <a:pt x="63097" y="420269"/>
                  <a:pt x="126194" y="-2028"/>
                  <a:pt x="183185" y="7"/>
                </a:cubicBezTo>
                <a:cubicBezTo>
                  <a:pt x="240176" y="2042"/>
                  <a:pt x="341945" y="854777"/>
                  <a:pt x="341945" y="854777"/>
                </a:cubicBezTo>
              </a:path>
            </a:pathLst>
          </a:cu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コネクタ 22"/>
          <p:cNvCxnSpPr/>
          <p:nvPr/>
        </p:nvCxnSpPr>
        <p:spPr>
          <a:xfrm flipV="1">
            <a:off x="8371590" y="1629482"/>
            <a:ext cx="464057" cy="1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>
            <a:off x="1960094" y="1017569"/>
            <a:ext cx="60207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4541913" y="673889"/>
            <a:ext cx="1406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40ms (25 Hz)</a:t>
            </a:r>
            <a:endParaRPr kumimoji="1" lang="ja-JP" altLang="en-US" dirty="0"/>
          </a:p>
        </p:txBody>
      </p:sp>
      <p:cxnSp>
        <p:nvCxnSpPr>
          <p:cNvPr id="29" name="直線コネクタ 28"/>
          <p:cNvCxnSpPr/>
          <p:nvPr/>
        </p:nvCxnSpPr>
        <p:spPr>
          <a:xfrm>
            <a:off x="280887" y="2956186"/>
            <a:ext cx="1721942" cy="0"/>
          </a:xfrm>
          <a:prstGeom prst="line">
            <a:avLst/>
          </a:prstGeom>
          <a:ln w="38100" cmpd="sng">
            <a:solidFill>
              <a:srgbClr val="FF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フリーフォーム 29"/>
          <p:cNvSpPr/>
          <p:nvPr/>
        </p:nvSpPr>
        <p:spPr>
          <a:xfrm>
            <a:off x="2015034" y="2443325"/>
            <a:ext cx="1184606" cy="525072"/>
          </a:xfrm>
          <a:custGeom>
            <a:avLst/>
            <a:gdLst>
              <a:gd name="connsiteX0" fmla="*/ 0 w 341945"/>
              <a:gd name="connsiteY0" fmla="*/ 842566 h 854777"/>
              <a:gd name="connsiteX1" fmla="*/ 183185 w 341945"/>
              <a:gd name="connsiteY1" fmla="*/ 7 h 854777"/>
              <a:gd name="connsiteX2" fmla="*/ 341945 w 341945"/>
              <a:gd name="connsiteY2" fmla="*/ 854777 h 85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945" h="854777">
                <a:moveTo>
                  <a:pt x="0" y="842566"/>
                </a:moveTo>
                <a:cubicBezTo>
                  <a:pt x="63097" y="420269"/>
                  <a:pt x="126194" y="-2028"/>
                  <a:pt x="183185" y="7"/>
                </a:cubicBezTo>
                <a:cubicBezTo>
                  <a:pt x="240176" y="2042"/>
                  <a:pt x="341945" y="854777"/>
                  <a:pt x="341945" y="854777"/>
                </a:cubicBezTo>
              </a:path>
            </a:pathLst>
          </a:custGeom>
          <a:ln w="38100" cmpd="sng">
            <a:solidFill>
              <a:srgbClr val="FF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6600"/>
              </a:solidFill>
            </a:endParaRPr>
          </a:p>
        </p:txBody>
      </p:sp>
      <p:cxnSp>
        <p:nvCxnSpPr>
          <p:cNvPr id="33" name="直線コネクタ 32"/>
          <p:cNvCxnSpPr/>
          <p:nvPr/>
        </p:nvCxnSpPr>
        <p:spPr>
          <a:xfrm flipV="1">
            <a:off x="3199640" y="2956186"/>
            <a:ext cx="4149598" cy="12216"/>
          </a:xfrm>
          <a:prstGeom prst="line">
            <a:avLst/>
          </a:prstGeom>
          <a:ln w="38100" cmpd="sng">
            <a:solidFill>
              <a:srgbClr val="FF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テキスト ボックス 33"/>
          <p:cNvSpPr txBox="1"/>
          <p:nvPr/>
        </p:nvSpPr>
        <p:spPr>
          <a:xfrm>
            <a:off x="2132297" y="2635698"/>
            <a:ext cx="63382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6600"/>
                </a:solidFill>
              </a:rPr>
              <a:t>~1μs</a:t>
            </a:r>
            <a:endParaRPr kumimoji="1" lang="ja-JP" altLang="en-US" dirty="0">
              <a:solidFill>
                <a:srgbClr val="FF6600"/>
              </a:solidFill>
            </a:endParaRPr>
          </a:p>
        </p:txBody>
      </p:sp>
      <p:sp>
        <p:nvSpPr>
          <p:cNvPr id="35" name="下矢印 34"/>
          <p:cNvSpPr/>
          <p:nvPr/>
        </p:nvSpPr>
        <p:spPr>
          <a:xfrm>
            <a:off x="2449138" y="1913369"/>
            <a:ext cx="393675" cy="504086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6600"/>
              </a:solidFill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>
            <a:off x="280889" y="3884222"/>
            <a:ext cx="2442475" cy="12215"/>
          </a:xfrm>
          <a:prstGeom prst="line">
            <a:avLst/>
          </a:prstGeom>
          <a:ln w="38100" cmpd="sng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フリーフォーム 36"/>
          <p:cNvSpPr/>
          <p:nvPr/>
        </p:nvSpPr>
        <p:spPr>
          <a:xfrm>
            <a:off x="2723365" y="3371361"/>
            <a:ext cx="73974" cy="525072"/>
          </a:xfrm>
          <a:custGeom>
            <a:avLst/>
            <a:gdLst>
              <a:gd name="connsiteX0" fmla="*/ 0 w 341945"/>
              <a:gd name="connsiteY0" fmla="*/ 842566 h 854777"/>
              <a:gd name="connsiteX1" fmla="*/ 183185 w 341945"/>
              <a:gd name="connsiteY1" fmla="*/ 7 h 854777"/>
              <a:gd name="connsiteX2" fmla="*/ 341945 w 341945"/>
              <a:gd name="connsiteY2" fmla="*/ 854777 h 85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945" h="854777">
                <a:moveTo>
                  <a:pt x="0" y="842566"/>
                </a:moveTo>
                <a:cubicBezTo>
                  <a:pt x="63097" y="420269"/>
                  <a:pt x="126194" y="-2028"/>
                  <a:pt x="183185" y="7"/>
                </a:cubicBezTo>
                <a:cubicBezTo>
                  <a:pt x="240176" y="2042"/>
                  <a:pt x="341945" y="854777"/>
                  <a:pt x="341945" y="854777"/>
                </a:cubicBezTo>
              </a:path>
            </a:pathLst>
          </a:custGeom>
          <a:ln w="38100" cmpd="sng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8000"/>
              </a:solidFill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2797339" y="3884223"/>
            <a:ext cx="4551899" cy="12216"/>
          </a:xfrm>
          <a:prstGeom prst="line">
            <a:avLst/>
          </a:prstGeom>
          <a:ln w="38100" cmpd="sng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>
            <a:off x="280889" y="4653515"/>
            <a:ext cx="7037983" cy="18641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280889" y="5973873"/>
            <a:ext cx="4844073" cy="18641"/>
          </a:xfrm>
          <a:prstGeom prst="line">
            <a:avLst/>
          </a:prstGeom>
          <a:ln w="38100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線コネクタ 63"/>
          <p:cNvCxnSpPr/>
          <p:nvPr/>
        </p:nvCxnSpPr>
        <p:spPr>
          <a:xfrm flipV="1">
            <a:off x="5124962" y="5184872"/>
            <a:ext cx="0" cy="786535"/>
          </a:xfrm>
          <a:prstGeom prst="line">
            <a:avLst/>
          </a:prstGeom>
          <a:ln w="28575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直線コネクタ 66"/>
          <p:cNvCxnSpPr/>
          <p:nvPr/>
        </p:nvCxnSpPr>
        <p:spPr>
          <a:xfrm flipV="1">
            <a:off x="6948829" y="5973873"/>
            <a:ext cx="370043" cy="388"/>
          </a:xfrm>
          <a:prstGeom prst="line">
            <a:avLst/>
          </a:prstGeom>
          <a:ln w="38100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フリーフォーム 70"/>
          <p:cNvSpPr/>
          <p:nvPr/>
        </p:nvSpPr>
        <p:spPr>
          <a:xfrm>
            <a:off x="5124962" y="5145598"/>
            <a:ext cx="616097" cy="317594"/>
          </a:xfrm>
          <a:custGeom>
            <a:avLst/>
            <a:gdLst>
              <a:gd name="connsiteX0" fmla="*/ 0 w 1282486"/>
              <a:gd name="connsiteY0" fmla="*/ 0 h 754490"/>
              <a:gd name="connsiteX1" fmla="*/ 163454 w 1282486"/>
              <a:gd name="connsiteY1" fmla="*/ 339521 h 754490"/>
              <a:gd name="connsiteX2" fmla="*/ 339482 w 1282486"/>
              <a:gd name="connsiteY2" fmla="*/ 88024 h 754490"/>
              <a:gd name="connsiteX3" fmla="*/ 528083 w 1282486"/>
              <a:gd name="connsiteY3" fmla="*/ 502993 h 754490"/>
              <a:gd name="connsiteX4" fmla="*/ 754404 w 1282486"/>
              <a:gd name="connsiteY4" fmla="*/ 276646 h 754490"/>
              <a:gd name="connsiteX5" fmla="*/ 905285 w 1282486"/>
              <a:gd name="connsiteY5" fmla="*/ 666466 h 754490"/>
              <a:gd name="connsiteX6" fmla="*/ 1106459 w 1282486"/>
              <a:gd name="connsiteY6" fmla="*/ 452694 h 754490"/>
              <a:gd name="connsiteX7" fmla="*/ 1282486 w 1282486"/>
              <a:gd name="connsiteY7" fmla="*/ 754490 h 75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2486" h="754490">
                <a:moveTo>
                  <a:pt x="0" y="0"/>
                </a:moveTo>
                <a:cubicBezTo>
                  <a:pt x="53437" y="162425"/>
                  <a:pt x="106874" y="324850"/>
                  <a:pt x="163454" y="339521"/>
                </a:cubicBezTo>
                <a:cubicBezTo>
                  <a:pt x="220034" y="354192"/>
                  <a:pt x="278711" y="60779"/>
                  <a:pt x="339482" y="88024"/>
                </a:cubicBezTo>
                <a:cubicBezTo>
                  <a:pt x="400254" y="115269"/>
                  <a:pt x="458929" y="471556"/>
                  <a:pt x="528083" y="502993"/>
                </a:cubicBezTo>
                <a:cubicBezTo>
                  <a:pt x="597237" y="534430"/>
                  <a:pt x="691537" y="249401"/>
                  <a:pt x="754404" y="276646"/>
                </a:cubicBezTo>
                <a:cubicBezTo>
                  <a:pt x="817271" y="303891"/>
                  <a:pt x="846609" y="637125"/>
                  <a:pt x="905285" y="666466"/>
                </a:cubicBezTo>
                <a:cubicBezTo>
                  <a:pt x="963961" y="695807"/>
                  <a:pt x="1043592" y="438023"/>
                  <a:pt x="1106459" y="452694"/>
                </a:cubicBezTo>
                <a:cubicBezTo>
                  <a:pt x="1169326" y="467365"/>
                  <a:pt x="1282486" y="754490"/>
                  <a:pt x="1282486" y="754490"/>
                </a:cubicBezTo>
              </a:path>
            </a:pathLst>
          </a:custGeom>
          <a:ln w="28575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6" name="直線コネクタ 75"/>
          <p:cNvCxnSpPr/>
          <p:nvPr/>
        </p:nvCxnSpPr>
        <p:spPr>
          <a:xfrm flipV="1">
            <a:off x="4494143" y="4174842"/>
            <a:ext cx="0" cy="478674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線コネクタ 77"/>
          <p:cNvCxnSpPr/>
          <p:nvPr/>
        </p:nvCxnSpPr>
        <p:spPr>
          <a:xfrm flipV="1">
            <a:off x="4431275" y="4174842"/>
            <a:ext cx="0" cy="478674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直線コネクタ 78"/>
          <p:cNvCxnSpPr/>
          <p:nvPr/>
        </p:nvCxnSpPr>
        <p:spPr>
          <a:xfrm flipV="1">
            <a:off x="4368406" y="4579394"/>
            <a:ext cx="0" cy="74123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曲線コネクタ 91"/>
          <p:cNvCxnSpPr/>
          <p:nvPr/>
        </p:nvCxnSpPr>
        <p:spPr>
          <a:xfrm>
            <a:off x="7202855" y="2856032"/>
            <a:ext cx="305309" cy="280853"/>
          </a:xfrm>
          <a:prstGeom prst="curvedConnector3">
            <a:avLst/>
          </a:prstGeom>
          <a:ln w="19050" cmpd="sng">
            <a:solidFill>
              <a:srgbClr val="FF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曲線コネクタ 92"/>
          <p:cNvCxnSpPr/>
          <p:nvPr/>
        </p:nvCxnSpPr>
        <p:spPr>
          <a:xfrm>
            <a:off x="7306661" y="2831610"/>
            <a:ext cx="305309" cy="280853"/>
          </a:xfrm>
          <a:prstGeom prst="curvedConnector3">
            <a:avLst/>
          </a:prstGeom>
          <a:ln w="19050" cmpd="sng">
            <a:solidFill>
              <a:srgbClr val="FF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直線コネクタ 93"/>
          <p:cNvCxnSpPr/>
          <p:nvPr/>
        </p:nvCxnSpPr>
        <p:spPr>
          <a:xfrm>
            <a:off x="7472446" y="2953720"/>
            <a:ext cx="410646" cy="0"/>
          </a:xfrm>
          <a:prstGeom prst="line">
            <a:avLst/>
          </a:prstGeom>
          <a:ln w="38100" cmpd="sng">
            <a:solidFill>
              <a:srgbClr val="FF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曲線コネクタ 94"/>
          <p:cNvCxnSpPr/>
          <p:nvPr/>
        </p:nvCxnSpPr>
        <p:spPr>
          <a:xfrm>
            <a:off x="7202855" y="3784068"/>
            <a:ext cx="305309" cy="280853"/>
          </a:xfrm>
          <a:prstGeom prst="curvedConnector3">
            <a:avLst/>
          </a:prstGeom>
          <a:ln w="19050" cmpd="sng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曲線コネクタ 95"/>
          <p:cNvCxnSpPr/>
          <p:nvPr/>
        </p:nvCxnSpPr>
        <p:spPr>
          <a:xfrm>
            <a:off x="7306661" y="3759646"/>
            <a:ext cx="305309" cy="280853"/>
          </a:xfrm>
          <a:prstGeom prst="curvedConnector3">
            <a:avLst/>
          </a:prstGeom>
          <a:ln w="19050" cmpd="sng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直線コネクタ 96"/>
          <p:cNvCxnSpPr/>
          <p:nvPr/>
        </p:nvCxnSpPr>
        <p:spPr>
          <a:xfrm>
            <a:off x="7472446" y="3881756"/>
            <a:ext cx="1363201" cy="0"/>
          </a:xfrm>
          <a:prstGeom prst="line">
            <a:avLst/>
          </a:prstGeom>
          <a:ln w="38100" cmpd="sng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曲線コネクタ 97"/>
          <p:cNvCxnSpPr/>
          <p:nvPr/>
        </p:nvCxnSpPr>
        <p:spPr>
          <a:xfrm>
            <a:off x="7155372" y="4565936"/>
            <a:ext cx="305309" cy="280853"/>
          </a:xfrm>
          <a:prstGeom prst="curvedConnector3">
            <a:avLst/>
          </a:prstGeom>
          <a:ln w="19050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曲線コネクタ 98"/>
          <p:cNvCxnSpPr/>
          <p:nvPr/>
        </p:nvCxnSpPr>
        <p:spPr>
          <a:xfrm>
            <a:off x="7259178" y="4541514"/>
            <a:ext cx="305309" cy="280853"/>
          </a:xfrm>
          <a:prstGeom prst="curvedConnector3">
            <a:avLst/>
          </a:prstGeom>
          <a:ln w="19050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直線コネクタ 99"/>
          <p:cNvCxnSpPr/>
          <p:nvPr/>
        </p:nvCxnSpPr>
        <p:spPr>
          <a:xfrm flipV="1">
            <a:off x="7424963" y="4653515"/>
            <a:ext cx="1410684" cy="10109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曲線コネクタ 100"/>
          <p:cNvCxnSpPr/>
          <p:nvPr/>
        </p:nvCxnSpPr>
        <p:spPr>
          <a:xfrm>
            <a:off x="7160439" y="5873719"/>
            <a:ext cx="305309" cy="280853"/>
          </a:xfrm>
          <a:prstGeom prst="curvedConnector3">
            <a:avLst/>
          </a:prstGeom>
          <a:ln w="19050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曲線コネクタ 101"/>
          <p:cNvCxnSpPr/>
          <p:nvPr/>
        </p:nvCxnSpPr>
        <p:spPr>
          <a:xfrm>
            <a:off x="7264245" y="5849297"/>
            <a:ext cx="305309" cy="280853"/>
          </a:xfrm>
          <a:prstGeom prst="curvedConnector3">
            <a:avLst/>
          </a:prstGeom>
          <a:ln w="19050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直線コネクタ 102"/>
          <p:cNvCxnSpPr/>
          <p:nvPr/>
        </p:nvCxnSpPr>
        <p:spPr>
          <a:xfrm>
            <a:off x="7430030" y="5971407"/>
            <a:ext cx="1405617" cy="21107"/>
          </a:xfrm>
          <a:prstGeom prst="line">
            <a:avLst/>
          </a:prstGeom>
          <a:ln w="38100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9" name="フリーフォーム 108"/>
          <p:cNvSpPr/>
          <p:nvPr/>
        </p:nvSpPr>
        <p:spPr>
          <a:xfrm>
            <a:off x="7858333" y="2431114"/>
            <a:ext cx="1184606" cy="525072"/>
          </a:xfrm>
          <a:custGeom>
            <a:avLst/>
            <a:gdLst>
              <a:gd name="connsiteX0" fmla="*/ 0 w 341945"/>
              <a:gd name="connsiteY0" fmla="*/ 842566 h 854777"/>
              <a:gd name="connsiteX1" fmla="*/ 183185 w 341945"/>
              <a:gd name="connsiteY1" fmla="*/ 7 h 854777"/>
              <a:gd name="connsiteX2" fmla="*/ 341945 w 341945"/>
              <a:gd name="connsiteY2" fmla="*/ 854777 h 85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945" h="854777">
                <a:moveTo>
                  <a:pt x="0" y="842566"/>
                </a:moveTo>
                <a:cubicBezTo>
                  <a:pt x="63097" y="420269"/>
                  <a:pt x="126194" y="-2028"/>
                  <a:pt x="183185" y="7"/>
                </a:cubicBezTo>
                <a:cubicBezTo>
                  <a:pt x="240176" y="2042"/>
                  <a:pt x="341945" y="854777"/>
                  <a:pt x="341945" y="854777"/>
                </a:cubicBezTo>
              </a:path>
            </a:pathLst>
          </a:custGeom>
          <a:ln w="38100" cmpd="sng">
            <a:solidFill>
              <a:srgbClr val="FF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0" name="直線矢印コネクタ 109"/>
          <p:cNvCxnSpPr/>
          <p:nvPr/>
        </p:nvCxnSpPr>
        <p:spPr>
          <a:xfrm>
            <a:off x="1977315" y="2718169"/>
            <a:ext cx="672384" cy="0"/>
          </a:xfrm>
          <a:prstGeom prst="straightConnector1">
            <a:avLst/>
          </a:prstGeom>
          <a:ln>
            <a:solidFill>
              <a:srgbClr val="FF66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フリーフォーム 117"/>
          <p:cNvSpPr/>
          <p:nvPr/>
        </p:nvSpPr>
        <p:spPr>
          <a:xfrm>
            <a:off x="5728847" y="5409539"/>
            <a:ext cx="616097" cy="317594"/>
          </a:xfrm>
          <a:custGeom>
            <a:avLst/>
            <a:gdLst>
              <a:gd name="connsiteX0" fmla="*/ 0 w 1282486"/>
              <a:gd name="connsiteY0" fmla="*/ 0 h 754490"/>
              <a:gd name="connsiteX1" fmla="*/ 163454 w 1282486"/>
              <a:gd name="connsiteY1" fmla="*/ 339521 h 754490"/>
              <a:gd name="connsiteX2" fmla="*/ 339482 w 1282486"/>
              <a:gd name="connsiteY2" fmla="*/ 88024 h 754490"/>
              <a:gd name="connsiteX3" fmla="*/ 528083 w 1282486"/>
              <a:gd name="connsiteY3" fmla="*/ 502993 h 754490"/>
              <a:gd name="connsiteX4" fmla="*/ 754404 w 1282486"/>
              <a:gd name="connsiteY4" fmla="*/ 276646 h 754490"/>
              <a:gd name="connsiteX5" fmla="*/ 905285 w 1282486"/>
              <a:gd name="connsiteY5" fmla="*/ 666466 h 754490"/>
              <a:gd name="connsiteX6" fmla="*/ 1106459 w 1282486"/>
              <a:gd name="connsiteY6" fmla="*/ 452694 h 754490"/>
              <a:gd name="connsiteX7" fmla="*/ 1282486 w 1282486"/>
              <a:gd name="connsiteY7" fmla="*/ 754490 h 75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2486" h="754490">
                <a:moveTo>
                  <a:pt x="0" y="0"/>
                </a:moveTo>
                <a:cubicBezTo>
                  <a:pt x="53437" y="162425"/>
                  <a:pt x="106874" y="324850"/>
                  <a:pt x="163454" y="339521"/>
                </a:cubicBezTo>
                <a:cubicBezTo>
                  <a:pt x="220034" y="354192"/>
                  <a:pt x="278711" y="60779"/>
                  <a:pt x="339482" y="88024"/>
                </a:cubicBezTo>
                <a:cubicBezTo>
                  <a:pt x="400254" y="115269"/>
                  <a:pt x="458929" y="471556"/>
                  <a:pt x="528083" y="502993"/>
                </a:cubicBezTo>
                <a:cubicBezTo>
                  <a:pt x="597237" y="534430"/>
                  <a:pt x="691537" y="249401"/>
                  <a:pt x="754404" y="276646"/>
                </a:cubicBezTo>
                <a:cubicBezTo>
                  <a:pt x="817271" y="303891"/>
                  <a:pt x="846609" y="637125"/>
                  <a:pt x="905285" y="666466"/>
                </a:cubicBezTo>
                <a:cubicBezTo>
                  <a:pt x="963961" y="695807"/>
                  <a:pt x="1043592" y="438023"/>
                  <a:pt x="1106459" y="452694"/>
                </a:cubicBezTo>
                <a:cubicBezTo>
                  <a:pt x="1169326" y="467365"/>
                  <a:pt x="1282486" y="754490"/>
                  <a:pt x="1282486" y="754490"/>
                </a:cubicBezTo>
              </a:path>
            </a:pathLst>
          </a:custGeom>
          <a:ln w="28575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9" name="フリーフォーム 118"/>
          <p:cNvSpPr/>
          <p:nvPr/>
        </p:nvSpPr>
        <p:spPr>
          <a:xfrm>
            <a:off x="6332732" y="5674920"/>
            <a:ext cx="616097" cy="317594"/>
          </a:xfrm>
          <a:custGeom>
            <a:avLst/>
            <a:gdLst>
              <a:gd name="connsiteX0" fmla="*/ 0 w 1282486"/>
              <a:gd name="connsiteY0" fmla="*/ 0 h 754490"/>
              <a:gd name="connsiteX1" fmla="*/ 163454 w 1282486"/>
              <a:gd name="connsiteY1" fmla="*/ 339521 h 754490"/>
              <a:gd name="connsiteX2" fmla="*/ 339482 w 1282486"/>
              <a:gd name="connsiteY2" fmla="*/ 88024 h 754490"/>
              <a:gd name="connsiteX3" fmla="*/ 528083 w 1282486"/>
              <a:gd name="connsiteY3" fmla="*/ 502993 h 754490"/>
              <a:gd name="connsiteX4" fmla="*/ 754404 w 1282486"/>
              <a:gd name="connsiteY4" fmla="*/ 276646 h 754490"/>
              <a:gd name="connsiteX5" fmla="*/ 905285 w 1282486"/>
              <a:gd name="connsiteY5" fmla="*/ 666466 h 754490"/>
              <a:gd name="connsiteX6" fmla="*/ 1106459 w 1282486"/>
              <a:gd name="connsiteY6" fmla="*/ 452694 h 754490"/>
              <a:gd name="connsiteX7" fmla="*/ 1282486 w 1282486"/>
              <a:gd name="connsiteY7" fmla="*/ 754490 h 75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2486" h="754490">
                <a:moveTo>
                  <a:pt x="0" y="0"/>
                </a:moveTo>
                <a:cubicBezTo>
                  <a:pt x="53437" y="162425"/>
                  <a:pt x="106874" y="324850"/>
                  <a:pt x="163454" y="339521"/>
                </a:cubicBezTo>
                <a:cubicBezTo>
                  <a:pt x="220034" y="354192"/>
                  <a:pt x="278711" y="60779"/>
                  <a:pt x="339482" y="88024"/>
                </a:cubicBezTo>
                <a:cubicBezTo>
                  <a:pt x="400254" y="115269"/>
                  <a:pt x="458929" y="471556"/>
                  <a:pt x="528083" y="502993"/>
                </a:cubicBezTo>
                <a:cubicBezTo>
                  <a:pt x="597237" y="534430"/>
                  <a:pt x="691537" y="249401"/>
                  <a:pt x="754404" y="276646"/>
                </a:cubicBezTo>
                <a:cubicBezTo>
                  <a:pt x="817271" y="303891"/>
                  <a:pt x="846609" y="637125"/>
                  <a:pt x="905285" y="666466"/>
                </a:cubicBezTo>
                <a:cubicBezTo>
                  <a:pt x="963961" y="695807"/>
                  <a:pt x="1043592" y="438023"/>
                  <a:pt x="1106459" y="452694"/>
                </a:cubicBezTo>
                <a:cubicBezTo>
                  <a:pt x="1169326" y="467365"/>
                  <a:pt x="1282486" y="754490"/>
                  <a:pt x="1282486" y="754490"/>
                </a:cubicBezTo>
              </a:path>
            </a:pathLst>
          </a:custGeom>
          <a:ln w="28575" cmpd="sng">
            <a:solidFill>
              <a:srgbClr val="6600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1" name="直線矢印コネクタ 120"/>
          <p:cNvCxnSpPr/>
          <p:nvPr/>
        </p:nvCxnSpPr>
        <p:spPr>
          <a:xfrm flipV="1">
            <a:off x="5124962" y="5029341"/>
            <a:ext cx="1823867" cy="8615"/>
          </a:xfrm>
          <a:prstGeom prst="straightConnector1">
            <a:avLst/>
          </a:prstGeom>
          <a:ln>
            <a:solidFill>
              <a:srgbClr val="660066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テキスト ボックス 122"/>
          <p:cNvSpPr txBox="1"/>
          <p:nvPr/>
        </p:nvSpPr>
        <p:spPr>
          <a:xfrm>
            <a:off x="5691758" y="4684431"/>
            <a:ext cx="688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660066"/>
                </a:solidFill>
              </a:rPr>
              <a:t>40 </a:t>
            </a:r>
            <a:r>
              <a:rPr kumimoji="1" lang="en-US" altLang="ja-JP" dirty="0" err="1" smtClean="0">
                <a:solidFill>
                  <a:srgbClr val="660066"/>
                </a:solidFill>
              </a:rPr>
              <a:t>μs</a:t>
            </a:r>
            <a:endParaRPr kumimoji="1" lang="ja-JP" altLang="en-US" dirty="0">
              <a:solidFill>
                <a:srgbClr val="660066"/>
              </a:solidFill>
            </a:endParaRPr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250363" y="981777"/>
            <a:ext cx="13166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Surface</a:t>
            </a:r>
          </a:p>
          <a:p>
            <a:r>
              <a:rPr lang="en-US" altLang="ja-JP" dirty="0" err="1" smtClean="0"/>
              <a:t>muon</a:t>
            </a:r>
            <a:r>
              <a:rPr lang="en-US" altLang="ja-JP" dirty="0" smtClean="0"/>
              <a:t> beam</a:t>
            </a:r>
          </a:p>
          <a:p>
            <a:r>
              <a:rPr kumimoji="1" lang="en-US" altLang="ja-JP" dirty="0" smtClean="0"/>
              <a:t>(28 MeV/c)</a:t>
            </a:r>
            <a:endParaRPr kumimoji="1" lang="ja-JP" altLang="en-US" dirty="0"/>
          </a:p>
        </p:txBody>
      </p:sp>
      <p:sp>
        <p:nvSpPr>
          <p:cNvPr id="126" name="テキスト ボックス 125"/>
          <p:cNvSpPr txBox="1"/>
          <p:nvPr/>
        </p:nvSpPr>
        <p:spPr>
          <a:xfrm>
            <a:off x="274018" y="2325032"/>
            <a:ext cx="1091991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6600"/>
                </a:solidFill>
              </a:rPr>
              <a:t>Thermal</a:t>
            </a:r>
          </a:p>
          <a:p>
            <a:r>
              <a:rPr lang="en-US" altLang="ja-JP" dirty="0" err="1" smtClean="0">
                <a:solidFill>
                  <a:srgbClr val="FF6600"/>
                </a:solidFill>
              </a:rPr>
              <a:t>muonium</a:t>
            </a:r>
            <a:endParaRPr lang="en-US" altLang="ja-JP" dirty="0" smtClean="0">
              <a:solidFill>
                <a:srgbClr val="FF6600"/>
              </a:solidFill>
            </a:endParaRPr>
          </a:p>
          <a:p>
            <a:r>
              <a:rPr kumimoji="1" lang="en-US" altLang="ja-JP" dirty="0" smtClean="0">
                <a:solidFill>
                  <a:srgbClr val="FF6600"/>
                </a:solidFill>
              </a:rPr>
              <a:t>(3keV/c)</a:t>
            </a:r>
            <a:endParaRPr kumimoji="1" lang="ja-JP" altLang="en-US" dirty="0">
              <a:solidFill>
                <a:srgbClr val="FF6600"/>
              </a:solidFill>
            </a:endParaRPr>
          </a:p>
        </p:txBody>
      </p:sp>
      <p:sp>
        <p:nvSpPr>
          <p:cNvPr id="127" name="テキスト ボックス 126"/>
          <p:cNvSpPr txBox="1"/>
          <p:nvPr/>
        </p:nvSpPr>
        <p:spPr>
          <a:xfrm>
            <a:off x="256107" y="3537574"/>
            <a:ext cx="2057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008000"/>
                </a:solidFill>
              </a:rPr>
              <a:t>Ultra-slow </a:t>
            </a:r>
            <a:r>
              <a:rPr kumimoji="1" lang="en-US" altLang="ja-JP" dirty="0" err="1" smtClean="0">
                <a:solidFill>
                  <a:srgbClr val="008000"/>
                </a:solidFill>
              </a:rPr>
              <a:t>muon</a:t>
            </a:r>
            <a:r>
              <a:rPr kumimoji="1" lang="en-US" altLang="ja-JP" dirty="0" smtClean="0">
                <a:solidFill>
                  <a:srgbClr val="008000"/>
                </a:solidFill>
              </a:rPr>
              <a:t> </a:t>
            </a:r>
          </a:p>
          <a:p>
            <a:r>
              <a:rPr kumimoji="1" lang="en-US" altLang="ja-JP" dirty="0" smtClean="0">
                <a:solidFill>
                  <a:srgbClr val="008000"/>
                </a:solidFill>
              </a:rPr>
              <a:t>(3keV/c)</a:t>
            </a:r>
            <a:endParaRPr kumimoji="1" lang="ja-JP" altLang="en-US" dirty="0">
              <a:solidFill>
                <a:srgbClr val="008000"/>
              </a:solidFill>
            </a:endParaRPr>
          </a:p>
        </p:txBody>
      </p:sp>
      <p:sp>
        <p:nvSpPr>
          <p:cNvPr id="128" name="テキスト ボックス 127"/>
          <p:cNvSpPr txBox="1"/>
          <p:nvPr/>
        </p:nvSpPr>
        <p:spPr>
          <a:xfrm>
            <a:off x="274018" y="4320816"/>
            <a:ext cx="2368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0000FF"/>
                </a:solidFill>
              </a:rPr>
              <a:t>Acceleration + injection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(300 MeV/c)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sp>
        <p:nvSpPr>
          <p:cNvPr id="129" name="テキスト ボックス 128"/>
          <p:cNvSpPr txBox="1"/>
          <p:nvPr/>
        </p:nvSpPr>
        <p:spPr>
          <a:xfrm>
            <a:off x="274018" y="5640797"/>
            <a:ext cx="2259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660066"/>
                </a:solidFill>
              </a:rPr>
              <a:t>Storage and detection</a:t>
            </a:r>
          </a:p>
          <a:p>
            <a:r>
              <a:rPr lang="en-US" altLang="ja-JP" dirty="0" smtClean="0">
                <a:solidFill>
                  <a:srgbClr val="660066"/>
                </a:solidFill>
              </a:rPr>
              <a:t>(300 MeV/c)</a:t>
            </a:r>
            <a:endParaRPr kumimoji="1" lang="ja-JP" altLang="en-US" dirty="0">
              <a:solidFill>
                <a:srgbClr val="660066"/>
              </a:solidFill>
            </a:endParaRPr>
          </a:p>
        </p:txBody>
      </p:sp>
      <p:sp>
        <p:nvSpPr>
          <p:cNvPr id="130" name="テキスト ボックス 129"/>
          <p:cNvSpPr txBox="1"/>
          <p:nvPr/>
        </p:nvSpPr>
        <p:spPr>
          <a:xfrm>
            <a:off x="2865209" y="331529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008000"/>
                </a:solidFill>
              </a:rPr>
              <a:t>~1ns</a:t>
            </a:r>
            <a:endParaRPr kumimoji="1" lang="ja-JP" altLang="en-US" dirty="0">
              <a:solidFill>
                <a:srgbClr val="008000"/>
              </a:solidFill>
            </a:endParaRPr>
          </a:p>
        </p:txBody>
      </p:sp>
      <p:cxnSp>
        <p:nvCxnSpPr>
          <p:cNvPr id="131" name="直線矢印コネクタ 130"/>
          <p:cNvCxnSpPr/>
          <p:nvPr/>
        </p:nvCxnSpPr>
        <p:spPr>
          <a:xfrm>
            <a:off x="2460803" y="3684630"/>
            <a:ext cx="262561" cy="0"/>
          </a:xfrm>
          <a:prstGeom prst="straightConnector1">
            <a:avLst/>
          </a:prstGeom>
          <a:ln>
            <a:solidFill>
              <a:srgbClr val="008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直線矢印コネクタ 132"/>
          <p:cNvCxnSpPr/>
          <p:nvPr/>
        </p:nvCxnSpPr>
        <p:spPr>
          <a:xfrm flipH="1">
            <a:off x="2806611" y="3684630"/>
            <a:ext cx="280881" cy="0"/>
          </a:xfrm>
          <a:prstGeom prst="straightConnector1">
            <a:avLst/>
          </a:prstGeom>
          <a:ln>
            <a:solidFill>
              <a:srgbClr val="008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テキスト ボックス 135"/>
          <p:cNvSpPr txBox="1"/>
          <p:nvPr/>
        </p:nvSpPr>
        <p:spPr>
          <a:xfrm>
            <a:off x="4568373" y="4040499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0000FF"/>
                </a:solidFill>
              </a:rPr>
              <a:t>~3ns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cxnSp>
        <p:nvCxnSpPr>
          <p:cNvPr id="137" name="直線矢印コネクタ 136"/>
          <p:cNvCxnSpPr/>
          <p:nvPr/>
        </p:nvCxnSpPr>
        <p:spPr>
          <a:xfrm>
            <a:off x="4162707" y="4419284"/>
            <a:ext cx="262561" cy="0"/>
          </a:xfrm>
          <a:prstGeom prst="straightConnector1">
            <a:avLst/>
          </a:prstGeom>
          <a:ln>
            <a:solidFill>
              <a:srgbClr val="0000FF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直線矢印コネクタ 137"/>
          <p:cNvCxnSpPr/>
          <p:nvPr/>
        </p:nvCxnSpPr>
        <p:spPr>
          <a:xfrm flipH="1">
            <a:off x="4498548" y="4419284"/>
            <a:ext cx="280881" cy="0"/>
          </a:xfrm>
          <a:prstGeom prst="straightConnector1">
            <a:avLst/>
          </a:prstGeom>
          <a:ln>
            <a:solidFill>
              <a:srgbClr val="0000FF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9" name="テキスト ボックス 138"/>
          <p:cNvSpPr txBox="1"/>
          <p:nvPr/>
        </p:nvSpPr>
        <p:spPr>
          <a:xfrm>
            <a:off x="2960053" y="1700980"/>
            <a:ext cx="1608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6600"/>
                </a:solidFill>
              </a:rPr>
              <a:t>laser ionization</a:t>
            </a:r>
            <a:endParaRPr kumimoji="1" lang="ja-JP" altLang="en-US" dirty="0">
              <a:solidFill>
                <a:srgbClr val="FF6600"/>
              </a:solidFill>
            </a:endParaRPr>
          </a:p>
        </p:txBody>
      </p:sp>
      <p:sp>
        <p:nvSpPr>
          <p:cNvPr id="141" name="テキスト ボックス 140"/>
          <p:cNvSpPr txBox="1"/>
          <p:nvPr/>
        </p:nvSpPr>
        <p:spPr>
          <a:xfrm>
            <a:off x="5231945" y="5702779"/>
            <a:ext cx="1018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solidFill>
                  <a:srgbClr val="660066"/>
                </a:solidFill>
              </a:rPr>
              <a:t>μ</a:t>
            </a:r>
            <a:r>
              <a:rPr lang="en-US" altLang="ja-JP" sz="2400" baseline="30000" dirty="0" smtClean="0">
                <a:solidFill>
                  <a:srgbClr val="660066"/>
                </a:solidFill>
              </a:rPr>
              <a:t>+</a:t>
            </a:r>
            <a:r>
              <a:rPr lang="en-US" altLang="ja-JP" sz="2400" dirty="0" smtClean="0">
                <a:solidFill>
                  <a:srgbClr val="660066"/>
                </a:solidFill>
                <a:sym typeface="Wingdings"/>
              </a:rPr>
              <a:t></a:t>
            </a:r>
            <a:r>
              <a:rPr kumimoji="1" lang="en-US" altLang="ja-JP" sz="2400" dirty="0" smtClean="0">
                <a:solidFill>
                  <a:srgbClr val="660066"/>
                </a:solidFill>
              </a:rPr>
              <a:t>e</a:t>
            </a:r>
            <a:r>
              <a:rPr kumimoji="1" lang="en-US" altLang="ja-JP" sz="2400" baseline="30000" dirty="0" smtClean="0">
                <a:solidFill>
                  <a:srgbClr val="660066"/>
                </a:solidFill>
              </a:rPr>
              <a:t>+</a:t>
            </a:r>
            <a:endParaRPr kumimoji="1" lang="ja-JP" altLang="en-US" sz="2400" baseline="30000" dirty="0">
              <a:solidFill>
                <a:srgbClr val="660066"/>
              </a:solidFill>
            </a:endParaRPr>
          </a:p>
        </p:txBody>
      </p:sp>
      <p:sp>
        <p:nvSpPr>
          <p:cNvPr id="142" name="テキスト ボックス 141"/>
          <p:cNvSpPr txBox="1"/>
          <p:nvPr/>
        </p:nvSpPr>
        <p:spPr>
          <a:xfrm>
            <a:off x="3857253" y="3942811"/>
            <a:ext cx="456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00FF"/>
                </a:solidFill>
              </a:rPr>
              <a:t>μ</a:t>
            </a:r>
            <a:r>
              <a:rPr kumimoji="1" lang="en-US" altLang="ja-JP" sz="2400" baseline="30000" dirty="0" smtClean="0">
                <a:solidFill>
                  <a:srgbClr val="0000FF"/>
                </a:solidFill>
              </a:rPr>
              <a:t>+</a:t>
            </a:r>
            <a:endParaRPr kumimoji="1" lang="ja-JP" altLang="en-US" sz="2400" baseline="30000" dirty="0">
              <a:solidFill>
                <a:srgbClr val="0000FF"/>
              </a:solidFill>
            </a:endParaRPr>
          </a:p>
        </p:txBody>
      </p:sp>
      <p:sp>
        <p:nvSpPr>
          <p:cNvPr id="143" name="テキスト ボックス 142"/>
          <p:cNvSpPr txBox="1"/>
          <p:nvPr/>
        </p:nvSpPr>
        <p:spPr>
          <a:xfrm>
            <a:off x="2326467" y="3147756"/>
            <a:ext cx="456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8000"/>
                </a:solidFill>
              </a:rPr>
              <a:t>μ</a:t>
            </a:r>
            <a:r>
              <a:rPr kumimoji="1" lang="en-US" altLang="ja-JP" sz="2400" baseline="30000" dirty="0" smtClean="0">
                <a:solidFill>
                  <a:srgbClr val="008000"/>
                </a:solidFill>
              </a:rPr>
              <a:t>+</a:t>
            </a:r>
            <a:endParaRPr kumimoji="1" lang="ja-JP" altLang="en-US" sz="2400" baseline="30000" dirty="0">
              <a:solidFill>
                <a:srgbClr val="008000"/>
              </a:solidFill>
            </a:endParaRPr>
          </a:p>
        </p:txBody>
      </p:sp>
      <p:sp>
        <p:nvSpPr>
          <p:cNvPr id="144" name="テキスト ボックス 143"/>
          <p:cNvSpPr txBox="1"/>
          <p:nvPr/>
        </p:nvSpPr>
        <p:spPr>
          <a:xfrm>
            <a:off x="1839626" y="2100154"/>
            <a:ext cx="609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6600"/>
                </a:solidFill>
              </a:rPr>
              <a:t>Mu</a:t>
            </a:r>
            <a:endParaRPr kumimoji="1" lang="ja-JP" altLang="en-US" sz="2400" baseline="30000" dirty="0">
              <a:solidFill>
                <a:srgbClr val="FF6600"/>
              </a:solidFill>
            </a:endParaRPr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1521241" y="880367"/>
            <a:ext cx="456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μ</a:t>
            </a:r>
            <a:r>
              <a:rPr kumimoji="1" lang="en-US" altLang="ja-JP" sz="2400" baseline="30000" dirty="0" smtClean="0"/>
              <a:t>+</a:t>
            </a:r>
            <a:endParaRPr kumimoji="1" lang="ja-JP" altLang="en-US" sz="2400" baseline="30000" dirty="0"/>
          </a:p>
        </p:txBody>
      </p:sp>
      <p:sp>
        <p:nvSpPr>
          <p:cNvPr id="146" name="正方形/長方形 145"/>
          <p:cNvSpPr/>
          <p:nvPr/>
        </p:nvSpPr>
        <p:spPr>
          <a:xfrm>
            <a:off x="8475374" y="1342032"/>
            <a:ext cx="668641" cy="5076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396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6"/>
            <a:ext cx="8686800" cy="828261"/>
          </a:xfrm>
        </p:spPr>
        <p:txBody>
          <a:bodyPr>
            <a:noAutofit/>
          </a:bodyPr>
          <a:lstStyle/>
          <a:p>
            <a:r>
              <a:rPr lang="en-US" altLang="ja-JP" sz="3200" dirty="0"/>
              <a:t>Expected time spectrum </a:t>
            </a:r>
            <a:r>
              <a:rPr lang="en-US" altLang="ja-JP" sz="3200" dirty="0" smtClean="0"/>
              <a:t>of e</a:t>
            </a:r>
            <a:r>
              <a:rPr lang="en-US" altLang="ja-JP" sz="3200" baseline="30000" dirty="0" smtClean="0"/>
              <a:t>+</a:t>
            </a:r>
            <a:r>
              <a:rPr lang="en-US" altLang="ja-JP" sz="3200" dirty="0" smtClean="0"/>
              <a:t> in </a:t>
            </a:r>
            <a:r>
              <a:rPr lang="en-US" altLang="ja-JP" sz="3200" dirty="0" err="1" smtClean="0">
                <a:latin typeface="Symbol" pitchFamily="18" charset="2"/>
              </a:rPr>
              <a:t>m</a:t>
            </a:r>
            <a:r>
              <a:rPr lang="en-US" altLang="ja-JP" sz="3200" dirty="0" err="1">
                <a:sym typeface="Wingdings" pitchFamily="2" charset="2"/>
              </a:rPr>
              <a:t></a:t>
            </a:r>
            <a:r>
              <a:rPr lang="en-US" altLang="ja-JP" sz="3200" dirty="0" err="1"/>
              <a:t>e</a:t>
            </a:r>
            <a:r>
              <a:rPr lang="en-US" altLang="ja-JP" sz="3200" baseline="30000" dirty="0" err="1"/>
              <a:t>+</a:t>
            </a:r>
            <a:r>
              <a:rPr lang="en-US" altLang="ja-JP" sz="3200" dirty="0" err="1">
                <a:latin typeface="Symbol" pitchFamily="18" charset="2"/>
              </a:rPr>
              <a:t>nn</a:t>
            </a:r>
            <a:r>
              <a:rPr lang="en-US" altLang="ja-JP" sz="3200" dirty="0"/>
              <a:t> decay </a:t>
            </a:r>
            <a:endParaRPr lang="ja-JP" altLang="en-US" sz="3200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 bwMode="auto">
          <a:xfrm>
            <a:off x="109704" y="2936092"/>
            <a:ext cx="4510196" cy="317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9AD82-A2A7-48CC-ADE6-956731C16DA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24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cxnSp>
        <p:nvCxnSpPr>
          <p:cNvPr id="21" name="直線コネクタ 20"/>
          <p:cNvCxnSpPr/>
          <p:nvPr/>
        </p:nvCxnSpPr>
        <p:spPr>
          <a:xfrm>
            <a:off x="7524916" y="328534"/>
            <a:ext cx="17342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/>
          <p:nvPr/>
        </p:nvCxnSpPr>
        <p:spPr>
          <a:xfrm>
            <a:off x="3316749" y="4257566"/>
            <a:ext cx="346841" cy="47296"/>
          </a:xfrm>
          <a:prstGeom prst="straightConnector1">
            <a:avLst/>
          </a:prstGeom>
          <a:ln w="19050">
            <a:solidFill>
              <a:srgbClr val="3366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3289935" y="3797236"/>
            <a:ext cx="402674" cy="461665"/>
          </a:xfrm>
          <a:prstGeom prst="rect">
            <a:avLst/>
          </a:prstGeom>
          <a:noFill/>
          <a:ln>
            <a:noFill/>
          </a:ln>
        </p:spPr>
        <p:txBody>
          <a:bodyPr wrap="none" lIns="91400" tIns="45702" rIns="91400" bIns="45702" rtlCol="0">
            <a:spAutoFit/>
          </a:bodyPr>
          <a:lstStyle/>
          <a:p>
            <a:r>
              <a:rPr lang="en-US" altLang="ja-JP" sz="2400" b="1" dirty="0">
                <a:solidFill>
                  <a:srgbClr val="3366FF"/>
                </a:solidFill>
                <a:latin typeface="Symbol" pitchFamily="18" charset="2"/>
                <a:ea typeface="ＭＳ Ｐゴシック"/>
              </a:rPr>
              <a:t>w</a:t>
            </a:r>
            <a:endParaRPr lang="ja-JP" altLang="en-US" sz="2400" b="1" baseline="-25000" dirty="0">
              <a:solidFill>
                <a:srgbClr val="3366FF"/>
              </a:solidFill>
              <a:latin typeface="Calibri"/>
              <a:ea typeface="ＭＳ Ｐゴシック"/>
            </a:endParaRPr>
          </a:p>
        </p:txBody>
      </p:sp>
      <p:graphicFrame>
        <p:nvGraphicFramePr>
          <p:cNvPr id="18" name="コンテンツ プレースホルダ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390398"/>
              </p:ext>
            </p:extLst>
          </p:nvPr>
        </p:nvGraphicFramePr>
        <p:xfrm>
          <a:off x="2097625" y="670963"/>
          <a:ext cx="4707095" cy="1301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9" name="数式" r:id="rId4" imgW="1562100" imgH="431800" progId="Equation.3">
                  <p:embed/>
                </p:oleObj>
              </mc:Choice>
              <mc:Fallback>
                <p:oleObj name="数式" r:id="rId4" imgW="1562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7625" y="670963"/>
                        <a:ext cx="4707095" cy="1301809"/>
                      </a:xfrm>
                      <a:prstGeom prst="rect">
                        <a:avLst/>
                      </a:prstGeom>
                      <a:solidFill>
                        <a:srgbClr val="FFFFFF">
                          <a:alpha val="79000"/>
                        </a:srgbClr>
                      </a:solidFill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328478" y="5863888"/>
            <a:ext cx="3823863" cy="343620"/>
          </a:xfrm>
          <a:prstGeom prst="rect">
            <a:avLst/>
          </a:prstGeom>
          <a:solidFill>
            <a:srgbClr val="FFFFFF"/>
          </a:solidFill>
        </p:spPr>
        <p:txBody>
          <a:bodyPr wrap="square" lIns="91400" tIns="45702" rIns="91400" bIns="45702" rtlCol="0">
            <a:spAutoFit/>
          </a:bodyPr>
          <a:lstStyle/>
          <a:p>
            <a:pPr algn="r"/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/>
              </a:rPr>
              <a:t>e</a:t>
            </a:r>
            <a:r>
              <a:rPr lang="en-US" altLang="ja-JP" sz="1600" baseline="30000" dirty="0">
                <a:solidFill>
                  <a:prstClr val="black"/>
                </a:solidFill>
                <a:latin typeface="Calibri"/>
                <a:ea typeface="ＭＳ Ｐゴシック"/>
              </a:rPr>
              <a:t>+</a:t>
            </a: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/>
              </a:rPr>
              <a:t> decay time (sec)</a:t>
            </a:r>
            <a:endParaRPr lang="ja-JP" altLang="en-US" sz="16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68996" y="2750321"/>
            <a:ext cx="2862960" cy="369296"/>
          </a:xfrm>
          <a:prstGeom prst="rect">
            <a:avLst/>
          </a:prstGeom>
          <a:solidFill>
            <a:srgbClr val="FFFFFF"/>
          </a:solidFill>
        </p:spPr>
        <p:txBody>
          <a:bodyPr wrap="square" lIns="91400" tIns="45702" rIns="91400" bIns="45702" rtlCol="0">
            <a:sp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p&gt;200 MeV/c           </a:t>
            </a:r>
            <a:endParaRPr lang="ja-JP" altLang="en-US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grpSp>
        <p:nvGrpSpPr>
          <p:cNvPr id="14" name="図形グループ 10"/>
          <p:cNvGrpSpPr>
            <a:grpSpLocks/>
          </p:cNvGrpSpPr>
          <p:nvPr/>
        </p:nvGrpSpPr>
        <p:grpSpPr bwMode="auto">
          <a:xfrm>
            <a:off x="4468976" y="2936092"/>
            <a:ext cx="4675024" cy="3075847"/>
            <a:chOff x="0" y="3694113"/>
            <a:chExt cx="4559300" cy="3163887"/>
          </a:xfrm>
        </p:grpSpPr>
        <p:pic>
          <p:nvPicPr>
            <p:cNvPr id="15" name="図 14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3694113"/>
              <a:ext cx="4559300" cy="3163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正方形/長方形 15"/>
            <p:cNvSpPr/>
            <p:nvPr/>
          </p:nvSpPr>
          <p:spPr>
            <a:xfrm>
              <a:off x="762558" y="3969663"/>
              <a:ext cx="2286000" cy="4572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>
              <a:defPPr>
                <a:defRPr lang="ja-JP"/>
              </a:defPPr>
              <a:lvl1pPr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ja-JP" b="1" i="1" dirty="0" err="1" smtClean="0">
                  <a:solidFill>
                    <a:srgbClr val="00000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d</a:t>
              </a:r>
              <a:r>
                <a:rPr lang="en-US" altLang="ja-JP" baseline="-25000" dirty="0" err="1" smtClean="0">
                  <a:solidFill>
                    <a:srgbClr val="000000"/>
                  </a:solidFill>
                  <a:latin typeface="Symbol" charset="2"/>
                  <a:ea typeface="Symbol" charset="2"/>
                  <a:cs typeface="Symbol" charset="2"/>
                </a:rPr>
                <a:t>m</a:t>
              </a:r>
              <a:r>
                <a:rPr lang="en-US" altLang="ja-JP" dirty="0">
                  <a:solidFill>
                    <a:srgbClr val="000000"/>
                  </a:solidFill>
                  <a:latin typeface="Calibri"/>
                  <a:ea typeface="ＭＳ Ｐゴシック"/>
                  <a:cs typeface="ＭＳ Ｐゴシック" charset="-128"/>
                </a:rPr>
                <a:t>=2E-20 </a:t>
              </a:r>
              <a:r>
                <a:rPr lang="en-US" altLang="ja-JP" i="1" dirty="0">
                  <a:solidFill>
                    <a:srgbClr val="00000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e</a:t>
              </a:r>
              <a:r>
                <a:rPr lang="ja-JP" altLang="en-US" dirty="0">
                  <a:solidFill>
                    <a:srgbClr val="00000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・</a:t>
              </a:r>
              <a:r>
                <a:rPr lang="en-US" altLang="ja-JP" dirty="0">
                  <a:solidFill>
                    <a:srgbClr val="000000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cm</a:t>
              </a:r>
              <a:endParaRPr lang="ja-JP" altLang="en-US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  <p:sp>
        <p:nvSpPr>
          <p:cNvPr id="6" name="テキスト ボックス 5"/>
          <p:cNvSpPr txBox="1"/>
          <p:nvPr/>
        </p:nvSpPr>
        <p:spPr>
          <a:xfrm>
            <a:off x="6838269" y="5800253"/>
            <a:ext cx="1819796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/>
              </a:rPr>
              <a:t>e</a:t>
            </a:r>
            <a:r>
              <a:rPr lang="en-US" altLang="ja-JP" sz="1600" baseline="30000" dirty="0">
                <a:solidFill>
                  <a:prstClr val="black"/>
                </a:solidFill>
                <a:latin typeface="Calibri"/>
                <a:ea typeface="ＭＳ Ｐゴシック"/>
              </a:rPr>
              <a:t>+</a:t>
            </a:r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/>
              </a:rPr>
              <a:t> decay time (sec</a:t>
            </a:r>
            <a:r>
              <a:rPr lang="en-US" altLang="ja-JP" sz="1600" dirty="0" smtClean="0">
                <a:solidFill>
                  <a:prstClr val="black"/>
                </a:solidFill>
                <a:latin typeface="Calibri"/>
                <a:ea typeface="ＭＳ Ｐゴシック"/>
              </a:rPr>
              <a:t>)</a:t>
            </a:r>
            <a:endParaRPr lang="ja-JP" altLang="en-US" sz="16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16200000">
            <a:off x="3380261" y="4170702"/>
            <a:ext cx="2506302" cy="338518"/>
          </a:xfrm>
          <a:prstGeom prst="rect">
            <a:avLst/>
          </a:prstGeom>
          <a:solidFill>
            <a:schemeClr val="bg1"/>
          </a:solidFill>
        </p:spPr>
        <p:txBody>
          <a:bodyPr wrap="square" lIns="91400" tIns="45702" rIns="91400" bIns="45702" rtlCol="0">
            <a:spAutoFit/>
          </a:bodyPr>
          <a:lstStyle/>
          <a:p>
            <a:pPr algn="r"/>
            <a:r>
              <a:rPr lang="en-US" altLang="ja-JP" sz="1600" dirty="0">
                <a:solidFill>
                  <a:prstClr val="black"/>
                </a:solidFill>
                <a:latin typeface="Calibri"/>
                <a:ea typeface="ＭＳ Ｐゴシック"/>
              </a:rPr>
              <a:t>Up-down </a:t>
            </a:r>
            <a:r>
              <a:rPr lang="en-US" altLang="ja-JP" sz="1600" dirty="0" smtClean="0">
                <a:solidFill>
                  <a:prstClr val="black"/>
                </a:solidFill>
                <a:latin typeface="Calibri"/>
                <a:ea typeface="ＭＳ Ｐゴシック"/>
              </a:rPr>
              <a:t>asymmetry</a:t>
            </a:r>
            <a:endParaRPr lang="ja-JP" altLang="en-US" sz="16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 rot="16200000">
            <a:off x="-733297" y="3834562"/>
            <a:ext cx="186231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number of e</a:t>
            </a:r>
            <a:r>
              <a:rPr lang="en-US" altLang="ja-JP" baseline="30000" dirty="0" smtClean="0">
                <a:solidFill>
                  <a:prstClr val="black"/>
                </a:solidFill>
                <a:latin typeface="Calibri"/>
                <a:ea typeface="ＭＳ Ｐゴシック"/>
              </a:rPr>
              <a:t>+</a:t>
            </a:r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     </a:t>
            </a:r>
            <a:endParaRPr lang="ja-JP" altLang="en-US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cxnSp>
        <p:nvCxnSpPr>
          <p:cNvPr id="22" name="直線矢印コネクタ 21"/>
          <p:cNvCxnSpPr/>
          <p:nvPr/>
        </p:nvCxnSpPr>
        <p:spPr>
          <a:xfrm>
            <a:off x="8777056" y="4172049"/>
            <a:ext cx="0" cy="566649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 rot="16200000">
            <a:off x="8436769" y="4171064"/>
            <a:ext cx="1090176" cy="369332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lIns="91400" tIns="45702" rIns="91400" bIns="45702" rtlCol="0">
            <a:spAutoFit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  <a:latin typeface="Calibri"/>
                <a:ea typeface="ＭＳ Ｐゴシック"/>
              </a:rPr>
              <a:t>∝</a:t>
            </a:r>
            <a:r>
              <a:rPr lang="en-US" altLang="ja-JP" b="1" dirty="0" smtClean="0">
                <a:solidFill>
                  <a:srgbClr val="FF0000"/>
                </a:solidFill>
                <a:latin typeface="Calibri"/>
                <a:ea typeface="ＭＳ Ｐゴシック"/>
              </a:rPr>
              <a:t>EDM</a:t>
            </a:r>
            <a:endParaRPr lang="ja-JP" altLang="en-US" b="1" dirty="0">
              <a:solidFill>
                <a:srgbClr val="FF0000"/>
              </a:solidFill>
              <a:latin typeface="Calibri"/>
              <a:ea typeface="ＭＳ Ｐゴシック"/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 flipH="1">
            <a:off x="2874527" y="1877886"/>
            <a:ext cx="1277814" cy="1185378"/>
          </a:xfrm>
          <a:prstGeom prst="straightConnector1">
            <a:avLst/>
          </a:prstGeom>
          <a:ln w="76200" cmpd="sng">
            <a:solidFill>
              <a:srgbClr val="3366FF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>
            <a:off x="5918638" y="1877886"/>
            <a:ext cx="919631" cy="1208923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>
            <a:off x="5455360" y="4004667"/>
            <a:ext cx="346841" cy="0"/>
          </a:xfrm>
          <a:prstGeom prst="straightConnector1">
            <a:avLst/>
          </a:prstGeom>
          <a:ln w="19050">
            <a:solidFill>
              <a:srgbClr val="3366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7" name="テキスト ボックス 8196"/>
          <p:cNvSpPr txBox="1"/>
          <p:nvPr/>
        </p:nvSpPr>
        <p:spPr>
          <a:xfrm>
            <a:off x="5455360" y="3599060"/>
            <a:ext cx="35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err="1" smtClean="0">
                <a:solidFill>
                  <a:srgbClr val="3366FF"/>
                </a:solidFill>
                <a:latin typeface="Calibri"/>
                <a:ea typeface="ＭＳ Ｐゴシック"/>
              </a:rPr>
              <a:t>ω</a:t>
            </a:r>
            <a:endParaRPr lang="ja-JP" altLang="en-US" dirty="0">
              <a:solidFill>
                <a:srgbClr val="3366FF"/>
              </a:solidFill>
              <a:latin typeface="Calibri"/>
              <a:ea typeface="ＭＳ Ｐゴシック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041" y="674503"/>
            <a:ext cx="4798679" cy="133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63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08383"/>
          </a:xfrm>
        </p:spPr>
        <p:txBody>
          <a:bodyPr/>
          <a:lstStyle/>
          <a:p>
            <a:r>
              <a:rPr kumimoji="1" lang="en-US" altLang="ja-JP" b="1" dirty="0" smtClean="0"/>
              <a:t>The collaboration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0520" y="5890945"/>
            <a:ext cx="8743167" cy="967055"/>
          </a:xfrm>
        </p:spPr>
        <p:txBody>
          <a:bodyPr>
            <a:noAutofit/>
          </a:bodyPr>
          <a:lstStyle/>
          <a:p>
            <a:pPr marL="342900" lvl="1" indent="-342900"/>
            <a:r>
              <a:rPr kumimoji="1" lang="en-US" altLang="ja-JP" sz="1800" dirty="0" smtClean="0"/>
              <a:t>Currently, 90 members </a:t>
            </a:r>
            <a:r>
              <a:rPr lang="en-US" altLang="ja-JP" sz="1800" dirty="0"/>
              <a:t>from </a:t>
            </a:r>
            <a:r>
              <a:rPr lang="en-US" altLang="ja-JP" sz="1800" dirty="0" smtClean="0"/>
              <a:t>Canada</a:t>
            </a:r>
            <a:r>
              <a:rPr lang="en-US" altLang="ja-JP" sz="1800" dirty="0"/>
              <a:t>, </a:t>
            </a:r>
            <a:r>
              <a:rPr lang="en-US" altLang="ja-JP" sz="1800" dirty="0" smtClean="0"/>
              <a:t>Czech, Germany, Japan</a:t>
            </a:r>
            <a:r>
              <a:rPr lang="en-US" altLang="ja-JP" sz="1800" dirty="0"/>
              <a:t>, </a:t>
            </a:r>
            <a:r>
              <a:rPr lang="en-US" altLang="ja-JP" sz="1800" dirty="0" smtClean="0"/>
              <a:t>Korea, </a:t>
            </a:r>
            <a:r>
              <a:rPr lang="en-US" altLang="ja-JP" sz="1800" dirty="0"/>
              <a:t>USA, France, </a:t>
            </a:r>
            <a:r>
              <a:rPr lang="en-US" altLang="ja-JP" sz="1800" dirty="0" smtClean="0"/>
              <a:t>Russia</a:t>
            </a:r>
          </a:p>
          <a:p>
            <a:pPr marL="342900" lvl="1" indent="-342900"/>
            <a:r>
              <a:rPr lang="en-US" altLang="ja-JP" sz="1800" dirty="0" smtClean="0"/>
              <a:t>We look for new collaborators.</a:t>
            </a:r>
            <a:endParaRPr lang="en-US" altLang="ja-JP" sz="1800" dirty="0"/>
          </a:p>
          <a:p>
            <a:pPr marL="0" lvl="1" indent="0">
              <a:buNone/>
            </a:pPr>
            <a:endParaRPr kumimoji="1" lang="ja-JP" altLang="en-US" sz="18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25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" t="21110" r="7752" b="18562"/>
          <a:stretch/>
        </p:blipFill>
        <p:spPr>
          <a:xfrm>
            <a:off x="10274" y="1273788"/>
            <a:ext cx="9118852" cy="420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94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08383"/>
          </a:xfrm>
        </p:spPr>
        <p:txBody>
          <a:bodyPr/>
          <a:lstStyle/>
          <a:p>
            <a:r>
              <a:rPr kumimoji="1" lang="en-US" altLang="ja-JP" b="1" dirty="0" smtClean="0"/>
              <a:t>The collaboration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0520" y="5890945"/>
            <a:ext cx="8743167" cy="967055"/>
          </a:xfrm>
        </p:spPr>
        <p:txBody>
          <a:bodyPr>
            <a:noAutofit/>
          </a:bodyPr>
          <a:lstStyle/>
          <a:p>
            <a:pPr marL="342900" lvl="1" indent="-342900"/>
            <a:r>
              <a:rPr kumimoji="1" lang="en-US" altLang="ja-JP" sz="1800" dirty="0" smtClean="0"/>
              <a:t>Currently, 90 members </a:t>
            </a:r>
            <a:r>
              <a:rPr lang="en-US" altLang="ja-JP" sz="1800" dirty="0"/>
              <a:t>from </a:t>
            </a:r>
            <a:r>
              <a:rPr lang="en-US" altLang="ja-JP" sz="1800" dirty="0" smtClean="0"/>
              <a:t>Canada</a:t>
            </a:r>
            <a:r>
              <a:rPr lang="en-US" altLang="ja-JP" sz="1800" dirty="0"/>
              <a:t>, </a:t>
            </a:r>
            <a:r>
              <a:rPr lang="en-US" altLang="ja-JP" sz="1800" dirty="0" smtClean="0"/>
              <a:t>Czech, Germany, Japan</a:t>
            </a:r>
            <a:r>
              <a:rPr lang="en-US" altLang="ja-JP" sz="1800" dirty="0"/>
              <a:t>, </a:t>
            </a:r>
            <a:r>
              <a:rPr lang="en-US" altLang="ja-JP" sz="1800" dirty="0" smtClean="0"/>
              <a:t>Korea, </a:t>
            </a:r>
            <a:r>
              <a:rPr lang="en-US" altLang="ja-JP" sz="1800" dirty="0"/>
              <a:t>USA, France, </a:t>
            </a:r>
            <a:r>
              <a:rPr lang="en-US" altLang="ja-JP" sz="1800" dirty="0" smtClean="0"/>
              <a:t>Russia</a:t>
            </a:r>
          </a:p>
          <a:p>
            <a:pPr marL="342900" lvl="1" indent="-342900"/>
            <a:r>
              <a:rPr lang="en-US" altLang="ja-JP" sz="1800" dirty="0" smtClean="0"/>
              <a:t>We look for new collaborators.</a:t>
            </a:r>
            <a:endParaRPr lang="en-US" altLang="ja-JP" sz="1800" dirty="0"/>
          </a:p>
          <a:p>
            <a:pPr marL="0" lvl="1" indent="0">
              <a:buNone/>
            </a:pPr>
            <a:endParaRPr kumimoji="1" lang="ja-JP" altLang="en-US" sz="18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5" t="12965" r="7874" b="17097"/>
          <a:stretch/>
        </p:blipFill>
        <p:spPr>
          <a:xfrm>
            <a:off x="0" y="880637"/>
            <a:ext cx="9106138" cy="5038334"/>
          </a:xfrm>
          <a:prstGeom prst="rect">
            <a:avLst/>
          </a:prstGeom>
        </p:spPr>
      </p:pic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79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7" r="9830" b="9390"/>
          <a:stretch/>
        </p:blipFill>
        <p:spPr>
          <a:xfrm>
            <a:off x="0" y="1301857"/>
            <a:ext cx="8989017" cy="541961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781877"/>
          </a:xfrm>
        </p:spPr>
        <p:txBody>
          <a:bodyPr/>
          <a:lstStyle/>
          <a:p>
            <a:pPr algn="ctr"/>
            <a:r>
              <a:rPr kumimoji="1" lang="en-US" altLang="ja-JP" dirty="0" smtClean="0"/>
              <a:t>Organization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27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2" t="8798" r="38539" b="41460"/>
          <a:stretch/>
        </p:blipFill>
        <p:spPr>
          <a:xfrm>
            <a:off x="4408976" y="781878"/>
            <a:ext cx="1362580" cy="1560630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1963819" y="1184132"/>
            <a:ext cx="2445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The c</a:t>
            </a:r>
            <a:r>
              <a:rPr kumimoji="1" lang="en-US" altLang="ja-JP" smtClean="0"/>
              <a:t>ollaboration </a:t>
            </a:r>
            <a:r>
              <a:rPr kumimoji="1" lang="en-US" altLang="ja-JP" dirty="0" smtClean="0"/>
              <a:t>chair</a:t>
            </a:r>
          </a:p>
          <a:p>
            <a:r>
              <a:rPr lang="en-US" altLang="ja-JP" dirty="0" smtClean="0"/>
              <a:t>Prof. </a:t>
            </a:r>
            <a:r>
              <a:rPr lang="en-US" altLang="ja-JP" dirty="0" err="1" smtClean="0"/>
              <a:t>Seonho</a:t>
            </a:r>
            <a:r>
              <a:rPr lang="en-US" altLang="ja-JP" dirty="0" smtClean="0"/>
              <a:t> Choi (SNU)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249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84461"/>
          </a:xfrm>
        </p:spPr>
        <p:txBody>
          <a:bodyPr>
            <a:normAutofit/>
          </a:bodyPr>
          <a:lstStyle/>
          <a:p>
            <a:r>
              <a:rPr lang="en-US" altLang="ja-JP" sz="4000" b="1" dirty="0" smtClean="0">
                <a:latin typeface="ヒラギノ角ゴ Pro W3"/>
                <a:ea typeface="ヒラギノ角ゴ Pro W3"/>
                <a:cs typeface="ヒラギノ角ゴ Pro W3"/>
              </a:rPr>
              <a:t>Technical Design Report (2016)</a:t>
            </a:r>
            <a:endParaRPr lang="ja-JP" altLang="en-US" sz="4000" b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9991" y="1648342"/>
            <a:ext cx="8626809" cy="2990369"/>
          </a:xfrm>
        </p:spPr>
        <p:txBody>
          <a:bodyPr>
            <a:noAutofit/>
          </a:bodyPr>
          <a:lstStyle/>
          <a:p>
            <a:r>
              <a:rPr lang="en-US" altLang="ja-JP" sz="3200" dirty="0"/>
              <a:t>TDR describes a technical design to achieve measurement of muon g-2 and EDM </a:t>
            </a:r>
            <a:r>
              <a:rPr lang="en-US" altLang="ja-JP" sz="3200" dirty="0">
                <a:solidFill>
                  <a:srgbClr val="FF0000"/>
                </a:solidFill>
              </a:rPr>
              <a:t>beyond BNL E821 precision</a:t>
            </a:r>
            <a:r>
              <a:rPr lang="en-US" altLang="ja-JP" sz="3200" dirty="0"/>
              <a:t>.</a:t>
            </a:r>
          </a:p>
          <a:p>
            <a:pPr marL="457154" lvl="1" indent="0">
              <a:buNone/>
            </a:pPr>
            <a:r>
              <a:rPr lang="ja-JP" altLang="en-US" sz="2800" dirty="0"/>
              <a:t>　　　　</a:t>
            </a:r>
            <a:r>
              <a:rPr lang="en-US" altLang="ja-JP" sz="2800" dirty="0"/>
              <a:t>BNL E821</a:t>
            </a:r>
            <a:r>
              <a:rPr lang="ja-JP" altLang="en-US" sz="2800" dirty="0"/>
              <a:t>　　　　　</a:t>
            </a:r>
            <a:r>
              <a:rPr lang="en-US" altLang="ja-JP" sz="2800" dirty="0">
                <a:solidFill>
                  <a:srgbClr val="0000FF"/>
                </a:solidFill>
              </a:rPr>
              <a:t>J-PARC E34</a:t>
            </a:r>
          </a:p>
          <a:p>
            <a:pPr marL="457154" lvl="1" indent="0">
              <a:buNone/>
            </a:pPr>
            <a:r>
              <a:rPr lang="en-US" altLang="ja-JP" sz="2800" dirty="0"/>
              <a:t>g-2:    0.46 ppm          </a:t>
            </a:r>
            <a:r>
              <a:rPr lang="en-US" altLang="ja-JP" sz="2800" dirty="0">
                <a:sym typeface="Wingdings"/>
              </a:rPr>
              <a:t> </a:t>
            </a:r>
            <a:r>
              <a:rPr lang="en-US" altLang="ja-JP" sz="2800" dirty="0">
                <a:solidFill>
                  <a:srgbClr val="0000FF"/>
                </a:solidFill>
                <a:sym typeface="Wingdings"/>
              </a:rPr>
              <a:t>0.37 ppm (0.1ppm)</a:t>
            </a:r>
          </a:p>
          <a:p>
            <a:pPr marL="457154" lvl="1" indent="0">
              <a:buNone/>
            </a:pPr>
            <a:r>
              <a:rPr lang="en-US" altLang="ja-JP" sz="2800" dirty="0">
                <a:sym typeface="Wingdings"/>
              </a:rPr>
              <a:t>EDM: 0.9 x 10</a:t>
            </a:r>
            <a:r>
              <a:rPr lang="en-US" altLang="ja-JP" sz="2800" baseline="30000" dirty="0">
                <a:sym typeface="Wingdings"/>
              </a:rPr>
              <a:t>-19</a:t>
            </a:r>
            <a:r>
              <a:rPr lang="en-US" altLang="ja-JP" sz="2800" dirty="0">
                <a:sym typeface="Wingdings"/>
              </a:rPr>
              <a:t> </a:t>
            </a:r>
            <a:r>
              <a:rPr lang="en-US" altLang="ja-JP" sz="2800" dirty="0" err="1">
                <a:sym typeface="Wingdings"/>
              </a:rPr>
              <a:t>ecm</a:t>
            </a:r>
            <a:r>
              <a:rPr lang="en-US" altLang="ja-JP" sz="2800" dirty="0">
                <a:sym typeface="Wingdings"/>
              </a:rPr>
              <a:t>  </a:t>
            </a:r>
            <a:r>
              <a:rPr lang="en-US" altLang="ja-JP" sz="2800" dirty="0">
                <a:solidFill>
                  <a:srgbClr val="0000FF"/>
                </a:solidFill>
                <a:sym typeface="Wingdings"/>
              </a:rPr>
              <a:t>1.3 x 10</a:t>
            </a:r>
            <a:r>
              <a:rPr lang="en-US" altLang="ja-JP" sz="2800" baseline="30000" dirty="0">
                <a:solidFill>
                  <a:srgbClr val="0000FF"/>
                </a:solidFill>
                <a:sym typeface="Wingdings"/>
              </a:rPr>
              <a:t>-21</a:t>
            </a:r>
            <a:r>
              <a:rPr lang="en-US" altLang="ja-JP" sz="2800" dirty="0">
                <a:solidFill>
                  <a:srgbClr val="0000FF"/>
                </a:solidFill>
                <a:sym typeface="Wingdings"/>
              </a:rPr>
              <a:t> </a:t>
            </a:r>
            <a:r>
              <a:rPr lang="en-US" altLang="ja-JP" sz="2800" dirty="0" err="1">
                <a:solidFill>
                  <a:srgbClr val="0000FF"/>
                </a:solidFill>
                <a:sym typeface="Wingdings"/>
              </a:rPr>
              <a:t>ecm</a:t>
            </a:r>
            <a:r>
              <a:rPr lang="en-US" altLang="ja-JP" sz="2800" dirty="0">
                <a:solidFill>
                  <a:srgbClr val="0000FF"/>
                </a:solidFill>
                <a:sym typeface="Wingdings"/>
              </a:rPr>
              <a:t> </a:t>
            </a:r>
            <a:endParaRPr lang="en-US" altLang="ja-JP" sz="2800" dirty="0">
              <a:solidFill>
                <a:srgbClr val="0000FF"/>
              </a:solidFill>
            </a:endParaRPr>
          </a:p>
          <a:p>
            <a:pPr lvl="1"/>
            <a:endParaRPr lang="en-US" altLang="ja-JP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8" name="図 7" descr="MTDR（ドラッグされました）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7419" y="3839732"/>
            <a:ext cx="1873838" cy="2651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1" name="テキスト ボックス 10"/>
          <p:cNvSpPr txBox="1"/>
          <p:nvPr/>
        </p:nvSpPr>
        <p:spPr>
          <a:xfrm>
            <a:off x="6715947" y="6402648"/>
            <a:ext cx="2499767" cy="369324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prepared </a:t>
            </a: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/>
              </a:rPr>
              <a:t>by </a:t>
            </a:r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144 </a:t>
            </a: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/>
              </a:rPr>
              <a:t>authors</a:t>
            </a:r>
            <a:endParaRPr lang="ja-JP" altLang="en-US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9275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457200" y="45801"/>
            <a:ext cx="8229600" cy="420340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TDR focused review (Nov 15-16,2016)</a:t>
            </a:r>
            <a:endParaRPr kumimoji="1" lang="ja-JP" altLang="en-US" sz="3200" dirty="0"/>
          </a:p>
        </p:txBody>
      </p:sp>
      <p:pic>
        <p:nvPicPr>
          <p:cNvPr id="9" name="コンテンツ プレースホルダー 8" descr="161116_8028 -01_yokonaga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82" t="-2119" r="6683" b="584"/>
          <a:stretch/>
        </p:blipFill>
        <p:spPr>
          <a:xfrm>
            <a:off x="0" y="603927"/>
            <a:ext cx="9138532" cy="4611546"/>
          </a:xfrm>
        </p:spPr>
      </p:pic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29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0" y="5215473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rgbClr val="082CC4"/>
                </a:solidFill>
              </a:rPr>
              <a:t>The reviewers </a:t>
            </a:r>
            <a:r>
              <a:rPr lang="en-US" altLang="ja-JP" sz="2000" dirty="0" smtClean="0"/>
              <a:t>including </a:t>
            </a:r>
            <a:r>
              <a:rPr lang="en-US" altLang="ja-JP" sz="2000" dirty="0"/>
              <a:t>leaders of the BNL and </a:t>
            </a:r>
            <a:r>
              <a:rPr lang="en-US" altLang="ja-JP" sz="2000" dirty="0" smtClean="0"/>
              <a:t>FNAL g-2 all </a:t>
            </a:r>
            <a:r>
              <a:rPr lang="en-US" altLang="ja-JP" sz="2000" dirty="0"/>
              <a:t>agree </a:t>
            </a:r>
            <a:r>
              <a:rPr lang="en-US" altLang="ja-JP" sz="2000" dirty="0" smtClean="0"/>
              <a:t>that 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ja-JP" sz="2000" dirty="0" smtClean="0"/>
              <a:t>E34 </a:t>
            </a:r>
            <a:r>
              <a:rPr lang="en-US" altLang="ja-JP" sz="2000" dirty="0"/>
              <a:t>is </a:t>
            </a:r>
            <a:r>
              <a:rPr lang="en-US" altLang="ja-JP" sz="2000" dirty="0" smtClean="0"/>
              <a:t>an exciting </a:t>
            </a:r>
            <a:r>
              <a:rPr lang="en-US" altLang="ja-JP" sz="2000" dirty="0"/>
              <a:t>and </a:t>
            </a:r>
            <a:r>
              <a:rPr lang="en-US" altLang="ja-JP" sz="2000" b="1" dirty="0">
                <a:solidFill>
                  <a:srgbClr val="FF0000"/>
                </a:solidFill>
              </a:rPr>
              <a:t>valuable independent 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approach </a:t>
            </a:r>
            <a:r>
              <a:rPr lang="en-US" altLang="ja-JP" sz="2000" dirty="0" smtClean="0"/>
              <a:t>which </a:t>
            </a:r>
            <a:r>
              <a:rPr lang="en-US" altLang="ja-JP" sz="2000" dirty="0"/>
              <a:t>should be </a:t>
            </a:r>
            <a:r>
              <a:rPr lang="en-US" altLang="ja-JP" sz="2000" dirty="0" smtClean="0"/>
              <a:t>done ASAP.  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ja-JP" sz="2000" dirty="0"/>
              <a:t>a</a:t>
            </a:r>
            <a:r>
              <a:rPr lang="en-US" altLang="ja-JP" sz="2000" dirty="0" smtClean="0"/>
              <a:t> </a:t>
            </a:r>
            <a:r>
              <a:rPr lang="en-US" altLang="ja-JP" sz="2000" dirty="0"/>
              <a:t>result with </a:t>
            </a:r>
            <a:r>
              <a:rPr lang="en-US" altLang="ja-JP" sz="2000" dirty="0" smtClean="0"/>
              <a:t>the BNL sensitivity (E34 phase-I) </a:t>
            </a:r>
            <a:r>
              <a:rPr lang="en-US" altLang="ja-JP" sz="2000" dirty="0"/>
              <a:t>would be </a:t>
            </a:r>
            <a:r>
              <a:rPr lang="en-US" altLang="ja-JP" sz="2000" b="1" dirty="0">
                <a:solidFill>
                  <a:srgbClr val="FF0000"/>
                </a:solidFill>
              </a:rPr>
              <a:t>a huge contribution 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to </a:t>
            </a:r>
            <a:r>
              <a:rPr lang="en-US" altLang="ja-JP" sz="2000" b="1" dirty="0">
                <a:solidFill>
                  <a:srgbClr val="FF0000"/>
                </a:solidFill>
              </a:rPr>
              <a:t>the field</a:t>
            </a:r>
            <a:r>
              <a:rPr lang="en-US" altLang="ja-JP" sz="2000" dirty="0"/>
              <a:t>.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4295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580C-4264-4EB6-9E8A-9E7399221981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4" name="図 3" descr="IMG_07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7566632" y="119817"/>
            <a:ext cx="1432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chemeClr val="bg1"/>
                </a:solidFill>
              </a:rPr>
              <a:t>2016.8.17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08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9012C-5A70-044D-BC82-EA403CE0E21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30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5" name="図 4" descr="IMG_001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5628837" y="3146528"/>
            <a:ext cx="70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6600"/>
                </a:solidFill>
              </a:rPr>
              <a:t>TDR</a:t>
            </a:r>
            <a:endParaRPr kumimoji="1" lang="ja-JP" altLang="en-US" sz="2400" b="1" dirty="0">
              <a:solidFill>
                <a:srgbClr val="FF6600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54329" y="2584290"/>
            <a:ext cx="19737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smtClean="0"/>
              <a:t>physics</a:t>
            </a:r>
          </a:p>
          <a:p>
            <a:r>
              <a:rPr lang="en-US" altLang="ja-JP" sz="2400" b="1" dirty="0" smtClean="0"/>
              <a:t>data &amp; results</a:t>
            </a:r>
            <a:endParaRPr kumimoji="1" lang="ja-JP" altLang="en-US" sz="2400" b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363362" y="2915695"/>
            <a:ext cx="1787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gradFill flip="none" rotWithShape="1">
                  <a:gsLst>
                    <a:gs pos="0">
                      <a:schemeClr val="accent6">
                        <a:lumMod val="75000"/>
                      </a:schemeClr>
                    </a:gs>
                    <a:gs pos="33000">
                      <a:schemeClr val="accent6">
                        <a:lumMod val="75000"/>
                      </a:schemeClr>
                    </a:gs>
                    <a:gs pos="100000">
                      <a:schemeClr val="tx1"/>
                    </a:gs>
                    <a:gs pos="100000">
                      <a:schemeClr val="tx1"/>
                    </a:gs>
                  </a:gsLst>
                  <a:lin ang="10800000" scaled="1"/>
                  <a:tileRect/>
                </a:gradFill>
              </a:rPr>
              <a:t>construction</a:t>
            </a:r>
            <a:endParaRPr kumimoji="1" lang="ja-JP" altLang="en-US" sz="2400" b="1" dirty="0">
              <a:gradFill flip="none" rotWithShape="1">
                <a:gsLst>
                  <a:gs pos="0">
                    <a:schemeClr val="accent6">
                      <a:lumMod val="75000"/>
                    </a:schemeClr>
                  </a:gs>
                  <a:gs pos="33000">
                    <a:schemeClr val="accent6">
                      <a:lumMod val="75000"/>
                    </a:schemeClr>
                  </a:gs>
                  <a:gs pos="100000">
                    <a:schemeClr val="tx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6488668"/>
            <a:ext cx="234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</a:rPr>
              <a:t>Squamish, BC (Canada</a:t>
            </a:r>
            <a:r>
              <a:rPr lang="en-US" altLang="ja-JP" dirty="0" smtClean="0">
                <a:solidFill>
                  <a:schemeClr val="bg1"/>
                </a:solidFill>
              </a:rPr>
              <a:t>)</a:t>
            </a:r>
            <a:endParaRPr lang="ja-JP" altLang="en-US" dirty="0">
              <a:solidFill>
                <a:schemeClr val="bg1"/>
              </a:solidFill>
            </a:endParaRPr>
          </a:p>
        </p:txBody>
      </p:sp>
      <p:sp>
        <p:nvSpPr>
          <p:cNvPr id="2" name="下矢印 1"/>
          <p:cNvSpPr/>
          <p:nvPr/>
        </p:nvSpPr>
        <p:spPr>
          <a:xfrm>
            <a:off x="4283902" y="2341756"/>
            <a:ext cx="467569" cy="573939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8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0803photo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Freeform 4"/>
          <p:cNvSpPr>
            <a:spLocks/>
          </p:cNvSpPr>
          <p:nvPr/>
        </p:nvSpPr>
        <p:spPr bwMode="auto">
          <a:xfrm>
            <a:off x="1638303" y="2692400"/>
            <a:ext cx="5245100" cy="387350"/>
          </a:xfrm>
          <a:custGeom>
            <a:avLst/>
            <a:gdLst>
              <a:gd name="T0" fmla="*/ 2147483647 w 3894"/>
              <a:gd name="T1" fmla="*/ 2147483647 h 408"/>
              <a:gd name="T2" fmla="*/ 2147483647 w 3894"/>
              <a:gd name="T3" fmla="*/ 2147483647 h 408"/>
              <a:gd name="T4" fmla="*/ 2147483647 w 3894"/>
              <a:gd name="T5" fmla="*/ 2147483647 h 408"/>
              <a:gd name="T6" fmla="*/ 2147483647 w 3894"/>
              <a:gd name="T7" fmla="*/ 2147483647 h 408"/>
              <a:gd name="T8" fmla="*/ 2147483647 w 3894"/>
              <a:gd name="T9" fmla="*/ 2147483647 h 408"/>
              <a:gd name="T10" fmla="*/ 2147483647 w 3894"/>
              <a:gd name="T11" fmla="*/ 2147483647 h 408"/>
              <a:gd name="T12" fmla="*/ 0 w 3894"/>
              <a:gd name="T13" fmla="*/ 2147483647 h 4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894"/>
              <a:gd name="T22" fmla="*/ 0 h 408"/>
              <a:gd name="T23" fmla="*/ 3894 w 3894"/>
              <a:gd name="T24" fmla="*/ 408 h 4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894" h="408">
                <a:moveTo>
                  <a:pt x="3894" y="408"/>
                </a:moveTo>
                <a:cubicBezTo>
                  <a:pt x="3865" y="368"/>
                  <a:pt x="3789" y="232"/>
                  <a:pt x="3723" y="170"/>
                </a:cubicBezTo>
                <a:cubicBezTo>
                  <a:pt x="3657" y="108"/>
                  <a:pt x="3609" y="62"/>
                  <a:pt x="3496" y="34"/>
                </a:cubicBezTo>
                <a:cubicBezTo>
                  <a:pt x="3383" y="6"/>
                  <a:pt x="3238" y="6"/>
                  <a:pt x="3042" y="3"/>
                </a:cubicBezTo>
                <a:cubicBezTo>
                  <a:pt x="2846" y="0"/>
                  <a:pt x="2574" y="4"/>
                  <a:pt x="2319" y="13"/>
                </a:cubicBezTo>
                <a:cubicBezTo>
                  <a:pt x="2064" y="22"/>
                  <a:pt x="1895" y="43"/>
                  <a:pt x="1509" y="60"/>
                </a:cubicBezTo>
                <a:cubicBezTo>
                  <a:pt x="1123" y="77"/>
                  <a:pt x="314" y="105"/>
                  <a:pt x="0" y="117"/>
                </a:cubicBezTo>
              </a:path>
            </a:pathLst>
          </a:cu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lIns="91400" tIns="45702" rIns="91400" bIns="45702"/>
          <a:lstStyle/>
          <a:p>
            <a:endParaRPr lang="ja-JP" altLang="en-US">
              <a:solidFill>
                <a:prstClr val="black"/>
              </a:solidFill>
              <a:latin typeface="Franklin Gothic Book" pitchFamily="-109" charset="0"/>
              <a:ea typeface="HGｺﾞｼｯｸE" pitchFamily="49" charset="-128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436696" y="1865325"/>
            <a:ext cx="5799137" cy="3900487"/>
            <a:chOff x="905" y="1175"/>
            <a:chExt cx="3653" cy="2457"/>
          </a:xfrm>
        </p:grpSpPr>
        <p:sp>
          <p:nvSpPr>
            <p:cNvPr id="22546" name="Freeform 7"/>
            <p:cNvSpPr>
              <a:spLocks/>
            </p:cNvSpPr>
            <p:nvPr/>
          </p:nvSpPr>
          <p:spPr bwMode="auto">
            <a:xfrm>
              <a:off x="2436" y="1272"/>
              <a:ext cx="1008" cy="344"/>
            </a:xfrm>
            <a:custGeom>
              <a:avLst/>
              <a:gdLst>
                <a:gd name="T0" fmla="*/ 15 w 1257"/>
                <a:gd name="T1" fmla="*/ 0 h 342"/>
                <a:gd name="T2" fmla="*/ 0 w 1257"/>
                <a:gd name="T3" fmla="*/ 382 h 342"/>
                <a:gd name="T4" fmla="*/ 0 60000 65536"/>
                <a:gd name="T5" fmla="*/ 0 60000 65536"/>
                <a:gd name="T6" fmla="*/ 0 w 1257"/>
                <a:gd name="T7" fmla="*/ 0 h 342"/>
                <a:gd name="T8" fmla="*/ 1257 w 1257"/>
                <a:gd name="T9" fmla="*/ 342 h 34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57" h="342">
                  <a:moveTo>
                    <a:pt x="1257" y="0"/>
                  </a:moveTo>
                  <a:lnTo>
                    <a:pt x="0" y="342"/>
                  </a:lnTo>
                </a:path>
              </a:pathLst>
            </a:custGeom>
            <a:noFill/>
            <a:ln w="5715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>
                <a:solidFill>
                  <a:prstClr val="black"/>
                </a:solidFill>
                <a:latin typeface="Franklin Gothic Book" pitchFamily="-109" charset="0"/>
                <a:ea typeface="HGｺﾞｼｯｸE" pitchFamily="49" charset="-128"/>
              </a:endParaRPr>
            </a:p>
          </p:txBody>
        </p:sp>
        <p:sp>
          <p:nvSpPr>
            <p:cNvPr id="22547" name="Line 8"/>
            <p:cNvSpPr>
              <a:spLocks noChangeShapeType="1"/>
            </p:cNvSpPr>
            <p:nvPr/>
          </p:nvSpPr>
          <p:spPr bwMode="auto">
            <a:xfrm>
              <a:off x="1928" y="3040"/>
              <a:ext cx="1936" cy="592"/>
            </a:xfrm>
            <a:prstGeom prst="line">
              <a:avLst/>
            </a:prstGeom>
            <a:noFill/>
            <a:ln w="57150">
              <a:solidFill>
                <a:srgbClr val="FFFF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ja-JP" altLang="en-US">
                <a:solidFill>
                  <a:prstClr val="black"/>
                </a:solidFill>
                <a:latin typeface="Candara"/>
                <a:ea typeface="HGP明朝E"/>
              </a:endParaRPr>
            </a:p>
          </p:txBody>
        </p:sp>
        <p:sp>
          <p:nvSpPr>
            <p:cNvPr id="22548" name="Freeform 9"/>
            <p:cNvSpPr>
              <a:spLocks/>
            </p:cNvSpPr>
            <p:nvPr/>
          </p:nvSpPr>
          <p:spPr bwMode="auto">
            <a:xfrm rot="600000">
              <a:off x="3059" y="1175"/>
              <a:ext cx="400" cy="958"/>
            </a:xfrm>
            <a:custGeom>
              <a:avLst/>
              <a:gdLst>
                <a:gd name="T0" fmla="*/ 1 w 578"/>
                <a:gd name="T1" fmla="*/ 0 h 1033"/>
                <a:gd name="T2" fmla="*/ 1 w 578"/>
                <a:gd name="T3" fmla="*/ 22 h 1033"/>
                <a:gd name="T4" fmla="*/ 1 w 578"/>
                <a:gd name="T5" fmla="*/ 114 h 1033"/>
                <a:gd name="T6" fmla="*/ 1 w 578"/>
                <a:gd name="T7" fmla="*/ 155 h 1033"/>
                <a:gd name="T8" fmla="*/ 1 w 578"/>
                <a:gd name="T9" fmla="*/ 211 h 1033"/>
                <a:gd name="T10" fmla="*/ 1 w 578"/>
                <a:gd name="T11" fmla="*/ 230 h 10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8"/>
                <a:gd name="T19" fmla="*/ 0 h 1033"/>
                <a:gd name="T20" fmla="*/ 578 w 578"/>
                <a:gd name="T21" fmla="*/ 1033 h 10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8" h="1033">
                  <a:moveTo>
                    <a:pt x="578" y="0"/>
                  </a:moveTo>
                  <a:cubicBezTo>
                    <a:pt x="551" y="16"/>
                    <a:pt x="503" y="13"/>
                    <a:pt x="416" y="99"/>
                  </a:cubicBezTo>
                  <a:cubicBezTo>
                    <a:pt x="329" y="185"/>
                    <a:pt x="118" y="414"/>
                    <a:pt x="59" y="514"/>
                  </a:cubicBezTo>
                  <a:cubicBezTo>
                    <a:pt x="0" y="614"/>
                    <a:pt x="51" y="626"/>
                    <a:pt x="64" y="699"/>
                  </a:cubicBezTo>
                  <a:cubicBezTo>
                    <a:pt x="77" y="772"/>
                    <a:pt x="120" y="896"/>
                    <a:pt x="136" y="952"/>
                  </a:cubicBezTo>
                  <a:cubicBezTo>
                    <a:pt x="152" y="1008"/>
                    <a:pt x="154" y="1016"/>
                    <a:pt x="159" y="1033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ja-JP" altLang="en-US">
                <a:solidFill>
                  <a:prstClr val="black"/>
                </a:solidFill>
                <a:latin typeface="Franklin Gothic Book" pitchFamily="-109" charset="0"/>
                <a:ea typeface="HGｺﾞｼｯｸE" pitchFamily="49" charset="-128"/>
              </a:endParaRPr>
            </a:p>
          </p:txBody>
        </p:sp>
        <p:sp>
          <p:nvSpPr>
            <p:cNvPr id="22549" name="Freeform 13"/>
            <p:cNvSpPr>
              <a:spLocks/>
            </p:cNvSpPr>
            <p:nvPr/>
          </p:nvSpPr>
          <p:spPr bwMode="auto">
            <a:xfrm rot="180000">
              <a:off x="905" y="1473"/>
              <a:ext cx="3653" cy="1786"/>
            </a:xfrm>
            <a:custGeom>
              <a:avLst/>
              <a:gdLst>
                <a:gd name="T0" fmla="*/ 6 w 4569"/>
                <a:gd name="T1" fmla="*/ 218 h 1972"/>
                <a:gd name="T2" fmla="*/ 7 w 4569"/>
                <a:gd name="T3" fmla="*/ 225 h 1972"/>
                <a:gd name="T4" fmla="*/ 22 w 4569"/>
                <a:gd name="T5" fmla="*/ 262 h 1972"/>
                <a:gd name="T6" fmla="*/ 34 w 4569"/>
                <a:gd name="T7" fmla="*/ 272 h 1972"/>
                <a:gd name="T8" fmla="*/ 42 w 4569"/>
                <a:gd name="T9" fmla="*/ 259 h 1972"/>
                <a:gd name="T10" fmla="*/ 49 w 4569"/>
                <a:gd name="T11" fmla="*/ 225 h 1972"/>
                <a:gd name="T12" fmla="*/ 53 w 4569"/>
                <a:gd name="T13" fmla="*/ 170 h 1972"/>
                <a:gd name="T14" fmla="*/ 50 w 4569"/>
                <a:gd name="T15" fmla="*/ 76 h 1972"/>
                <a:gd name="T16" fmla="*/ 46 w 4569"/>
                <a:gd name="T17" fmla="*/ 31 h 1972"/>
                <a:gd name="T18" fmla="*/ 40 w 4569"/>
                <a:gd name="T19" fmla="*/ 6 h 1972"/>
                <a:gd name="T20" fmla="*/ 34 w 4569"/>
                <a:gd name="T21" fmla="*/ 5 h 1972"/>
                <a:gd name="T22" fmla="*/ 26 w 4569"/>
                <a:gd name="T23" fmla="*/ 12 h 1972"/>
                <a:gd name="T24" fmla="*/ 11 w 4569"/>
                <a:gd name="T25" fmla="*/ 61 h 1972"/>
                <a:gd name="T26" fmla="*/ 6 w 4569"/>
                <a:gd name="T27" fmla="*/ 82 h 1972"/>
                <a:gd name="T28" fmla="*/ 6 w 4569"/>
                <a:gd name="T29" fmla="*/ 82 h 1972"/>
                <a:gd name="T30" fmla="*/ 2 w 4569"/>
                <a:gd name="T31" fmla="*/ 109 h 1972"/>
                <a:gd name="T32" fmla="*/ 2 w 4569"/>
                <a:gd name="T33" fmla="*/ 133 h 1972"/>
                <a:gd name="T34" fmla="*/ 2 w 4569"/>
                <a:gd name="T35" fmla="*/ 172 h 1972"/>
                <a:gd name="T36" fmla="*/ 3 w 4569"/>
                <a:gd name="T37" fmla="*/ 198 h 1972"/>
                <a:gd name="T38" fmla="*/ 6 w 4569"/>
                <a:gd name="T39" fmla="*/ 218 h 197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569"/>
                <a:gd name="T61" fmla="*/ 0 h 1972"/>
                <a:gd name="T62" fmla="*/ 4569 w 4569"/>
                <a:gd name="T63" fmla="*/ 1972 h 197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569" h="1972">
                  <a:moveTo>
                    <a:pt x="520" y="1580"/>
                  </a:moveTo>
                  <a:cubicBezTo>
                    <a:pt x="452" y="1568"/>
                    <a:pt x="375" y="1573"/>
                    <a:pt x="611" y="1627"/>
                  </a:cubicBezTo>
                  <a:cubicBezTo>
                    <a:pt x="847" y="1681"/>
                    <a:pt x="1539" y="1849"/>
                    <a:pt x="1934" y="1906"/>
                  </a:cubicBezTo>
                  <a:cubicBezTo>
                    <a:pt x="2329" y="1963"/>
                    <a:pt x="2685" y="1972"/>
                    <a:pt x="2981" y="1968"/>
                  </a:cubicBezTo>
                  <a:cubicBezTo>
                    <a:pt x="3277" y="1964"/>
                    <a:pt x="3492" y="1937"/>
                    <a:pt x="3709" y="1882"/>
                  </a:cubicBezTo>
                  <a:cubicBezTo>
                    <a:pt x="3926" y="1827"/>
                    <a:pt x="4139" y="1742"/>
                    <a:pt x="4281" y="1635"/>
                  </a:cubicBezTo>
                  <a:cubicBezTo>
                    <a:pt x="4423" y="1528"/>
                    <a:pt x="4553" y="1420"/>
                    <a:pt x="4561" y="1240"/>
                  </a:cubicBezTo>
                  <a:cubicBezTo>
                    <a:pt x="4569" y="1060"/>
                    <a:pt x="4422" y="724"/>
                    <a:pt x="4331" y="556"/>
                  </a:cubicBezTo>
                  <a:cubicBezTo>
                    <a:pt x="4240" y="388"/>
                    <a:pt x="4157" y="316"/>
                    <a:pt x="4013" y="230"/>
                  </a:cubicBezTo>
                  <a:cubicBezTo>
                    <a:pt x="3869" y="145"/>
                    <a:pt x="3651" y="82"/>
                    <a:pt x="3469" y="45"/>
                  </a:cubicBezTo>
                  <a:cubicBezTo>
                    <a:pt x="3287" y="8"/>
                    <a:pt x="3119" y="0"/>
                    <a:pt x="2919" y="7"/>
                  </a:cubicBezTo>
                  <a:cubicBezTo>
                    <a:pt x="2719" y="14"/>
                    <a:pt x="2597" y="15"/>
                    <a:pt x="2267" y="88"/>
                  </a:cubicBezTo>
                  <a:cubicBezTo>
                    <a:pt x="1937" y="161"/>
                    <a:pt x="1232" y="359"/>
                    <a:pt x="939" y="445"/>
                  </a:cubicBezTo>
                  <a:cubicBezTo>
                    <a:pt x="646" y="531"/>
                    <a:pt x="581" y="576"/>
                    <a:pt x="506" y="602"/>
                  </a:cubicBezTo>
                  <a:cubicBezTo>
                    <a:pt x="431" y="628"/>
                    <a:pt x="544" y="572"/>
                    <a:pt x="491" y="602"/>
                  </a:cubicBezTo>
                  <a:cubicBezTo>
                    <a:pt x="438" y="632"/>
                    <a:pt x="261" y="721"/>
                    <a:pt x="187" y="783"/>
                  </a:cubicBezTo>
                  <a:cubicBezTo>
                    <a:pt x="113" y="845"/>
                    <a:pt x="69" y="895"/>
                    <a:pt x="44" y="973"/>
                  </a:cubicBezTo>
                  <a:cubicBezTo>
                    <a:pt x="19" y="1051"/>
                    <a:pt x="0" y="1171"/>
                    <a:pt x="34" y="1249"/>
                  </a:cubicBezTo>
                  <a:cubicBezTo>
                    <a:pt x="68" y="1327"/>
                    <a:pt x="175" y="1385"/>
                    <a:pt x="248" y="1440"/>
                  </a:cubicBezTo>
                  <a:cubicBezTo>
                    <a:pt x="321" y="1495"/>
                    <a:pt x="403" y="1537"/>
                    <a:pt x="475" y="1580"/>
                  </a:cubicBezTo>
                </a:path>
              </a:pathLst>
            </a:custGeom>
            <a:noFill/>
            <a:ln w="5715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>
                <a:solidFill>
                  <a:prstClr val="black"/>
                </a:solidFill>
                <a:latin typeface="Franklin Gothic Book" pitchFamily="-109" charset="0"/>
                <a:ea typeface="HGｺﾞｼｯｸE" pitchFamily="49" charset="-128"/>
              </a:endParaRPr>
            </a:p>
          </p:txBody>
        </p:sp>
      </p:grpSp>
      <p:sp>
        <p:nvSpPr>
          <p:cNvPr id="22533" name="Text Box 15"/>
          <p:cNvSpPr txBox="1">
            <a:spLocks noChangeArrowheads="1"/>
          </p:cNvSpPr>
          <p:nvPr/>
        </p:nvSpPr>
        <p:spPr bwMode="auto">
          <a:xfrm>
            <a:off x="228600" y="6324600"/>
            <a:ext cx="32400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60" tIns="45682" rIns="91360" bIns="45682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1400">
                <a:solidFill>
                  <a:prstClr val="white"/>
                </a:solidFill>
                <a:latin typeface="Candara"/>
                <a:ea typeface="HGP明朝E"/>
              </a:rPr>
              <a:t>Bird’s eye photo in Feb. 2008</a:t>
            </a:r>
            <a:endParaRPr lang="en-US" altLang="ja-JP">
              <a:solidFill>
                <a:prstClr val="white"/>
              </a:solidFill>
              <a:latin typeface="Candara"/>
              <a:ea typeface="HGP明朝E"/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713176" y="292100"/>
            <a:ext cx="2027237" cy="1722438"/>
            <a:chOff x="2339" y="184"/>
            <a:chExt cx="1277" cy="1085"/>
          </a:xfrm>
        </p:grpSpPr>
        <p:sp>
          <p:nvSpPr>
            <p:cNvPr id="22543" name="Line 17"/>
            <p:cNvSpPr>
              <a:spLocks noChangeShapeType="1"/>
            </p:cNvSpPr>
            <p:nvPr/>
          </p:nvSpPr>
          <p:spPr bwMode="auto">
            <a:xfrm flipV="1">
              <a:off x="2339" y="969"/>
              <a:ext cx="778" cy="53"/>
            </a:xfrm>
            <a:prstGeom prst="line">
              <a:avLst/>
            </a:prstGeom>
            <a:noFill/>
            <a:ln w="57150">
              <a:solidFill>
                <a:srgbClr val="FFF9A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>
                <a:solidFill>
                  <a:prstClr val="black"/>
                </a:solidFill>
                <a:latin typeface="Candara"/>
                <a:ea typeface="HGP明朝E"/>
              </a:endParaRPr>
            </a:p>
          </p:txBody>
        </p:sp>
        <p:sp>
          <p:nvSpPr>
            <p:cNvPr id="22544" name="Line 18"/>
            <p:cNvSpPr>
              <a:spLocks noChangeShapeType="1"/>
            </p:cNvSpPr>
            <p:nvPr/>
          </p:nvSpPr>
          <p:spPr bwMode="auto">
            <a:xfrm flipH="1">
              <a:off x="2339" y="184"/>
              <a:ext cx="37" cy="838"/>
            </a:xfrm>
            <a:prstGeom prst="line">
              <a:avLst/>
            </a:prstGeom>
            <a:noFill/>
            <a:ln w="57150">
              <a:solidFill>
                <a:srgbClr val="FFF9A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>
                <a:solidFill>
                  <a:prstClr val="black"/>
                </a:solidFill>
                <a:latin typeface="Candara"/>
                <a:ea typeface="HGP明朝E"/>
              </a:endParaRPr>
            </a:p>
          </p:txBody>
        </p:sp>
        <p:sp>
          <p:nvSpPr>
            <p:cNvPr id="22545" name="Oval 21"/>
            <p:cNvSpPr>
              <a:spLocks noChangeArrowheads="1"/>
            </p:cNvSpPr>
            <p:nvPr/>
          </p:nvSpPr>
          <p:spPr bwMode="auto">
            <a:xfrm>
              <a:off x="2944" y="952"/>
              <a:ext cx="672" cy="317"/>
            </a:xfrm>
            <a:prstGeom prst="ellipse">
              <a:avLst/>
            </a:prstGeom>
            <a:noFill/>
            <a:ln w="57150">
              <a:solidFill>
                <a:srgbClr val="FFF9A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>
                <a:solidFill>
                  <a:prstClr val="black"/>
                </a:solidFill>
                <a:latin typeface="Franklin Gothic Book" pitchFamily="-109" charset="0"/>
                <a:ea typeface="HGｺﾞｼｯｸE" pitchFamily="49" charset="-128"/>
              </a:endParaRPr>
            </a:p>
          </p:txBody>
        </p:sp>
      </p:grpSp>
      <p:sp>
        <p:nvSpPr>
          <p:cNvPr id="27" name="正方形/長方形 26"/>
          <p:cNvSpPr/>
          <p:nvPr/>
        </p:nvSpPr>
        <p:spPr>
          <a:xfrm>
            <a:off x="152413" y="152426"/>
            <a:ext cx="3200399" cy="830997"/>
          </a:xfrm>
          <a:prstGeom prst="rect">
            <a:avLst/>
          </a:prstGeom>
          <a:solidFill>
            <a:schemeClr val="accent2">
              <a:alpha val="53000"/>
            </a:schemeClr>
          </a:solidFill>
          <a:effectLst>
            <a:outerShdw blurRad="50800" dist="38100" dir="18900000" algn="tr" rotWithShape="0">
              <a:srgbClr val="000000">
                <a:alpha val="43000"/>
              </a:srgbClr>
            </a:outerShdw>
          </a:effectLst>
          <a:scene3d>
            <a:camera prst="perspectiveFront" fov="27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00" tIns="45702" rIns="91400" bIns="45702">
            <a:spAutoFit/>
          </a:bodyPr>
          <a:lstStyle/>
          <a:p>
            <a:pPr algn="ctr">
              <a:defRPr/>
            </a:pPr>
            <a:r>
              <a:rPr lang="en-US" altLang="ja-JP" sz="2400" b="1" dirty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5BD07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  <a:ea typeface="HGP明朝E"/>
              </a:rPr>
              <a:t>J-PARC Facility</a:t>
            </a:r>
          </a:p>
          <a:p>
            <a:pPr algn="ctr">
              <a:defRPr/>
            </a:pPr>
            <a:r>
              <a:rPr lang="en-US" altLang="ja-JP" sz="2400" b="1" dirty="0">
                <a:ln w="19050">
                  <a:solidFill>
                    <a:srgbClr val="073E87">
                      <a:tint val="1000"/>
                    </a:srgbClr>
                  </a:solidFill>
                  <a:prstDash val="solid"/>
                </a:ln>
                <a:solidFill>
                  <a:srgbClr val="5BD07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/>
                <a:ea typeface="HGP明朝E"/>
              </a:rPr>
              <a:t>(KEK/JAEA)</a:t>
            </a:r>
            <a:endParaRPr lang="ja-JP" altLang="en-US" sz="2400" b="1" dirty="0">
              <a:ln w="19050">
                <a:solidFill>
                  <a:srgbClr val="073E87">
                    <a:tint val="1000"/>
                  </a:srgbClr>
                </a:solidFill>
                <a:prstDash val="solid"/>
              </a:ln>
              <a:solidFill>
                <a:srgbClr val="5BD078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/>
              <a:ea typeface="HGP明朝E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1752600" y="3723382"/>
            <a:ext cx="5719408" cy="1077218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Front" fov="7200000">
              <a:rot lat="20400000" lon="0" rev="0"/>
            </a:camera>
            <a:lightRig rig="threePt" dir="t"/>
          </a:scene3d>
        </p:spPr>
        <p:txBody>
          <a:bodyPr lIns="91400" tIns="45702" rIns="91400" bIns="45702">
            <a:spAutoFit/>
          </a:bodyPr>
          <a:lstStyle/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Material</a:t>
            </a:r>
            <a:r>
              <a:rPr lang="en-US" altLang="ja-JP" sz="3200" b="1" dirty="0">
                <a:ln w="31550" cmpd="sng">
                  <a:gradFill>
                    <a:gsLst>
                      <a:gs pos="70000">
                        <a:srgbClr val="05E0DB">
                          <a:shade val="50000"/>
                          <a:satMod val="190000"/>
                        </a:srgbClr>
                      </a:gs>
                      <a:gs pos="0">
                        <a:srgbClr val="05E0DB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5E0DB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ndara"/>
                <a:ea typeface="HGP明朝E"/>
              </a:rPr>
              <a:t> </a:t>
            </a: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and </a:t>
            </a: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4620000" sx="112000" sy="112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Life</a:t>
            </a: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 Science </a:t>
            </a:r>
          </a:p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Facility</a:t>
            </a:r>
            <a:endParaRPr lang="ja-JP" altLang="en-US" sz="3200" b="1" dirty="0">
              <a:ln w="31550" cmpd="sng">
                <a:gradFill>
                  <a:gsLst>
                    <a:gs pos="25000">
                      <a:srgbClr val="31B6FD">
                        <a:shade val="25000"/>
                        <a:satMod val="190000"/>
                      </a:srgbClr>
                    </a:gs>
                    <a:gs pos="80000">
                      <a:srgbClr val="31B6F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andara"/>
              <a:ea typeface="HGP明朝E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-1219200" y="1742182"/>
            <a:ext cx="5719408" cy="1077218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Front" fov="7200000">
              <a:rot lat="20400000" lon="0" rev="0"/>
            </a:camera>
            <a:lightRig rig="threePt" dir="t"/>
          </a:scene3d>
        </p:spPr>
        <p:txBody>
          <a:bodyPr lIns="91400" tIns="45702" rIns="91400" bIns="45702">
            <a:spAutoFit/>
          </a:bodyPr>
          <a:lstStyle/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Neutrino Beam </a:t>
            </a:r>
          </a:p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To </a:t>
            </a:r>
            <a:r>
              <a:rPr lang="en-US" altLang="ja-JP" sz="3200" b="1" dirty="0" err="1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Kamioka</a:t>
            </a:r>
            <a:endParaRPr lang="en-US" altLang="ja-JP" sz="3200" b="1" dirty="0">
              <a:ln w="31550" cmpd="sng">
                <a:gradFill>
                  <a:gsLst>
                    <a:gs pos="25000">
                      <a:srgbClr val="31B6FD">
                        <a:shade val="25000"/>
                        <a:satMod val="190000"/>
                      </a:srgbClr>
                    </a:gs>
                    <a:gs pos="80000">
                      <a:srgbClr val="31B6F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andara"/>
              <a:ea typeface="HGP明朝E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-609600" y="4648201"/>
            <a:ext cx="5719408" cy="1077218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Front" fov="7200000">
              <a:rot lat="20399999" lon="0" rev="20580000"/>
            </a:camera>
            <a:lightRig rig="threePt" dir="t"/>
          </a:scene3d>
        </p:spPr>
        <p:txBody>
          <a:bodyPr lIns="91400" tIns="45702" rIns="91400" bIns="45702">
            <a:spAutoFit/>
          </a:bodyPr>
          <a:lstStyle/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Main Ring </a:t>
            </a:r>
          </a:p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(30 </a:t>
            </a:r>
            <a:r>
              <a:rPr lang="en-US" altLang="ja-JP" sz="3200" b="1" dirty="0" err="1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GeV</a:t>
            </a: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  <a:sym typeface="Wingdings"/>
              </a:rPr>
              <a:t>)</a:t>
            </a:r>
            <a:endParaRPr lang="en-US" altLang="ja-JP" sz="3200" b="1" dirty="0">
              <a:ln w="31550" cmpd="sng">
                <a:gradFill>
                  <a:gsLst>
                    <a:gs pos="25000">
                      <a:srgbClr val="31B6FD">
                        <a:shade val="25000"/>
                        <a:satMod val="190000"/>
                      </a:srgbClr>
                    </a:gs>
                    <a:gs pos="80000">
                      <a:srgbClr val="31B6F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andara"/>
              <a:ea typeface="HGP明朝E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6477001" y="5628382"/>
            <a:ext cx="2362200" cy="1069564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Front" fov="7200000">
              <a:rot lat="20399999" lon="0" rev="20699999"/>
            </a:camera>
            <a:lightRig rig="threePt" dir="t"/>
          </a:scene3d>
        </p:spPr>
        <p:txBody>
          <a:bodyPr lIns="91400" tIns="45702" rIns="91400" bIns="45702">
            <a:spAutoFit/>
          </a:bodyPr>
          <a:lstStyle/>
          <a:p>
            <a:pPr algn="ctr">
              <a:defRPr/>
            </a:pPr>
            <a:r>
              <a:rPr lang="en-US" altLang="ja-JP" sz="3200" b="1" dirty="0" err="1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Hadron</a:t>
            </a: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 Hall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3352800" y="381000"/>
            <a:ext cx="2438400" cy="584776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Front" fov="7200000">
              <a:rot lat="20400000" lon="0" rev="0"/>
            </a:camera>
            <a:lightRig rig="threePt" dir="t"/>
          </a:scene3d>
        </p:spPr>
        <p:txBody>
          <a:bodyPr lIns="91400" tIns="45702" rIns="91400" bIns="45702">
            <a:spAutoFit/>
          </a:bodyPr>
          <a:lstStyle/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LINAC</a:t>
            </a:r>
          </a:p>
        </p:txBody>
      </p:sp>
      <p:sp>
        <p:nvSpPr>
          <p:cNvPr id="35" name="正方形/長方形 34"/>
          <p:cNvSpPr/>
          <p:nvPr/>
        </p:nvSpPr>
        <p:spPr>
          <a:xfrm>
            <a:off x="5334000" y="1284983"/>
            <a:ext cx="3200400" cy="1077218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Front" fov="7200000">
              <a:rot lat="20400000" lon="0" rev="0"/>
            </a:camera>
            <a:lightRig rig="threePt" dir="t"/>
          </a:scene3d>
        </p:spPr>
        <p:txBody>
          <a:bodyPr lIns="91400" tIns="45702" rIns="91400" bIns="45702">
            <a:spAutoFit/>
          </a:bodyPr>
          <a:lstStyle/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3 GeV</a:t>
            </a:r>
          </a:p>
          <a:p>
            <a:pPr algn="ctr">
              <a:defRPr/>
            </a:pPr>
            <a:r>
              <a:rPr lang="en-US" altLang="ja-JP" sz="3200" b="1" dirty="0">
                <a:ln w="31550" cmpd="sng">
                  <a:gradFill>
                    <a:gsLst>
                      <a:gs pos="25000">
                        <a:srgbClr val="31B6FD">
                          <a:shade val="25000"/>
                          <a:satMod val="190000"/>
                        </a:srgbClr>
                      </a:gs>
                      <a:gs pos="80000">
                        <a:srgbClr val="31B6F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ara"/>
                <a:ea typeface="HGP明朝E"/>
              </a:rPr>
              <a:t>Synchrotron</a:t>
            </a:r>
          </a:p>
        </p:txBody>
      </p:sp>
      <p:sp>
        <p:nvSpPr>
          <p:cNvPr id="21" name="スライド番号プレースホル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9AD82-A2A7-48CC-ADE6-956731C16DA4}" type="slidenum">
              <a:rPr lang="ja-JP" altLang="en-US" smtClean="0">
                <a:solidFill>
                  <a:srgbClr val="073E87"/>
                </a:solidFill>
              </a:rPr>
              <a:pPr/>
              <a:t>31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4166400" y="2819400"/>
            <a:ext cx="1451988" cy="1068478"/>
          </a:xfrm>
          <a:prstGeom prst="roundRect">
            <a:avLst/>
          </a:prstGeom>
          <a:noFill/>
          <a:ln w="57150" cmpd="sng">
            <a:solidFill>
              <a:srgbClr val="FF66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2" rIns="91400" bIns="45702"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Candara"/>
              <a:ea typeface="HGP明朝E"/>
            </a:endParaRPr>
          </a:p>
        </p:txBody>
      </p:sp>
    </p:spTree>
    <p:extLst>
      <p:ext uri="{BB962C8B-B14F-4D97-AF65-F5344CB8AC3E}">
        <p14:creationId xmlns:p14="http://schemas.microsoft.com/office/powerpoint/2010/main" val="281678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スクリーンショット 2013-08-15 10.37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57441"/>
            <a:ext cx="9144000" cy="5130500"/>
          </a:xfrm>
          <a:prstGeom prst="rect">
            <a:avLst/>
          </a:prstGeom>
        </p:spPr>
      </p:pic>
      <p:pic>
        <p:nvPicPr>
          <p:cNvPr id="13" name="図 12" descr="hline_image.PNG"/>
          <p:cNvPicPr>
            <a:picLocks noChangeAspect="1"/>
          </p:cNvPicPr>
          <p:nvPr/>
        </p:nvPicPr>
        <p:blipFill rotWithShape="1">
          <a:blip r:embed="rId3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340000">
            <a:off x="-1133103" y="3357246"/>
            <a:ext cx="4835383" cy="124755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ja-JP" dirty="0"/>
              <a:t>Proposed experimental site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32</a:t>
            </a:fld>
            <a:endParaRPr lang="ja-JP" altLang="en-US">
              <a:solidFill>
                <a:srgbClr val="073E87"/>
              </a:solidFill>
            </a:endParaRPr>
          </a:p>
        </p:txBody>
      </p:sp>
      <p:pic>
        <p:nvPicPr>
          <p:cNvPr id="10" name="図 9" descr="hline_image.PNG"/>
          <p:cNvPicPr>
            <a:picLocks noChangeAspect="1"/>
          </p:cNvPicPr>
          <p:nvPr/>
        </p:nvPicPr>
        <p:blipFill rotWithShape="1">
          <a:blip r:embed="rId4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44"/>
          <a:stretch/>
        </p:blipFill>
        <p:spPr>
          <a:xfrm rot="5340000">
            <a:off x="1969035" y="192816"/>
            <a:ext cx="4835383" cy="7455617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4540552" y="2719836"/>
            <a:ext cx="1234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solidFill>
                  <a:prstClr val="white"/>
                </a:solidFill>
                <a:latin typeface="Candara"/>
                <a:ea typeface="HGP明朝E"/>
              </a:rPr>
              <a:t>Parking lot</a:t>
            </a:r>
            <a:endParaRPr lang="ja-JP" altLang="en-US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341589" y="4397267"/>
            <a:ext cx="12656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err="1">
                <a:solidFill>
                  <a:prstClr val="black"/>
                </a:solidFill>
                <a:latin typeface="Candara"/>
                <a:ea typeface="HGP明朝E"/>
              </a:rPr>
              <a:t>muon</a:t>
            </a:r>
            <a:endParaRPr lang="en-US" altLang="ja-JP" dirty="0">
              <a:solidFill>
                <a:prstClr val="black"/>
              </a:solidFill>
              <a:latin typeface="Candara"/>
              <a:ea typeface="HGP明朝E"/>
            </a:endParaRPr>
          </a:p>
          <a:p>
            <a:r>
              <a:rPr lang="en-US" altLang="ja-JP" dirty="0">
                <a:solidFill>
                  <a:prstClr val="black"/>
                </a:solidFill>
                <a:latin typeface="Candara"/>
                <a:ea typeface="HGP明朝E"/>
              </a:rPr>
              <a:t>production</a:t>
            </a:r>
          </a:p>
          <a:p>
            <a:r>
              <a:rPr lang="en-US" altLang="ja-JP" dirty="0">
                <a:solidFill>
                  <a:prstClr val="black"/>
                </a:solidFill>
                <a:latin typeface="Candara"/>
                <a:ea typeface="HGP明朝E"/>
              </a:rPr>
              <a:t>target</a:t>
            </a:r>
            <a:endParaRPr lang="ja-JP" altLang="en-US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425449" y="5755770"/>
            <a:ext cx="1940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err="1">
                <a:solidFill>
                  <a:prstClr val="black"/>
                </a:solidFill>
                <a:latin typeface="Candara"/>
                <a:ea typeface="HGP明朝E"/>
              </a:rPr>
              <a:t>sparation</a:t>
            </a:r>
            <a:r>
              <a:rPr lang="en-US" altLang="ja-JP" dirty="0">
                <a:solidFill>
                  <a:prstClr val="black"/>
                </a:solidFill>
                <a:latin typeface="Candara"/>
                <a:ea typeface="HGP明朝E"/>
              </a:rPr>
              <a:t> neutron</a:t>
            </a:r>
          </a:p>
          <a:p>
            <a:r>
              <a:rPr lang="en-US" altLang="ja-JP" dirty="0">
                <a:solidFill>
                  <a:prstClr val="black"/>
                </a:solidFill>
                <a:latin typeface="Candara"/>
                <a:ea typeface="HGP明朝E"/>
              </a:rPr>
              <a:t>source</a:t>
            </a:r>
            <a:endParaRPr lang="ja-JP" altLang="en-US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960631" y="2816378"/>
            <a:ext cx="1753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rgbClr val="FF0000"/>
                </a:solidFill>
                <a:latin typeface="Candara"/>
                <a:ea typeface="HGP明朝E"/>
              </a:rPr>
              <a:t>g-2/EDM</a:t>
            </a:r>
          </a:p>
          <a:p>
            <a:r>
              <a:rPr lang="en-US" altLang="ja-JP" b="1" dirty="0">
                <a:solidFill>
                  <a:srgbClr val="FF0000"/>
                </a:solidFill>
                <a:latin typeface="Candara"/>
                <a:ea typeface="HGP明朝E"/>
              </a:rPr>
              <a:t>storage magnet</a:t>
            </a:r>
            <a:endParaRPr lang="ja-JP" altLang="en-US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 rot="21038708">
            <a:off x="4280030" y="3963251"/>
            <a:ext cx="126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err="1">
                <a:solidFill>
                  <a:srgbClr val="FF0000"/>
                </a:solidFill>
                <a:latin typeface="Candara"/>
                <a:ea typeface="HGP明朝E"/>
              </a:rPr>
              <a:t>muon</a:t>
            </a:r>
            <a:r>
              <a:rPr lang="en-US" altLang="ja-JP" b="1" dirty="0">
                <a:solidFill>
                  <a:srgbClr val="FF0000"/>
                </a:solidFill>
                <a:latin typeface="Candara"/>
                <a:ea typeface="HGP明朝E"/>
              </a:rPr>
              <a:t> </a:t>
            </a:r>
            <a:r>
              <a:rPr lang="en-US" altLang="ja-JP" b="1" dirty="0" err="1">
                <a:solidFill>
                  <a:srgbClr val="FF0000"/>
                </a:solidFill>
                <a:latin typeface="Candara"/>
                <a:ea typeface="HGP明朝E"/>
              </a:rPr>
              <a:t>linac</a:t>
            </a:r>
            <a:endParaRPr lang="ja-JP" altLang="en-US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5" name="フリーフォーム 4"/>
          <p:cNvSpPr/>
          <p:nvPr/>
        </p:nvSpPr>
        <p:spPr>
          <a:xfrm>
            <a:off x="1138135" y="2707853"/>
            <a:ext cx="6589191" cy="1761304"/>
          </a:xfrm>
          <a:custGeom>
            <a:avLst/>
            <a:gdLst>
              <a:gd name="connsiteX0" fmla="*/ 143764 w 6589191"/>
              <a:gd name="connsiteY0" fmla="*/ 1282038 h 1761304"/>
              <a:gd name="connsiteX1" fmla="*/ 359410 w 6589191"/>
              <a:gd name="connsiteY1" fmla="*/ 1437799 h 1761304"/>
              <a:gd name="connsiteX2" fmla="*/ 1078231 w 6589191"/>
              <a:gd name="connsiteY2" fmla="*/ 1425817 h 1761304"/>
              <a:gd name="connsiteX3" fmla="*/ 1689229 w 6589191"/>
              <a:gd name="connsiteY3" fmla="*/ 826735 h 1761304"/>
              <a:gd name="connsiteX4" fmla="*/ 2048639 w 6589191"/>
              <a:gd name="connsiteY4" fmla="*/ 1102313 h 1761304"/>
              <a:gd name="connsiteX5" fmla="*/ 2072600 w 6589191"/>
              <a:gd name="connsiteY5" fmla="*/ 1317983 h 1761304"/>
              <a:gd name="connsiteX6" fmla="*/ 4516591 w 6589191"/>
              <a:gd name="connsiteY6" fmla="*/ 922588 h 1761304"/>
              <a:gd name="connsiteX7" fmla="*/ 4432729 w 6589191"/>
              <a:gd name="connsiteY7" fmla="*/ 191707 h 1761304"/>
              <a:gd name="connsiteX8" fmla="*/ 6481368 w 6589191"/>
              <a:gd name="connsiteY8" fmla="*/ 0 h 1761304"/>
              <a:gd name="connsiteX9" fmla="*/ 6589191 w 6589191"/>
              <a:gd name="connsiteY9" fmla="*/ 1449781 h 1761304"/>
              <a:gd name="connsiteX10" fmla="*/ 4660355 w 6589191"/>
              <a:gd name="connsiteY10" fmla="*/ 1713377 h 1761304"/>
              <a:gd name="connsiteX11" fmla="*/ 371391 w 6589191"/>
              <a:gd name="connsiteY11" fmla="*/ 1761304 h 1761304"/>
              <a:gd name="connsiteX12" fmla="*/ 0 w 6589191"/>
              <a:gd name="connsiteY12" fmla="*/ 1473744 h 1761304"/>
              <a:gd name="connsiteX13" fmla="*/ 143764 w 6589191"/>
              <a:gd name="connsiteY13" fmla="*/ 1282038 h 176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89191" h="1761304">
                <a:moveTo>
                  <a:pt x="143764" y="1282038"/>
                </a:moveTo>
                <a:lnTo>
                  <a:pt x="359410" y="1437799"/>
                </a:lnTo>
                <a:lnTo>
                  <a:pt x="1078231" y="1425817"/>
                </a:lnTo>
                <a:lnTo>
                  <a:pt x="1689229" y="826735"/>
                </a:lnTo>
                <a:lnTo>
                  <a:pt x="2048639" y="1102313"/>
                </a:lnTo>
                <a:lnTo>
                  <a:pt x="2072600" y="1317983"/>
                </a:lnTo>
                <a:lnTo>
                  <a:pt x="4516591" y="922588"/>
                </a:lnTo>
                <a:lnTo>
                  <a:pt x="4432729" y="191707"/>
                </a:lnTo>
                <a:lnTo>
                  <a:pt x="6481368" y="0"/>
                </a:lnTo>
                <a:lnTo>
                  <a:pt x="6589191" y="1449781"/>
                </a:lnTo>
                <a:lnTo>
                  <a:pt x="4660355" y="1713377"/>
                </a:lnTo>
                <a:lnTo>
                  <a:pt x="371391" y="1761304"/>
                </a:lnTo>
                <a:lnTo>
                  <a:pt x="0" y="1473744"/>
                </a:lnTo>
                <a:lnTo>
                  <a:pt x="143764" y="1282038"/>
                </a:lnTo>
                <a:close/>
              </a:path>
            </a:pathLst>
          </a:cu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 rot="21159142">
            <a:off x="3476465" y="2990597"/>
            <a:ext cx="16774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400" b="1" dirty="0">
                <a:solidFill>
                  <a:srgbClr val="FF0000"/>
                </a:solidFill>
                <a:latin typeface="Candara"/>
                <a:ea typeface="HGP明朝E"/>
              </a:rPr>
              <a:t>H-Line</a:t>
            </a:r>
            <a:endParaRPr lang="ja-JP" altLang="en-US" sz="4400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459054" y="4389492"/>
            <a:ext cx="11024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err="1">
                <a:solidFill>
                  <a:srgbClr val="FF0000"/>
                </a:solidFill>
                <a:latin typeface="Candara"/>
                <a:ea typeface="HGP明朝E"/>
              </a:rPr>
              <a:t>MuSEUM</a:t>
            </a:r>
            <a:endParaRPr lang="en-US" altLang="ja-JP" b="1" dirty="0">
              <a:solidFill>
                <a:srgbClr val="FF0000"/>
              </a:solidFill>
              <a:latin typeface="Candara"/>
              <a:ea typeface="HGP明朝E"/>
            </a:endParaRPr>
          </a:p>
          <a:p>
            <a:r>
              <a:rPr lang="en-US" altLang="ja-JP" b="1" dirty="0" err="1">
                <a:solidFill>
                  <a:srgbClr val="FF0000"/>
                </a:solidFill>
                <a:latin typeface="Candara"/>
                <a:ea typeface="HGP明朝E"/>
              </a:rPr>
              <a:t>DeeMe</a:t>
            </a:r>
            <a:endParaRPr lang="en-US" altLang="ja-JP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45166" y="964145"/>
            <a:ext cx="4726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prstClr val="black"/>
                </a:solidFill>
                <a:latin typeface="Candara"/>
                <a:ea typeface="HGP明朝E"/>
              </a:rPr>
              <a:t>Material and Life science Facility in J-PARC</a:t>
            </a:r>
            <a:endParaRPr lang="ja-JP" altLang="en-US" sz="20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</p:spTree>
    <p:extLst>
      <p:ext uri="{BB962C8B-B14F-4D97-AF65-F5344CB8AC3E}">
        <p14:creationId xmlns:p14="http://schemas.microsoft.com/office/powerpoint/2010/main" val="180492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5" grpId="0" animBg="1"/>
      <p:bldP spid="6" grpId="0"/>
      <p:bldP spid="20" grpId="0"/>
      <p:bldP spid="20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580C-4264-4EB6-9E8A-9E7399221981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33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四角形: 角を丸くする 14"/>
          <p:cNvSpPr>
            <a:spLocks noChangeAspect="1"/>
          </p:cNvSpPr>
          <p:nvPr/>
        </p:nvSpPr>
        <p:spPr>
          <a:xfrm>
            <a:off x="-1" y="-1"/>
            <a:ext cx="9144001" cy="6862989"/>
          </a:xfrm>
          <a:prstGeom prst="roundRect">
            <a:avLst>
              <a:gd name="adj" fmla="val 0"/>
            </a:avLst>
          </a:prstGeom>
          <a:blipFill>
            <a:blip r:embed="rId2"/>
            <a:srcRect/>
            <a:stretch>
              <a:fillRect r="-187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左矢印 12"/>
          <p:cNvSpPr/>
          <p:nvPr/>
        </p:nvSpPr>
        <p:spPr>
          <a:xfrm rot="21206563">
            <a:off x="4002668" y="2166041"/>
            <a:ext cx="3105320" cy="1673696"/>
          </a:xfrm>
          <a:prstGeom prst="leftArrow">
            <a:avLst/>
          </a:prstGeom>
          <a:scene3d>
            <a:camera prst="isometricTopUp">
              <a:rot lat="20190874" lon="3756289" rev="5623321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800" dirty="0" smtClean="0"/>
              <a:t>branch</a:t>
            </a:r>
          </a:p>
        </p:txBody>
      </p:sp>
      <p:sp>
        <p:nvSpPr>
          <p:cNvPr id="12" name="左矢印 11"/>
          <p:cNvSpPr/>
          <p:nvPr/>
        </p:nvSpPr>
        <p:spPr>
          <a:xfrm rot="250309">
            <a:off x="1308266" y="1796686"/>
            <a:ext cx="5367971" cy="1673696"/>
          </a:xfrm>
          <a:prstGeom prst="leftArrow">
            <a:avLst/>
          </a:prstGeom>
          <a:scene3d>
            <a:camera prst="isometricTopUp">
              <a:rot lat="19208655" lon="18204191" rev="432541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 smtClean="0"/>
              <a:t>surface </a:t>
            </a:r>
            <a:r>
              <a:rPr lang="en-US" altLang="ja-JP" sz="4800" dirty="0" err="1" smtClean="0"/>
              <a:t>muon</a:t>
            </a:r>
            <a:endParaRPr kumimoji="1" lang="ja-JP" altLang="en-US" sz="4800" dirty="0"/>
          </a:p>
        </p:txBody>
      </p:sp>
      <p:sp>
        <p:nvSpPr>
          <p:cNvPr id="15" name="左矢印 14"/>
          <p:cNvSpPr/>
          <p:nvPr/>
        </p:nvSpPr>
        <p:spPr>
          <a:xfrm rot="250309">
            <a:off x="-411851" y="3147726"/>
            <a:ext cx="3024079" cy="1673696"/>
          </a:xfrm>
          <a:prstGeom prst="leftArrow">
            <a:avLst/>
          </a:prstGeom>
          <a:solidFill>
            <a:srgbClr val="FF0000"/>
          </a:solidFill>
          <a:scene3d>
            <a:camera prst="isometricTopUp">
              <a:rot lat="19208655" lon="18204191" rev="432541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000" dirty="0" smtClean="0"/>
              <a:t>mu LINAC</a:t>
            </a:r>
            <a:endParaRPr kumimoji="1" lang="ja-JP" altLang="en-US" sz="40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835196" y="3663419"/>
            <a:ext cx="3436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err="1" smtClean="0">
                <a:solidFill>
                  <a:schemeClr val="bg1"/>
                </a:solidFill>
              </a:rPr>
              <a:t>MuSEUM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 (Mu-HFS, </a:t>
            </a:r>
            <a:r>
              <a:rPr kumimoji="1" lang="en-US" altLang="ja-JP" sz="2400" dirty="0" err="1" smtClean="0">
                <a:solidFill>
                  <a:schemeClr val="bg1"/>
                </a:solidFill>
              </a:rPr>
              <a:t>μ</a:t>
            </a:r>
            <a:r>
              <a:rPr kumimoji="1" lang="en-US" altLang="ja-JP" sz="2400" baseline="-25000" dirty="0" err="1" smtClean="0">
                <a:solidFill>
                  <a:schemeClr val="bg1"/>
                </a:solidFill>
              </a:rPr>
              <a:t>μ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/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μ</a:t>
            </a:r>
            <a:r>
              <a:rPr lang="en-US" altLang="ja-JP" sz="2400" baseline="-25000" dirty="0" err="1" smtClean="0">
                <a:solidFill>
                  <a:schemeClr val="bg1"/>
                </a:solidFill>
              </a:rPr>
              <a:t>p</a:t>
            </a:r>
            <a:r>
              <a:rPr kumimoji="1" lang="en-US" altLang="ja-JP" sz="2400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altLang="ja-JP" sz="2400" dirty="0" err="1" smtClean="0">
                <a:solidFill>
                  <a:schemeClr val="bg1"/>
                </a:solidFill>
              </a:rPr>
              <a:t>DeeMe</a:t>
            </a:r>
            <a:r>
              <a:rPr lang="en-US" altLang="ja-JP" sz="2400" dirty="0" smtClean="0">
                <a:solidFill>
                  <a:schemeClr val="bg1"/>
                </a:solidFill>
              </a:rPr>
              <a:t> (mu-e conv.)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3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スクリーンショット 2016-01-11 14.17.29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28"/>
          <a:stretch/>
        </p:blipFill>
        <p:spPr>
          <a:xfrm>
            <a:off x="0" y="1780878"/>
            <a:ext cx="8976776" cy="5077122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 rot="175959">
            <a:off x="3102374" y="4660047"/>
            <a:ext cx="11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rgbClr val="000000"/>
                </a:solidFill>
                <a:latin typeface="Calibri"/>
                <a:ea typeface="ＭＳ Ｐゴシック"/>
              </a:rPr>
              <a:t>Q-magnet</a:t>
            </a:r>
          </a:p>
        </p:txBody>
      </p:sp>
      <p:sp>
        <p:nvSpPr>
          <p:cNvPr id="8" name="テキスト ボックス 7"/>
          <p:cNvSpPr txBox="1"/>
          <p:nvPr/>
        </p:nvSpPr>
        <p:spPr>
          <a:xfrm rot="259655">
            <a:off x="5503314" y="4631053"/>
            <a:ext cx="57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FF00"/>
                </a:solidFill>
                <a:latin typeface="Calibri"/>
                <a:ea typeface="ＭＳ Ｐゴシック"/>
              </a:rPr>
              <a:t>RFQ</a:t>
            </a:r>
            <a:endParaRPr lang="ja-JP" altLang="en-US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241462">
            <a:off x="6263826" y="4733810"/>
            <a:ext cx="1024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FF00"/>
                </a:solidFill>
                <a:latin typeface="Calibri"/>
                <a:ea typeface="ＭＳ Ｐゴシック"/>
              </a:rPr>
              <a:t>IH   DAW</a:t>
            </a:r>
            <a:endParaRPr lang="ja-JP" altLang="en-US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259626">
            <a:off x="3761433" y="3975128"/>
            <a:ext cx="1101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rgbClr val="FFFF00"/>
                </a:solidFill>
                <a:latin typeface="Calibri"/>
                <a:ea typeface="ＭＳ Ｐゴシック"/>
              </a:rPr>
              <a:t>Mu</a:t>
            </a:r>
          </a:p>
          <a:p>
            <a:r>
              <a:rPr lang="en-US" altLang="ja-JP" sz="1400" dirty="0" smtClean="0">
                <a:solidFill>
                  <a:srgbClr val="FFFF00"/>
                </a:solidFill>
                <a:latin typeface="Calibri"/>
                <a:ea typeface="ＭＳ Ｐゴシック"/>
              </a:rPr>
              <a:t>production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497193" y="4506684"/>
            <a:ext cx="1142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solidFill>
                  <a:srgbClr val="FFFF00"/>
                </a:solidFill>
                <a:latin typeface="Calibri"/>
                <a:ea typeface="ＭＳ Ｐゴシック"/>
              </a:rPr>
              <a:t>Beam</a:t>
            </a:r>
          </a:p>
          <a:p>
            <a:r>
              <a:rPr lang="en-US" altLang="ja-JP" sz="1200" dirty="0" smtClean="0">
                <a:solidFill>
                  <a:srgbClr val="FFFF00"/>
                </a:solidFill>
                <a:latin typeface="Calibri"/>
                <a:ea typeface="ＭＳ Ｐゴシック"/>
              </a:rPr>
              <a:t>Profile Monitor</a:t>
            </a:r>
            <a:endParaRPr lang="ja-JP" altLang="en-US" sz="1200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988413" y="4563866"/>
            <a:ext cx="816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solidFill>
                  <a:prstClr val="black"/>
                </a:solidFill>
                <a:latin typeface="Calibri"/>
                <a:ea typeface="ＭＳ Ｐゴシック"/>
              </a:rPr>
              <a:t>Solenoid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179099" y="4516295"/>
            <a:ext cx="650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solidFill>
                  <a:srgbClr val="000000"/>
                </a:solidFill>
                <a:latin typeface="Calibri"/>
                <a:ea typeface="ＭＳ Ｐゴシック"/>
              </a:rPr>
              <a:t>Beam</a:t>
            </a:r>
          </a:p>
          <a:p>
            <a:r>
              <a:rPr lang="en-US" altLang="ja-JP" sz="1200" dirty="0" smtClean="0">
                <a:solidFill>
                  <a:srgbClr val="000000"/>
                </a:solidFill>
                <a:latin typeface="Calibri"/>
                <a:ea typeface="ＭＳ Ｐゴシック"/>
              </a:rPr>
              <a:t>Blocker</a:t>
            </a:r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0" y="4272843"/>
            <a:ext cx="4401141" cy="243452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4401141" y="4516295"/>
            <a:ext cx="2898548" cy="156695"/>
          </a:xfrm>
          <a:prstGeom prst="straightConnector1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46957" y="4486735"/>
            <a:ext cx="69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solidFill>
                  <a:prstClr val="black"/>
                </a:solidFill>
                <a:latin typeface="Calibri"/>
                <a:ea typeface="ＭＳ Ｐゴシック"/>
              </a:rPr>
              <a:t>Bending </a:t>
            </a:r>
          </a:p>
          <a:p>
            <a:r>
              <a:rPr lang="en-US" altLang="ja-JP" sz="1200" dirty="0" smtClean="0">
                <a:solidFill>
                  <a:prstClr val="black"/>
                </a:solidFill>
                <a:latin typeface="Calibri"/>
                <a:ea typeface="ＭＳ Ｐゴシック"/>
              </a:rPr>
              <a:t>Magnet</a:t>
            </a:r>
            <a:endParaRPr lang="ja-JP" altLang="en-US" sz="12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 rot="18818275">
            <a:off x="473434" y="3493511"/>
            <a:ext cx="608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 smtClean="0">
                <a:solidFill>
                  <a:prstClr val="black"/>
                </a:solidFill>
                <a:latin typeface="Calibri"/>
                <a:ea typeface="ＭＳ Ｐゴシック"/>
              </a:rPr>
              <a:t>blocker</a:t>
            </a:r>
            <a:endParaRPr lang="ja-JP" altLang="en-US" sz="105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 rot="294840">
            <a:off x="4573901" y="4514858"/>
            <a:ext cx="763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rgbClr val="FFFF00"/>
                </a:solidFill>
                <a:latin typeface="Calibri"/>
                <a:ea typeface="ＭＳ Ｐゴシック"/>
              </a:rPr>
              <a:t>Initial</a:t>
            </a:r>
          </a:p>
          <a:p>
            <a:r>
              <a:rPr lang="en-US" altLang="ja-JP" sz="1400" dirty="0" err="1" smtClean="0">
                <a:solidFill>
                  <a:srgbClr val="FFFF00"/>
                </a:solidFill>
                <a:latin typeface="Calibri"/>
                <a:ea typeface="ＭＳ Ｐゴシック"/>
              </a:rPr>
              <a:t>accel</a:t>
            </a:r>
            <a:r>
              <a:rPr lang="en-US" altLang="ja-JP" sz="1400" dirty="0" smtClean="0">
                <a:solidFill>
                  <a:srgbClr val="FFFF00"/>
                </a:solidFill>
                <a:latin typeface="Calibri"/>
                <a:ea typeface="ＭＳ Ｐゴシック"/>
              </a:rPr>
              <a:t>.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026615" y="5539154"/>
            <a:ext cx="1238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Laser room</a:t>
            </a:r>
            <a:endParaRPr lang="ja-JP" altLang="en-US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 rot="18818275">
            <a:off x="625834" y="3645911"/>
            <a:ext cx="608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 smtClean="0">
                <a:solidFill>
                  <a:prstClr val="black"/>
                </a:solidFill>
                <a:latin typeface="Calibri"/>
                <a:ea typeface="ＭＳ Ｐゴシック"/>
              </a:rPr>
              <a:t>blocker</a:t>
            </a:r>
            <a:endParaRPr lang="ja-JP" altLang="en-US" sz="105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 rot="217081">
            <a:off x="221961" y="3297644"/>
            <a:ext cx="3629118" cy="830997"/>
          </a:xfrm>
          <a:prstGeom prst="rect">
            <a:avLst/>
          </a:prstGeom>
          <a:solidFill>
            <a:srgbClr val="FFFFFF">
              <a:alpha val="58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  <a:latin typeface="Calibri"/>
                <a:ea typeface="ＭＳ Ｐゴシック"/>
              </a:rPr>
              <a:t>Surface </a:t>
            </a:r>
            <a:r>
              <a:rPr lang="en-US" altLang="ja-JP" sz="2400" b="1" dirty="0" err="1" smtClean="0">
                <a:solidFill>
                  <a:srgbClr val="FF0000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2400" b="1" dirty="0" smtClean="0">
                <a:solidFill>
                  <a:srgbClr val="FF0000"/>
                </a:solidFill>
                <a:latin typeface="Calibri"/>
                <a:ea typeface="ＭＳ Ｐゴシック"/>
              </a:rPr>
              <a:t> beam</a:t>
            </a:r>
          </a:p>
          <a:p>
            <a:r>
              <a:rPr lang="en-US" altLang="ja-JP" sz="2400" b="1" dirty="0" smtClean="0">
                <a:solidFill>
                  <a:srgbClr val="FF0000"/>
                </a:solidFill>
                <a:latin typeface="Calibri"/>
                <a:ea typeface="ＭＳ Ｐゴシック"/>
              </a:rPr>
              <a:t>(4 MeV, ~1000π mm mrad)</a:t>
            </a:r>
            <a:endParaRPr lang="ja-JP" altLang="en-US" sz="2400" b="1" dirty="0">
              <a:solidFill>
                <a:srgbClr val="FF0000"/>
              </a:solidFill>
              <a:latin typeface="Calibri"/>
              <a:ea typeface="ＭＳ Ｐゴシック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 rot="217081">
            <a:off x="4470696" y="3613184"/>
            <a:ext cx="4602792" cy="830997"/>
          </a:xfrm>
          <a:prstGeom prst="rect">
            <a:avLst/>
          </a:prstGeom>
          <a:solidFill>
            <a:schemeClr val="tx1">
              <a:alpha val="33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</a:rPr>
              <a:t>Accelerated </a:t>
            </a:r>
            <a:r>
              <a:rPr lang="en-US" altLang="ja-JP" sz="2400" b="1" dirty="0" err="1" smtClean="0">
                <a:solidFill>
                  <a:srgbClr val="FFFF00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</a:rPr>
              <a:t> beam</a:t>
            </a:r>
          </a:p>
          <a:p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</a:rPr>
              <a:t>(25meV</a:t>
            </a:r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  <a:sym typeface="Wingdings"/>
              </a:rPr>
              <a:t>40</a:t>
            </a:r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</a:rPr>
              <a:t> MeV, 1.5π mm mrad)</a:t>
            </a:r>
            <a:endParaRPr lang="ja-JP" altLang="en-US" sz="2400" b="1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cxnSp>
        <p:nvCxnSpPr>
          <p:cNvPr id="41" name="直線コネクタ 40"/>
          <p:cNvCxnSpPr/>
          <p:nvPr/>
        </p:nvCxnSpPr>
        <p:spPr>
          <a:xfrm>
            <a:off x="8449812" y="3633339"/>
            <a:ext cx="454171" cy="19538"/>
          </a:xfrm>
          <a:prstGeom prst="line">
            <a:avLst/>
          </a:prstGeom>
          <a:ln w="38100" cmpd="sng">
            <a:headEnd type="diamond"/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8430274" y="3268771"/>
            <a:ext cx="60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smtClean="0">
                <a:solidFill>
                  <a:prstClr val="black"/>
                </a:solidFill>
                <a:latin typeface="Calibri"/>
                <a:ea typeface="ＭＳ Ｐゴシック"/>
              </a:rPr>
              <a:t>1 m</a:t>
            </a:r>
            <a:endParaRPr lang="ja-JP" altLang="en-US" i="1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1314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Ultra-cold </a:t>
            </a:r>
            <a:r>
              <a:rPr lang="en-US" altLang="ja-JP" dirty="0" err="1" smtClean="0"/>
              <a:t>muon</a:t>
            </a:r>
            <a:r>
              <a:rPr lang="en-US" altLang="ja-JP" dirty="0" smtClean="0"/>
              <a:t> beam at H-line</a:t>
            </a:r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0" y="1399217"/>
            <a:ext cx="466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Design of H-line and the </a:t>
            </a:r>
            <a:r>
              <a:rPr lang="en-US" altLang="ja-JP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muon</a:t>
            </a:r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 acceleration test</a:t>
            </a:r>
            <a:endParaRPr lang="ja-JP" altLang="en-US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529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テキスト ボックス 46"/>
          <p:cNvSpPr txBox="1"/>
          <p:nvPr/>
        </p:nvSpPr>
        <p:spPr>
          <a:xfrm>
            <a:off x="0" y="1399217"/>
            <a:ext cx="466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Design of H-line and the </a:t>
            </a:r>
            <a:r>
              <a:rPr lang="en-US" altLang="ja-JP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muon</a:t>
            </a:r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 acceleration test</a:t>
            </a:r>
            <a:endParaRPr lang="ja-JP" altLang="en-US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pic>
        <p:nvPicPr>
          <p:cNvPr id="4" name="図 3" descr="スクリーンショット 2016-01-11 14.17.29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28"/>
          <a:stretch/>
        </p:blipFill>
        <p:spPr>
          <a:xfrm>
            <a:off x="0" y="1780878"/>
            <a:ext cx="8976776" cy="5077122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 rot="175959">
            <a:off x="3102374" y="4660047"/>
            <a:ext cx="11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solidFill>
                  <a:srgbClr val="000000"/>
                </a:solidFill>
                <a:latin typeface="Calibri"/>
                <a:ea typeface="ＭＳ Ｐゴシック"/>
              </a:rPr>
              <a:t>四重極磁石</a:t>
            </a:r>
            <a:endParaRPr lang="en-US" altLang="ja-JP" sz="1400" dirty="0" smtClean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 rot="259655">
            <a:off x="5503314" y="4631053"/>
            <a:ext cx="57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FF00"/>
                </a:solidFill>
                <a:latin typeface="Calibri"/>
                <a:ea typeface="ＭＳ Ｐゴシック"/>
              </a:rPr>
              <a:t>RFQ</a:t>
            </a:r>
            <a:endParaRPr lang="ja-JP" altLang="en-US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241462">
            <a:off x="6263826" y="4733810"/>
            <a:ext cx="1024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FF00"/>
                </a:solidFill>
                <a:latin typeface="Calibri"/>
                <a:ea typeface="ＭＳ Ｐゴシック"/>
              </a:rPr>
              <a:t>IH   DAW</a:t>
            </a:r>
            <a:endParaRPr lang="ja-JP" altLang="en-US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259626">
            <a:off x="3825726" y="3926792"/>
            <a:ext cx="997453" cy="43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rgbClr val="FFFF00"/>
                </a:solidFill>
                <a:latin typeface="Calibri"/>
                <a:ea typeface="ＭＳ Ｐゴシック"/>
              </a:rPr>
              <a:t>Mu production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497193" y="4506684"/>
            <a:ext cx="699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solidFill>
                  <a:srgbClr val="FFFF00"/>
                </a:solidFill>
                <a:latin typeface="Calibri"/>
                <a:ea typeface="ＭＳ Ｐゴシック"/>
              </a:rPr>
              <a:t>Beam </a:t>
            </a:r>
          </a:p>
          <a:p>
            <a:r>
              <a:rPr lang="en-US" altLang="ja-JP" sz="1200" dirty="0" smtClean="0">
                <a:solidFill>
                  <a:srgbClr val="FFFF00"/>
                </a:solidFill>
                <a:latin typeface="Calibri"/>
                <a:ea typeface="ＭＳ Ｐゴシック"/>
              </a:rPr>
              <a:t>Profile</a:t>
            </a:r>
          </a:p>
          <a:p>
            <a:r>
              <a:rPr lang="en-US" altLang="ja-JP" sz="1200" dirty="0" smtClean="0">
                <a:solidFill>
                  <a:srgbClr val="FFFF00"/>
                </a:solidFill>
                <a:latin typeface="Calibri"/>
                <a:ea typeface="ＭＳ Ｐゴシック"/>
              </a:rPr>
              <a:t>Monitor</a:t>
            </a:r>
            <a:endParaRPr lang="ja-JP" altLang="en-US" sz="1200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988413" y="4563866"/>
            <a:ext cx="889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>
                <a:solidFill>
                  <a:prstClr val="black"/>
                </a:solidFill>
                <a:latin typeface="Calibri"/>
                <a:ea typeface="ＭＳ Ｐゴシック"/>
              </a:rPr>
              <a:t>ソレノイド</a:t>
            </a:r>
            <a:endParaRPr lang="en-US" altLang="ja-JP" sz="1400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179099" y="4516295"/>
            <a:ext cx="825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solidFill>
                  <a:srgbClr val="000000"/>
                </a:solidFill>
                <a:latin typeface="Calibri"/>
                <a:ea typeface="ＭＳ Ｐゴシック"/>
              </a:rPr>
              <a:t>ビーム</a:t>
            </a:r>
            <a:endParaRPr lang="en-US" altLang="ja-JP" sz="1200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r>
              <a:rPr lang="ja-JP" altLang="en-US" sz="1200" dirty="0" smtClean="0">
                <a:solidFill>
                  <a:srgbClr val="000000"/>
                </a:solidFill>
                <a:latin typeface="Calibri"/>
                <a:ea typeface="ＭＳ Ｐゴシック"/>
              </a:rPr>
              <a:t>シャッター</a:t>
            </a:r>
            <a:endParaRPr lang="en-US" altLang="ja-JP" sz="1200" dirty="0" smtClean="0">
              <a:solidFill>
                <a:srgbClr val="000000"/>
              </a:solidFill>
              <a:latin typeface="Calibri"/>
              <a:ea typeface="ＭＳ Ｐゴシック"/>
            </a:endParaRPr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0" y="4272843"/>
            <a:ext cx="4401141" cy="243452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4401141" y="4516295"/>
            <a:ext cx="2898548" cy="156695"/>
          </a:xfrm>
          <a:prstGeom prst="straightConnector1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46957" y="4486735"/>
            <a:ext cx="69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solidFill>
                  <a:prstClr val="black"/>
                </a:solidFill>
                <a:latin typeface="Calibri"/>
                <a:ea typeface="ＭＳ Ｐゴシック"/>
              </a:rPr>
              <a:t>Bending</a:t>
            </a:r>
          </a:p>
          <a:p>
            <a:r>
              <a:rPr lang="en-US" altLang="ja-JP" sz="1200" dirty="0" smtClean="0">
                <a:solidFill>
                  <a:prstClr val="black"/>
                </a:solidFill>
                <a:latin typeface="Calibri"/>
                <a:ea typeface="ＭＳ Ｐゴシック"/>
              </a:rPr>
              <a:t>magnet</a:t>
            </a:r>
            <a:endParaRPr lang="ja-JP" altLang="en-US" sz="12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 rot="18818275">
            <a:off x="473434" y="3493511"/>
            <a:ext cx="608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 smtClean="0">
                <a:solidFill>
                  <a:prstClr val="black"/>
                </a:solidFill>
                <a:latin typeface="Calibri"/>
                <a:ea typeface="ＭＳ Ｐゴシック"/>
              </a:rPr>
              <a:t>blocker</a:t>
            </a:r>
            <a:endParaRPr lang="ja-JP" altLang="en-US" sz="105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 rot="294840">
            <a:off x="4724231" y="4521308"/>
            <a:ext cx="613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rgbClr val="FFFF00"/>
                </a:solidFill>
                <a:latin typeface="Calibri"/>
                <a:ea typeface="ＭＳ Ｐゴシック"/>
              </a:rPr>
              <a:t>Initial</a:t>
            </a:r>
          </a:p>
          <a:p>
            <a:r>
              <a:rPr lang="en-US" altLang="ja-JP" sz="1400" dirty="0" err="1" smtClean="0">
                <a:solidFill>
                  <a:srgbClr val="FFFF00"/>
                </a:solidFill>
                <a:latin typeface="Calibri"/>
                <a:ea typeface="ＭＳ Ｐゴシック"/>
              </a:rPr>
              <a:t>accel</a:t>
            </a:r>
            <a:r>
              <a:rPr lang="en-US" altLang="ja-JP" sz="1400" dirty="0" smtClean="0">
                <a:solidFill>
                  <a:srgbClr val="FFFF00"/>
                </a:solidFill>
                <a:latin typeface="Calibri"/>
                <a:ea typeface="ＭＳ Ｐゴシック"/>
              </a:rPr>
              <a:t>.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026615" y="5539154"/>
            <a:ext cx="128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>
                <a:solidFill>
                  <a:prstClr val="black"/>
                </a:solidFill>
                <a:latin typeface="Calibri"/>
                <a:ea typeface="ＭＳ Ｐゴシック"/>
              </a:rPr>
              <a:t>レーザー室</a:t>
            </a:r>
          </a:p>
        </p:txBody>
      </p:sp>
      <p:cxnSp>
        <p:nvCxnSpPr>
          <p:cNvPr id="17" name="直線コネクタ 16"/>
          <p:cNvCxnSpPr/>
          <p:nvPr/>
        </p:nvCxnSpPr>
        <p:spPr>
          <a:xfrm>
            <a:off x="8297412" y="3031565"/>
            <a:ext cx="454171" cy="19538"/>
          </a:xfrm>
          <a:prstGeom prst="line">
            <a:avLst/>
          </a:prstGeom>
          <a:ln w="38100" cmpd="sng">
            <a:headEnd type="diamond"/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>
            <a:off x="8277874" y="2666997"/>
            <a:ext cx="60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smtClean="0">
                <a:solidFill>
                  <a:prstClr val="black"/>
                </a:solidFill>
                <a:latin typeface="Calibri"/>
                <a:ea typeface="ＭＳ Ｐゴシック"/>
              </a:rPr>
              <a:t>1 m</a:t>
            </a:r>
            <a:endParaRPr lang="ja-JP" altLang="en-US" i="1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pic>
        <p:nvPicPr>
          <p:cNvPr id="20" name="図 19" descr="写真 2015-06-12 16 45 2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297" y="5281629"/>
            <a:ext cx="2006903" cy="1505178"/>
          </a:xfrm>
          <a:prstGeom prst="rect">
            <a:avLst/>
          </a:prstGeom>
          <a:ln w="38100" cmpd="sng">
            <a:solidFill>
              <a:srgbClr val="FFFF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72895" y="5240367"/>
            <a:ext cx="2101633" cy="1458519"/>
          </a:xfrm>
          <a:prstGeom prst="rect">
            <a:avLst/>
          </a:prstGeom>
          <a:noFill/>
          <a:ln w="38100" cmpd="sng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直線コネクタ 22"/>
          <p:cNvCxnSpPr>
            <a:endCxn id="31" idx="2"/>
          </p:cNvCxnSpPr>
          <p:nvPr/>
        </p:nvCxnSpPr>
        <p:spPr>
          <a:xfrm flipV="1">
            <a:off x="7391194" y="3322929"/>
            <a:ext cx="221743" cy="1330327"/>
          </a:xfrm>
          <a:prstGeom prst="line">
            <a:avLst/>
          </a:prstGeom>
          <a:ln w="38100" cmpd="sng">
            <a:solidFill>
              <a:srgbClr val="FFFF00"/>
            </a:solidFill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 flipV="1">
            <a:off x="4035661" y="4529825"/>
            <a:ext cx="721769" cy="1225195"/>
          </a:xfrm>
          <a:prstGeom prst="line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stCxn id="20" idx="0"/>
          </p:cNvCxnSpPr>
          <p:nvPr/>
        </p:nvCxnSpPr>
        <p:spPr>
          <a:xfrm flipH="1" flipV="1">
            <a:off x="5506961" y="4580521"/>
            <a:ext cx="42788" cy="701108"/>
          </a:xfrm>
          <a:prstGeom prst="line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1" idx="0"/>
          </p:cNvCxnSpPr>
          <p:nvPr/>
        </p:nvCxnSpPr>
        <p:spPr>
          <a:xfrm flipH="1" flipV="1">
            <a:off x="6672895" y="4631595"/>
            <a:ext cx="1050817" cy="608772"/>
          </a:xfrm>
          <a:prstGeom prst="line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" name="図 29" descr="muonium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77" t="16573" r="7861" b="8586"/>
          <a:stretch/>
        </p:blipFill>
        <p:spPr>
          <a:xfrm>
            <a:off x="2696864" y="1239794"/>
            <a:ext cx="3316151" cy="2073995"/>
          </a:xfrm>
          <a:prstGeom prst="rect">
            <a:avLst/>
          </a:prstGeom>
          <a:ln w="38100" cmpd="sng">
            <a:solidFill>
              <a:srgbClr val="FFFF00"/>
            </a:solidFill>
          </a:ln>
        </p:spPr>
      </p:pic>
      <p:pic>
        <p:nvPicPr>
          <p:cNvPr id="31" name="図 30" descr="P1060194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1172" y="1239795"/>
            <a:ext cx="2943530" cy="2083134"/>
          </a:xfrm>
          <a:prstGeom prst="rect">
            <a:avLst/>
          </a:prstGeom>
          <a:ln w="38100" cmpd="sng">
            <a:solidFill>
              <a:srgbClr val="FFFF00"/>
            </a:solidFill>
          </a:ln>
        </p:spPr>
      </p:pic>
      <p:cxnSp>
        <p:nvCxnSpPr>
          <p:cNvPr id="32" name="直線コネクタ 31"/>
          <p:cNvCxnSpPr>
            <a:endCxn id="30" idx="2"/>
          </p:cNvCxnSpPr>
          <p:nvPr/>
        </p:nvCxnSpPr>
        <p:spPr>
          <a:xfrm flipH="1" flipV="1">
            <a:off x="4354940" y="3313789"/>
            <a:ext cx="191358" cy="1202507"/>
          </a:xfrm>
          <a:prstGeom prst="line">
            <a:avLst/>
          </a:prstGeom>
          <a:ln w="38100" cmpd="sng">
            <a:solidFill>
              <a:srgbClr val="FFFF00"/>
            </a:solidFill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図 1" descr="DSCN0273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692" y="4608004"/>
            <a:ext cx="3355006" cy="2242015"/>
          </a:xfrm>
          <a:prstGeom prst="rect">
            <a:avLst/>
          </a:prstGeom>
          <a:ln w="38100" cmpd="sng">
            <a:solidFill>
              <a:srgbClr val="FFFF00"/>
            </a:solidFill>
          </a:ln>
        </p:spPr>
      </p:pic>
      <p:sp>
        <p:nvSpPr>
          <p:cNvPr id="36" name="テキスト ボックス 35"/>
          <p:cNvSpPr txBox="1"/>
          <p:nvPr/>
        </p:nvSpPr>
        <p:spPr>
          <a:xfrm rot="18818275">
            <a:off x="625834" y="3645911"/>
            <a:ext cx="608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 smtClean="0">
                <a:solidFill>
                  <a:prstClr val="black"/>
                </a:solidFill>
                <a:latin typeface="Calibri"/>
                <a:ea typeface="ＭＳ Ｐゴシック"/>
              </a:rPr>
              <a:t>blocker</a:t>
            </a:r>
            <a:endParaRPr lang="ja-JP" altLang="en-US" sz="105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 rot="217081">
            <a:off x="221961" y="3297644"/>
            <a:ext cx="3629118" cy="830997"/>
          </a:xfrm>
          <a:prstGeom prst="rect">
            <a:avLst/>
          </a:prstGeom>
          <a:solidFill>
            <a:srgbClr val="FFFFFF">
              <a:alpha val="58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  <a:latin typeface="Calibri"/>
                <a:ea typeface="ＭＳ Ｐゴシック"/>
              </a:rPr>
              <a:t>Surface </a:t>
            </a:r>
            <a:r>
              <a:rPr lang="en-US" altLang="ja-JP" sz="2400" b="1" dirty="0" err="1" smtClean="0">
                <a:solidFill>
                  <a:srgbClr val="FF0000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2400" b="1" dirty="0" smtClean="0">
                <a:solidFill>
                  <a:srgbClr val="FF0000"/>
                </a:solidFill>
                <a:latin typeface="Calibri"/>
                <a:ea typeface="ＭＳ Ｐゴシック"/>
              </a:rPr>
              <a:t> beam</a:t>
            </a:r>
          </a:p>
          <a:p>
            <a:r>
              <a:rPr lang="en-US" altLang="ja-JP" sz="2400" b="1" dirty="0" smtClean="0">
                <a:solidFill>
                  <a:srgbClr val="FF0000"/>
                </a:solidFill>
                <a:latin typeface="Calibri"/>
                <a:ea typeface="ＭＳ Ｐゴシック"/>
              </a:rPr>
              <a:t>(4 MeV, ~1000π mm mrad)</a:t>
            </a:r>
            <a:endParaRPr lang="ja-JP" altLang="en-US" sz="2400" b="1" dirty="0">
              <a:solidFill>
                <a:srgbClr val="FF0000"/>
              </a:solidFill>
              <a:latin typeface="Calibri"/>
              <a:ea typeface="ＭＳ Ｐゴシック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 rot="217081">
            <a:off x="4470696" y="3613184"/>
            <a:ext cx="4602792" cy="830997"/>
          </a:xfrm>
          <a:prstGeom prst="rect">
            <a:avLst/>
          </a:prstGeom>
          <a:solidFill>
            <a:schemeClr val="tx1">
              <a:alpha val="33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</a:rPr>
              <a:t>Accelerated </a:t>
            </a:r>
            <a:r>
              <a:rPr lang="en-US" altLang="ja-JP" sz="2400" b="1" dirty="0" err="1" smtClean="0">
                <a:solidFill>
                  <a:srgbClr val="FFFF00"/>
                </a:solidFill>
                <a:latin typeface="Calibri"/>
                <a:ea typeface="ＭＳ Ｐゴシック"/>
              </a:rPr>
              <a:t>muon</a:t>
            </a:r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</a:rPr>
              <a:t> beam</a:t>
            </a:r>
          </a:p>
          <a:p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</a:rPr>
              <a:t>(25meV</a:t>
            </a:r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  <a:sym typeface="Wingdings"/>
              </a:rPr>
              <a:t>40</a:t>
            </a:r>
            <a:r>
              <a:rPr lang="en-US" altLang="ja-JP" sz="2400" b="1" dirty="0" smtClean="0">
                <a:solidFill>
                  <a:srgbClr val="FFFF00"/>
                </a:solidFill>
                <a:latin typeface="Calibri"/>
                <a:ea typeface="ＭＳ Ｐゴシック"/>
              </a:rPr>
              <a:t> MeV, 1.5π mm mrad)</a:t>
            </a:r>
            <a:endParaRPr lang="ja-JP" altLang="en-US" sz="2400" b="1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cxnSp>
        <p:nvCxnSpPr>
          <p:cNvPr id="41" name="直線コネクタ 40"/>
          <p:cNvCxnSpPr/>
          <p:nvPr/>
        </p:nvCxnSpPr>
        <p:spPr>
          <a:xfrm>
            <a:off x="8449812" y="3633339"/>
            <a:ext cx="454171" cy="19538"/>
          </a:xfrm>
          <a:prstGeom prst="line">
            <a:avLst/>
          </a:prstGeom>
          <a:ln w="38100" cmpd="sng">
            <a:headEnd type="diamond"/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8430274" y="3268771"/>
            <a:ext cx="60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smtClean="0">
                <a:solidFill>
                  <a:prstClr val="black"/>
                </a:solidFill>
                <a:latin typeface="Calibri"/>
                <a:ea typeface="ＭＳ Ｐゴシック"/>
              </a:rPr>
              <a:t>1 m</a:t>
            </a:r>
            <a:endParaRPr lang="ja-JP" altLang="en-US" i="1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718240" y="2880970"/>
            <a:ext cx="26240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  <a:latin typeface="Calibri"/>
                <a:ea typeface="ＭＳ Ｐゴシック"/>
              </a:rPr>
              <a:t>Mu production target test</a:t>
            </a:r>
            <a:endParaRPr lang="ja-JP" altLang="en-US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6193514" y="2910277"/>
            <a:ext cx="110614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solidFill>
                  <a:prstClr val="black"/>
                </a:solidFill>
                <a:latin typeface="Calibri"/>
                <a:ea typeface="ＭＳ Ｐゴシック"/>
              </a:rPr>
              <a:t>BPM test</a:t>
            </a:r>
            <a:endParaRPr lang="ja-JP" altLang="en-US" sz="1600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780740" y="6256794"/>
            <a:ext cx="23335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600" dirty="0" smtClean="0">
                <a:solidFill>
                  <a:prstClr val="black"/>
                </a:solidFill>
                <a:latin typeface="Calibri"/>
                <a:ea typeface="ＭＳ Ｐゴシック"/>
              </a:rPr>
              <a:t>Electro static acceleration</a:t>
            </a: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4585719" y="6407871"/>
            <a:ext cx="188982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solidFill>
                  <a:prstClr val="black"/>
                </a:solidFill>
                <a:latin typeface="Calibri"/>
                <a:ea typeface="ＭＳ Ｐゴシック"/>
              </a:rPr>
              <a:t>J-PARC proton RFQ test</a:t>
            </a:r>
            <a:endParaRPr lang="ja-JP" altLang="en-US" sz="1400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6702203" y="6362820"/>
            <a:ext cx="102151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solidFill>
                  <a:prstClr val="black"/>
                </a:solidFill>
                <a:latin typeface="Calibri"/>
                <a:ea typeface="ＭＳ Ｐゴシック"/>
              </a:rPr>
              <a:t>IH-type DTL</a:t>
            </a:r>
            <a:endParaRPr lang="ja-JP" altLang="en-US" sz="1200" dirty="0" smtClean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13144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Ultra-cold </a:t>
            </a:r>
            <a:r>
              <a:rPr lang="en-US" altLang="ja-JP" dirty="0" err="1" smtClean="0"/>
              <a:t>muon</a:t>
            </a:r>
            <a:r>
              <a:rPr lang="en-US" altLang="ja-JP" dirty="0" smtClean="0"/>
              <a:t> beam at H-line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702203" y="5267053"/>
            <a:ext cx="2072326" cy="430887"/>
          </a:xfrm>
          <a:prstGeom prst="rect">
            <a:avLst/>
          </a:prstGeom>
          <a:solidFill>
            <a:srgbClr val="FFFFFF">
              <a:alpha val="6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ja-JP" sz="1100" dirty="0" smtClean="0">
                <a:solidFill>
                  <a:prstClr val="black"/>
                </a:solidFill>
                <a:latin typeface="Calibri"/>
                <a:ea typeface="ＭＳ Ｐゴシック"/>
              </a:rPr>
              <a:t>M. </a:t>
            </a:r>
            <a:r>
              <a:rPr lang="en-US" altLang="ja-JP" sz="1100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Otani</a:t>
            </a:r>
            <a:r>
              <a:rPr lang="en-US" altLang="ja-JP" sz="1100" dirty="0" smtClean="0">
                <a:solidFill>
                  <a:prstClr val="black"/>
                </a:solidFill>
                <a:latin typeface="Calibri"/>
                <a:ea typeface="ＭＳ Ｐゴシック"/>
              </a:rPr>
              <a:t> et al., Phys</a:t>
            </a:r>
            <a:r>
              <a:rPr lang="en-US" altLang="ja-JP" sz="1100" dirty="0">
                <a:solidFill>
                  <a:prstClr val="black"/>
                </a:solidFill>
                <a:latin typeface="Calibri"/>
                <a:ea typeface="ＭＳ Ｐゴシック"/>
              </a:rPr>
              <a:t>. Rev. </a:t>
            </a:r>
            <a:r>
              <a:rPr lang="en-US" altLang="ja-JP" sz="1100" dirty="0" err="1">
                <a:solidFill>
                  <a:prstClr val="black"/>
                </a:solidFill>
                <a:latin typeface="Calibri"/>
                <a:ea typeface="ＭＳ Ｐゴシック"/>
              </a:rPr>
              <a:t>Accel</a:t>
            </a:r>
            <a:r>
              <a:rPr lang="en-US" altLang="ja-JP" sz="1100" dirty="0">
                <a:solidFill>
                  <a:prstClr val="black"/>
                </a:solidFill>
                <a:latin typeface="Calibri"/>
                <a:ea typeface="ＭＳ Ｐゴシック"/>
              </a:rPr>
              <a:t>. Beams 19, 040101 (2016)</a:t>
            </a:r>
            <a:endParaRPr lang="ja-JP" altLang="en-US" sz="11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357260" y="2337920"/>
            <a:ext cx="1650061" cy="523220"/>
          </a:xfrm>
          <a:prstGeom prst="rect">
            <a:avLst/>
          </a:prstGeom>
          <a:solidFill>
            <a:srgbClr val="FFFFFF">
              <a:alpha val="76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solidFill>
                  <a:prstClr val="black"/>
                </a:solidFill>
                <a:latin typeface="Calibri"/>
                <a:ea typeface="ＭＳ Ｐゴシック"/>
              </a:rPr>
              <a:t>PTEP 091C01 (2014)</a:t>
            </a:r>
          </a:p>
          <a:p>
            <a:r>
              <a:rPr lang="en-US" altLang="ja-JP" sz="1400" dirty="0" smtClean="0">
                <a:solidFill>
                  <a:prstClr val="black"/>
                </a:solidFill>
                <a:latin typeface="Calibri"/>
                <a:ea typeface="ＭＳ Ｐゴシック"/>
              </a:rPr>
              <a:t>PTEP 103C01 (2013)</a:t>
            </a:r>
            <a:endParaRPr lang="ja-JP" altLang="en-US" sz="14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035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4261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Preparation</a:t>
            </a:r>
            <a:r>
              <a:rPr kumimoji="1" lang="ja-JP" altLang="en-US" dirty="0" smtClean="0"/>
              <a:t> </a:t>
            </a:r>
            <a:r>
              <a:rPr lang="ja-JP" altLang="ja-JP" dirty="0" smtClean="0"/>
              <a:t>f</a:t>
            </a:r>
            <a:r>
              <a:rPr lang="en-US" altLang="ja-JP" dirty="0" smtClean="0"/>
              <a:t>or</a:t>
            </a:r>
            <a:r>
              <a:rPr lang="ja-JP" altLang="en-US" dirty="0" smtClean="0"/>
              <a:t> </a:t>
            </a:r>
            <a:r>
              <a:rPr lang="en-US" altLang="ja-JP" dirty="0" err="1" smtClean="0"/>
              <a:t>muon</a:t>
            </a:r>
            <a:r>
              <a:rPr lang="ja-JP" altLang="en-US" dirty="0" smtClean="0"/>
              <a:t> </a:t>
            </a:r>
            <a:r>
              <a:rPr lang="en-US" altLang="ja-JP" dirty="0" smtClean="0"/>
              <a:t>acceleration</a:t>
            </a:r>
            <a:r>
              <a:rPr lang="ja-JP" altLang="en-US" dirty="0" smtClean="0"/>
              <a:t> </a:t>
            </a:r>
            <a:r>
              <a:rPr lang="en-US" altLang="ja-JP" dirty="0" smtClean="0"/>
              <a:t>test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698728"/>
            <a:ext cx="4328983" cy="1005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1800" b="1" dirty="0" smtClean="0">
                <a:solidFill>
                  <a:srgbClr val="0000FF"/>
                </a:solidFill>
              </a:rPr>
              <a:t>Development of low energy </a:t>
            </a:r>
            <a:r>
              <a:rPr kumimoji="1" lang="en-US" altLang="ja-JP" sz="1800" b="1" dirty="0" err="1" smtClean="0">
                <a:solidFill>
                  <a:srgbClr val="0000FF"/>
                </a:solidFill>
              </a:rPr>
              <a:t>muon</a:t>
            </a:r>
            <a:r>
              <a:rPr kumimoji="1" lang="en-US" altLang="ja-JP" sz="1800" b="1" dirty="0" smtClean="0">
                <a:solidFill>
                  <a:srgbClr val="0000FF"/>
                </a:solidFill>
              </a:rPr>
              <a:t> source for </a:t>
            </a:r>
            <a:r>
              <a:rPr kumimoji="1" lang="en-US" altLang="ja-JP" sz="1800" b="1" dirty="0" err="1" smtClean="0">
                <a:solidFill>
                  <a:srgbClr val="0000FF"/>
                </a:solidFill>
              </a:rPr>
              <a:t>muon</a:t>
            </a:r>
            <a:r>
              <a:rPr kumimoji="1" lang="en-US" altLang="ja-JP" sz="1800" b="1" dirty="0" smtClean="0">
                <a:solidFill>
                  <a:srgbClr val="0000FF"/>
                </a:solidFill>
              </a:rPr>
              <a:t> acceleration test </a:t>
            </a:r>
            <a:r>
              <a:rPr kumimoji="1" lang="en-US" altLang="ja-JP" sz="1800" dirty="0" smtClean="0"/>
              <a:t>(</a:t>
            </a:r>
            <a:r>
              <a:rPr lang="ja-JP" altLang="ja-JP" sz="1800" dirty="0" smtClean="0"/>
              <a:t>2</a:t>
            </a:r>
            <a:r>
              <a:rPr lang="en-US" altLang="ja-JP" sz="1800" dirty="0" smtClean="0"/>
              <a:t>015B,</a:t>
            </a:r>
            <a:r>
              <a:rPr lang="ja-JP" altLang="en-US" sz="1800" dirty="0" smtClean="0"/>
              <a:t> </a:t>
            </a:r>
            <a:r>
              <a:rPr kumimoji="1" lang="en-US" altLang="ja-JP" sz="1800" dirty="0" smtClean="0"/>
              <a:t>2016AB)</a:t>
            </a:r>
          </a:p>
        </p:txBody>
      </p:sp>
      <p:grpSp>
        <p:nvGrpSpPr>
          <p:cNvPr id="5" name="図形グループ 4"/>
          <p:cNvGrpSpPr/>
          <p:nvPr/>
        </p:nvGrpSpPr>
        <p:grpSpPr>
          <a:xfrm>
            <a:off x="404926" y="3762495"/>
            <a:ext cx="4381257" cy="3052756"/>
            <a:chOff x="4762743" y="3502526"/>
            <a:chExt cx="4381257" cy="3052756"/>
          </a:xfrm>
        </p:grpSpPr>
        <p:pic>
          <p:nvPicPr>
            <p:cNvPr id="6" name="図 5" descr="drawSlide_TOF_20160719_1.eps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8800" y="3502526"/>
              <a:ext cx="4345200" cy="2950439"/>
            </a:xfrm>
            <a:prstGeom prst="rect">
              <a:avLst/>
            </a:prstGeom>
          </p:spPr>
        </p:pic>
        <p:sp>
          <p:nvSpPr>
            <p:cNvPr id="7" name="テキスト ボックス 6"/>
            <p:cNvSpPr txBox="1"/>
            <p:nvPr/>
          </p:nvSpPr>
          <p:spPr>
            <a:xfrm rot="16200000">
              <a:off x="4531313" y="3859909"/>
              <a:ext cx="83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/>
                </a:rPr>
                <a:t>#event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8485463" y="6160461"/>
              <a:ext cx="402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err="1">
                  <a:solidFill>
                    <a:prstClr val="black"/>
                  </a:solidFill>
                  <a:latin typeface="Calibri"/>
                  <a:ea typeface="ＭＳ Ｐゴシック"/>
                </a:rPr>
                <a:t>μs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5100460" y="6149156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/>
                </a:rPr>
                <a:t>0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918504" y="6163164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/>
                </a:rPr>
                <a:t>1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6808516" y="6167656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/>
                </a:rPr>
                <a:t>2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7688623" y="618595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/>
                </a:rPr>
                <a:t>3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 rot="16200000">
              <a:off x="4531314" y="5206109"/>
              <a:ext cx="83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/>
                </a:rPr>
                <a:t>#event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5142793" y="3921680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/>
                </a:rPr>
                <a:t>300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5155493" y="5252547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prstClr val="black"/>
                  </a:solidFill>
                  <a:latin typeface="Calibri"/>
                  <a:ea typeface="ＭＳ Ｐゴシック"/>
                </a:rPr>
                <a:t>300</a:t>
              </a:r>
              <a:endParaRPr lang="ja-JP" altLang="en-US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5208037" y="3605199"/>
              <a:ext cx="638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u="sng" dirty="0">
                  <a:solidFill>
                    <a:prstClr val="black"/>
                  </a:solidFill>
                  <a:latin typeface="Calibri"/>
                  <a:ea typeface="ＭＳ Ｐゴシック"/>
                </a:rPr>
                <a:t>Data</a:t>
              </a:r>
              <a:endParaRPr lang="ja-JP" altLang="en-US" b="1" u="sng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5185033" y="4945269"/>
              <a:ext cx="12158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u="sng" dirty="0">
                  <a:solidFill>
                    <a:prstClr val="black"/>
                  </a:solidFill>
                  <a:latin typeface="Calibri"/>
                  <a:ea typeface="ＭＳ Ｐゴシック"/>
                </a:rPr>
                <a:t>Simulation</a:t>
              </a:r>
              <a:endParaRPr lang="ja-JP" altLang="en-US" b="1" u="sng" dirty="0">
                <a:solidFill>
                  <a:prstClr val="black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6133860" y="3974093"/>
              <a:ext cx="1486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 err="1" smtClean="0">
                  <a:solidFill>
                    <a:srgbClr val="FF0000"/>
                  </a:solidFill>
                  <a:latin typeface="Calibri"/>
                  <a:ea typeface="ＭＳ Ｐゴシック"/>
                </a:rPr>
                <a:t>Muon</a:t>
              </a:r>
              <a:r>
                <a:rPr lang="en-US" altLang="ja-JP" b="1" dirty="0" smtClean="0">
                  <a:solidFill>
                    <a:srgbClr val="FF0000"/>
                  </a:solidFill>
                  <a:latin typeface="Calibri"/>
                  <a:ea typeface="ＭＳ Ｐゴシック"/>
                </a:rPr>
                <a:t> (7 </a:t>
              </a:r>
              <a:r>
                <a:rPr lang="en-US" altLang="ja-JP" b="1" dirty="0" err="1" smtClean="0">
                  <a:solidFill>
                    <a:srgbClr val="FF0000"/>
                  </a:solidFill>
                  <a:latin typeface="Calibri"/>
                  <a:ea typeface="ＭＳ Ｐゴシック"/>
                </a:rPr>
                <a:t>keV</a:t>
              </a:r>
              <a:r>
                <a:rPr lang="en-US" altLang="ja-JP" b="1" dirty="0" smtClean="0">
                  <a:solidFill>
                    <a:srgbClr val="FF0000"/>
                  </a:solidFill>
                  <a:latin typeface="Calibri"/>
                  <a:ea typeface="ＭＳ Ｐゴシック"/>
                </a:rPr>
                <a:t>)</a:t>
              </a:r>
              <a:endParaRPr lang="ja-JP" altLang="en-US" b="1" dirty="0">
                <a:solidFill>
                  <a:srgbClr val="FF0000"/>
                </a:solidFill>
                <a:latin typeface="Calibri"/>
                <a:ea typeface="ＭＳ Ｐゴシック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6665386" y="5437539"/>
              <a:ext cx="841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rgbClr val="0000FF"/>
                  </a:solidFill>
                  <a:latin typeface="Calibri"/>
                  <a:ea typeface="ＭＳ Ｐゴシック"/>
                </a:rPr>
                <a:t>Proton</a:t>
              </a:r>
            </a:p>
          </p:txBody>
        </p:sp>
        <p:cxnSp>
          <p:nvCxnSpPr>
            <p:cNvPr id="20" name="直線矢印コネクタ 19"/>
            <p:cNvCxnSpPr/>
            <p:nvPr/>
          </p:nvCxnSpPr>
          <p:spPr>
            <a:xfrm flipH="1">
              <a:off x="6196204" y="4343425"/>
              <a:ext cx="238709" cy="45717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矢印コネクタ 20"/>
            <p:cNvCxnSpPr/>
            <p:nvPr/>
          </p:nvCxnSpPr>
          <p:spPr>
            <a:xfrm flipH="1">
              <a:off x="6196204" y="4343425"/>
              <a:ext cx="391109" cy="171447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矢印コネクタ 21"/>
            <p:cNvCxnSpPr>
              <a:stCxn id="19" idx="2"/>
            </p:cNvCxnSpPr>
            <p:nvPr/>
          </p:nvCxnSpPr>
          <p:spPr>
            <a:xfrm>
              <a:off x="7086216" y="5806871"/>
              <a:ext cx="225275" cy="368275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/>
            <p:cNvCxnSpPr/>
            <p:nvPr/>
          </p:nvCxnSpPr>
          <p:spPr>
            <a:xfrm flipV="1">
              <a:off x="7013341" y="4460671"/>
              <a:ext cx="493704" cy="1017914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ボックス 23"/>
          <p:cNvSpPr txBox="1"/>
          <p:nvPr/>
        </p:nvSpPr>
        <p:spPr>
          <a:xfrm>
            <a:off x="3425029" y="3853186"/>
            <a:ext cx="110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Feb. 2016</a:t>
            </a:r>
            <a:endParaRPr kumimoji="1" lang="ja-JP" altLang="en-US" dirty="0"/>
          </a:p>
        </p:txBody>
      </p:sp>
      <p:pic>
        <p:nvPicPr>
          <p:cNvPr id="30" name="図 29" descr="スクリーンショット 2017-02-09 10.55.4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923" y="3865168"/>
            <a:ext cx="4100268" cy="2780393"/>
          </a:xfrm>
          <a:prstGeom prst="rect">
            <a:avLst/>
          </a:prstGeom>
        </p:spPr>
      </p:pic>
      <p:sp>
        <p:nvSpPr>
          <p:cNvPr id="31" name="テキスト ボックス 30"/>
          <p:cNvSpPr txBox="1"/>
          <p:nvPr/>
        </p:nvSpPr>
        <p:spPr>
          <a:xfrm>
            <a:off x="5883178" y="3578693"/>
            <a:ext cx="2367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 smtClean="0">
                <a:solidFill>
                  <a:srgbClr val="008000"/>
                </a:solidFill>
              </a:rPr>
              <a:t>Linearity of the BPM</a:t>
            </a:r>
            <a:endParaRPr kumimoji="1" lang="ja-JP" altLang="en-US" sz="2000" b="1" dirty="0">
              <a:solidFill>
                <a:srgbClr val="008000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947101" y="3558546"/>
            <a:ext cx="3416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 smtClean="0">
                <a:solidFill>
                  <a:srgbClr val="0000FF"/>
                </a:solidFill>
              </a:rPr>
              <a:t>TOF distribution of slow </a:t>
            </a:r>
            <a:r>
              <a:rPr kumimoji="1" lang="en-US" altLang="ja-JP" sz="2000" b="1" dirty="0" err="1" smtClean="0">
                <a:solidFill>
                  <a:srgbClr val="0000FF"/>
                </a:solidFill>
              </a:rPr>
              <a:t>muon</a:t>
            </a:r>
            <a:endParaRPr kumimoji="1" lang="ja-JP" altLang="en-US" sz="2000" b="1" dirty="0">
              <a:solidFill>
                <a:srgbClr val="0000FF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 rot="16200000">
            <a:off x="3889646" y="4712871"/>
            <a:ext cx="20005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Measured intensity</a:t>
            </a:r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6264705" y="6445919"/>
            <a:ext cx="163120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ja-JP" dirty="0" err="1" smtClean="0"/>
              <a:t>muons</a:t>
            </a:r>
            <a:r>
              <a:rPr lang="en-US" altLang="ja-JP" dirty="0" smtClean="0"/>
              <a:t> injected</a:t>
            </a:r>
            <a:endParaRPr kumimoji="1" lang="ja-JP" altLang="en-US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5485923" y="4535974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Preliminary</a:t>
            </a:r>
            <a:endParaRPr kumimoji="1" lang="ja-JP" altLang="en-US" dirty="0"/>
          </a:p>
        </p:txBody>
      </p:sp>
      <p:sp>
        <p:nvSpPr>
          <p:cNvPr id="25" name="スライド番号プレースホルダー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C42-945A-684C-A1CA-AF2EFA940304}" type="slidenum">
              <a:rPr kumimoji="1" lang="ja-JP" altLang="en-US" smtClean="0"/>
              <a:t>36</a:t>
            </a:fld>
            <a:endParaRPr kumimoji="1" lang="ja-JP" altLang="en-US"/>
          </a:p>
        </p:txBody>
      </p:sp>
      <p:pic>
        <p:nvPicPr>
          <p:cNvPr id="36" name="図 35" descr="P1060194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1"/>
          <a:stretch/>
        </p:blipFill>
        <p:spPr>
          <a:xfrm>
            <a:off x="5435664" y="1380724"/>
            <a:ext cx="3251136" cy="2197970"/>
          </a:xfrm>
          <a:prstGeom prst="rect">
            <a:avLst/>
          </a:prstGeom>
          <a:ln w="38100" cmpd="sng">
            <a:noFill/>
          </a:ln>
        </p:spPr>
      </p:pic>
      <p:pic>
        <p:nvPicPr>
          <p:cNvPr id="37" name="図 36" descr="DSCN0273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441" y="1380724"/>
            <a:ext cx="3168245" cy="2117211"/>
          </a:xfrm>
          <a:prstGeom prst="rect">
            <a:avLst/>
          </a:prstGeom>
          <a:ln w="38100" cmpd="sng">
            <a:noFill/>
          </a:ln>
        </p:spPr>
      </p:pic>
      <p:sp>
        <p:nvSpPr>
          <p:cNvPr id="26" name="テキスト ボックス 25"/>
          <p:cNvSpPr txBox="1"/>
          <p:nvPr/>
        </p:nvSpPr>
        <p:spPr>
          <a:xfrm>
            <a:off x="4971655" y="698728"/>
            <a:ext cx="4158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solidFill>
                  <a:srgbClr val="008000"/>
                </a:solidFill>
              </a:rPr>
              <a:t>Test of beam profile monitor for low energy </a:t>
            </a:r>
            <a:r>
              <a:rPr lang="en-US" altLang="ja-JP" b="1" dirty="0" err="1">
                <a:solidFill>
                  <a:srgbClr val="008000"/>
                </a:solidFill>
              </a:rPr>
              <a:t>muon</a:t>
            </a:r>
            <a:r>
              <a:rPr lang="en-US" altLang="ja-JP" dirty="0" smtClean="0"/>
              <a:t>(2015B)</a:t>
            </a: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5461700" y="3189929"/>
            <a:ext cx="1533706" cy="369332"/>
          </a:xfrm>
          <a:prstGeom prst="rect">
            <a:avLst/>
          </a:prstGeom>
          <a:solidFill>
            <a:srgbClr val="FFFFFF">
              <a:alpha val="69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SNU-KEK-BINP</a:t>
            </a:r>
            <a:endParaRPr kumimoji="1" lang="ja-JP" altLang="en-US" dirty="0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1238441" y="3118821"/>
            <a:ext cx="1974406" cy="369332"/>
          </a:xfrm>
          <a:prstGeom prst="rect">
            <a:avLst/>
          </a:prstGeom>
          <a:solidFill>
            <a:srgbClr val="FFFFFF">
              <a:alpha val="69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KEK-JAEA-</a:t>
            </a:r>
            <a:r>
              <a:rPr lang="en-US" altLang="ja-JP" dirty="0" err="1" smtClean="0"/>
              <a:t>U.Tokyo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398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" y="0"/>
            <a:ext cx="9082216" cy="1013254"/>
          </a:xfrm>
        </p:spPr>
        <p:txBody>
          <a:bodyPr/>
          <a:lstStyle/>
          <a:p>
            <a:r>
              <a:rPr kumimoji="1" lang="en-US" altLang="ja-JP" smtClean="0"/>
              <a:t>Muon acceleration test with RFQ</a:t>
            </a:r>
            <a:endParaRPr kumimoji="1" lang="ja-JP" altLang="en-US" dirty="0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t="8288" r="3496" b="4401"/>
          <a:stretch/>
        </p:blipFill>
        <p:spPr>
          <a:xfrm>
            <a:off x="299989" y="2075338"/>
            <a:ext cx="5980670" cy="4646140"/>
          </a:xfr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37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7"/>
          <a:stretch/>
        </p:blipFill>
        <p:spPr>
          <a:xfrm>
            <a:off x="6339756" y="2136241"/>
            <a:ext cx="2742461" cy="4585237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 rot="1029379">
            <a:off x="2072865" y="2555045"/>
            <a:ext cx="889987" cy="523220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sz="2800" smtClean="0"/>
              <a:t>RFQ</a:t>
            </a:r>
            <a:endParaRPr kumimoji="1" lang="ja-JP" altLang="en-US" sz="2800" dirty="0"/>
          </a:p>
        </p:txBody>
      </p:sp>
      <p:sp>
        <p:nvSpPr>
          <p:cNvPr id="10" name="テキスト ボックス 9"/>
          <p:cNvSpPr txBox="1"/>
          <p:nvPr/>
        </p:nvSpPr>
        <p:spPr>
          <a:xfrm rot="1029379">
            <a:off x="3972193" y="3005951"/>
            <a:ext cx="452368" cy="461665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sz="2400" smtClean="0"/>
              <a:t>Q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 rot="1029379">
            <a:off x="4780800" y="2967056"/>
            <a:ext cx="960519" cy="461665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sz="2400" smtClean="0"/>
              <a:t>Bend</a:t>
            </a:r>
            <a:endParaRPr kumimoji="1" lang="ja-JP" altLang="en-US" sz="2400" dirty="0"/>
          </a:p>
        </p:txBody>
      </p:sp>
      <p:sp>
        <p:nvSpPr>
          <p:cNvPr id="12" name="テキスト ボックス 11"/>
          <p:cNvSpPr txBox="1"/>
          <p:nvPr/>
        </p:nvSpPr>
        <p:spPr>
          <a:xfrm rot="1029379">
            <a:off x="4392872" y="5253284"/>
            <a:ext cx="1736373" cy="584775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BPM</a:t>
            </a:r>
          </a:p>
          <a:p>
            <a:r>
              <a:rPr kumimoji="1" lang="en-US" altLang="ja-JP" sz="1600" dirty="0" smtClean="0"/>
              <a:t>(to be installed)</a:t>
            </a:r>
            <a:endParaRPr kumimoji="1" lang="ja-JP" altLang="en-US" sz="1600" dirty="0"/>
          </a:p>
        </p:txBody>
      </p:sp>
      <p:cxnSp>
        <p:nvCxnSpPr>
          <p:cNvPr id="14" name="直線矢印コネクタ 13"/>
          <p:cNvCxnSpPr/>
          <p:nvPr/>
        </p:nvCxnSpPr>
        <p:spPr>
          <a:xfrm>
            <a:off x="416246" y="3316408"/>
            <a:ext cx="3142500" cy="1004031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 rot="1147101">
            <a:off x="429992" y="3583747"/>
            <a:ext cx="1694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 smtClean="0">
                <a:solidFill>
                  <a:srgbClr val="FFFF00"/>
                </a:solidFill>
              </a:rPr>
              <a:t>μ</a:t>
            </a:r>
            <a:r>
              <a:rPr kumimoji="1" lang="en-US" altLang="ja-JP" b="1" dirty="0" smtClean="0">
                <a:solidFill>
                  <a:srgbClr val="FFFF00"/>
                </a:solidFill>
              </a:rPr>
              <a:t>+/Mu</a:t>
            </a:r>
            <a:r>
              <a:rPr kumimoji="1" lang="en-US" altLang="ja-JP" b="1" baseline="30000" dirty="0" smtClean="0">
                <a:solidFill>
                  <a:srgbClr val="FFFF00"/>
                </a:solidFill>
              </a:rPr>
              <a:t>- </a:t>
            </a:r>
            <a:r>
              <a:rPr kumimoji="1" lang="en-US" altLang="ja-JP" b="1" dirty="0" smtClean="0">
                <a:solidFill>
                  <a:srgbClr val="FFFF00"/>
                </a:solidFill>
              </a:rPr>
              <a:t>beam</a:t>
            </a:r>
            <a:endParaRPr kumimoji="1" lang="ja-JP" altLang="en-US" b="1" dirty="0">
              <a:solidFill>
                <a:srgbClr val="FFFF0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 rot="1147101">
            <a:off x="2739311" y="3691126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</a:rPr>
              <a:t>100 </a:t>
            </a:r>
            <a:r>
              <a:rPr kumimoji="1" lang="en-US" altLang="ja-JP" b="1" dirty="0" err="1" smtClean="0">
                <a:solidFill>
                  <a:srgbClr val="FFFF00"/>
                </a:solidFill>
              </a:rPr>
              <a:t>keV</a:t>
            </a:r>
            <a:endParaRPr kumimoji="1" lang="en-US" altLang="ja-JP" b="1" dirty="0" smtClean="0">
              <a:solidFill>
                <a:srgbClr val="FFFF0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 rot="1147101">
            <a:off x="342776" y="2983714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solidFill>
                  <a:srgbClr val="FFFF00"/>
                </a:solidFill>
              </a:rPr>
              <a:t>5.6</a:t>
            </a:r>
            <a:r>
              <a:rPr kumimoji="1" lang="en-US" altLang="ja-JP" b="1" dirty="0" smtClean="0">
                <a:solidFill>
                  <a:srgbClr val="FFFF00"/>
                </a:solidFill>
              </a:rPr>
              <a:t> </a:t>
            </a:r>
            <a:r>
              <a:rPr kumimoji="1" lang="en-US" altLang="ja-JP" b="1" dirty="0" err="1" smtClean="0">
                <a:solidFill>
                  <a:srgbClr val="FFFF00"/>
                </a:solidFill>
              </a:rPr>
              <a:t>keV</a:t>
            </a:r>
            <a:endParaRPr kumimoji="1" lang="en-US" altLang="ja-JP" b="1" dirty="0" smtClean="0">
              <a:solidFill>
                <a:srgbClr val="FFFF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85616" y="6294569"/>
            <a:ext cx="249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Photo by R. </a:t>
            </a:r>
            <a:r>
              <a:rPr lang="en-US" altLang="ja-JP" b="1" dirty="0" smtClean="0">
                <a:solidFill>
                  <a:schemeClr val="bg1"/>
                </a:solidFill>
              </a:rPr>
              <a:t>K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itamura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57347" y="940536"/>
            <a:ext cx="81580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 smtClean="0">
                <a:solidFill>
                  <a:srgbClr val="00B050"/>
                </a:solidFill>
              </a:rPr>
              <a:t>Input beam and BPM </a:t>
            </a:r>
            <a:r>
              <a:rPr lang="en-US" altLang="ja-JP" sz="2000" dirty="0" smtClean="0"/>
              <a:t>characterized </a:t>
            </a:r>
            <a:r>
              <a:rPr kumimoji="1" lang="en-US" altLang="ja-JP" sz="2000" dirty="0" smtClean="0"/>
              <a:t>by previous test experiments</a:t>
            </a:r>
          </a:p>
          <a:p>
            <a:r>
              <a:rPr lang="en-US" altLang="ja-JP" sz="2000" dirty="0"/>
              <a:t>B</a:t>
            </a:r>
            <a:r>
              <a:rPr kumimoji="1" lang="en-US" altLang="ja-JP" sz="2000" dirty="0" smtClean="0"/>
              <a:t>eing assembled and tested at the LINAC assembly area.</a:t>
            </a:r>
          </a:p>
          <a:p>
            <a:r>
              <a:rPr lang="en-US" altLang="ja-JP" sz="2000" b="1" dirty="0" smtClean="0">
                <a:solidFill>
                  <a:srgbClr val="00B050"/>
                </a:solidFill>
              </a:rPr>
              <a:t>Beam time (6 days) is scheduled </a:t>
            </a:r>
            <a:r>
              <a:rPr lang="en-US" altLang="ja-JP" sz="2000" dirty="0" smtClean="0"/>
              <a:t>in November, 2017</a:t>
            </a:r>
            <a:endParaRPr kumimoji="1" lang="ja-JP" altLang="en-US" sz="20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339756" y="6352146"/>
            <a:ext cx="2177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Photo by M. </a:t>
            </a:r>
            <a:r>
              <a:rPr kumimoji="1" lang="en-US" altLang="ja-JP" b="1" dirty="0" err="1" smtClean="0">
                <a:solidFill>
                  <a:schemeClr val="bg1"/>
                </a:solidFill>
              </a:rPr>
              <a:t>Otani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178"/>
            <a:ext cx="8229600" cy="985712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Muon beam injection and storage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845633"/>
            <a:ext cx="4040188" cy="1028697"/>
          </a:xfrm>
        </p:spPr>
        <p:txBody>
          <a:bodyPr>
            <a:normAutofit/>
          </a:bodyPr>
          <a:lstStyle/>
          <a:p>
            <a:r>
              <a:rPr lang="en-US" altLang="ja-JP" dirty="0"/>
              <a:t>H</a:t>
            </a:r>
            <a:r>
              <a:rPr kumimoji="1" lang="en-US" altLang="ja-JP" dirty="0" smtClean="0"/>
              <a:t>orizontal injection + kicker</a:t>
            </a:r>
          </a:p>
          <a:p>
            <a:r>
              <a:rPr lang="en-US" altLang="ja-JP" dirty="0" smtClean="0"/>
              <a:t>(BNL E821, FNAL E989)</a:t>
            </a:r>
            <a:endParaRPr kumimoji="1" lang="ja-JP" altLang="en-US" dirty="0"/>
          </a:p>
        </p:txBody>
      </p:sp>
      <p:pic>
        <p:nvPicPr>
          <p:cNvPr id="20" name="コンテンツ プレースホルダー 19" descr="スクリーンショット 2016-01-11 13.20.50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032" b="-8032"/>
          <a:stretch>
            <a:fillRect/>
          </a:stretch>
        </p:blipFill>
        <p:spPr>
          <a:xfrm>
            <a:off x="224540" y="2048840"/>
            <a:ext cx="4040188" cy="3951288"/>
          </a:xfrm>
        </p:spPr>
      </p:pic>
      <p:pic>
        <p:nvPicPr>
          <p:cNvPr id="21" name="コンテンツ プレースホルダー 20" descr="スクリーンショット 2016-01-11 13.22.45.pn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3" b="-5540"/>
          <a:stretch/>
        </p:blipFill>
        <p:spPr>
          <a:xfrm>
            <a:off x="4398933" y="2402085"/>
            <a:ext cx="4722974" cy="3071518"/>
          </a:xfrm>
        </p:spPr>
      </p:pic>
      <p:cxnSp>
        <p:nvCxnSpPr>
          <p:cNvPr id="13" name="直線矢印コネクタ 12"/>
          <p:cNvCxnSpPr/>
          <p:nvPr/>
        </p:nvCxnSpPr>
        <p:spPr bwMode="auto">
          <a:xfrm flipH="1">
            <a:off x="7309354" y="2717112"/>
            <a:ext cx="675339" cy="315029"/>
          </a:xfrm>
          <a:prstGeom prst="straightConnector1">
            <a:avLst/>
          </a:prstGeom>
          <a:ln w="76200" cmpd="sng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845633"/>
            <a:ext cx="4041775" cy="1028697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3D spiral injection + kicker</a:t>
            </a:r>
          </a:p>
          <a:p>
            <a:r>
              <a:rPr lang="en-US" altLang="ja-JP" dirty="0" smtClean="0"/>
              <a:t>(J-PARC E34)</a:t>
            </a:r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39552" y="5805264"/>
            <a:ext cx="36714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/>
              <a:t>Injection efficiency : 3-5%</a:t>
            </a:r>
            <a:r>
              <a:rPr kumimoji="1" lang="en-US" altLang="ja-JP" sz="1600" b="1" dirty="0" smtClean="0"/>
              <a:t>(*)</a:t>
            </a:r>
          </a:p>
          <a:p>
            <a:endParaRPr kumimoji="1" lang="en-US" altLang="ja-JP" sz="1600" dirty="0" smtClean="0"/>
          </a:p>
          <a:p>
            <a:r>
              <a:rPr lang="en-US" altLang="ja-JP" sz="1600" dirty="0" smtClean="0"/>
              <a:t>(*) PRD73,072003 (2006)</a:t>
            </a:r>
            <a:endParaRPr kumimoji="1" lang="ja-JP" altLang="en-US" sz="24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911610" y="5799529"/>
            <a:ext cx="3500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Injection efficiency : ~90%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253035" y="6321434"/>
            <a:ext cx="3433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A paper was submitted to NIMA </a:t>
            </a:r>
            <a:r>
              <a:rPr lang="en-US" altLang="ja-JP" sz="1400" dirty="0"/>
              <a:t> </a:t>
            </a:r>
            <a:r>
              <a:rPr lang="en-US" altLang="ja-JP" sz="1400" dirty="0" smtClean="0"/>
              <a:t>in </a:t>
            </a:r>
            <a:r>
              <a:rPr kumimoji="1" lang="en-US" altLang="ja-JP" sz="1400" dirty="0" smtClean="0"/>
              <a:t>Oct 2015</a:t>
            </a:r>
          </a:p>
          <a:p>
            <a:r>
              <a:rPr lang="en-US" altLang="ja-JP" sz="1400" dirty="0" smtClean="0"/>
              <a:t>by H. </a:t>
            </a:r>
            <a:r>
              <a:rPr lang="en-US" altLang="ja-JP" sz="1400" dirty="0" err="1" smtClean="0"/>
              <a:t>Iinuma</a:t>
            </a:r>
            <a:r>
              <a:rPr lang="en-US" altLang="ja-JP" sz="1400" dirty="0" smtClean="0"/>
              <a:t> et al.</a:t>
            </a:r>
            <a:endParaRPr kumimoji="1" lang="ja-JP" altLang="en-US" sz="1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A437-8092-0B4C-82D1-C0C92EA520C6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57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4" grpId="0"/>
      <p:bldP spid="2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51470"/>
          </a:xfrm>
        </p:spPr>
        <p:txBody>
          <a:bodyPr>
            <a:normAutofit fontScale="90000"/>
          </a:bodyPr>
          <a:lstStyle/>
          <a:p>
            <a:r>
              <a:rPr lang="en-US" altLang="ja-JP" sz="4000" b="1" dirty="0"/>
              <a:t>Spiral Injection Test </a:t>
            </a:r>
            <a:r>
              <a:rPr lang="en-US" altLang="ja-JP" sz="4000" b="1" dirty="0" smtClean="0"/>
              <a:t>Experiment with low-energy electron beam</a:t>
            </a:r>
            <a:endParaRPr kumimoji="1" lang="ja-JP" altLang="en-US" sz="4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39</a:t>
            </a:fld>
            <a:endParaRPr kumimoji="1" lang="ja-JP" altLang="en-US"/>
          </a:p>
        </p:txBody>
      </p:sp>
      <p:grpSp>
        <p:nvGrpSpPr>
          <p:cNvPr id="5" name="Group 2"/>
          <p:cNvGrpSpPr>
            <a:grpSpLocks noChangeAspect="1"/>
          </p:cNvGrpSpPr>
          <p:nvPr/>
        </p:nvGrpSpPr>
        <p:grpSpPr>
          <a:xfrm>
            <a:off x="1115403" y="1025096"/>
            <a:ext cx="7086012" cy="5331257"/>
            <a:chOff x="1000279" y="2275265"/>
            <a:chExt cx="4724008" cy="3554171"/>
          </a:xfrm>
        </p:grpSpPr>
        <p:pic>
          <p:nvPicPr>
            <p:cNvPr id="6" name="Picture 2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279" y="2286429"/>
              <a:ext cx="4724008" cy="3543007"/>
            </a:xfrm>
            <a:prstGeom prst="rect">
              <a:avLst/>
            </a:prstGeom>
          </p:spPr>
        </p:pic>
        <p:cxnSp>
          <p:nvCxnSpPr>
            <p:cNvPr id="7" name="Straight Arrow Connector 9"/>
            <p:cNvCxnSpPr/>
            <p:nvPr/>
          </p:nvCxnSpPr>
          <p:spPr>
            <a:xfrm>
              <a:off x="3465415" y="3065741"/>
              <a:ext cx="567159" cy="39354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11"/>
            <p:cNvSpPr txBox="1"/>
            <p:nvPr/>
          </p:nvSpPr>
          <p:spPr>
            <a:xfrm>
              <a:off x="2409929" y="2708513"/>
              <a:ext cx="13019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Beam track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Straight Arrow Connector 49"/>
            <p:cNvCxnSpPr/>
            <p:nvPr/>
          </p:nvCxnSpPr>
          <p:spPr>
            <a:xfrm>
              <a:off x="2530856" y="3683440"/>
              <a:ext cx="567159" cy="39354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50"/>
            <p:cNvSpPr txBox="1"/>
            <p:nvPr/>
          </p:nvSpPr>
          <p:spPr>
            <a:xfrm>
              <a:off x="1740001" y="3396852"/>
              <a:ext cx="8449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Mirror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1" name="Straight Arrow Connector 51"/>
            <p:cNvCxnSpPr/>
            <p:nvPr/>
          </p:nvCxnSpPr>
          <p:spPr>
            <a:xfrm flipV="1">
              <a:off x="3098015" y="4976031"/>
              <a:ext cx="691924" cy="301313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52"/>
            <p:cNvSpPr txBox="1"/>
            <p:nvPr/>
          </p:nvSpPr>
          <p:spPr>
            <a:xfrm>
              <a:off x="2038490" y="5231727"/>
              <a:ext cx="1569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Injection hole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3" name="Straight Arrow Connector 53"/>
            <p:cNvCxnSpPr/>
            <p:nvPr/>
          </p:nvCxnSpPr>
          <p:spPr>
            <a:xfrm flipV="1">
              <a:off x="1911752" y="4364846"/>
              <a:ext cx="372326" cy="313836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54"/>
            <p:cNvSpPr txBox="1"/>
            <p:nvPr/>
          </p:nvSpPr>
          <p:spPr>
            <a:xfrm>
              <a:off x="1009069" y="4678682"/>
              <a:ext cx="18053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Reflection from 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chamber wall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21"/>
            <p:cNvSpPr/>
            <p:nvPr/>
          </p:nvSpPr>
          <p:spPr>
            <a:xfrm>
              <a:off x="1000279" y="2275265"/>
              <a:ext cx="1530577" cy="1115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 flipH="1">
            <a:off x="4464373" y="6397331"/>
            <a:ext cx="4370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Master thesis, M. A. </a:t>
            </a:r>
            <a:r>
              <a:rPr lang="en-US" altLang="ja-JP" dirty="0" err="1" smtClean="0"/>
              <a:t>Rehman</a:t>
            </a:r>
            <a:r>
              <a:rPr lang="en-US" altLang="ja-JP" dirty="0" smtClean="0"/>
              <a:t> (2017)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101470" y="1037715"/>
            <a:ext cx="4619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Injection angle was changed from 47 to 44 deg.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25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4674"/>
            <a:ext cx="9144001" cy="6853325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4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94665" y="6613889"/>
            <a:ext cx="22493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 smtClean="0">
                <a:solidFill>
                  <a:schemeClr val="bg1"/>
                </a:solidFill>
              </a:rPr>
              <a:t>http://</a:t>
            </a:r>
            <a:r>
              <a:rPr lang="en-US" altLang="ja-JP" sz="1050" dirty="0" err="1" smtClean="0">
                <a:solidFill>
                  <a:schemeClr val="bg1"/>
                </a:solidFill>
              </a:rPr>
              <a:t>www.lastwordonnothing.com</a:t>
            </a:r>
            <a:r>
              <a:rPr lang="en-US" altLang="ja-JP" sz="1050" dirty="0" smtClean="0">
                <a:solidFill>
                  <a:schemeClr val="bg1"/>
                </a:solidFill>
              </a:rPr>
              <a:t>/</a:t>
            </a:r>
            <a:endParaRPr kumimoji="1" lang="ja-JP" altLang="en-US" sz="105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898447" y="5695002"/>
            <a:ext cx="5245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FFFF"/>
                </a:solidFill>
              </a:rPr>
              <a:t>“</a:t>
            </a:r>
            <a:r>
              <a:rPr kumimoji="1" lang="en-US" altLang="ja-JP" sz="2400" dirty="0" err="1" smtClean="0">
                <a:solidFill>
                  <a:srgbClr val="FFFFFF"/>
                </a:solidFill>
              </a:rPr>
              <a:t>muon</a:t>
            </a:r>
            <a:r>
              <a:rPr kumimoji="1" lang="en-US" altLang="ja-JP" sz="2400" dirty="0" smtClean="0">
                <a:solidFill>
                  <a:srgbClr val="FFFFFF"/>
                </a:solidFill>
              </a:rPr>
              <a:t> g-2 anomaly as a guiding light”</a:t>
            </a:r>
            <a:endParaRPr kumimoji="1" lang="ja-JP" altLang="en-US" sz="2400" dirty="0">
              <a:solidFill>
                <a:srgbClr val="FFFFFF"/>
              </a:solidFill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-3" y="4674"/>
            <a:ext cx="9144001" cy="68533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99372" y="774847"/>
            <a:ext cx="52229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>
                <a:solidFill>
                  <a:srgbClr val="FFFFFF"/>
                </a:solidFill>
              </a:rPr>
              <a:t>Baryon asymmetry in the Universe</a:t>
            </a:r>
          </a:p>
          <a:p>
            <a:r>
              <a:rPr lang="en-US" altLang="ja-JP" sz="2800" dirty="0">
                <a:solidFill>
                  <a:srgbClr val="FFFFFF"/>
                </a:solidFill>
              </a:rPr>
              <a:t>Dark </a:t>
            </a:r>
            <a:r>
              <a:rPr lang="en-US" altLang="ja-JP" sz="2800" dirty="0" smtClean="0">
                <a:solidFill>
                  <a:srgbClr val="FFFFFF"/>
                </a:solidFill>
              </a:rPr>
              <a:t>matter</a:t>
            </a:r>
          </a:p>
          <a:p>
            <a:r>
              <a:rPr lang="en-US" altLang="ja-JP" sz="2800" dirty="0">
                <a:solidFill>
                  <a:srgbClr val="FFFFFF"/>
                </a:solidFill>
              </a:rPr>
              <a:t>Hierarchy </a:t>
            </a:r>
            <a:r>
              <a:rPr lang="en-US" altLang="ja-JP" sz="2800" dirty="0" smtClean="0">
                <a:solidFill>
                  <a:srgbClr val="FFFFFF"/>
                </a:solidFill>
              </a:rPr>
              <a:t>problem</a:t>
            </a:r>
          </a:p>
          <a:p>
            <a:r>
              <a:rPr lang="en-US" altLang="ja-JP" sz="2800" dirty="0" smtClean="0">
                <a:solidFill>
                  <a:srgbClr val="FFFFFF"/>
                </a:solidFill>
              </a:rPr>
              <a:t>…</a:t>
            </a:r>
            <a:endParaRPr lang="en-US" altLang="ja-JP" sz="2800" dirty="0">
              <a:solidFill>
                <a:srgbClr val="FFFFFF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99372" y="4674"/>
            <a:ext cx="83261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FFFF"/>
                </a:solidFill>
              </a:rPr>
              <a:t>Beyond the standard model is dark.</a:t>
            </a:r>
            <a:endParaRPr kumimoji="1" lang="ja-JP" altLang="en-US" sz="4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65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r="-1607"/>
          <a:stretch/>
        </p:blipFill>
        <p:spPr bwMode="auto">
          <a:xfrm>
            <a:off x="971220" y="639255"/>
            <a:ext cx="7682513" cy="623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12372"/>
          </a:xfrm>
        </p:spPr>
        <p:txBody>
          <a:bodyPr>
            <a:noAutofit/>
          </a:bodyPr>
          <a:lstStyle/>
          <a:p>
            <a:r>
              <a:rPr lang="en-US" altLang="ja-JP" sz="4000" dirty="0"/>
              <a:t>Muon storage magnet and detector</a:t>
            </a:r>
            <a:endParaRPr lang="ja-JP" altLang="en-US" sz="4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9AD82-A2A7-48CC-ADE6-956731C16DA4}" type="slidenum">
              <a:rPr kumimoji="1" lang="ja-JP" altLang="en-US" smtClean="0"/>
              <a:pPr/>
              <a:t>40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 rot="395892">
            <a:off x="1115522" y="1694054"/>
            <a:ext cx="1188731" cy="343620"/>
          </a:xfrm>
          <a:prstGeom prst="rect">
            <a:avLst/>
          </a:prstGeom>
          <a:noFill/>
        </p:spPr>
        <p:txBody>
          <a:bodyPr wrap="none" lIns="91400" tIns="45702" rIns="91400" bIns="45702" rtlCol="0">
            <a:spAutoFit/>
          </a:bodyPr>
          <a:lstStyle/>
          <a:p>
            <a:r>
              <a:rPr lang="en-US" altLang="ja-JP" sz="1600" dirty="0"/>
              <a:t>Cryogenics</a:t>
            </a:r>
            <a:endParaRPr lang="ja-JP" altLang="en-US" sz="1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14489" y="3790011"/>
            <a:ext cx="1531188" cy="707886"/>
          </a:xfrm>
          <a:prstGeom prst="rect">
            <a:avLst/>
          </a:prstGeom>
          <a:noFill/>
        </p:spPr>
        <p:txBody>
          <a:bodyPr wrap="none" lIns="91400" tIns="45702" rIns="91400" bIns="45702" rtlCol="0">
            <a:spAutoFit/>
          </a:bodyPr>
          <a:lstStyle/>
          <a:p>
            <a:r>
              <a:rPr lang="en-US" altLang="ja-JP" sz="2000" b="1" dirty="0">
                <a:solidFill>
                  <a:srgbClr val="0000FF"/>
                </a:solidFill>
              </a:rPr>
              <a:t>e+ tracking</a:t>
            </a:r>
          </a:p>
          <a:p>
            <a:r>
              <a:rPr lang="en-US" altLang="ja-JP" sz="2000" b="1" dirty="0">
                <a:solidFill>
                  <a:srgbClr val="0000FF"/>
                </a:solidFill>
              </a:rPr>
              <a:t>detector</a:t>
            </a:r>
          </a:p>
        </p:txBody>
      </p:sp>
      <p:cxnSp>
        <p:nvCxnSpPr>
          <p:cNvPr id="12" name="直線矢印コネクタ 11"/>
          <p:cNvCxnSpPr/>
          <p:nvPr/>
        </p:nvCxnSpPr>
        <p:spPr>
          <a:xfrm>
            <a:off x="7361872" y="1865866"/>
            <a:ext cx="0" cy="39607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 rot="5400000">
            <a:off x="7133939" y="3387515"/>
            <a:ext cx="913398" cy="307766"/>
          </a:xfrm>
          <a:prstGeom prst="rect">
            <a:avLst/>
          </a:prstGeom>
          <a:noFill/>
        </p:spPr>
        <p:txBody>
          <a:bodyPr wrap="none" lIns="91400" tIns="45702" rIns="91400" bIns="45702" rtlCol="0">
            <a:spAutoFit/>
          </a:bodyPr>
          <a:lstStyle/>
          <a:p>
            <a:r>
              <a:rPr lang="en-US" altLang="ja-JP" sz="1400" dirty="0"/>
              <a:t>2900 mm</a:t>
            </a:r>
            <a:endParaRPr lang="ja-JP" altLang="en-US" sz="1400" dirty="0"/>
          </a:p>
        </p:txBody>
      </p:sp>
      <p:sp>
        <p:nvSpPr>
          <p:cNvPr id="18" name="円弧 17"/>
          <p:cNvSpPr/>
          <p:nvPr/>
        </p:nvSpPr>
        <p:spPr>
          <a:xfrm rot="5400000">
            <a:off x="4367627" y="3129411"/>
            <a:ext cx="402366" cy="996137"/>
          </a:xfrm>
          <a:prstGeom prst="arc">
            <a:avLst>
              <a:gd name="adj1" fmla="val 16200000"/>
              <a:gd name="adj2" fmla="val 5255986"/>
            </a:avLst>
          </a:prstGeom>
          <a:ln>
            <a:solidFill>
              <a:srgbClr val="FF0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00" tIns="45702" rIns="91400" bIns="45702"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弧 18"/>
          <p:cNvSpPr/>
          <p:nvPr/>
        </p:nvSpPr>
        <p:spPr>
          <a:xfrm rot="16200000">
            <a:off x="4314902" y="3139186"/>
            <a:ext cx="506782" cy="1024975"/>
          </a:xfrm>
          <a:prstGeom prst="arc">
            <a:avLst>
              <a:gd name="adj1" fmla="val 16200000"/>
              <a:gd name="adj2" fmla="val 5255986"/>
            </a:avLst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00" tIns="45702" rIns="91400" bIns="45702"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74706" y="3248132"/>
            <a:ext cx="2421236" cy="400110"/>
          </a:xfrm>
          <a:prstGeom prst="rect">
            <a:avLst/>
          </a:prstGeom>
          <a:noFill/>
        </p:spPr>
        <p:txBody>
          <a:bodyPr wrap="square" lIns="91400" tIns="45702" rIns="91400" bIns="45702" rtlCol="0">
            <a:spAutoFit/>
          </a:bodyPr>
          <a:lstStyle/>
          <a:p>
            <a:r>
              <a:rPr lang="en-US" altLang="ja-JP" sz="2000" b="1" dirty="0">
                <a:solidFill>
                  <a:srgbClr val="FF0000"/>
                </a:solidFill>
              </a:rPr>
              <a:t>Muon storage orbit</a:t>
            </a:r>
            <a:endParaRPr lang="ja-JP" altLang="en-US" sz="2000" b="1" dirty="0">
              <a:solidFill>
                <a:srgbClr val="FF0000"/>
              </a:solidFill>
            </a:endParaRPr>
          </a:p>
        </p:txBody>
      </p:sp>
      <p:cxnSp>
        <p:nvCxnSpPr>
          <p:cNvPr id="24" name="直線コネクタ 23"/>
          <p:cNvCxnSpPr>
            <a:endCxn id="18" idx="2"/>
          </p:cNvCxnSpPr>
          <p:nvPr/>
        </p:nvCxnSpPr>
        <p:spPr>
          <a:xfrm>
            <a:off x="2328417" y="3426293"/>
            <a:ext cx="1744989" cy="221951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flipV="1">
            <a:off x="2420805" y="3841115"/>
            <a:ext cx="1887381" cy="153933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 rot="457963">
            <a:off x="2054830" y="1432368"/>
            <a:ext cx="1138202" cy="369332"/>
          </a:xfrm>
          <a:prstGeom prst="rect">
            <a:avLst/>
          </a:prstGeom>
          <a:noFill/>
        </p:spPr>
        <p:txBody>
          <a:bodyPr wrap="none" lIns="91400" tIns="45702" rIns="91400" bIns="45702" rtlCol="0">
            <a:spAutoFit/>
          </a:bodyPr>
          <a:lstStyle/>
          <a:p>
            <a:r>
              <a:rPr kumimoji="1" lang="en-US" altLang="ja-JP" dirty="0" smtClean="0">
                <a:solidFill>
                  <a:srgbClr val="FFFFFF"/>
                </a:solidFill>
              </a:rPr>
              <a:t>Iron yoke</a:t>
            </a:r>
            <a:endParaRPr kumimoji="1" lang="ja-JP" altLang="en-US" dirty="0">
              <a:solidFill>
                <a:srgbClr val="FFFFFF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 rot="5400000">
            <a:off x="5002039" y="3699498"/>
            <a:ext cx="1960417" cy="276999"/>
          </a:xfrm>
          <a:prstGeom prst="rect">
            <a:avLst/>
          </a:prstGeom>
          <a:noFill/>
        </p:spPr>
        <p:txBody>
          <a:bodyPr wrap="square" lIns="91400" tIns="45702" rIns="91400" bIns="45702" rtlCol="0">
            <a:spAutoFit/>
          </a:bodyPr>
          <a:lstStyle/>
          <a:p>
            <a:r>
              <a:rPr lang="en-US" altLang="ja-JP" sz="1200" dirty="0">
                <a:solidFill>
                  <a:srgbClr val="FFFFFF"/>
                </a:solidFill>
              </a:rPr>
              <a:t>Super conducting coils</a:t>
            </a:r>
            <a:endParaRPr lang="ja-JP" alt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80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41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6" name="図 5" descr="IMG_55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45"/>
            <a:ext cx="9144000" cy="6858000"/>
          </a:xfrm>
          <a:prstGeom prst="rect">
            <a:avLst/>
          </a:prstGeom>
        </p:spPr>
      </p:pic>
      <p:pic>
        <p:nvPicPr>
          <p:cNvPr id="7" name="図 6" descr="IMG_5495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4096" y="3432683"/>
            <a:ext cx="1179904" cy="2523306"/>
          </a:xfrm>
          <a:prstGeom prst="rect">
            <a:avLst/>
          </a:prstGeom>
        </p:spPr>
      </p:pic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457200" y="265804"/>
            <a:ext cx="8229600" cy="1175368"/>
          </a:xfrm>
          <a:solidFill>
            <a:schemeClr val="tx1">
              <a:alpha val="55000"/>
            </a:schemeClr>
          </a:solidFill>
        </p:spPr>
        <p:txBody>
          <a:bodyPr>
            <a:noAutofit/>
          </a:bodyPr>
          <a:lstStyle/>
          <a:p>
            <a:r>
              <a:rPr lang="en-US" altLang="ja-JP" sz="3600" dirty="0" smtClean="0">
                <a:solidFill>
                  <a:schemeClr val="bg1"/>
                </a:solidFill>
              </a:rPr>
              <a:t>B-field shimming test with a medical MRI magnet (1.7 T) at J-PARC</a:t>
            </a:r>
            <a:endParaRPr kumimoji="1" lang="ja-JP" altLang="en-US" sz="3600" dirty="0">
              <a:solidFill>
                <a:schemeClr val="bg1"/>
              </a:solidFill>
            </a:endParaRPr>
          </a:p>
        </p:txBody>
      </p:sp>
      <p:pic>
        <p:nvPicPr>
          <p:cNvPr id="9" name="図 8" descr="スクリーンショット 2016-01-11 15.04.1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45" y="4940060"/>
            <a:ext cx="4510084" cy="1627900"/>
          </a:xfrm>
          <a:prstGeom prst="rect">
            <a:avLst/>
          </a:prstGeom>
        </p:spPr>
      </p:pic>
      <p:pic>
        <p:nvPicPr>
          <p:cNvPr id="10" name="図 9" descr="スクリーンショット 2016-01-11 15.04.36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1"/>
          <a:stretch/>
        </p:blipFill>
        <p:spPr>
          <a:xfrm>
            <a:off x="4597844" y="4940060"/>
            <a:ext cx="4546156" cy="1627900"/>
          </a:xfrm>
          <a:prstGeom prst="rect">
            <a:avLst/>
          </a:prstGeom>
        </p:spPr>
      </p:pic>
      <p:sp>
        <p:nvSpPr>
          <p:cNvPr id="11" name="右矢印 10"/>
          <p:cNvSpPr/>
          <p:nvPr/>
        </p:nvSpPr>
        <p:spPr>
          <a:xfrm>
            <a:off x="4430471" y="5296400"/>
            <a:ext cx="1092850" cy="84663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-9845" y="-108290"/>
            <a:ext cx="2588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FF00"/>
                </a:solidFill>
              </a:rPr>
              <a:t>From PAC20 report</a:t>
            </a:r>
            <a:endParaRPr kumimoji="1" lang="ja-JP" altLang="en-US" sz="2400" dirty="0">
              <a:solidFill>
                <a:srgbClr val="FFFF0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064890" y="1609558"/>
            <a:ext cx="2296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solidFill>
                  <a:schemeClr val="bg1"/>
                </a:solidFill>
              </a:rPr>
              <a:t>Slide by K. Sasaki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08295" y="4410387"/>
            <a:ext cx="3805248" cy="461665"/>
          </a:xfrm>
          <a:prstGeom prst="rect">
            <a:avLst/>
          </a:prstGeom>
          <a:solidFill>
            <a:schemeClr val="tx1">
              <a:alpha val="59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FFFF"/>
                </a:solidFill>
              </a:rPr>
              <a:t>Measurements in April, 2015</a:t>
            </a:r>
            <a:endParaRPr kumimoji="1" lang="ja-JP" alt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60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73760"/>
          </a:xfrm>
        </p:spPr>
        <p:txBody>
          <a:bodyPr>
            <a:normAutofit/>
          </a:bodyPr>
          <a:lstStyle/>
          <a:p>
            <a:r>
              <a:rPr kumimoji="1" lang="en-US" altLang="ja-JP" sz="4800" b="1" dirty="0" smtClean="0"/>
              <a:t>Cross calibration </a:t>
            </a:r>
            <a:r>
              <a:rPr kumimoji="1" lang="en-US" altLang="ja-JP" sz="4800" b="1" smtClean="0"/>
              <a:t>of B-field probes</a:t>
            </a:r>
            <a:endParaRPr kumimoji="1" lang="ja-JP" altLang="en-US" sz="4800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42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2269846"/>
            <a:ext cx="5379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The NMR probes (J-PARC E34, FNAL E989)</a:t>
            </a:r>
            <a:endParaRPr kumimoji="1" lang="ja-JP" altLang="en-US" sz="2400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0" b="19300"/>
          <a:stretch/>
        </p:blipFill>
        <p:spPr>
          <a:xfrm>
            <a:off x="0" y="2675494"/>
            <a:ext cx="6694737" cy="4158765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35169" y="2894907"/>
            <a:ext cx="273095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/>
              <a:t>J-PARC E34 </a:t>
            </a:r>
            <a:endParaRPr kumimoji="1" lang="ja-JP" altLang="en-US" sz="32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786554" y="2906630"/>
            <a:ext cx="208670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smtClean="0"/>
              <a:t>FNAL E989</a:t>
            </a:r>
            <a:endParaRPr kumimoji="1" lang="ja-JP" altLang="en-US" sz="32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694737" y="5336416"/>
            <a:ext cx="25626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Supported by</a:t>
            </a:r>
          </a:p>
          <a:p>
            <a:r>
              <a:rPr lang="en-US" altLang="ja-JP" dirty="0" smtClean="0"/>
              <a:t>US-Japan corporative</a:t>
            </a:r>
          </a:p>
          <a:p>
            <a:r>
              <a:rPr lang="en-US" altLang="ja-JP" dirty="0" smtClean="0"/>
              <a:t>research program</a:t>
            </a:r>
          </a:p>
          <a:p>
            <a:endParaRPr kumimoji="1" lang="en-US" altLang="ja-JP" dirty="0"/>
          </a:p>
          <a:p>
            <a:r>
              <a:rPr lang="en-US" altLang="ja-JP" dirty="0" smtClean="0"/>
              <a:t>Photo by S. </a:t>
            </a:r>
            <a:r>
              <a:rPr lang="en-US" altLang="ja-JP" dirty="0" err="1" smtClean="0"/>
              <a:t>Seo</a:t>
            </a:r>
            <a:endParaRPr kumimoji="1" lang="ja-JP" altLang="en-US" dirty="0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1" t="674" r="15847" b="1228"/>
          <a:stretch/>
        </p:blipFill>
        <p:spPr>
          <a:xfrm>
            <a:off x="5873262" y="777142"/>
            <a:ext cx="3270738" cy="3903784"/>
          </a:xfrm>
        </p:spPr>
      </p:pic>
      <p:sp>
        <p:nvSpPr>
          <p:cNvPr id="15" name="テキスト ボックス 14"/>
          <p:cNvSpPr txBox="1"/>
          <p:nvPr/>
        </p:nvSpPr>
        <p:spPr>
          <a:xfrm>
            <a:off x="6148997" y="777142"/>
            <a:ext cx="2366353" cy="369332"/>
          </a:xfrm>
          <a:prstGeom prst="rect">
            <a:avLst/>
          </a:prstGeom>
          <a:solidFill>
            <a:schemeClr val="tx1">
              <a:alpha val="33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b="1" smtClean="0">
                <a:solidFill>
                  <a:schemeClr val="bg1"/>
                </a:solidFill>
              </a:rPr>
              <a:t>MRI magnet at ANL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46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5819252" cy="973015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Positron tracking detector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43</a:t>
            </a:fld>
            <a:endParaRPr kumimoji="1" lang="ja-JP" altLang="en-US"/>
          </a:p>
        </p:txBody>
      </p:sp>
      <p:pic>
        <p:nvPicPr>
          <p:cNvPr id="5" name="Picture 2" descr="C:\Users\takatomi\Desktop\g-2\05_Asse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2" t="3917" r="40358" b="3320"/>
          <a:stretch/>
        </p:blipFill>
        <p:spPr bwMode="auto">
          <a:xfrm>
            <a:off x="5808133" y="15197"/>
            <a:ext cx="3335867" cy="684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>
            <a:extLst>
              <a:ext uri="{FF2B5EF4-FFF2-40B4-BE49-F238E27FC236}">
                <a16:creationId xmlns="" xmlns:a16="http://schemas.microsoft.com/office/drawing/2014/main" id="{535EC05C-AD6B-47AC-89DC-1F16E1E627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6501"/>
            <a:ext cx="5802509" cy="3864471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-5624" y="2986501"/>
            <a:ext cx="3704492" cy="646331"/>
          </a:xfrm>
          <a:prstGeom prst="rect">
            <a:avLst/>
          </a:prstGeom>
          <a:solidFill>
            <a:schemeClr val="bg1">
              <a:alpha val="44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First working test module</a:t>
            </a:r>
          </a:p>
          <a:p>
            <a:r>
              <a:rPr lang="en-US" altLang="ja-JP" dirty="0" smtClean="0"/>
              <a:t>tested with muon beam (June 2017)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819252" y="6019975"/>
            <a:ext cx="10855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KEK</a:t>
            </a:r>
          </a:p>
          <a:p>
            <a:r>
              <a:rPr lang="en-US" altLang="ja-JP" sz="1200" dirty="0" smtClean="0"/>
              <a:t>Mechanical</a:t>
            </a:r>
          </a:p>
          <a:p>
            <a:r>
              <a:rPr kumimoji="1" lang="en-US" altLang="ja-JP" sz="1200" dirty="0" smtClean="0"/>
              <a:t>Engineering</a:t>
            </a:r>
          </a:p>
          <a:p>
            <a:r>
              <a:rPr lang="en-US" altLang="ja-JP" sz="1200" dirty="0" smtClean="0"/>
              <a:t>Center</a:t>
            </a:r>
            <a:endParaRPr kumimoji="1" lang="ja-JP" altLang="en-US" sz="12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" y="1095735"/>
            <a:ext cx="58025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kumimoji="1" lang="en-US" altLang="ja-JP" sz="2400" b="1" dirty="0" smtClean="0">
                <a:solidFill>
                  <a:srgbClr val="121BC0"/>
                </a:solidFill>
              </a:rPr>
              <a:t>A tracking detector</a:t>
            </a:r>
            <a:r>
              <a:rPr kumimoji="1" lang="en-US" altLang="ja-JP" sz="2400" b="1" dirty="0" smtClean="0"/>
              <a:t> ( vs. calorimeter)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altLang="ja-JP" sz="2400" dirty="0" smtClean="0"/>
              <a:t>Robust against pileups</a:t>
            </a:r>
          </a:p>
          <a:p>
            <a:pPr marL="800100" lvl="1" indent="-342900">
              <a:buFont typeface="Arial" charset="0"/>
              <a:buChar char="•"/>
            </a:pPr>
            <a:endParaRPr kumimoji="1" lang="en-US" altLang="ja-JP" sz="2400" dirty="0" smtClean="0"/>
          </a:p>
          <a:p>
            <a:pPr marL="342900" indent="-342900">
              <a:buFont typeface="Arial" charset="0"/>
              <a:buChar char="•"/>
            </a:pPr>
            <a:r>
              <a:rPr kumimoji="1" lang="en-US" altLang="ja-JP" sz="2400" b="1" dirty="0" smtClean="0"/>
              <a:t>Partial funding available to </a:t>
            </a:r>
            <a:r>
              <a:rPr lang="en-US" altLang="ja-JP" sz="2400" b="1" dirty="0" smtClean="0"/>
              <a:t>construct a part of detector </a:t>
            </a:r>
            <a:r>
              <a:rPr kumimoji="1" lang="en-US" altLang="ja-JP" sz="2400" b="1" dirty="0" smtClean="0"/>
              <a:t>system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51041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317509" y="726517"/>
            <a:ext cx="8826491" cy="1242494"/>
          </a:xfrm>
        </p:spPr>
        <p:txBody>
          <a:bodyPr>
            <a:noAutofit/>
          </a:bodyPr>
          <a:lstStyle/>
          <a:p>
            <a:pPr marL="0" indent="0">
              <a:buClrTx/>
              <a:buSzPct val="70000"/>
              <a:buNone/>
            </a:pPr>
            <a:r>
              <a:rPr lang="en-US" altLang="ja-JP" sz="2400" dirty="0" err="1" smtClean="0"/>
              <a:t>a</a:t>
            </a:r>
            <a:r>
              <a:rPr lang="en-US" altLang="ja-JP" sz="2400" baseline="-25000" dirty="0" err="1" smtClean="0"/>
              <a:t>μ</a:t>
            </a:r>
            <a:r>
              <a:rPr lang="en-US" altLang="ja-JP" sz="2400" dirty="0" smtClean="0"/>
              <a:t> = (g-2)/2</a:t>
            </a:r>
          </a:p>
          <a:p>
            <a:pPr marL="0" indent="0">
              <a:buClrTx/>
              <a:buSzPct val="70000"/>
              <a:buNone/>
            </a:pPr>
            <a:r>
              <a:rPr lang="el-GR" altLang="ja-JP" sz="2400" dirty="0" smtClean="0"/>
              <a:t>ω</a:t>
            </a:r>
            <a:r>
              <a:rPr lang="el-GR" altLang="ja-JP" sz="2400" baseline="-25000" dirty="0" smtClean="0"/>
              <a:t>a</a:t>
            </a:r>
            <a:r>
              <a:rPr lang="en-US" altLang="ja-JP" sz="2400" dirty="0" smtClean="0"/>
              <a:t>  : anomalous spin precession frequency</a:t>
            </a:r>
          </a:p>
          <a:p>
            <a:pPr marL="0" indent="0">
              <a:buSzPct val="70000"/>
              <a:buNone/>
            </a:pPr>
            <a:r>
              <a:rPr lang="el-GR" altLang="ja-JP" sz="2400" dirty="0" smtClean="0"/>
              <a:t>ω</a:t>
            </a:r>
            <a:r>
              <a:rPr lang="en-US" altLang="ja-JP" sz="2400" baseline="-25000" dirty="0" smtClean="0"/>
              <a:t>p</a:t>
            </a:r>
            <a:r>
              <a:rPr lang="en-US" altLang="ja-JP" sz="2400" dirty="0" smtClean="0"/>
              <a:t>  </a:t>
            </a:r>
            <a:r>
              <a:rPr lang="en-US" altLang="ja-JP" sz="2400" dirty="0"/>
              <a:t>: </a:t>
            </a:r>
            <a:r>
              <a:rPr lang="en-US" altLang="ja-JP" sz="2400" dirty="0" smtClean="0"/>
              <a:t>proton’s </a:t>
            </a:r>
            <a:r>
              <a:rPr lang="en-US" altLang="ja-JP" sz="2400" dirty="0" err="1" smtClean="0"/>
              <a:t>Lamor</a:t>
            </a:r>
            <a:r>
              <a:rPr lang="en-US" altLang="ja-JP" sz="2400" dirty="0" smtClean="0"/>
              <a:t> precession frequency</a:t>
            </a:r>
            <a:endParaRPr lang="en-US" altLang="ja-JP" sz="24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6388634" y="6492875"/>
            <a:ext cx="2133600" cy="365125"/>
          </a:xfrm>
        </p:spPr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44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-6492" y="0"/>
            <a:ext cx="9150492" cy="725246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Experimental determination</a:t>
            </a:r>
            <a:r>
              <a:rPr kumimoji="1" lang="en-US" altLang="ja-JP" dirty="0" smtClean="0"/>
              <a:t> of </a:t>
            </a:r>
            <a:r>
              <a:rPr kumimoji="1" lang="en-US" altLang="ja-JP" dirty="0" err="1" smtClean="0"/>
              <a:t>a</a:t>
            </a:r>
            <a:r>
              <a:rPr kumimoji="1" lang="en-US" altLang="ja-JP" baseline="-25000" dirty="0" err="1" smtClean="0"/>
              <a:t>μ</a:t>
            </a:r>
            <a:endParaRPr kumimoji="1" lang="ja-JP" altLang="en-US" dirty="0"/>
          </a:p>
        </p:txBody>
      </p:sp>
      <p:pic>
        <p:nvPicPr>
          <p:cNvPr id="8" name="図 7" descr="amu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33" y="2482035"/>
            <a:ext cx="4121049" cy="1975845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875883" y="5628500"/>
            <a:ext cx="6001743" cy="830989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</a:rPr>
              <a:t>Present uncertainty ~ 0.12ppm (LANL)</a:t>
            </a:r>
          </a:p>
          <a:p>
            <a:r>
              <a:rPr lang="en-US" altLang="ja-JP" sz="2400" dirty="0">
                <a:solidFill>
                  <a:prstClr val="black"/>
                </a:solidFill>
                <a:latin typeface="Candara"/>
                <a:ea typeface="HGP明朝E"/>
              </a:rPr>
              <a:t> </a:t>
            </a:r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</a:rPr>
              <a:t>                                    </a:t>
            </a:r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 60ppb (</a:t>
            </a:r>
            <a:r>
              <a:rPr lang="en-US" altLang="ja-JP" sz="2400" dirty="0" err="1" smtClean="0">
                <a:solidFill>
                  <a:srgbClr val="FF0000"/>
                </a:solidFill>
                <a:latin typeface="Candara"/>
                <a:ea typeface="HGP明朝E"/>
                <a:sym typeface="Wingdings"/>
              </a:rPr>
              <a:t>MuSEUM</a:t>
            </a:r>
            <a:r>
              <a:rPr lang="en-US" altLang="ja-JP" sz="2400" dirty="0" smtClean="0">
                <a:solidFill>
                  <a:srgbClr val="FF0000"/>
                </a:solidFill>
                <a:latin typeface="Candara"/>
                <a:ea typeface="HGP明朝E"/>
                <a:sym typeface="Wingdings"/>
              </a:rPr>
              <a:t> goal</a:t>
            </a:r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)</a:t>
            </a:r>
            <a:endParaRPr lang="en-US" altLang="ja-JP" sz="2400" dirty="0" smtClean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194260" y="2408925"/>
            <a:ext cx="918791" cy="9923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2" name="上矢印 1"/>
          <p:cNvSpPr/>
          <p:nvPr/>
        </p:nvSpPr>
        <p:spPr>
          <a:xfrm>
            <a:off x="2553818" y="4642959"/>
            <a:ext cx="640442" cy="985541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14" name="上矢印 13"/>
          <p:cNvSpPr/>
          <p:nvPr/>
        </p:nvSpPr>
        <p:spPr>
          <a:xfrm rot="16200000">
            <a:off x="4870786" y="2516830"/>
            <a:ext cx="640442" cy="834042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608028" y="2703975"/>
            <a:ext cx="3535973" cy="1938984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</a:rPr>
              <a:t>Present : 0.54ppm (BNL) </a:t>
            </a:r>
          </a:p>
          <a:p>
            <a:r>
              <a:rPr lang="en-US" altLang="ja-JP" sz="2400" dirty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 </a:t>
            </a:r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     140ppb </a:t>
            </a:r>
          </a:p>
          <a:p>
            <a:r>
              <a:rPr lang="en-US" altLang="ja-JP" sz="2400" dirty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 </a:t>
            </a:r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          (FNAL/</a:t>
            </a:r>
            <a:r>
              <a:rPr lang="en-US" altLang="ja-JP" sz="2400" dirty="0" smtClean="0">
                <a:solidFill>
                  <a:srgbClr val="FF0000"/>
                </a:solidFill>
                <a:latin typeface="Candara"/>
                <a:ea typeface="HGP明朝E"/>
                <a:sym typeface="Wingdings"/>
              </a:rPr>
              <a:t>J-PARC goal</a:t>
            </a:r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)</a:t>
            </a:r>
          </a:p>
          <a:p>
            <a:r>
              <a:rPr lang="en-US" altLang="ja-JP" sz="2400" dirty="0" smtClean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   </a:t>
            </a:r>
            <a:r>
              <a:rPr lang="en-US" altLang="ja-JP" sz="2400" dirty="0" smtClean="0">
                <a:solidFill>
                  <a:prstClr val="white">
                    <a:lumMod val="50000"/>
                  </a:prstClr>
                </a:solidFill>
                <a:latin typeface="Candara"/>
                <a:ea typeface="HGP明朝E"/>
                <a:sym typeface="Wingdings"/>
              </a:rPr>
              <a:t>(400ppb</a:t>
            </a:r>
            <a:r>
              <a:rPr lang="en-US" altLang="en-US" sz="2400" dirty="0">
                <a:solidFill>
                  <a:prstClr val="white">
                    <a:lumMod val="50000"/>
                  </a:prstClr>
                </a:solidFill>
                <a:latin typeface="Candara"/>
                <a:ea typeface="HGP明朝E"/>
                <a:sym typeface="Wingdings"/>
              </a:rPr>
              <a:t> </a:t>
            </a:r>
            <a:endParaRPr lang="en-US" altLang="en-US" sz="2400" dirty="0" smtClean="0">
              <a:solidFill>
                <a:prstClr val="white">
                  <a:lumMod val="50000"/>
                </a:prstClr>
              </a:solidFill>
              <a:latin typeface="Candara"/>
              <a:ea typeface="HGP明朝E"/>
              <a:sym typeface="Wingdings"/>
            </a:endParaRPr>
          </a:p>
          <a:p>
            <a:r>
              <a:rPr lang="en-US" altLang="en-US" sz="2400" dirty="0">
                <a:solidFill>
                  <a:prstClr val="white">
                    <a:lumMod val="50000"/>
                  </a:prstClr>
                </a:solidFill>
                <a:latin typeface="Candara"/>
                <a:ea typeface="HGP明朝E"/>
                <a:sym typeface="Wingdings"/>
              </a:rPr>
              <a:t> </a:t>
            </a:r>
            <a:r>
              <a:rPr lang="en-US" altLang="en-US" sz="2400" dirty="0" smtClean="0">
                <a:solidFill>
                  <a:prstClr val="white">
                    <a:lumMod val="50000"/>
                  </a:prstClr>
                </a:solidFill>
                <a:latin typeface="Candara"/>
                <a:ea typeface="HGP明朝E"/>
                <a:sym typeface="Wingdings"/>
              </a:rPr>
              <a:t>          </a:t>
            </a:r>
            <a:r>
              <a:rPr lang="en-US" altLang="ja-JP" sz="2400" dirty="0" smtClean="0">
                <a:solidFill>
                  <a:prstClr val="white">
                    <a:lumMod val="50000"/>
                  </a:prstClr>
                </a:solidFill>
                <a:latin typeface="Candara"/>
                <a:ea typeface="HGP明朝E"/>
                <a:sym typeface="Wingdings"/>
              </a:rPr>
              <a:t>(J-PARC phase-I))</a:t>
            </a:r>
            <a:endParaRPr lang="en-US" altLang="ja-JP" sz="2400" dirty="0" smtClean="0">
              <a:solidFill>
                <a:prstClr val="white">
                  <a:lumMod val="50000"/>
                </a:prstClr>
              </a:solidFill>
              <a:latin typeface="Candara"/>
              <a:ea typeface="HGP明朝E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3973191" y="3513412"/>
            <a:ext cx="918791" cy="9923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362963" y="3481929"/>
            <a:ext cx="918791" cy="99237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lang="ja-JP" altLang="en-US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</p:spTree>
    <p:extLst>
      <p:ext uri="{BB962C8B-B14F-4D97-AF65-F5344CB8AC3E}">
        <p14:creationId xmlns:p14="http://schemas.microsoft.com/office/powerpoint/2010/main" val="202488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sz="5400" b="1" dirty="0">
                <a:solidFill>
                  <a:schemeClr val="accent6">
                    <a:lumMod val="75000"/>
                  </a:schemeClr>
                </a:solidFill>
              </a:rPr>
              <a:t>See you all at </a:t>
            </a:r>
            <a:r>
              <a:rPr lang="en-US" altLang="ja-JP" sz="5400" b="1" dirty="0" smtClean="0">
                <a:solidFill>
                  <a:schemeClr val="accent6">
                    <a:lumMod val="75000"/>
                  </a:schemeClr>
                </a:solidFill>
              </a:rPr>
              <a:t>CM15</a:t>
            </a:r>
            <a:br>
              <a:rPr lang="en-US" altLang="ja-JP" sz="5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ja-JP" sz="5400" b="1" dirty="0" smtClean="0">
                <a:solidFill>
                  <a:schemeClr val="accent6">
                    <a:lumMod val="75000"/>
                  </a:schemeClr>
                </a:solidFill>
              </a:rPr>
              <a:t>Dec 11-14, 2017 in Kyushu</a:t>
            </a:r>
            <a:endParaRPr kumimoji="1" lang="ja-JP" alt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71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01858"/>
          </a:xfrm>
        </p:spPr>
        <p:txBody>
          <a:bodyPr>
            <a:normAutofit fontScale="90000"/>
          </a:bodyPr>
          <a:lstStyle/>
          <a:p>
            <a:r>
              <a:rPr lang="en-US" altLang="ja-JP" sz="5400" b="1" dirty="0">
                <a:solidFill>
                  <a:schemeClr val="accent6">
                    <a:lumMod val="75000"/>
                  </a:schemeClr>
                </a:solidFill>
              </a:rPr>
              <a:t>See you all </a:t>
            </a:r>
            <a:r>
              <a:rPr lang="en-US" altLang="ja-JP" sz="5400" b="1">
                <a:solidFill>
                  <a:schemeClr val="accent6">
                    <a:lumMod val="75000"/>
                  </a:schemeClr>
                </a:solidFill>
              </a:rPr>
              <a:t>at </a:t>
            </a:r>
            <a:r>
              <a:rPr lang="en-US" altLang="ja-JP" sz="5400" b="1">
                <a:solidFill>
                  <a:schemeClr val="accent6">
                    <a:lumMod val="75000"/>
                  </a:schemeClr>
                </a:solidFill>
              </a:rPr>
              <a:t>CM15</a:t>
            </a:r>
            <a:br>
              <a:rPr lang="en-US" altLang="ja-JP" sz="5400" b="1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ja-JP" sz="5400" b="1">
                <a:solidFill>
                  <a:schemeClr val="accent6">
                    <a:lumMod val="75000"/>
                  </a:schemeClr>
                </a:solidFill>
              </a:rPr>
              <a:t>Dec 11-14, 2017 in Kyushu</a:t>
            </a:r>
            <a:endParaRPr kumimoji="1" lang="ja-JP" alt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>
          <a:xfrm>
            <a:off x="328246" y="972718"/>
            <a:ext cx="8554869" cy="5748757"/>
          </a:xfrm>
          <a:noFill/>
        </p:spPr>
        <p:txBody>
          <a:bodyPr>
            <a:normAutofit/>
          </a:bodyPr>
          <a:lstStyle/>
          <a:p>
            <a:r>
              <a:rPr lang="en-US" altLang="ja-JP" sz="3600" b="1" dirty="0" smtClean="0"/>
              <a:t>We aim to measure </a:t>
            </a:r>
            <a:r>
              <a:rPr lang="en-US" altLang="ja-JP" sz="3600" b="1" dirty="0" err="1" smtClean="0"/>
              <a:t>muon</a:t>
            </a:r>
            <a:r>
              <a:rPr lang="en-US" altLang="ja-JP" sz="3600" b="1" dirty="0" smtClean="0"/>
              <a:t> g-2 and EDM with </a:t>
            </a:r>
            <a:r>
              <a:rPr lang="en-US" altLang="ja-JP" sz="3600" b="1" dirty="0" smtClean="0">
                <a:solidFill>
                  <a:srgbClr val="0000FF"/>
                </a:solidFill>
              </a:rPr>
              <a:t>ultra-cold </a:t>
            </a:r>
            <a:r>
              <a:rPr lang="en-US" altLang="ja-JP" sz="3600" b="1" dirty="0" err="1" smtClean="0">
                <a:solidFill>
                  <a:srgbClr val="0000FF"/>
                </a:solidFill>
              </a:rPr>
              <a:t>muon</a:t>
            </a:r>
            <a:r>
              <a:rPr lang="en-US" altLang="ja-JP" sz="3600" b="1" dirty="0" smtClean="0">
                <a:solidFill>
                  <a:srgbClr val="0000FF"/>
                </a:solidFill>
              </a:rPr>
              <a:t> beam</a:t>
            </a:r>
            <a:r>
              <a:rPr lang="en-US" altLang="ja-JP" sz="3600" b="1" dirty="0" smtClean="0"/>
              <a:t> at J-PARC.</a:t>
            </a:r>
          </a:p>
          <a:p>
            <a:pPr lvl="1"/>
            <a:r>
              <a:rPr lang="en-US" altLang="ja-JP" sz="3200" b="1" dirty="0" smtClean="0">
                <a:solidFill>
                  <a:srgbClr val="00B050"/>
                </a:solidFill>
              </a:rPr>
              <a:t>An independent</a:t>
            </a:r>
            <a:r>
              <a:rPr lang="en-US" altLang="ja-JP" sz="3200" dirty="0" smtClean="0"/>
              <a:t> measurement</a:t>
            </a:r>
          </a:p>
          <a:p>
            <a:endParaRPr lang="en-US" altLang="ja-JP" sz="3600" dirty="0"/>
          </a:p>
          <a:p>
            <a:r>
              <a:rPr lang="en-US" altLang="ja-JP" sz="3600" b="1" dirty="0" smtClean="0">
                <a:solidFill>
                  <a:srgbClr val="FF0000"/>
                </a:solidFill>
              </a:rPr>
              <a:t>R&amp;D </a:t>
            </a:r>
            <a:r>
              <a:rPr lang="en-US" altLang="ja-JP" sz="3600" b="1" dirty="0" smtClean="0"/>
              <a:t>phase is ending. </a:t>
            </a:r>
          </a:p>
          <a:p>
            <a:r>
              <a:rPr lang="en-US" altLang="ja-JP" sz="3600" b="1" dirty="0" smtClean="0">
                <a:solidFill>
                  <a:srgbClr val="FF0000"/>
                </a:solidFill>
                <a:sym typeface="Wingdings"/>
              </a:rPr>
              <a:t>Construction </a:t>
            </a:r>
            <a:r>
              <a:rPr lang="en-US" altLang="ja-JP" sz="3600" b="1" dirty="0" smtClean="0">
                <a:sym typeface="Wingdings"/>
              </a:rPr>
              <a:t>phase is starting.</a:t>
            </a:r>
          </a:p>
          <a:p>
            <a:pPr lvl="1"/>
            <a:endParaRPr lang="en-US" altLang="ja-JP" sz="3200" dirty="0"/>
          </a:p>
          <a:p>
            <a:r>
              <a:rPr lang="en-US" altLang="ja-JP" sz="3600" b="1" dirty="0" smtClean="0"/>
              <a:t>Further information</a:t>
            </a:r>
            <a:endParaRPr lang="en-US" altLang="ja-JP" dirty="0" smtClean="0"/>
          </a:p>
          <a:p>
            <a:pPr lvl="1"/>
            <a:r>
              <a:rPr lang="en-US" altLang="ja-JP" sz="3200" b="1" dirty="0" smtClean="0"/>
              <a:t>http://g-2.kek.jp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47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245166" y="16517"/>
            <a:ext cx="8637949" cy="835249"/>
          </a:xfrm>
        </p:spPr>
        <p:txBody>
          <a:bodyPr>
            <a:noAutofit/>
          </a:bodyPr>
          <a:lstStyle/>
          <a:p>
            <a:r>
              <a:rPr kumimoji="1" lang="en-US" altLang="ja-JP" sz="5400" b="1" dirty="0" smtClean="0">
                <a:solidFill>
                  <a:srgbClr val="000000"/>
                </a:solidFill>
              </a:rPr>
              <a:t>Summary</a:t>
            </a:r>
            <a:endParaRPr kumimoji="1" lang="ja-JP" altLang="en-US" sz="5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5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938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Comparison of experiments</a:t>
            </a:r>
            <a:endParaRPr kumimoji="1" lang="ja-JP" altLang="en-US" dirty="0"/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629380"/>
          <a:ext cx="8229600" cy="5859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18502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BNL E821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J-PARC E34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err="1" smtClean="0"/>
                        <a:t>muon</a:t>
                      </a:r>
                      <a:r>
                        <a:rPr kumimoji="1" lang="en-US" altLang="ja-JP" dirty="0" smtClean="0"/>
                        <a:t> momentum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3.09 </a:t>
                      </a:r>
                      <a:r>
                        <a:rPr kumimoji="1" lang="en-US" altLang="ja-JP" dirty="0" err="1" smtClean="0"/>
                        <a:t>GeV</a:t>
                      </a:r>
                      <a:r>
                        <a:rPr kumimoji="1" lang="en-US" altLang="ja-JP" dirty="0" smtClean="0"/>
                        <a:t>/c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0000FF"/>
                          </a:solidFill>
                        </a:rPr>
                        <a:t>0.3 </a:t>
                      </a:r>
                      <a:r>
                        <a:rPr kumimoji="1" lang="en-US" altLang="ja-JP" dirty="0" err="1" smtClean="0">
                          <a:solidFill>
                            <a:srgbClr val="0000FF"/>
                          </a:solidFill>
                        </a:rPr>
                        <a:t>GeV</a:t>
                      </a:r>
                      <a:r>
                        <a:rPr kumimoji="1" lang="en-US" altLang="ja-JP" dirty="0" smtClean="0">
                          <a:solidFill>
                            <a:srgbClr val="0000FF"/>
                          </a:solidFill>
                        </a:rPr>
                        <a:t>/c</a:t>
                      </a:r>
                      <a:endParaRPr kumimoji="1" lang="ja-JP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storage ring radius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7 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0.33</a:t>
                      </a:r>
                      <a:r>
                        <a:rPr kumimoji="1" lang="en-US" altLang="ja-JP" baseline="0" dirty="0" smtClean="0">
                          <a:solidFill>
                            <a:srgbClr val="FF0000"/>
                          </a:solidFill>
                        </a:rPr>
                        <a:t> m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storage field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1.5 T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3.0 T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focusing field (n-index)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0.14 (electric)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1.5 E-4 (magnetic)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average</a:t>
                      </a:r>
                      <a:r>
                        <a:rPr kumimoji="1" lang="en-US" altLang="ja-JP" baseline="0" dirty="0" smtClean="0"/>
                        <a:t> field uniformity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</a:rPr>
                        <a:t>≈</a:t>
                      </a:r>
                      <a:r>
                        <a:rPr kumimoji="1" lang="en-US" altLang="ja-JP" dirty="0" smtClean="0"/>
                        <a:t>1 ppm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&lt;&lt; 1ppm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(local</a:t>
                      </a:r>
                      <a:r>
                        <a:rPr kumimoji="1" lang="en-US" altLang="ja-JP" baseline="0" dirty="0" smtClean="0"/>
                        <a:t> uniformity)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</a:rPr>
                        <a:t>≈</a:t>
                      </a:r>
                      <a:r>
                        <a:rPr kumimoji="1" lang="en-US" altLang="ja-JP" dirty="0" smtClean="0"/>
                        <a:t>50</a:t>
                      </a:r>
                      <a:r>
                        <a:rPr kumimoji="1" lang="en-US" altLang="ja-JP" baseline="0" dirty="0" smtClean="0"/>
                        <a:t> ppm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≈1ppm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Injection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inflector + kick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spiral + kick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Injection efficiency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3-5%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80%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err="1" smtClean="0"/>
                        <a:t>muon</a:t>
                      </a:r>
                      <a:r>
                        <a:rPr kumimoji="1" lang="en-US" altLang="ja-JP" dirty="0" smtClean="0"/>
                        <a:t> spin reversal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 --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pulse-to-pulse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positron measurement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calorimeters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tracking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positron acceptance*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65%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FF0000"/>
                          </a:solidFill>
                        </a:rPr>
                        <a:t>≈100%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err="1" smtClean="0"/>
                        <a:t>muon</a:t>
                      </a:r>
                      <a:r>
                        <a:rPr kumimoji="1" lang="en-US" altLang="ja-JP" dirty="0" smtClean="0"/>
                        <a:t> polarization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</a:rPr>
                        <a:t>≈</a:t>
                      </a:r>
                      <a:r>
                        <a:rPr kumimoji="1" lang="en-US" altLang="ja-JP" dirty="0" smtClean="0"/>
                        <a:t>100%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0000FF"/>
                          </a:solidFill>
                        </a:rPr>
                        <a:t>≈50%</a:t>
                      </a:r>
                      <a:endParaRPr kumimoji="1" lang="ja-JP" altLang="en-US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41850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events to 0.46 ppm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9 x 10</a:t>
                      </a:r>
                      <a:r>
                        <a:rPr kumimoji="1" lang="en-US" altLang="ja-JP" baseline="30000" dirty="0" smtClean="0"/>
                        <a:t>9</a:t>
                      </a:r>
                      <a:endParaRPr kumimoji="1" lang="ja-JP" alt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rgbClr val="0000FF"/>
                          </a:solidFill>
                        </a:rPr>
                        <a:t>5 x 10</a:t>
                      </a:r>
                      <a:r>
                        <a:rPr kumimoji="1" lang="en-US" altLang="ja-JP" baseline="30000" dirty="0" smtClean="0">
                          <a:solidFill>
                            <a:srgbClr val="0000FF"/>
                          </a:solidFill>
                        </a:rPr>
                        <a:t>11</a:t>
                      </a:r>
                      <a:endParaRPr kumimoji="1" lang="ja-JP" altLang="en-US" baseline="300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48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932070" y="6472727"/>
            <a:ext cx="2581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solidFill>
                  <a:prstClr val="black"/>
                </a:solidFill>
                <a:latin typeface="Calibri"/>
                <a:ea typeface="ＭＳ Ｐゴシック"/>
              </a:rPr>
              <a:t>* in the energy region of interest</a:t>
            </a:r>
            <a:endParaRPr lang="ja-JP" altLang="en-US" sz="14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9442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51840"/>
            <a:ext cx="8229600" cy="817073"/>
          </a:xfrm>
        </p:spPr>
        <p:txBody>
          <a:bodyPr>
            <a:normAutofit/>
          </a:bodyPr>
          <a:lstStyle/>
          <a:p>
            <a:r>
              <a:rPr lang="en-US" altLang="ja-JP" dirty="0" err="1" smtClean="0"/>
              <a:t>Muon</a:t>
            </a:r>
            <a:r>
              <a:rPr lang="en-US" altLang="ja-JP" dirty="0" smtClean="0"/>
              <a:t> beam intensity </a:t>
            </a:r>
            <a:endParaRPr kumimoji="1" lang="ja-JP" altLang="en-US" dirty="0"/>
          </a:p>
        </p:txBody>
      </p:sp>
      <p:pic>
        <p:nvPicPr>
          <p:cNvPr id="7" name="コンテンツ プレースホルダー 6" descr="スクリーンショット 2015-07-06 10.03.21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" r="382"/>
          <a:stretch/>
        </p:blipFill>
        <p:spPr>
          <a:xfrm>
            <a:off x="155974" y="868913"/>
            <a:ext cx="8842228" cy="5840799"/>
          </a:xfrm>
        </p:spPr>
      </p:pic>
      <p:sp>
        <p:nvSpPr>
          <p:cNvPr id="8" name="テキスト ボックス 7"/>
          <p:cNvSpPr txBox="1"/>
          <p:nvPr/>
        </p:nvSpPr>
        <p:spPr>
          <a:xfrm>
            <a:off x="6680218" y="829561"/>
            <a:ext cx="23951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prstClr val="black"/>
                </a:solidFill>
                <a:latin typeface="Calibri"/>
                <a:ea typeface="ＭＳ Ｐゴシック"/>
              </a:rPr>
              <a:t>1MW, </a:t>
            </a:r>
            <a:r>
              <a:rPr lang="en-US" altLang="ja-JP" sz="1400" dirty="0" err="1" smtClean="0">
                <a:solidFill>
                  <a:prstClr val="black"/>
                </a:solidFill>
                <a:latin typeface="Calibri"/>
                <a:ea typeface="ＭＳ Ｐゴシック"/>
              </a:rPr>
              <a:t>SiC</a:t>
            </a:r>
            <a:r>
              <a:rPr lang="en-US" altLang="ja-JP" sz="1400" dirty="0" smtClean="0">
                <a:solidFill>
                  <a:prstClr val="black"/>
                </a:solidFill>
                <a:latin typeface="Calibri"/>
                <a:ea typeface="ＭＳ Ｐゴシック"/>
              </a:rPr>
              <a:t> target are assumed.</a:t>
            </a:r>
            <a:endParaRPr lang="ja-JP" altLang="en-US" sz="14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5446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avourAnomali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556" y="1412776"/>
            <a:ext cx="5092700" cy="5334000"/>
          </a:xfrm>
          <a:prstGeom prst="rect">
            <a:avLst/>
          </a:prstGeom>
        </p:spPr>
      </p:pic>
      <p:pic>
        <p:nvPicPr>
          <p:cNvPr id="6" name="Picture 5" descr="BKmumue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052736"/>
            <a:ext cx="2736304" cy="2023655"/>
          </a:xfrm>
          <a:prstGeom prst="rect">
            <a:avLst/>
          </a:prstGeom>
        </p:spPr>
      </p:pic>
      <p:pic>
        <p:nvPicPr>
          <p:cNvPr id="11" name="Picture 10" descr="Bsphimum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5085184"/>
            <a:ext cx="2664296" cy="1615434"/>
          </a:xfrm>
          <a:prstGeom prst="rect">
            <a:avLst/>
          </a:prstGeom>
        </p:spPr>
      </p:pic>
      <p:pic>
        <p:nvPicPr>
          <p:cNvPr id="12" name="Picture 11" descr="AS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188640"/>
            <a:ext cx="2592288" cy="2016224"/>
          </a:xfrm>
          <a:prstGeom prst="rect">
            <a:avLst/>
          </a:prstGeom>
        </p:spPr>
      </p:pic>
      <p:pic>
        <p:nvPicPr>
          <p:cNvPr id="13" name="Picture 12" descr="Vu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113553"/>
            <a:ext cx="2651719" cy="1899623"/>
          </a:xfrm>
          <a:prstGeom prst="rect">
            <a:avLst/>
          </a:prstGeom>
        </p:spPr>
      </p:pic>
      <p:pic>
        <p:nvPicPr>
          <p:cNvPr id="15" name="Picture 14" descr="BDtaunu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2060848"/>
            <a:ext cx="2088604" cy="1385643"/>
          </a:xfrm>
          <a:prstGeom prst="rect">
            <a:avLst/>
          </a:prstGeom>
        </p:spPr>
      </p:pic>
      <p:pic>
        <p:nvPicPr>
          <p:cNvPr id="28" name="Picture 27" descr="HEPfit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3156197"/>
            <a:ext cx="2664296" cy="2073003"/>
          </a:xfrm>
          <a:prstGeom prst="rect">
            <a:avLst/>
          </a:prstGeom>
        </p:spPr>
      </p:pic>
      <p:pic>
        <p:nvPicPr>
          <p:cNvPr id="14" name="Picture 13" descr="g-2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1114" y="4581128"/>
            <a:ext cx="2641286" cy="21488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5112568" cy="864096"/>
          </a:xfrm>
          <a:solidFill>
            <a:srgbClr val="BBE0E3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4800" dirty="0" err="1" smtClean="0">
                <a:latin typeface="Times New Roman"/>
                <a:cs typeface="Times New Roman"/>
              </a:rPr>
              <a:t>Flavour</a:t>
            </a:r>
            <a:r>
              <a:rPr lang="en-US" sz="4800" dirty="0">
                <a:latin typeface="Times New Roman"/>
                <a:cs typeface="Times New Roman"/>
              </a:rPr>
              <a:t> </a:t>
            </a:r>
            <a:r>
              <a:rPr lang="en-US" sz="4800" dirty="0" smtClean="0">
                <a:latin typeface="Times New Roman"/>
                <a:cs typeface="Times New Roman"/>
              </a:rPr>
              <a:t>Anomalies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52320" y="3789040"/>
            <a:ext cx="576064" cy="584776"/>
          </a:xfrm>
          <a:prstGeom prst="rect">
            <a:avLst/>
          </a:prstGeom>
          <a:solidFill>
            <a:srgbClr val="99CC00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en-US" sz="3200" b="1" dirty="0">
              <a:solidFill>
                <a:srgbClr val="99CC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4328" y="4653136"/>
            <a:ext cx="576064" cy="58477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en-US" sz="3200" b="1" dirty="0">
              <a:solidFill>
                <a:srgbClr val="99CC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44408" y="404664"/>
            <a:ext cx="576064" cy="584776"/>
          </a:xfrm>
          <a:prstGeom prst="rect">
            <a:avLst/>
          </a:prstGeom>
          <a:solidFill>
            <a:srgbClr val="99CC00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en-US" sz="3200" b="1" dirty="0">
              <a:solidFill>
                <a:srgbClr val="99CC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40352" y="2060848"/>
            <a:ext cx="576064" cy="58477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en-US" sz="3200" b="1" dirty="0">
              <a:solidFill>
                <a:srgbClr val="99CC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95936" y="5877272"/>
            <a:ext cx="576064" cy="58477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en-US" sz="3200" b="1" dirty="0">
              <a:solidFill>
                <a:srgbClr val="99CC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3608" y="3212976"/>
            <a:ext cx="576064" cy="58477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en-US" sz="3200" b="1" dirty="0">
              <a:solidFill>
                <a:srgbClr val="99CC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83768" y="2204864"/>
            <a:ext cx="576064" cy="58477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en-US" sz="3200" b="1" dirty="0">
              <a:solidFill>
                <a:srgbClr val="99CC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496" y="5580528"/>
            <a:ext cx="18722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</a:pPr>
            <a:r>
              <a:rPr kumimoji="0" lang="en-US" sz="2800" dirty="0" smtClean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/>
              </a:rPr>
              <a:t>Wait &amp; See</a:t>
            </a:r>
            <a:endParaRPr kumimoji="0" lang="en-US" sz="2800" dirty="0">
              <a:solidFill>
                <a:srgbClr val="000000"/>
              </a:solidFill>
              <a:latin typeface="Times New Roman"/>
              <a:ea typeface="ＭＳ Ｐゴシック" charset="0"/>
              <a:cs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496" y="6146140"/>
            <a:ext cx="1872208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kumimoji="0" lang="en-US" sz="2800" dirty="0" smtClean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/>
              </a:rPr>
              <a:t>Serious?</a:t>
            </a:r>
            <a:endParaRPr kumimoji="0" lang="en-US" sz="2800" dirty="0">
              <a:solidFill>
                <a:srgbClr val="000000"/>
              </a:solidFill>
              <a:latin typeface="Times New Roman"/>
              <a:ea typeface="ＭＳ Ｐゴシック" charset="0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496" y="4994012"/>
            <a:ext cx="1872208" cy="523220"/>
          </a:xfrm>
          <a:prstGeom prst="rect">
            <a:avLst/>
          </a:prstGeom>
          <a:solidFill>
            <a:srgbClr val="99CC00"/>
          </a:solidFill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kumimoji="0" lang="en-US" sz="2800" dirty="0" smtClean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/>
              </a:rPr>
              <a:t>No worries</a:t>
            </a:r>
            <a:endParaRPr kumimoji="0" lang="en-US" sz="2800" dirty="0">
              <a:solidFill>
                <a:srgbClr val="000000"/>
              </a:solidFill>
              <a:latin typeface="Times New Roman"/>
              <a:ea typeface="ＭＳ Ｐゴシック" charset="0"/>
              <a:cs typeface="Times New Roman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-51464" y="0"/>
            <a:ext cx="391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John Ellis, March 14, 2016 (Nagoya)</a:t>
            </a:r>
            <a:endParaRPr kumimoji="1" lang="ja-JP" altLang="en-US" dirty="0"/>
          </a:p>
        </p:txBody>
      </p:sp>
      <p:pic>
        <p:nvPicPr>
          <p:cNvPr id="5" name="図 4" descr="スクリーンショット 2016-04-28 19.47.11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72" y="380502"/>
            <a:ext cx="1219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0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Expected statistical sensitivities</a:t>
            </a:r>
            <a:endParaRPr kumimoji="1" lang="ja-JP" altLang="en-US" dirty="0"/>
          </a:p>
        </p:txBody>
      </p:sp>
      <p:pic>
        <p:nvPicPr>
          <p:cNvPr id="4" name="コンテンツ プレースホルダー 3" descr="スクリーンショット 2015-07-06 10.04.20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69" b="-18169"/>
          <a:stretch>
            <a:fillRect/>
          </a:stretch>
        </p:blipFill>
        <p:spPr>
          <a:xfrm>
            <a:off x="56123" y="1140436"/>
            <a:ext cx="9065595" cy="4985728"/>
          </a:xfrm>
        </p:spPr>
      </p:pic>
      <p:sp>
        <p:nvSpPr>
          <p:cNvPr id="5" name="正方形/長方形 4"/>
          <p:cNvSpPr/>
          <p:nvPr/>
        </p:nvSpPr>
        <p:spPr>
          <a:xfrm>
            <a:off x="7375361" y="2317099"/>
            <a:ext cx="1637731" cy="3074611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38782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45030"/>
          </a:xfrm>
        </p:spPr>
        <p:txBody>
          <a:bodyPr/>
          <a:lstStyle/>
          <a:p>
            <a:r>
              <a:rPr kumimoji="1" lang="en-US" altLang="ja-JP" smtClean="0"/>
              <a:t>Systematic uncertainties </a:t>
            </a:r>
            <a:r>
              <a:rPr kumimoji="1" lang="en-US" altLang="ja-JP" dirty="0" smtClean="0"/>
              <a:t>on </a:t>
            </a:r>
            <a:r>
              <a:rPr kumimoji="1" lang="en-US" altLang="ja-JP" dirty="0" err="1" smtClean="0">
                <a:latin typeface="Symbol" charset="2"/>
                <a:ea typeface="Symbol" charset="2"/>
                <a:cs typeface="Symbol" charset="2"/>
              </a:rPr>
              <a:t>w</a:t>
            </a:r>
            <a:r>
              <a:rPr kumimoji="1" lang="en-US" altLang="ja-JP" baseline="-25000" dirty="0" err="1" smtClean="0"/>
              <a:t>a</a:t>
            </a:r>
            <a:endParaRPr kumimoji="1" lang="ja-JP" altLang="en-US" baseline="-25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51</a:t>
            </a:fld>
            <a:endParaRPr kumimoji="1" lang="ja-JP" altLang="en-US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374808"/>
              </p:ext>
            </p:extLst>
          </p:nvPr>
        </p:nvGraphicFramePr>
        <p:xfrm>
          <a:off x="842836" y="1162218"/>
          <a:ext cx="7458328" cy="51941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68197">
                  <a:extLst>
                    <a:ext uri="{9D8B030D-6E8A-4147-A177-3AD203B41FA5}">
                      <a16:colId xmlns="" xmlns:a16="http://schemas.microsoft.com/office/drawing/2014/main" val="3236681180"/>
                    </a:ext>
                  </a:extLst>
                </a:gridCol>
                <a:gridCol w="1214040">
                  <a:extLst>
                    <a:ext uri="{9D8B030D-6E8A-4147-A177-3AD203B41FA5}">
                      <a16:colId xmlns="" xmlns:a16="http://schemas.microsoft.com/office/drawing/2014/main" val="3845397295"/>
                    </a:ext>
                  </a:extLst>
                </a:gridCol>
                <a:gridCol w="3876091">
                  <a:extLst>
                    <a:ext uri="{9D8B030D-6E8A-4147-A177-3AD203B41FA5}">
                      <a16:colId xmlns="" xmlns:a16="http://schemas.microsoft.com/office/drawing/2014/main" val="1125963171"/>
                    </a:ext>
                  </a:extLst>
                </a:gridCol>
              </a:tblGrid>
              <a:tr h="329996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Source of errors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design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6156270"/>
                  </a:ext>
                </a:extLst>
              </a:tr>
              <a:tr h="846774"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Pile up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&lt;50ppb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Estimated from detector shaping time</a:t>
                      </a:r>
                    </a:p>
                    <a:p>
                      <a:r>
                        <a:rPr kumimoji="1" lang="en-US" altLang="ja-JP" sz="1600" b="0" baseline="0" dirty="0" smtClean="0">
                          <a:solidFill>
                            <a:schemeClr val="tx1"/>
                          </a:solidFill>
                        </a:rPr>
                        <a:t>TDR Fig.10.28 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03836981"/>
                  </a:ext>
                </a:extLst>
              </a:tr>
              <a:tr h="462292"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Timing shifts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&lt;&lt;100ppb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Test in kicker field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19690758"/>
                  </a:ext>
                </a:extLst>
              </a:tr>
              <a:tr h="640280"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E-field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&lt;10ppb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525" marR="0" lvl="0" indent="-95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Design sensitivity of E-field monitor 1mV/cm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10475256"/>
                  </a:ext>
                </a:extLst>
              </a:tr>
              <a:tr h="573873"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Pitch effect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&lt;10ppb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baseline="0" dirty="0" smtClean="0">
                          <a:solidFill>
                            <a:schemeClr val="tx1"/>
                          </a:solidFill>
                        </a:rPr>
                        <a:t>Estimated by spin tracking of storage beam in very weak field</a:t>
                      </a:r>
                      <a:endParaRPr kumimoji="1" lang="en-US" altLang="ja-JP" sz="16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20086"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CBO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&lt;&lt;100ppb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Studied with beam simulation </a:t>
                      </a:r>
                    </a:p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Improved spin flip and spiral injection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1188"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Track reconstruction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&lt;&lt;100ppb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Efficiency change within</a:t>
                      </a:r>
                      <a:r>
                        <a:rPr kumimoji="1" lang="en-US" altLang="ja-JP" sz="1600" b="0" baseline="0" dirty="0" smtClean="0">
                          <a:solidFill>
                            <a:schemeClr val="tx1"/>
                          </a:solidFill>
                        </a:rPr>
                        <a:t> g-2 period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57920"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Others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B-field change,</a:t>
                      </a:r>
                      <a:r>
                        <a:rPr kumimoji="1" lang="en-US" altLang="ja-JP" sz="1600" b="0" baseline="0" dirty="0" smtClean="0">
                          <a:solidFill>
                            <a:schemeClr val="tx1"/>
                          </a:solidFill>
                        </a:rPr>
                        <a:t> imperfect injection, vertical beam size, </a:t>
                      </a:r>
                      <a:r>
                        <a:rPr kumimoji="1" lang="mr-IN" altLang="ja-JP" sz="1600" b="0" baseline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59992"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&lt;0.07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7230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/>
          <a:lstStyle/>
          <a:p>
            <a:r>
              <a:rPr kumimoji="1" lang="en-US" altLang="ja-JP" dirty="0" smtClean="0"/>
              <a:t>Systematic uncertainties on </a:t>
            </a:r>
            <a:r>
              <a:rPr kumimoji="1" lang="en-US" altLang="ja-JP" dirty="0" err="1" smtClean="0">
                <a:latin typeface="Symbol" charset="2"/>
                <a:ea typeface="Symbol" charset="2"/>
                <a:cs typeface="Symbol" charset="2"/>
              </a:rPr>
              <a:t>w</a:t>
            </a:r>
            <a:r>
              <a:rPr kumimoji="1" lang="en-US" altLang="ja-JP" baseline="-25000" dirty="0" err="1" smtClean="0"/>
              <a:t>p</a:t>
            </a:r>
            <a:endParaRPr kumimoji="1" lang="ja-JP" altLang="en-US" baseline="-25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kumimoji="1" lang="ja-JP" altLang="en-US" smtClean="0"/>
              <a:t>52</a:t>
            </a:fld>
            <a:endParaRPr kumimoji="1" lang="ja-JP" altLang="en-US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739502"/>
              </p:ext>
            </p:extLst>
          </p:nvPr>
        </p:nvGraphicFramePr>
        <p:xfrm>
          <a:off x="792205" y="1028115"/>
          <a:ext cx="7559589" cy="569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68197">
                  <a:extLst>
                    <a:ext uri="{9D8B030D-6E8A-4147-A177-3AD203B41FA5}">
                      <a16:colId xmlns="" xmlns:a16="http://schemas.microsoft.com/office/drawing/2014/main" val="3236681180"/>
                    </a:ext>
                  </a:extLst>
                </a:gridCol>
                <a:gridCol w="1315301">
                  <a:extLst>
                    <a:ext uri="{9D8B030D-6E8A-4147-A177-3AD203B41FA5}">
                      <a16:colId xmlns="" xmlns:a16="http://schemas.microsoft.com/office/drawing/2014/main" val="3231826562"/>
                    </a:ext>
                  </a:extLst>
                </a:gridCol>
                <a:gridCol w="3876091">
                  <a:extLst>
                    <a:ext uri="{9D8B030D-6E8A-4147-A177-3AD203B41FA5}">
                      <a16:colId xmlns="" xmlns:a16="http://schemas.microsoft.com/office/drawing/2014/main" val="1125963171"/>
                    </a:ext>
                  </a:extLst>
                </a:gridCol>
              </a:tblGrid>
              <a:tr h="352162"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Source of errors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expect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6156270"/>
                  </a:ext>
                </a:extLst>
              </a:tr>
              <a:tr h="1049659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Absolute calibration of standard probe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25ppb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18ppb</a:t>
                      </a:r>
                      <a:r>
                        <a:rPr kumimoji="1" lang="en-US" altLang="ja-JP" sz="1600" b="0" baseline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 resolution &amp; temperature measurement 10ppb &amp; diamagnetic field shielding 2.5ppb &amp; material uncertainties  ~9ppb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03836981"/>
                  </a:ext>
                </a:extLst>
              </a:tr>
              <a:tr h="809737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Calibration of trolley probe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~20ppb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Field gradient 0.2ppm/</a:t>
                      </a:r>
                      <a:r>
                        <a:rPr kumimoji="1" lang="en-US" altLang="ja-JP" sz="1600" b="0" dirty="0" err="1">
                          <a:solidFill>
                            <a:schemeClr val="tx1"/>
                          </a:solidFill>
                        </a:rPr>
                        <a:t>mm@r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=400mm, position accuracy 0.1mm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19690758"/>
                  </a:ext>
                </a:extLst>
              </a:tr>
              <a:tr h="1049659">
                <a:tc>
                  <a:txBody>
                    <a:bodyPr/>
                    <a:lstStyle/>
                    <a:p>
                      <a:r>
                        <a:rPr kumimoji="1" lang="en-US" altLang="ja-JP" sz="1600" b="0" dirty="0" err="1">
                          <a:solidFill>
                            <a:schemeClr val="tx1"/>
                          </a:solidFill>
                        </a:rPr>
                        <a:t>Btot</a:t>
                      </a:r>
                      <a:r>
                        <a:rPr kumimoji="1" lang="en-US" altLang="ja-JP" sz="1600" b="0" baseline="0" dirty="0">
                          <a:solidFill>
                            <a:schemeClr val="tx1"/>
                          </a:solidFill>
                        </a:rPr>
                        <a:t> = </a:t>
                      </a:r>
                      <a:r>
                        <a:rPr kumimoji="1" lang="en-US" altLang="ja-JP" sz="1600" b="0" baseline="0" dirty="0" err="1">
                          <a:solidFill>
                            <a:schemeClr val="tx1"/>
                          </a:solidFill>
                        </a:rPr>
                        <a:t>Bmain</a:t>
                      </a:r>
                      <a:r>
                        <a:rPr kumimoji="1" lang="en-US" altLang="ja-JP" sz="1600" b="0" baseline="0" dirty="0">
                          <a:solidFill>
                            <a:schemeClr val="tx1"/>
                          </a:solidFill>
                        </a:rPr>
                        <a:t> + </a:t>
                      </a:r>
                      <a:r>
                        <a:rPr kumimoji="1" lang="en-US" altLang="ja-JP" sz="1600" b="0" baseline="0" dirty="0" err="1">
                          <a:solidFill>
                            <a:schemeClr val="tx1"/>
                          </a:solidFill>
                        </a:rPr>
                        <a:t>Bweak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 (in</a:t>
                      </a:r>
                      <a:r>
                        <a:rPr kumimoji="1" lang="en-US" altLang="ja-JP" sz="1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weak field)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48ppb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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TBD(=18ppb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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45ppb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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TBD)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Resolution &gt;18ppb</a:t>
                      </a:r>
                      <a:r>
                        <a:rPr kumimoji="1" lang="en-US" altLang="ja-JP" sz="1600" b="0" baseline="0" dirty="0">
                          <a:solidFill>
                            <a:schemeClr val="tx1"/>
                          </a:solidFill>
                        </a:rPr>
                        <a:t> because of field gradient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45ppb=450ppb/mm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*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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0.1mm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10475256"/>
                  </a:ext>
                </a:extLst>
              </a:tr>
              <a:tr h="900941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Uncertainty from the muon distribution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TBD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baseline="0" dirty="0">
                          <a:solidFill>
                            <a:schemeClr val="tx1"/>
                          </a:solidFill>
                        </a:rPr>
                        <a:t>Trace back resolution for single track is 1mm in radial,    </a:t>
                      </a:r>
                      <a:r>
                        <a:rPr kumimoji="1" lang="en-US" altLang="ja-JP" sz="1600" b="0" baseline="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B/z ~30ppb/5mm</a:t>
                      </a:r>
                      <a:endParaRPr kumimoji="1" lang="en-US" altLang="ja-JP" sz="16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09737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Field decay</a:t>
                      </a:r>
                    </a:p>
                    <a:p>
                      <a:r>
                        <a:rPr kumimoji="1" lang="en-US" altLang="ja-JP" sz="1600" b="0" baseline="0" dirty="0">
                          <a:solidFill>
                            <a:schemeClr val="tx1"/>
                          </a:solidFill>
                        </a:rPr>
                        <a:t>measured by fixed probes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&lt;100ppb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kumimoji="1" lang="en-US" altLang="ja-JP" sz="1600" b="0" baseline="0" dirty="0" smtClean="0">
                          <a:solidFill>
                            <a:schemeClr val="tx1"/>
                          </a:solidFill>
                        </a:rPr>
                        <a:t> be evaluated with test magnet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4324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Total systematic error on B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b="0" baseline="-25000" dirty="0" smtClean="0">
                          <a:solidFill>
                            <a:schemeClr val="tx1"/>
                          </a:solidFill>
                        </a:rPr>
                        <a:t>&lt;115ppb</a:t>
                      </a:r>
                    </a:p>
                    <a:p>
                      <a:r>
                        <a:rPr kumimoji="1" lang="en-US" altLang="ja-JP" sz="2400" b="0" baseline="-25000" dirty="0" smtClean="0">
                          <a:solidFill>
                            <a:schemeClr val="tx1"/>
                          </a:solidFill>
                          <a:sym typeface="Symbol"/>
                        </a:rPr>
                        <a:t></a:t>
                      </a:r>
                      <a:r>
                        <a:rPr kumimoji="1" lang="en-US" altLang="ja-JP" sz="2400" b="0" baseline="-25000" dirty="0">
                          <a:solidFill>
                            <a:schemeClr val="tx1"/>
                          </a:solidFill>
                        </a:rPr>
                        <a:t>TBD</a:t>
                      </a:r>
                      <a:endParaRPr kumimoji="1" lang="ja-JP" altLang="en-US" sz="2400" b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268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kumimoji="1" lang="ja-JP" altLang="en-US" smtClean="0"/>
              <a:t>53</a:t>
            </a:fld>
            <a:endParaRPr kumimoji="1" lang="ja-JP" altLang="en-US"/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57200" y="172704"/>
            <a:ext cx="8229600" cy="835270"/>
          </a:xfrm>
        </p:spPr>
        <p:txBody>
          <a:bodyPr/>
          <a:lstStyle/>
          <a:p>
            <a:r>
              <a:rPr kumimoji="1" lang="en-US" altLang="ja-JP" dirty="0" smtClean="0"/>
              <a:t>Contribution from new physics</a:t>
            </a:r>
            <a:endParaRPr kumimoji="1" lang="ja-JP" altLang="en-US" dirty="0"/>
          </a:p>
        </p:txBody>
      </p:sp>
      <p:pic>
        <p:nvPicPr>
          <p:cNvPr id="7" name="コンテンツ プレースホルダー 6" descr="スクリーンショット 2014-02-13 13.31.25.pn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34" r="-342"/>
          <a:stretch/>
        </p:blipFill>
        <p:spPr>
          <a:xfrm>
            <a:off x="587020" y="1556716"/>
            <a:ext cx="7743016" cy="4931225"/>
          </a:xfrm>
        </p:spPr>
      </p:pic>
      <p:pic>
        <p:nvPicPr>
          <p:cNvPr id="8" name="図 7" descr="スクリーンショット 2014-02-13 13.32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1431" y="2935535"/>
            <a:ext cx="2937038" cy="205725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245166" y="854039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Slide by M. Endo</a:t>
            </a:r>
            <a:endParaRPr kumimoji="1" lang="ja-JP" altLang="en-US" sz="24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108375" y="3883631"/>
            <a:ext cx="1738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i="1" dirty="0" smtClean="0"/>
              <a:t>(dark photon)</a:t>
            </a:r>
            <a:endParaRPr kumimoji="1" lang="ja-JP" alt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867523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9900" y="0"/>
            <a:ext cx="8229600" cy="942945"/>
          </a:xfrm>
        </p:spPr>
        <p:txBody>
          <a:bodyPr/>
          <a:lstStyle/>
          <a:p>
            <a:r>
              <a:rPr kumimoji="1" lang="en-US" altLang="ja-JP" dirty="0" smtClean="0"/>
              <a:t>Contributions to g-2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974778"/>
            <a:ext cx="8229600" cy="4525963"/>
          </a:xfrm>
        </p:spPr>
        <p:txBody>
          <a:bodyPr/>
          <a:lstStyle/>
          <a:p>
            <a:r>
              <a:rPr lang="en-US" altLang="ja-JP" dirty="0" smtClean="0"/>
              <a:t>Contributions to lepton g-2 can be written as</a:t>
            </a:r>
            <a:endParaRPr kumimoji="1" lang="ja-JP" altLang="en-US" dirty="0"/>
          </a:p>
        </p:txBody>
      </p:sp>
      <p:pic>
        <p:nvPicPr>
          <p:cNvPr id="6" name="図 5" descr="g-2_mass_scaling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0" y="1930068"/>
            <a:ext cx="4102100" cy="1206500"/>
          </a:xfrm>
          <a:prstGeom prst="rect">
            <a:avLst/>
          </a:prstGeom>
        </p:spPr>
      </p:pic>
      <p:grpSp>
        <p:nvGrpSpPr>
          <p:cNvPr id="7" name="図形グループ 6"/>
          <p:cNvGrpSpPr/>
          <p:nvPr/>
        </p:nvGrpSpPr>
        <p:grpSpPr>
          <a:xfrm>
            <a:off x="648783" y="1716865"/>
            <a:ext cx="3321782" cy="2839405"/>
            <a:chOff x="817492" y="3030937"/>
            <a:chExt cx="3321782" cy="2839405"/>
          </a:xfrm>
        </p:grpSpPr>
        <p:pic>
          <p:nvPicPr>
            <p:cNvPr id="8" name="図 7" descr="feynman_schwinger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06" t="14117" r="53254" b="71116"/>
            <a:stretch/>
          </p:blipFill>
          <p:spPr>
            <a:xfrm>
              <a:off x="817492" y="3030937"/>
              <a:ext cx="3320854" cy="2839405"/>
            </a:xfrm>
            <a:prstGeom prst="rect">
              <a:avLst/>
            </a:prstGeom>
          </p:spPr>
        </p:pic>
        <p:sp>
          <p:nvSpPr>
            <p:cNvPr id="9" name="テキスト ボックス 8"/>
            <p:cNvSpPr txBox="1"/>
            <p:nvPr/>
          </p:nvSpPr>
          <p:spPr>
            <a:xfrm>
              <a:off x="817492" y="5333438"/>
              <a:ext cx="997238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lepton</a:t>
              </a:r>
              <a:endParaRPr kumimoji="1" lang="ja-JP" altLang="en-US" sz="2400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3142036" y="5323711"/>
              <a:ext cx="997238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2400" dirty="0" smtClean="0"/>
                <a:t>lepton</a:t>
              </a:r>
              <a:endParaRPr kumimoji="1" lang="ja-JP" altLang="en-US" sz="2400" dirty="0"/>
            </a:p>
          </p:txBody>
        </p:sp>
        <p:sp>
          <p:nvSpPr>
            <p:cNvPr id="11" name="正方形/長方形 10"/>
            <p:cNvSpPr/>
            <p:nvPr/>
          </p:nvSpPr>
          <p:spPr>
            <a:xfrm rot="19045857">
              <a:off x="2020413" y="4681971"/>
              <a:ext cx="948109" cy="999546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 rot="19045857">
              <a:off x="2992722" y="4904813"/>
              <a:ext cx="154280" cy="197068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 rot="19045857">
              <a:off x="2992722" y="4904814"/>
              <a:ext cx="154280" cy="197068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 rot="19045857">
              <a:off x="1853584" y="4893164"/>
              <a:ext cx="154280" cy="197068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" name="アーチ 14"/>
          <p:cNvSpPr/>
          <p:nvPr/>
        </p:nvSpPr>
        <p:spPr>
          <a:xfrm rot="10800000">
            <a:off x="1538247" y="2429520"/>
            <a:ext cx="1542815" cy="1458148"/>
          </a:xfrm>
          <a:prstGeom prst="blockArc">
            <a:avLst>
              <a:gd name="adj1" fmla="val 12867545"/>
              <a:gd name="adj2" fmla="val 19599662"/>
              <a:gd name="adj3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173111" y="3887668"/>
            <a:ext cx="478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i="1" dirty="0" smtClean="0">
                <a:solidFill>
                  <a:srgbClr val="FF0000"/>
                </a:solidFill>
              </a:rPr>
              <a:t>X</a:t>
            </a:r>
            <a:endParaRPr kumimoji="1" lang="ja-JP" altLang="en-US" sz="2800" i="1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009145" y="3336973"/>
            <a:ext cx="33581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i="1" dirty="0" err="1" smtClean="0"/>
              <a:t>C</a:t>
            </a:r>
            <a:r>
              <a:rPr kumimoji="1" lang="en-US" altLang="ja-JP" sz="2800" i="1" baseline="-25000" dirty="0" err="1" smtClean="0"/>
              <a:t>x</a:t>
            </a:r>
            <a:r>
              <a:rPr kumimoji="1" lang="en-US" altLang="ja-JP" sz="2800" dirty="0" smtClean="0"/>
              <a:t> : Coupling strength</a:t>
            </a:r>
          </a:p>
          <a:p>
            <a:r>
              <a:rPr kumimoji="1" lang="en-US" altLang="ja-JP" sz="2800" i="1" dirty="0" err="1" smtClean="0"/>
              <a:t>Λ</a:t>
            </a:r>
            <a:r>
              <a:rPr kumimoji="1" lang="en-US" altLang="ja-JP" sz="2800" dirty="0" smtClean="0"/>
              <a:t>   :</a:t>
            </a:r>
            <a:r>
              <a:rPr lang="en-US" altLang="ja-JP" sz="2800" dirty="0"/>
              <a:t> </a:t>
            </a:r>
            <a:r>
              <a:rPr lang="en-US" altLang="ja-JP" sz="2800" dirty="0" smtClean="0"/>
              <a:t>Mass Scale</a:t>
            </a:r>
            <a:endParaRPr kumimoji="1" lang="en-US" altLang="ja-JP" sz="2800" dirty="0" smtClean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584700" y="4784724"/>
            <a:ext cx="29021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/>
              <a:t>Much larger contributions</a:t>
            </a:r>
          </a:p>
          <a:p>
            <a:r>
              <a:rPr kumimoji="1" lang="en-US" altLang="ja-JP" sz="2000" dirty="0" smtClean="0"/>
              <a:t>to </a:t>
            </a:r>
            <a:r>
              <a:rPr kumimoji="1" lang="en-US" altLang="ja-JP" sz="2000" dirty="0" err="1" smtClean="0"/>
              <a:t>muon</a:t>
            </a:r>
            <a:r>
              <a:rPr kumimoji="1" lang="en-US" altLang="ja-JP" sz="2000" dirty="0" smtClean="0"/>
              <a:t> than electron.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185531" y="5510363"/>
            <a:ext cx="385141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 smtClean="0"/>
              <a:t>True for new physics sensitivity too</a:t>
            </a:r>
            <a:endParaRPr kumimoji="1" lang="ja-JP" altLang="en-US" sz="20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584700" y="6122094"/>
            <a:ext cx="4294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Even larger for tau, but difficult to measure.</a:t>
            </a:r>
            <a:endParaRPr kumimoji="1" lang="ja-JP" altLang="en-US" dirty="0"/>
          </a:p>
        </p:txBody>
      </p:sp>
      <p:pic>
        <p:nvPicPr>
          <p:cNvPr id="22" name="図 21" descr="g-2_mass_ratio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482" y="4735009"/>
            <a:ext cx="2599180" cy="193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63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457200" y="45800"/>
            <a:ext cx="8229600" cy="629273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TDR focused review (Nov 15-16,2016)</a:t>
            </a:r>
            <a:endParaRPr kumimoji="1" lang="ja-JP" altLang="en-US" dirty="0"/>
          </a:p>
        </p:txBody>
      </p:sp>
      <p:pic>
        <p:nvPicPr>
          <p:cNvPr id="9" name="コンテンツ プレースホルダー 8" descr="161116_8028 -01_yokonaga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19" b="-23"/>
          <a:stretch/>
        </p:blipFill>
        <p:spPr>
          <a:xfrm>
            <a:off x="846613" y="3094255"/>
            <a:ext cx="7462643" cy="3365394"/>
          </a:xfrm>
        </p:spPr>
      </p:pic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55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10" name="図 9" descr="g-2_Committee_v1.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685" b="43608"/>
          <a:stretch/>
        </p:blipFill>
        <p:spPr>
          <a:xfrm>
            <a:off x="385499" y="675073"/>
            <a:ext cx="8351358" cy="2497888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457200" y="4250236"/>
            <a:ext cx="132500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Gerry</a:t>
            </a:r>
            <a:r>
              <a:rPr lang="en-US" altLang="ja-JP" sz="1200" dirty="0" smtClean="0"/>
              <a:t> </a:t>
            </a:r>
            <a:r>
              <a:rPr lang="en-US" altLang="ja-JP" sz="1200" dirty="0" err="1" smtClean="0"/>
              <a:t>Bunce</a:t>
            </a:r>
            <a:r>
              <a:rPr lang="en-US" altLang="ja-JP" sz="1200" dirty="0" smtClean="0"/>
              <a:t> </a:t>
            </a:r>
            <a:r>
              <a:rPr lang="en-US" altLang="ja-JP" sz="1200" b="1" dirty="0" smtClean="0">
                <a:solidFill>
                  <a:srgbClr val="FF0000"/>
                </a:solidFill>
              </a:rPr>
              <a:t>#</a:t>
            </a:r>
            <a:r>
              <a:rPr lang="en-US" altLang="ja-JP" sz="1200" dirty="0" smtClean="0"/>
              <a:t> </a:t>
            </a:r>
            <a:r>
              <a:rPr kumimoji="1" lang="en-US" altLang="ja-JP" sz="1000" dirty="0" smtClean="0">
                <a:solidFill>
                  <a:srgbClr val="FF0000"/>
                </a:solidFill>
              </a:rPr>
              <a:t>(</a:t>
            </a:r>
            <a:r>
              <a:rPr lang="en-US" altLang="ja-JP" sz="1000" dirty="0" smtClean="0">
                <a:solidFill>
                  <a:srgbClr val="FF0000"/>
                </a:solidFill>
              </a:rPr>
              <a:t>p</a:t>
            </a:r>
            <a:r>
              <a:rPr kumimoji="1" lang="en-US" altLang="ja-JP" sz="1000" dirty="0" smtClean="0">
                <a:solidFill>
                  <a:srgbClr val="FF0000"/>
                </a:solidFill>
              </a:rPr>
              <a:t>rogram manager)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951283" y="2510009"/>
            <a:ext cx="1371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</a:rPr>
              <a:t># BNL-E821</a:t>
            </a:r>
          </a:p>
          <a:p>
            <a:r>
              <a:rPr lang="en-US" altLang="ja-JP" b="1" dirty="0" smtClean="0">
                <a:solidFill>
                  <a:srgbClr val="0000FF"/>
                </a:solidFill>
              </a:rPr>
              <a:t>* FNAL-E989</a:t>
            </a:r>
            <a:endParaRPr kumimoji="1" lang="ja-JP" altLang="en-US" b="1" dirty="0">
              <a:solidFill>
                <a:srgbClr val="0000FF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282163" y="1280196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solidFill>
                  <a:srgbClr val="FF0000"/>
                </a:solidFill>
              </a:rPr>
              <a:t>#</a:t>
            </a:r>
            <a:r>
              <a:rPr kumimoji="1" lang="en-US" altLang="ja-JP" sz="1400" b="1" dirty="0" smtClean="0">
                <a:solidFill>
                  <a:srgbClr val="0000FF"/>
                </a:solidFill>
              </a:rPr>
              <a:t>*</a:t>
            </a:r>
            <a:endParaRPr kumimoji="1" lang="ja-JP" altLang="en-US" sz="1400" b="1" dirty="0">
              <a:solidFill>
                <a:srgbClr val="0000FF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937084" y="1290970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solidFill>
                  <a:srgbClr val="FF0000"/>
                </a:solidFill>
              </a:rPr>
              <a:t>#</a:t>
            </a:r>
            <a:r>
              <a:rPr kumimoji="1" lang="en-US" altLang="ja-JP" sz="1400" b="1" dirty="0" smtClean="0">
                <a:solidFill>
                  <a:srgbClr val="0000FF"/>
                </a:solidFill>
              </a:rPr>
              <a:t>* </a:t>
            </a:r>
            <a:r>
              <a:rPr kumimoji="1" lang="en-US" altLang="ja-JP" sz="1050" b="1" dirty="0" smtClean="0">
                <a:solidFill>
                  <a:srgbClr val="0000FF"/>
                </a:solidFill>
              </a:rPr>
              <a:t>(spokesperson)</a:t>
            </a:r>
            <a:endParaRPr kumimoji="1" lang="ja-JP" altLang="en-US" sz="1400" b="1" dirty="0">
              <a:solidFill>
                <a:srgbClr val="0000FF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937084" y="1444858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solidFill>
                  <a:srgbClr val="FF0000"/>
                </a:solidFill>
              </a:rPr>
              <a:t>#</a:t>
            </a:r>
            <a:endParaRPr kumimoji="1" lang="ja-JP" altLang="en-US" sz="1400" b="1" dirty="0">
              <a:solidFill>
                <a:srgbClr val="0000FF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937084" y="1579329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solidFill>
                  <a:srgbClr val="FF0000"/>
                </a:solidFill>
              </a:rPr>
              <a:t>#</a:t>
            </a:r>
            <a:r>
              <a:rPr kumimoji="1" lang="en-US" altLang="ja-JP" sz="1400" b="1" dirty="0" smtClean="0">
                <a:solidFill>
                  <a:srgbClr val="0000FF"/>
                </a:solidFill>
              </a:rPr>
              <a:t>*</a:t>
            </a:r>
            <a:endParaRPr kumimoji="1" lang="ja-JP" altLang="en-US" sz="1400" b="1" dirty="0">
              <a:solidFill>
                <a:srgbClr val="0000FF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937084" y="1733217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solidFill>
                  <a:srgbClr val="FF0000"/>
                </a:solidFill>
              </a:rPr>
              <a:t>#</a:t>
            </a:r>
            <a:endParaRPr kumimoji="1" lang="ja-JP" altLang="en-US" sz="1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24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スクリーンショット 2014-04-18 21.06.5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80" y="943196"/>
            <a:ext cx="4171496" cy="222386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626"/>
            <a:ext cx="8229600" cy="820109"/>
          </a:xfrm>
        </p:spPr>
        <p:txBody>
          <a:bodyPr/>
          <a:lstStyle/>
          <a:p>
            <a:r>
              <a:rPr lang="en-US" altLang="ja-JP" dirty="0" err="1" smtClean="0"/>
              <a:t>Muonium</a:t>
            </a:r>
            <a:r>
              <a:rPr lang="en-US" altLang="ja-JP" dirty="0" smtClean="0"/>
              <a:t> production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650E-5FF7-524D-B443-6A114541C6C3}" type="slidenum">
              <a:rPr kumimoji="1" lang="ja-JP" altLang="en-US" smtClean="0"/>
              <a:t>56</a:t>
            </a:fld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1212350" y="943196"/>
            <a:ext cx="2049270" cy="2223865"/>
          </a:xfrm>
          <a:prstGeom prst="roundRect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" y="2563556"/>
            <a:ext cx="1100479" cy="373659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en-US" altLang="ja-JP" dirty="0">
                <a:solidFill>
                  <a:srgbClr val="000000"/>
                </a:solidFill>
              </a:rPr>
              <a:t>3</a:t>
            </a:r>
            <a:r>
              <a:rPr kumimoji="1" lang="en-US" altLang="ja-JP" dirty="0" smtClean="0">
                <a:solidFill>
                  <a:srgbClr val="000000"/>
                </a:solidFill>
              </a:rPr>
              <a:t>x10</a:t>
            </a:r>
            <a:r>
              <a:rPr kumimoji="1" lang="en-US" altLang="ja-JP" baseline="30000" dirty="0" smtClean="0">
                <a:solidFill>
                  <a:srgbClr val="000000"/>
                </a:solidFill>
              </a:rPr>
              <a:t>8</a:t>
            </a:r>
            <a:r>
              <a:rPr kumimoji="1" lang="en-US" altLang="ja-JP" dirty="0" smtClean="0">
                <a:solidFill>
                  <a:srgbClr val="000000"/>
                </a:solidFill>
              </a:rPr>
              <a:t>/sec</a:t>
            </a:r>
            <a:endParaRPr kumimoji="1" lang="ja-JP" altLang="en-US" dirty="0">
              <a:solidFill>
                <a:srgbClr val="000000"/>
              </a:solidFill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312015" y="2566858"/>
            <a:ext cx="1105898" cy="373659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en-US" altLang="ja-JP" dirty="0" smtClean="0">
                <a:solidFill>
                  <a:srgbClr val="000000"/>
                </a:solidFill>
              </a:rPr>
              <a:t>9</a:t>
            </a:r>
            <a:r>
              <a:rPr kumimoji="1" lang="en-US" altLang="ja-JP" dirty="0" smtClean="0">
                <a:solidFill>
                  <a:srgbClr val="000000"/>
                </a:solidFill>
              </a:rPr>
              <a:t>x10</a:t>
            </a:r>
            <a:r>
              <a:rPr kumimoji="1" lang="en-US" altLang="ja-JP" baseline="30000" dirty="0" smtClean="0">
                <a:solidFill>
                  <a:srgbClr val="000000"/>
                </a:solidFill>
              </a:rPr>
              <a:t>5</a:t>
            </a:r>
            <a:r>
              <a:rPr kumimoji="1" lang="en-US" altLang="ja-JP" dirty="0" smtClean="0">
                <a:solidFill>
                  <a:srgbClr val="000000"/>
                </a:solidFill>
              </a:rPr>
              <a:t>/sec</a:t>
            </a:r>
            <a:endParaRPr kumimoji="1" lang="ja-JP" altLang="en-US" dirty="0">
              <a:solidFill>
                <a:srgbClr val="00000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0406251" y="3772671"/>
            <a:ext cx="184663" cy="373659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5" name="図 4" descr="muonium_emission_animated_fast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871" y="3318914"/>
            <a:ext cx="2146144" cy="3219216"/>
          </a:xfrm>
          <a:prstGeom prst="rect">
            <a:avLst/>
          </a:prstGeom>
        </p:spPr>
      </p:pic>
      <p:pic>
        <p:nvPicPr>
          <p:cNvPr id="8" name="図 7" descr="jparc_t_Mu_in_laser_region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82" t="5703" r="6542"/>
          <a:stretch/>
        </p:blipFill>
        <p:spPr>
          <a:xfrm>
            <a:off x="3228122" y="3948578"/>
            <a:ext cx="5861160" cy="2579472"/>
          </a:xfrm>
          <a:prstGeom prst="rect">
            <a:avLst/>
          </a:prstGeom>
        </p:spPr>
      </p:pic>
      <p:pic>
        <p:nvPicPr>
          <p:cNvPr id="12" name="図 11" descr="target_picture_small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453" y="1255735"/>
            <a:ext cx="3748349" cy="2157858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4938452" y="700777"/>
            <a:ext cx="2953633" cy="654986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kumimoji="1" lang="en-US" altLang="ja-JP" dirty="0" smtClean="0"/>
              <a:t>Mu production target</a:t>
            </a:r>
          </a:p>
          <a:p>
            <a:r>
              <a:rPr lang="en-US" altLang="ja-JP" dirty="0" smtClean="0"/>
              <a:t>(laser-ablated silica aerogel)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715814" y="3332097"/>
            <a:ext cx="3344625" cy="276995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en-US" altLang="ja-JP" sz="1200" dirty="0"/>
              <a:t>G. Beer et al., </a:t>
            </a:r>
            <a:r>
              <a:rPr lang="en-US" altLang="ja-JP" sz="1200" dirty="0" err="1"/>
              <a:t>Prog.Theor.Exp.Phys</a:t>
            </a:r>
            <a:r>
              <a:rPr lang="en-US" altLang="ja-JP" sz="1200" dirty="0"/>
              <a:t>. (2014)091C01</a:t>
            </a:r>
            <a:r>
              <a:rPr lang="ja-JP" altLang="ja-JP" sz="1200" dirty="0"/>
              <a:t> </a:t>
            </a:r>
            <a:endParaRPr lang="ja-JP" altLang="en-US" sz="1200" dirty="0"/>
          </a:p>
        </p:txBody>
      </p:sp>
      <p:pic>
        <p:nvPicPr>
          <p:cNvPr id="20" name="図 19" descr="スクリーンショット 2014-04-18 21.06.50.pn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153" y="4394767"/>
            <a:ext cx="1430060" cy="866857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5715813" y="6343384"/>
            <a:ext cx="1451528" cy="373659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kumimoji="1" lang="en-US" altLang="ja-JP" dirty="0" smtClean="0"/>
              <a:t>Elapsed time</a:t>
            </a:r>
            <a:endParaRPr kumimoji="1" lang="ja-JP" altLang="en-US" dirty="0"/>
          </a:p>
        </p:txBody>
      </p:sp>
      <p:sp>
        <p:nvSpPr>
          <p:cNvPr id="18" name="上矢印 17"/>
          <p:cNvSpPr/>
          <p:nvPr/>
        </p:nvSpPr>
        <p:spPr>
          <a:xfrm>
            <a:off x="4280343" y="6188959"/>
            <a:ext cx="305517" cy="4435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上矢印 21"/>
          <p:cNvSpPr/>
          <p:nvPr/>
        </p:nvSpPr>
        <p:spPr>
          <a:xfrm>
            <a:off x="4703653" y="6188959"/>
            <a:ext cx="305517" cy="4435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993482" y="6588532"/>
            <a:ext cx="1300356" cy="276999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en-US" altLang="ja-JP" sz="1200" dirty="0"/>
              <a:t>1</a:t>
            </a:r>
            <a:r>
              <a:rPr lang="en-US" altLang="ja-JP" sz="1200" baseline="30000" dirty="0"/>
              <a:t>st</a:t>
            </a:r>
            <a:r>
              <a:rPr lang="en-US" altLang="ja-JP" sz="1200" dirty="0"/>
              <a:t> pulse 2</a:t>
            </a:r>
            <a:r>
              <a:rPr lang="en-US" altLang="ja-JP" sz="1200" baseline="30000" dirty="0"/>
              <a:t>nd</a:t>
            </a:r>
            <a:r>
              <a:rPr lang="en-US" altLang="ja-JP" sz="1200" dirty="0"/>
              <a:t> pulse</a:t>
            </a:r>
            <a:endParaRPr lang="ja-JP" altLang="en-US" sz="1200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1680" y="5319254"/>
            <a:ext cx="1571167" cy="461665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altLang="ja-JP" sz="1200" dirty="0"/>
              <a:t>double pulses</a:t>
            </a:r>
          </a:p>
          <a:p>
            <a:r>
              <a:rPr lang="en-US" altLang="ja-JP" sz="1200" dirty="0"/>
              <a:t>(0.6 </a:t>
            </a:r>
            <a:r>
              <a:rPr lang="en-US" altLang="en-US" sz="1200" dirty="0" err="1"/>
              <a:t>μ</a:t>
            </a:r>
            <a:r>
              <a:rPr lang="en-US" altLang="ja-JP" sz="1200" dirty="0" err="1"/>
              <a:t>s</a:t>
            </a:r>
            <a:r>
              <a:rPr lang="en-US" altLang="ja-JP" sz="1200" dirty="0"/>
              <a:t> interval,25Hz)</a:t>
            </a:r>
            <a:endParaRPr lang="ja-JP" altLang="en-US" sz="12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185091" y="0"/>
            <a:ext cx="2088425" cy="590064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en-US" altLang="ja-JP" sz="1600" dirty="0"/>
              <a:t>RIKEN, TRIUMF, </a:t>
            </a:r>
            <a:r>
              <a:rPr lang="en-US" altLang="ja-JP" sz="1600" dirty="0" err="1"/>
              <a:t>UVic</a:t>
            </a:r>
            <a:r>
              <a:rPr lang="en-US" altLang="ja-JP" sz="1600" dirty="0"/>
              <a:t>,</a:t>
            </a:r>
          </a:p>
          <a:p>
            <a:r>
              <a:rPr lang="en-US" altLang="ja-JP" sz="1600" dirty="0"/>
              <a:t>Chiba, Korea U, KEK</a:t>
            </a:r>
            <a:endParaRPr lang="ja-JP" altLang="en-US" sz="1600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875943" y="4123166"/>
            <a:ext cx="3041883" cy="400105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lang="en-US" altLang="ja-JP" sz="2000" dirty="0" err="1"/>
              <a:t>ε</a:t>
            </a:r>
            <a:r>
              <a:rPr lang="en-US" altLang="ja-JP" sz="2000" dirty="0"/>
              <a:t>(surface μ</a:t>
            </a:r>
            <a:r>
              <a:rPr lang="en-US" altLang="ja-JP" sz="2000" dirty="0">
                <a:sym typeface="Wingdings"/>
              </a:rPr>
              <a:t> Mu) = </a:t>
            </a:r>
            <a:r>
              <a:rPr lang="en-US" altLang="ja-JP" sz="2000" dirty="0"/>
              <a:t>3.8E-3</a:t>
            </a:r>
            <a:endParaRPr lang="ja-JP" altLang="en-US" sz="2000" dirty="0"/>
          </a:p>
        </p:txBody>
      </p:sp>
      <p:sp>
        <p:nvSpPr>
          <p:cNvPr id="27" name="上矢印 26"/>
          <p:cNvSpPr/>
          <p:nvPr/>
        </p:nvSpPr>
        <p:spPr>
          <a:xfrm rot="10800000">
            <a:off x="5201554" y="3669577"/>
            <a:ext cx="305517" cy="443508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416360" y="3588005"/>
            <a:ext cx="1398641" cy="373659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kumimoji="1" lang="en-US" altLang="ja-JP" dirty="0" smtClean="0"/>
              <a:t>Laser timing</a:t>
            </a:r>
            <a:endParaRPr kumimoji="1" lang="ja-JP" altLang="en-US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849979" y="4808035"/>
            <a:ext cx="2097838" cy="654986"/>
          </a:xfrm>
          <a:prstGeom prst="rect">
            <a:avLst/>
          </a:prstGeom>
          <a:noFill/>
        </p:spPr>
        <p:txBody>
          <a:bodyPr wrap="none" lIns="91430" tIns="45716" rIns="91430" bIns="45716" rtlCol="0">
            <a:spAutoFit/>
          </a:bodyPr>
          <a:lstStyle/>
          <a:p>
            <a:r>
              <a:rPr kumimoji="1" lang="en-US" altLang="ja-JP" dirty="0" smtClean="0"/>
              <a:t>Simulation</a:t>
            </a:r>
          </a:p>
          <a:p>
            <a:r>
              <a:rPr lang="en-US" altLang="ja-JP" dirty="0" smtClean="0"/>
              <a:t>in J-PARC condition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143991" y="6438446"/>
            <a:ext cx="9075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G. Marshall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07619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5"/>
          <p:cNvGrpSpPr/>
          <p:nvPr/>
        </p:nvGrpSpPr>
        <p:grpSpPr>
          <a:xfrm>
            <a:off x="898255" y="3705257"/>
            <a:ext cx="5581600" cy="3600400"/>
            <a:chOff x="971600" y="1124744"/>
            <a:chExt cx="7437704" cy="4787231"/>
          </a:xfrm>
        </p:grpSpPr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1600" y="1124744"/>
              <a:ext cx="7437704" cy="4787231"/>
            </a:xfrm>
            <a:prstGeom prst="rect">
              <a:avLst/>
            </a:prstGeom>
          </p:spPr>
        </p:pic>
        <p:sp>
          <p:nvSpPr>
            <p:cNvPr id="21" name="テキスト ボックス 20"/>
            <p:cNvSpPr txBox="1"/>
            <p:nvPr/>
          </p:nvSpPr>
          <p:spPr>
            <a:xfrm>
              <a:off x="1691680" y="2708920"/>
              <a:ext cx="568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RFQ</a:t>
              </a:r>
              <a:endParaRPr kumimoji="1" lang="ja-JP" altLang="en-US" dirty="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2267744" y="2699628"/>
              <a:ext cx="386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IH</a:t>
              </a:r>
              <a:endParaRPr kumimoji="1" lang="ja-JP" altLang="en-US" dirty="0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4355269" y="2699628"/>
              <a:ext cx="653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DAW</a:t>
              </a:r>
              <a:endParaRPr kumimoji="1" lang="ja-JP" altLang="en-US" dirty="0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6567291" y="2996952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DLS</a:t>
              </a:r>
              <a:endParaRPr kumimoji="1" lang="ja-JP" altLang="en-US" dirty="0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4224106" y="3442476"/>
              <a:ext cx="3216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(Due to Inappropriate matching)</a:t>
              </a:r>
              <a:endParaRPr kumimoji="1" lang="ja-JP" altLang="en-US" dirty="0"/>
            </a:p>
          </p:txBody>
        </p:sp>
        <p:cxnSp>
          <p:nvCxnSpPr>
            <p:cNvPr id="26" name="直線矢印コネクタ 25"/>
            <p:cNvCxnSpPr/>
            <p:nvPr/>
          </p:nvCxnSpPr>
          <p:spPr>
            <a:xfrm flipH="1" flipV="1">
              <a:off x="6137517" y="3078252"/>
              <a:ext cx="72008" cy="350748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5724"/>
          </a:xfrm>
        </p:spPr>
        <p:txBody>
          <a:bodyPr/>
          <a:lstStyle/>
          <a:p>
            <a:r>
              <a:rPr kumimoji="1" lang="en-US" altLang="ja-JP" dirty="0" smtClean="0"/>
              <a:t>End-to-end simulation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676687"/>
            <a:ext cx="8229600" cy="5220439"/>
          </a:xfrm>
        </p:spPr>
        <p:txBody>
          <a:bodyPr>
            <a:normAutofit/>
          </a:bodyPr>
          <a:lstStyle/>
          <a:p>
            <a:r>
              <a:rPr kumimoji="1" lang="en-US" altLang="ja-JP" sz="2400" dirty="0" smtClean="0"/>
              <a:t>Beam acceleration and transport were simulated from ultra-slow </a:t>
            </a:r>
            <a:r>
              <a:rPr kumimoji="1" lang="en-US" altLang="ja-JP" sz="2400" dirty="0" err="1" smtClean="0"/>
              <a:t>muon</a:t>
            </a:r>
            <a:r>
              <a:rPr kumimoji="1" lang="en-US" altLang="ja-JP" sz="2400" dirty="0" smtClean="0"/>
              <a:t> source to the exit of </a:t>
            </a:r>
            <a:r>
              <a:rPr kumimoji="1" lang="en-US" altLang="ja-JP" sz="2400" dirty="0" err="1" smtClean="0"/>
              <a:t>muon</a:t>
            </a:r>
            <a:r>
              <a:rPr kumimoji="1" lang="en-US" altLang="ja-JP" sz="2400" dirty="0" smtClean="0"/>
              <a:t> LINAC.</a:t>
            </a:r>
          </a:p>
          <a:p>
            <a:endParaRPr lang="en-US" altLang="ja-JP" sz="2400" dirty="0"/>
          </a:p>
          <a:p>
            <a:endParaRPr kumimoji="1" lang="en-US" altLang="ja-JP" sz="2400" dirty="0" smtClean="0"/>
          </a:p>
          <a:p>
            <a:endParaRPr lang="en-US" altLang="ja-JP" sz="2400" dirty="0"/>
          </a:p>
          <a:p>
            <a:endParaRPr kumimoji="1" lang="en-US" altLang="ja-JP" sz="2400" dirty="0" smtClean="0"/>
          </a:p>
          <a:p>
            <a:endParaRPr lang="en-US" altLang="ja-JP" sz="2400" dirty="0"/>
          </a:p>
          <a:p>
            <a:r>
              <a:rPr kumimoji="1" lang="en-US" altLang="ja-JP" sz="2400" dirty="0" err="1" smtClean="0"/>
              <a:t>Emittance</a:t>
            </a:r>
            <a:r>
              <a:rPr kumimoji="1" lang="en-US" altLang="ja-JP" sz="2400" dirty="0" smtClean="0"/>
              <a:t> evolution</a:t>
            </a:r>
            <a:endParaRPr kumimoji="1" lang="ja-JP" altLang="en-US" sz="24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0CBA-5314-491A-81F6-E990FB17893F}" type="datetime1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57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6" name="図 5" descr="スクリーンショット 2016-07-20 13.59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594" y="1563386"/>
            <a:ext cx="5735984" cy="2047971"/>
          </a:xfrm>
          <a:prstGeom prst="rect">
            <a:avLst/>
          </a:prstGeom>
        </p:spPr>
      </p:pic>
      <p:sp>
        <p:nvSpPr>
          <p:cNvPr id="27" name="テキスト ボックス 26"/>
          <p:cNvSpPr txBox="1"/>
          <p:nvPr/>
        </p:nvSpPr>
        <p:spPr>
          <a:xfrm>
            <a:off x="6479855" y="4236151"/>
            <a:ext cx="272499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kumimoji="1" lang="en-US" altLang="ja-JP" dirty="0" err="1" smtClean="0"/>
              <a:t>Emittance</a:t>
            </a:r>
            <a:r>
              <a:rPr kumimoji="1" lang="en-US" altLang="ja-JP" dirty="0" smtClean="0"/>
              <a:t> </a:t>
            </a:r>
            <a:r>
              <a:rPr lang="en-US" altLang="ja-JP" dirty="0" smtClean="0"/>
              <a:t>growth was not significant.</a:t>
            </a:r>
          </a:p>
          <a:p>
            <a:pPr marL="285750" indent="-285750">
              <a:buFont typeface="Arial"/>
              <a:buChar char="•"/>
            </a:pPr>
            <a:r>
              <a:rPr lang="en-US" altLang="ja-JP" dirty="0" smtClean="0"/>
              <a:t>Meets the requirements for </a:t>
            </a:r>
            <a:r>
              <a:rPr lang="en-US" altLang="ja-JP" dirty="0" err="1" smtClean="0"/>
              <a:t>muon</a:t>
            </a:r>
            <a:r>
              <a:rPr lang="en-US" altLang="ja-JP" dirty="0" smtClean="0"/>
              <a:t> injection.</a:t>
            </a:r>
          </a:p>
          <a:p>
            <a:pPr marL="285750" indent="-285750">
              <a:buFont typeface="Arial"/>
              <a:buChar char="•"/>
            </a:pPr>
            <a:endParaRPr kumimoji="1" lang="ja-JP" altLang="en-US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673256" y="1563386"/>
            <a:ext cx="1289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Y. Kondo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77994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58" y="217688"/>
            <a:ext cx="8872907" cy="760538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Spiral Injection Test Experiment(SITE) setup</a:t>
            </a:r>
            <a:endParaRPr lang="en-US" sz="32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04753-DA59-4328-BEBA-4193FED82A46}" type="slidenum">
              <a:rPr lang="en-US" smtClean="0"/>
              <a:pPr/>
              <a:t>58</a:t>
            </a:fld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748414" y="1552447"/>
            <a:ext cx="5225589" cy="3622200"/>
            <a:chOff x="4763976" y="778213"/>
            <a:chExt cx="7278191" cy="5429250"/>
          </a:xfrm>
        </p:grpSpPr>
        <p:pic>
          <p:nvPicPr>
            <p:cNvPr id="7" name="図 2" descr="minisolenoid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3976" y="778213"/>
              <a:ext cx="7239000" cy="54292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12" name="Straight Connector 11"/>
            <p:cNvCxnSpPr/>
            <p:nvPr/>
          </p:nvCxnSpPr>
          <p:spPr>
            <a:xfrm>
              <a:off x="4841559" y="2808317"/>
              <a:ext cx="856034" cy="19456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768840" y="2181442"/>
              <a:ext cx="1824529" cy="761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solidFill>
                    <a:schemeClr val="bg1"/>
                  </a:solidFill>
                </a:rPr>
                <a:t>Electron Gun </a:t>
              </a:r>
            </a:p>
            <a:p>
              <a:r>
                <a:rPr lang="en-US" sz="1350" b="1" dirty="0">
                  <a:solidFill>
                    <a:schemeClr val="bg1"/>
                  </a:solidFill>
                </a:rPr>
                <a:t>80 </a:t>
              </a:r>
              <a:r>
                <a:rPr lang="en-US" sz="1350" b="1" dirty="0" err="1">
                  <a:solidFill>
                    <a:schemeClr val="bg1"/>
                  </a:solidFill>
                </a:rPr>
                <a:t>keV</a:t>
              </a:r>
              <a:endParaRPr lang="en-US" sz="1350" b="1" dirty="0">
                <a:solidFill>
                  <a:schemeClr val="bg1"/>
                </a:solidFill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5697593" y="2818045"/>
              <a:ext cx="493679" cy="447473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6746799" y="3800541"/>
              <a:ext cx="2859931" cy="690662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729679">
              <a:off x="7680648" y="4196298"/>
              <a:ext cx="1505260" cy="761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solidFill>
                    <a:schemeClr val="bg1"/>
                  </a:solidFill>
                </a:rPr>
                <a:t>2 m long</a:t>
              </a:r>
            </a:p>
            <a:p>
              <a:r>
                <a:rPr lang="en-US" sz="1350" b="1" dirty="0">
                  <a:solidFill>
                    <a:schemeClr val="bg1"/>
                  </a:solidFill>
                </a:rPr>
                <a:t> beam line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9913997" y="1581614"/>
              <a:ext cx="1735283" cy="2428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9913997" y="935282"/>
              <a:ext cx="2128170" cy="761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solidFill>
                    <a:schemeClr val="bg1"/>
                  </a:solidFill>
                </a:rPr>
                <a:t>Storage Magnet</a:t>
              </a:r>
            </a:p>
            <a:p>
              <a:r>
                <a:rPr lang="en-US" sz="1350" b="1" dirty="0">
                  <a:solidFill>
                    <a:schemeClr val="bg1"/>
                  </a:solidFill>
                </a:rPr>
                <a:t>83 gauss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8731240" y="3402261"/>
              <a:ext cx="1102521" cy="655721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6650025" y="3193390"/>
              <a:ext cx="554147" cy="69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b="1" i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e</a:t>
              </a:r>
              <a:r>
                <a:rPr lang="en-US" altLang="ja-JP" sz="2400" b="1" i="1" baseline="30000" dirty="0">
                  <a:solidFill>
                    <a:srgbClr val="FF0000"/>
                  </a:solidFill>
                  <a:latin typeface="Calibri" panose="020F0502020204030204" pitchFamily="34" charset="0"/>
                </a:rPr>
                <a:t>-</a:t>
              </a:r>
              <a:endParaRPr lang="ja-JP" altLang="en-US" sz="2400" b="1" i="1" baseline="30000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6964086" y="3628551"/>
              <a:ext cx="1767154" cy="429431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104511" y="1824441"/>
          <a:ext cx="3562227" cy="316534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45685">
                  <a:extLst>
                    <a:ext uri="{9D8B030D-6E8A-4147-A177-3AD203B41FA5}">
                      <a16:colId xmlns="" xmlns:a16="http://schemas.microsoft.com/office/drawing/2014/main" val="173561194"/>
                    </a:ext>
                  </a:extLst>
                </a:gridCol>
                <a:gridCol w="1175666">
                  <a:extLst>
                    <a:ext uri="{9D8B030D-6E8A-4147-A177-3AD203B41FA5}">
                      <a16:colId xmlns="" xmlns:a16="http://schemas.microsoft.com/office/drawing/2014/main" val="3222850138"/>
                    </a:ext>
                  </a:extLst>
                </a:gridCol>
                <a:gridCol w="1040876">
                  <a:extLst>
                    <a:ext uri="{9D8B030D-6E8A-4147-A177-3AD203B41FA5}">
                      <a16:colId xmlns="" xmlns:a16="http://schemas.microsoft.com/office/drawing/2014/main" val="4231112509"/>
                    </a:ext>
                  </a:extLst>
                </a:gridCol>
              </a:tblGrid>
              <a:tr h="311372"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Parameters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E34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 smtClean="0">
                          <a:effectLst/>
                          <a:latin typeface="+mn-lt"/>
                        </a:rPr>
                        <a:t>SITE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89067415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Storage </a:t>
                      </a:r>
                      <a:r>
                        <a:rPr lang="en-GB" sz="1100" b="1" kern="800" dirty="0" smtClean="0">
                          <a:effectLst/>
                          <a:latin typeface="+mn-lt"/>
                        </a:rPr>
                        <a:t>magnet field</a:t>
                      </a:r>
                      <a:r>
                        <a:rPr lang="en-GB" sz="1100" b="1" kern="800" baseline="0" dirty="0" smtClean="0">
                          <a:effectLst/>
                          <a:latin typeface="+mn-lt"/>
                        </a:rPr>
                        <a:t> strength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3-T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0.0083 T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967110619"/>
                  </a:ext>
                </a:extLst>
              </a:tr>
              <a:tr h="304000"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kern="100" dirty="0" smtClean="0">
                          <a:effectLst/>
                          <a:latin typeface="+mn-lt"/>
                          <a:ea typeface="游明朝"/>
                        </a:rPr>
                        <a:t>Field</a:t>
                      </a:r>
                      <a:r>
                        <a:rPr lang="en-US" sz="1100" b="1" kern="100" baseline="0" dirty="0" smtClean="0">
                          <a:effectLst/>
                          <a:latin typeface="+mn-lt"/>
                          <a:ea typeface="游明朝"/>
                        </a:rPr>
                        <a:t> uniformity 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kern="100" dirty="0" smtClean="0">
                          <a:effectLst/>
                          <a:latin typeface="+mn-lt"/>
                          <a:ea typeface="游明朝"/>
                        </a:rPr>
                        <a:t>1 ppm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kern="100" dirty="0" smtClean="0">
                          <a:effectLst/>
                          <a:latin typeface="+mn-lt"/>
                          <a:ea typeface="游明朝"/>
                        </a:rPr>
                        <a:t>100 ppm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62389213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kern="100" dirty="0" smtClean="0">
                          <a:effectLst/>
                          <a:latin typeface="+mn-lt"/>
                          <a:ea typeface="游明朝"/>
                        </a:rPr>
                        <a:t>Magnet type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kern="100" dirty="0" smtClean="0">
                          <a:effectLst/>
                          <a:latin typeface="+mn-lt"/>
                          <a:ea typeface="游明朝"/>
                        </a:rPr>
                        <a:t>Super conducting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kern="100" dirty="0" smtClean="0">
                          <a:effectLst/>
                          <a:latin typeface="+mn-lt"/>
                          <a:ea typeface="游明朝"/>
                        </a:rPr>
                        <a:t>Normal</a:t>
                      </a:r>
                      <a:r>
                        <a:rPr lang="en-US" sz="1100" b="1" kern="100" baseline="0" dirty="0" smtClean="0">
                          <a:effectLst/>
                          <a:latin typeface="+mn-lt"/>
                          <a:ea typeface="游明朝"/>
                        </a:rPr>
                        <a:t> conducting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78499077"/>
                  </a:ext>
                </a:extLst>
              </a:tr>
              <a:tr h="241467"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Particle specie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2286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μ</a:t>
                      </a:r>
                      <a:r>
                        <a:rPr lang="en-GB" sz="1100" b="1" kern="800" baseline="30000" dirty="0">
                          <a:effectLst/>
                          <a:latin typeface="+mn-lt"/>
                        </a:rPr>
                        <a:t>+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e</a:t>
                      </a:r>
                      <a:r>
                        <a:rPr lang="en-GB" sz="1100" b="1" kern="800" baseline="30000" dirty="0">
                          <a:effectLst/>
                          <a:latin typeface="+mn-lt"/>
                        </a:rPr>
                        <a:t>-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86814142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Momentum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300[MeV/c]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l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 smtClean="0">
                          <a:effectLst/>
                          <a:latin typeface="+mn-lt"/>
                        </a:rPr>
                        <a:t>0.296[MeV/c</a:t>
                      </a:r>
                      <a:r>
                        <a:rPr lang="en-GB" sz="1100" b="1" kern="800" dirty="0">
                          <a:effectLst/>
                          <a:latin typeface="+mn-lt"/>
                        </a:rPr>
                        <a:t>]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290847456"/>
                  </a:ext>
                </a:extLst>
              </a:tr>
              <a:tr h="286835"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Cyclotron </a:t>
                      </a:r>
                      <a:r>
                        <a:rPr lang="en-GB" sz="1100" b="1" kern="800" dirty="0" smtClean="0">
                          <a:effectLst/>
                          <a:latin typeface="+mn-lt"/>
                        </a:rPr>
                        <a:t>period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7.4 </a:t>
                      </a:r>
                      <a:r>
                        <a:rPr lang="en-GB" sz="1100" b="1" kern="800" dirty="0" err="1">
                          <a:effectLst/>
                          <a:latin typeface="+mn-lt"/>
                        </a:rPr>
                        <a:t>nsec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5.0 </a:t>
                      </a:r>
                      <a:r>
                        <a:rPr lang="en-GB" sz="1100" b="1" kern="800" dirty="0" err="1">
                          <a:effectLst/>
                          <a:latin typeface="+mn-lt"/>
                        </a:rPr>
                        <a:t>nsec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80084100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Storage </a:t>
                      </a:r>
                      <a:r>
                        <a:rPr lang="en-GB" sz="1100" b="1" kern="800" dirty="0" smtClean="0">
                          <a:effectLst/>
                          <a:latin typeface="+mn-lt"/>
                        </a:rPr>
                        <a:t>orbit </a:t>
                      </a:r>
                      <a:r>
                        <a:rPr lang="en-GB" sz="1100" b="1" kern="800" dirty="0">
                          <a:effectLst/>
                          <a:latin typeface="+mn-lt"/>
                        </a:rPr>
                        <a:t>diameter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0.66 m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152400"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1100" b="1" kern="800" dirty="0">
                          <a:effectLst/>
                          <a:latin typeface="+mn-lt"/>
                        </a:rPr>
                        <a:t>0.24 m</a:t>
                      </a:r>
                      <a:endParaRPr lang="en-US" sz="1100" b="1" kern="100" dirty="0">
                        <a:effectLst/>
                        <a:latin typeface="+mn-lt"/>
                        <a:ea typeface="游明朝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434976711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97303" y="1179430"/>
            <a:ext cx="35974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Comparison of Parameters between </a:t>
            </a:r>
          </a:p>
          <a:p>
            <a:r>
              <a:rPr lang="en-US" sz="1500" b="1" dirty="0"/>
              <a:t>E34 and SITE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6240" y="5224978"/>
            <a:ext cx="416011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KEK LINAC klystron gallery, north end of sector 5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249293" y="6356353"/>
            <a:ext cx="2696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Slide by M. A. </a:t>
            </a:r>
            <a:r>
              <a:rPr kumimoji="1" lang="en-US" altLang="ja-JP" dirty="0" err="1" smtClean="0"/>
              <a:t>Rehman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6070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IMG_937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0" y="3400"/>
            <a:ext cx="9144000" cy="933603"/>
          </a:xfrm>
          <a:solidFill>
            <a:schemeClr val="tx1">
              <a:alpha val="68000"/>
            </a:schemeClr>
          </a:solidFill>
        </p:spPr>
        <p:txBody>
          <a:bodyPr>
            <a:noAutofit/>
          </a:bodyPr>
          <a:lstStyle/>
          <a:p>
            <a:r>
              <a:rPr kumimoji="1" lang="en-US" altLang="ja-JP" sz="3200" dirty="0" smtClean="0">
                <a:solidFill>
                  <a:schemeClr val="bg1"/>
                </a:solidFill>
              </a:rPr>
              <a:t>Construction of Silicon strip tracker </a:t>
            </a:r>
            <a:r>
              <a:rPr lang="en-US" altLang="ja-JP" sz="3200" dirty="0" smtClean="0">
                <a:solidFill>
                  <a:schemeClr val="bg1"/>
                </a:solidFill>
              </a:rPr>
              <a:t>in progress</a:t>
            </a:r>
            <a:br>
              <a:rPr lang="en-US" altLang="ja-JP" sz="3200" dirty="0" smtClean="0">
                <a:solidFill>
                  <a:schemeClr val="bg1"/>
                </a:solidFill>
              </a:rPr>
            </a:br>
            <a:r>
              <a:rPr lang="en-US" altLang="ja-JP" sz="3200" dirty="0" smtClean="0">
                <a:solidFill>
                  <a:schemeClr val="bg1"/>
                </a:solidFill>
              </a:rPr>
              <a:t>(Kyushu Univ./KEK-IPNS) 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2C67-B110-4572-B85F-0567732D616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59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9" name="コンテンツ プレースホルダー 5" descr="スクリーンショット 2016-03-14 21.03.16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57" r="-94"/>
          <a:stretch/>
        </p:blipFill>
        <p:spPr>
          <a:xfrm>
            <a:off x="7078252" y="665856"/>
            <a:ext cx="1756503" cy="251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9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2magnet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9" t="13074" r="644"/>
          <a:stretch/>
        </p:blipFill>
        <p:spPr bwMode="auto">
          <a:xfrm>
            <a:off x="1" y="42081"/>
            <a:ext cx="9144000" cy="681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g-2new-v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" r="7693" b="31740"/>
          <a:stretch/>
        </p:blipFill>
        <p:spPr bwMode="auto">
          <a:xfrm>
            <a:off x="358216" y="2742304"/>
            <a:ext cx="4292599" cy="316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59471" y="77307"/>
            <a:ext cx="9014955" cy="584776"/>
          </a:xfrm>
          <a:prstGeom prst="rect">
            <a:avLst/>
          </a:prstGeom>
          <a:solidFill>
            <a:schemeClr val="tx1">
              <a:alpha val="77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err="1" smtClean="0">
                <a:solidFill>
                  <a:schemeClr val="bg1"/>
                </a:solidFill>
              </a:rPr>
              <a:t>Muon</a:t>
            </a:r>
            <a:r>
              <a:rPr kumimoji="1" lang="en-US" altLang="ja-JP" sz="3200" b="1" dirty="0" smtClean="0">
                <a:solidFill>
                  <a:schemeClr val="bg1"/>
                </a:solidFill>
              </a:rPr>
              <a:t> anomalous magnetic moment (</a:t>
            </a:r>
            <a:r>
              <a:rPr kumimoji="1" lang="en-US" altLang="ja-JP" sz="3200" b="1" i="1" dirty="0" smtClean="0">
                <a:solidFill>
                  <a:schemeClr val="bg1"/>
                </a:solidFill>
              </a:rPr>
              <a:t>g-2</a:t>
            </a:r>
            <a:r>
              <a:rPr kumimoji="1" lang="en-US" altLang="ja-JP" sz="3200" b="1" dirty="0" smtClean="0">
                <a:solidFill>
                  <a:schemeClr val="bg1"/>
                </a:solidFill>
              </a:rPr>
              <a:t>)</a:t>
            </a:r>
            <a:endParaRPr kumimoji="1"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 rot="16200000">
            <a:off x="-779863" y="3650844"/>
            <a:ext cx="20322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Standard Model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-554990" y="5388201"/>
            <a:ext cx="15824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Experiment</a:t>
            </a:r>
            <a:endParaRPr kumimoji="1"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9012C-5A70-044D-BC82-EA403CE0E215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9" name="Picture 5" descr="g-2new-v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" t="85937" r="7693"/>
          <a:stretch/>
        </p:blipFill>
        <p:spPr bwMode="auto">
          <a:xfrm>
            <a:off x="358216" y="5889300"/>
            <a:ext cx="4292599" cy="652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512434" y="506598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2004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399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7003"/>
          </a:xfrm>
        </p:spPr>
        <p:txBody>
          <a:bodyPr>
            <a:normAutofit/>
          </a:bodyPr>
          <a:lstStyle/>
          <a:p>
            <a:r>
              <a:rPr lang="en-US" altLang="ja-JP" sz="5400" dirty="0" smtClean="0"/>
              <a:t>Particle dipole moments</a:t>
            </a:r>
            <a:endParaRPr kumimoji="1" lang="ja-JP" altLang="en-US" sz="5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9AD82-A2A7-48CC-ADE6-956731C16DA4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5" name="図 4" descr="スクリーンショット 2012-09-29 5.54.54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9910" y="1111869"/>
            <a:ext cx="5367059" cy="83435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905156" y="2746868"/>
            <a:ext cx="272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6600"/>
                </a:solidFill>
              </a:rPr>
              <a:t>Magnetic Dipole </a:t>
            </a:r>
            <a:r>
              <a:rPr lang="en-US" altLang="ja-JP" dirty="0">
                <a:solidFill>
                  <a:srgbClr val="FF6600"/>
                </a:solidFill>
              </a:rPr>
              <a:t>M</a:t>
            </a:r>
            <a:r>
              <a:rPr kumimoji="1" lang="en-US" altLang="ja-JP" dirty="0" smtClean="0">
                <a:solidFill>
                  <a:srgbClr val="FF6600"/>
                </a:solidFill>
              </a:rPr>
              <a:t>oment</a:t>
            </a:r>
            <a:endParaRPr kumimoji="1" lang="ja-JP" altLang="en-US" dirty="0">
              <a:solidFill>
                <a:srgbClr val="FF66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19011" y="3984541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6600"/>
                </a:solidFill>
              </a:rPr>
              <a:t>Electric Dipole </a:t>
            </a:r>
            <a:r>
              <a:rPr lang="en-US" altLang="ja-JP" dirty="0">
                <a:solidFill>
                  <a:srgbClr val="FF6600"/>
                </a:solidFill>
              </a:rPr>
              <a:t>M</a:t>
            </a:r>
            <a:r>
              <a:rPr kumimoji="1" lang="en-US" altLang="ja-JP" dirty="0" smtClean="0">
                <a:solidFill>
                  <a:srgbClr val="FF6600"/>
                </a:solidFill>
              </a:rPr>
              <a:t>oment</a:t>
            </a:r>
            <a:endParaRPr kumimoji="1" lang="ja-JP" altLang="en-US" dirty="0">
              <a:solidFill>
                <a:srgbClr val="FF6600"/>
              </a:solidFill>
            </a:endParaRPr>
          </a:p>
        </p:txBody>
      </p:sp>
      <p:pic>
        <p:nvPicPr>
          <p:cNvPr id="11" name="図 10" descr="MDM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8458" y="2547762"/>
            <a:ext cx="3098800" cy="1073707"/>
          </a:xfrm>
          <a:prstGeom prst="rect">
            <a:avLst/>
          </a:prstGeom>
        </p:spPr>
      </p:pic>
      <p:pic>
        <p:nvPicPr>
          <p:cNvPr id="12" name="図 11" descr="EDM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781" y="3677725"/>
            <a:ext cx="3205019" cy="1065356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3514593" y="1949293"/>
            <a:ext cx="1733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>
                <a:solidFill>
                  <a:srgbClr val="FF0000"/>
                </a:solidFill>
              </a:rPr>
              <a:t>P,C,</a:t>
            </a:r>
            <a:r>
              <a:rPr kumimoji="1" lang="en-US" altLang="ja-JP" sz="2800" dirty="0" smtClean="0">
                <a:solidFill>
                  <a:srgbClr val="FF0000"/>
                </a:solidFill>
              </a:rPr>
              <a:t>T-even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565353" y="1937523"/>
            <a:ext cx="2663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00FF"/>
                </a:solidFill>
              </a:rPr>
              <a:t>P,T-odd (CP-odd)</a:t>
            </a:r>
            <a:endParaRPr kumimoji="1" lang="ja-JP" altLang="en-US" sz="2800" dirty="0">
              <a:solidFill>
                <a:srgbClr val="0000FF"/>
              </a:solidFill>
            </a:endParaRPr>
          </a:p>
        </p:txBody>
      </p:sp>
      <p:pic>
        <p:nvPicPr>
          <p:cNvPr id="6" name="図 5" descr="スクリーンショット 2015-12-11 17.11.4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94" y="4710675"/>
            <a:ext cx="5106180" cy="214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5368"/>
            <a:ext cx="8229600" cy="99991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Anomalous magnetic moment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9AD82-A2A7-48CC-ADE6-956731C16DA4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14196" y="1177638"/>
            <a:ext cx="8664766" cy="2840180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sz="2800" dirty="0" smtClean="0"/>
              <a:t>The </a:t>
            </a:r>
            <a:r>
              <a:rPr lang="en-US" altLang="ja-JP" sz="2800" dirty="0" err="1" smtClean="0"/>
              <a:t>Lande’s</a:t>
            </a:r>
            <a:r>
              <a:rPr lang="en-US" altLang="ja-JP" sz="2800" dirty="0" smtClean="0"/>
              <a:t> </a:t>
            </a:r>
            <a:r>
              <a:rPr lang="en-US" altLang="ja-JP" sz="2800" i="1" dirty="0" smtClean="0">
                <a:latin typeface="Arial"/>
                <a:ea typeface="ＭＳ Ｐゴシック"/>
                <a:cs typeface="Arial"/>
              </a:rPr>
              <a:t>g</a:t>
            </a:r>
            <a:r>
              <a:rPr lang="en-US" altLang="ja-JP" sz="2800" dirty="0" smtClean="0"/>
              <a:t> factor is 2 in tree level (Dirac equation)</a:t>
            </a:r>
          </a:p>
          <a:p>
            <a:endParaRPr lang="en-US" altLang="ja-JP" sz="2800" dirty="0"/>
          </a:p>
          <a:p>
            <a:endParaRPr lang="en-US" altLang="ja-JP" sz="2800" dirty="0" smtClean="0"/>
          </a:p>
          <a:p>
            <a:endParaRPr lang="en-US" altLang="ja-JP" sz="2800" dirty="0" smtClean="0"/>
          </a:p>
          <a:p>
            <a:endParaRPr lang="en-US" altLang="ja-JP" sz="2800" dirty="0" smtClean="0"/>
          </a:p>
          <a:p>
            <a:r>
              <a:rPr lang="en-US" altLang="ja-JP" sz="2800" dirty="0" smtClean="0"/>
              <a:t>In quantum field theory, </a:t>
            </a:r>
            <a:r>
              <a:rPr lang="en-US" altLang="ja-JP" sz="2800" i="1" dirty="0" smtClean="0">
                <a:latin typeface="Arial"/>
                <a:cs typeface="Arial"/>
              </a:rPr>
              <a:t>g</a:t>
            </a:r>
            <a:r>
              <a:rPr lang="en-US" altLang="ja-JP" sz="2800" dirty="0" smtClean="0"/>
              <a:t> factor gets corrections:</a:t>
            </a:r>
            <a:endParaRPr kumimoji="1" lang="ja-JP" altLang="en-US" sz="2800" dirty="0">
              <a:solidFill>
                <a:srgbClr val="0000FF"/>
              </a:solidFill>
            </a:endParaRPr>
          </a:p>
        </p:txBody>
      </p:sp>
      <p:grpSp>
        <p:nvGrpSpPr>
          <p:cNvPr id="9" name="図形グループ 8"/>
          <p:cNvGrpSpPr/>
          <p:nvPr/>
        </p:nvGrpSpPr>
        <p:grpSpPr>
          <a:xfrm>
            <a:off x="3694319" y="1607616"/>
            <a:ext cx="1705942" cy="1818647"/>
            <a:chOff x="3694319" y="1607616"/>
            <a:chExt cx="1705942" cy="1818647"/>
          </a:xfrm>
        </p:grpSpPr>
        <p:pic>
          <p:nvPicPr>
            <p:cNvPr id="29" name="図 28" descr="スクリーンショット 2012-02-22 12.56.25.pn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4319" y="1607616"/>
              <a:ext cx="1705942" cy="1818647"/>
            </a:xfrm>
            <a:prstGeom prst="rect">
              <a:avLst/>
            </a:prstGeom>
          </p:spPr>
        </p:pic>
        <p:sp>
          <p:nvSpPr>
            <p:cNvPr id="30" name="直角三角形 29"/>
            <p:cNvSpPr/>
            <p:nvPr/>
          </p:nvSpPr>
          <p:spPr>
            <a:xfrm rot="15227114">
              <a:off x="4066603" y="2675622"/>
              <a:ext cx="291303" cy="337875"/>
            </a:xfrm>
            <a:prstGeom prst="rtTriangl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直角三角形 30"/>
            <p:cNvSpPr/>
            <p:nvPr/>
          </p:nvSpPr>
          <p:spPr>
            <a:xfrm rot="6372886" flipH="1">
              <a:off x="4786887" y="2701260"/>
              <a:ext cx="291303" cy="337875"/>
            </a:xfrm>
            <a:prstGeom prst="rtTriangl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4356872" y="2745528"/>
              <a:ext cx="464961" cy="384479"/>
            </a:xfrm>
            <a:prstGeom prst="rect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図形グループ 35"/>
          <p:cNvGrpSpPr/>
          <p:nvPr/>
        </p:nvGrpSpPr>
        <p:grpSpPr>
          <a:xfrm>
            <a:off x="3696629" y="4057559"/>
            <a:ext cx="1705942" cy="1818647"/>
            <a:chOff x="3694319" y="1607616"/>
            <a:chExt cx="1705942" cy="1818647"/>
          </a:xfrm>
        </p:grpSpPr>
        <p:pic>
          <p:nvPicPr>
            <p:cNvPr id="38" name="図 37" descr="スクリーンショット 2012-02-22 12.56.25.pn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4319" y="1607616"/>
              <a:ext cx="1705942" cy="1818647"/>
            </a:xfrm>
            <a:prstGeom prst="rect">
              <a:avLst/>
            </a:prstGeom>
          </p:spPr>
        </p:pic>
        <p:sp>
          <p:nvSpPr>
            <p:cNvPr id="39" name="直角三角形 38"/>
            <p:cNvSpPr/>
            <p:nvPr/>
          </p:nvSpPr>
          <p:spPr>
            <a:xfrm rot="15227114">
              <a:off x="4066603" y="2675622"/>
              <a:ext cx="291303" cy="337875"/>
            </a:xfrm>
            <a:prstGeom prst="rtTriangl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直角三角形 39"/>
            <p:cNvSpPr/>
            <p:nvPr/>
          </p:nvSpPr>
          <p:spPr>
            <a:xfrm rot="6372886" flipH="1">
              <a:off x="4786887" y="2701260"/>
              <a:ext cx="291303" cy="337875"/>
            </a:xfrm>
            <a:prstGeom prst="rtTriangl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正方形/長方形 40"/>
            <p:cNvSpPr/>
            <p:nvPr/>
          </p:nvSpPr>
          <p:spPr>
            <a:xfrm>
              <a:off x="4356872" y="2745528"/>
              <a:ext cx="464961" cy="384479"/>
            </a:xfrm>
            <a:prstGeom prst="rect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円/楕円 9"/>
          <p:cNvSpPr/>
          <p:nvPr/>
        </p:nvSpPr>
        <p:spPr>
          <a:xfrm>
            <a:off x="4352636" y="4606636"/>
            <a:ext cx="427182" cy="41563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151909" y="5957454"/>
            <a:ext cx="314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i="1" dirty="0" smtClean="0">
                <a:latin typeface="Arial"/>
                <a:cs typeface="Arial"/>
              </a:rPr>
              <a:t>g</a:t>
            </a:r>
            <a:r>
              <a:rPr kumimoji="1" lang="en-US" altLang="ja-JP" sz="3600" i="1" dirty="0" smtClean="0"/>
              <a:t> = 2 ( 1 + </a:t>
            </a:r>
            <a:r>
              <a:rPr kumimoji="1" lang="en-US" altLang="ja-JP" sz="3600" i="1" dirty="0" err="1" smtClean="0">
                <a:solidFill>
                  <a:srgbClr val="FF0000"/>
                </a:solidFill>
              </a:rPr>
              <a:t>a</a:t>
            </a:r>
            <a:r>
              <a:rPr lang="en-US" altLang="en-US" sz="3600" i="1" baseline="-25000" dirty="0" err="1" smtClean="0">
                <a:solidFill>
                  <a:srgbClr val="FF0000"/>
                </a:solidFill>
              </a:rPr>
              <a:t>μ</a:t>
            </a:r>
            <a:r>
              <a:rPr kumimoji="1" lang="en-US" altLang="ja-JP" sz="3600" i="1" dirty="0" smtClean="0"/>
              <a:t>)</a:t>
            </a:r>
            <a:endParaRPr kumimoji="1" lang="ja-JP" altLang="en-US" sz="3600" i="1" dirty="0"/>
          </a:p>
        </p:txBody>
      </p:sp>
      <p:sp>
        <p:nvSpPr>
          <p:cNvPr id="5" name="角丸四角形吹き出し 4"/>
          <p:cNvSpPr/>
          <p:nvPr/>
        </p:nvSpPr>
        <p:spPr>
          <a:xfrm>
            <a:off x="5953756" y="5011222"/>
            <a:ext cx="2949567" cy="696382"/>
          </a:xfrm>
          <a:prstGeom prst="wedgeRoundRectCallout">
            <a:avLst>
              <a:gd name="adj1" fmla="val -57237"/>
              <a:gd name="adj2" fmla="val 105201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Anomalous magnetic moment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669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Anomalous magnetic moment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9" name="コンテンツ プレースホルダー 8" descr="amu.pn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829" b="-28028"/>
          <a:stretch/>
        </p:blipFill>
        <p:spPr>
          <a:xfrm>
            <a:off x="457666" y="2918196"/>
            <a:ext cx="8229600" cy="635064"/>
          </a:xfrm>
        </p:spPr>
      </p:pic>
      <p:sp>
        <p:nvSpPr>
          <p:cNvPr id="10" name="テキスト ボックス 9"/>
          <p:cNvSpPr txBox="1"/>
          <p:nvPr/>
        </p:nvSpPr>
        <p:spPr>
          <a:xfrm>
            <a:off x="453989" y="4088352"/>
            <a:ext cx="8365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All interactions, </a:t>
            </a:r>
            <a:r>
              <a:rPr lang="en-US" altLang="ja-JP" sz="2800" i="1" dirty="0" smtClean="0">
                <a:solidFill>
                  <a:srgbClr val="FF0000"/>
                </a:solidFill>
              </a:rPr>
              <a:t>including ones we don’t know</a:t>
            </a:r>
            <a:r>
              <a:rPr lang="en-US" altLang="ja-JP" sz="2800" dirty="0" smtClean="0"/>
              <a:t>,</a:t>
            </a:r>
          </a:p>
          <a:p>
            <a:r>
              <a:rPr lang="en-US" altLang="ja-JP" sz="2800" dirty="0" smtClean="0"/>
              <a:t>appear in quantum loops, and add up to contribute </a:t>
            </a:r>
            <a:r>
              <a:rPr lang="en-US" altLang="ja-JP" sz="2800" dirty="0" err="1" smtClean="0"/>
              <a:t>a</a:t>
            </a:r>
            <a:r>
              <a:rPr lang="en-US" altLang="ja-JP" sz="2800" baseline="-25000" dirty="0" err="1" smtClean="0"/>
              <a:t>μ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0051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ウェーブ.thmx</Template>
  <TotalTime>40947</TotalTime>
  <Words>2193</Words>
  <Application>Microsoft Macintosh PowerPoint</Application>
  <PresentationFormat>画面に合わせる (4:3)</PresentationFormat>
  <Paragraphs>647</Paragraphs>
  <Slides>59</Slides>
  <Notes>3</Notes>
  <HiddenSlides>12</HiddenSlides>
  <MMClips>0</MMClips>
  <ScaleCrop>false</ScaleCrop>
  <HeadingPairs>
    <vt:vector size="8" baseType="variant">
      <vt:variant>
        <vt:lpstr>使用されているフォント</vt:lpstr>
      </vt:variant>
      <vt:variant>
        <vt:i4>13</vt:i4>
      </vt:variant>
      <vt:variant>
        <vt:lpstr>テーマ</vt:lpstr>
      </vt:variant>
      <vt:variant>
        <vt:i4>3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59</vt:i4>
      </vt:variant>
    </vt:vector>
  </HeadingPairs>
  <TitlesOfParts>
    <vt:vector size="76" baseType="lpstr">
      <vt:lpstr>Calibri</vt:lpstr>
      <vt:lpstr>Candara</vt:lpstr>
      <vt:lpstr>Franklin Gothic Book</vt:lpstr>
      <vt:lpstr>HGP明朝E</vt:lpstr>
      <vt:lpstr>HGｺﾞｼｯｸE</vt:lpstr>
      <vt:lpstr>Mangal</vt:lpstr>
      <vt:lpstr>ＭＳ Ｐゴシック</vt:lpstr>
      <vt:lpstr>Symbol</vt:lpstr>
      <vt:lpstr>Times New Roman</vt:lpstr>
      <vt:lpstr>Wingdings</vt:lpstr>
      <vt:lpstr>ヒラギノ角ゴ Pro W3</vt:lpstr>
      <vt:lpstr>游明朝</vt:lpstr>
      <vt:lpstr>Arial</vt:lpstr>
      <vt:lpstr>6_Office テーマ</vt:lpstr>
      <vt:lpstr>1_ホワイト</vt:lpstr>
      <vt:lpstr>4_ホワイト</vt:lpstr>
      <vt:lpstr>数式</vt:lpstr>
      <vt:lpstr>Muon g-2/EDM measurement  at J-PARC</vt:lpstr>
      <vt:lpstr>PowerPoint プレゼンテーション</vt:lpstr>
      <vt:lpstr>PowerPoint プレゼンテーション</vt:lpstr>
      <vt:lpstr>PowerPoint プレゼンテーション</vt:lpstr>
      <vt:lpstr>Flavour Anomalies</vt:lpstr>
      <vt:lpstr>PowerPoint プレゼンテーション</vt:lpstr>
      <vt:lpstr>Particle dipole moments</vt:lpstr>
      <vt:lpstr>Anomalous magnetic moment</vt:lpstr>
      <vt:lpstr>Anomalous magnetic moment</vt:lpstr>
      <vt:lpstr>Anomalous magnetic moment</vt:lpstr>
      <vt:lpstr>Comparison with experiments</vt:lpstr>
      <vt:lpstr>PowerPoint プレゼンテーション</vt:lpstr>
      <vt:lpstr>“Muon g-2 theory initiative” formed in June 2017</vt:lpstr>
      <vt:lpstr>Workshop at KEK in Feb, 2018</vt:lpstr>
      <vt:lpstr>First wiggle plot at FNAL in June, 2017</vt:lpstr>
      <vt:lpstr>PowerPoint プレゼンテーション</vt:lpstr>
      <vt:lpstr>muon g-2 and EDM measurements</vt:lpstr>
      <vt:lpstr>PowerPoint プレゼンテーション</vt:lpstr>
      <vt:lpstr>Muon beam at BNL/FNAL</vt:lpstr>
      <vt:lpstr>Muon beam at J-PARC</vt:lpstr>
      <vt:lpstr>Ultra-cold Muon</vt:lpstr>
      <vt:lpstr>Muonium production in vacuum</vt:lpstr>
      <vt:lpstr>Experimental sequence</vt:lpstr>
      <vt:lpstr>Expected time spectrum of e+ in me+nn decay </vt:lpstr>
      <vt:lpstr>The collaboration</vt:lpstr>
      <vt:lpstr>The collaboration</vt:lpstr>
      <vt:lpstr>Organization</vt:lpstr>
      <vt:lpstr>Technical Design Report (2016)</vt:lpstr>
      <vt:lpstr>TDR focused review (Nov 15-16,2016)</vt:lpstr>
      <vt:lpstr>PowerPoint プレゼンテーション</vt:lpstr>
      <vt:lpstr>PowerPoint プレゼンテーション</vt:lpstr>
      <vt:lpstr>Proposed experimental site</vt:lpstr>
      <vt:lpstr>PowerPoint プレゼンテーション</vt:lpstr>
      <vt:lpstr>Ultra-cold muon beam at H-line</vt:lpstr>
      <vt:lpstr>Ultra-cold muon beam at H-line</vt:lpstr>
      <vt:lpstr>Preparation for muon acceleration test</vt:lpstr>
      <vt:lpstr>Muon acceleration test with RFQ</vt:lpstr>
      <vt:lpstr>Muon beam injection and storage</vt:lpstr>
      <vt:lpstr>Spiral Injection Test Experiment with low-energy electron beam</vt:lpstr>
      <vt:lpstr>Muon storage magnet and detector</vt:lpstr>
      <vt:lpstr>B-field shimming test with a medical MRI magnet (1.7 T) at J-PARC</vt:lpstr>
      <vt:lpstr>Cross calibration of B-field probes</vt:lpstr>
      <vt:lpstr>Positron tracking detector</vt:lpstr>
      <vt:lpstr>Experimental determination of aμ</vt:lpstr>
      <vt:lpstr>See you all at CM15 Dec 11-14, 2017 in Kyushu</vt:lpstr>
      <vt:lpstr>See you all at CM15 Dec 11-14, 2017 in Kyushu</vt:lpstr>
      <vt:lpstr>Summary</vt:lpstr>
      <vt:lpstr>Comparison of experiments</vt:lpstr>
      <vt:lpstr>Muon beam intensity </vt:lpstr>
      <vt:lpstr>Expected statistical sensitivities</vt:lpstr>
      <vt:lpstr>Systematic uncertainties on wa</vt:lpstr>
      <vt:lpstr>Systematic uncertainties on wp</vt:lpstr>
      <vt:lpstr>Contribution from new physics</vt:lpstr>
      <vt:lpstr>Contributions to g-2</vt:lpstr>
      <vt:lpstr>TDR focused review (Nov 15-16,2016)</vt:lpstr>
      <vt:lpstr>Muonium production</vt:lpstr>
      <vt:lpstr>End-to-end simulation</vt:lpstr>
      <vt:lpstr>Spiral Injection Test Experiment(SITE) setup</vt:lpstr>
      <vt:lpstr>Construction of Silicon strip tracker in progress (Kyushu Univ./KEK-IPNS) </vt:lpstr>
    </vt:vector>
  </TitlesOfParts>
  <Company>高エネルギー加速器研究機構</Company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of muonium emission from silica aerogel </dc:title>
  <dc:creator>三部 勉</dc:creator>
  <cp:lastModifiedBy>Tsutomu Mibe</cp:lastModifiedBy>
  <cp:revision>576</cp:revision>
  <cp:lastPrinted>2017-08-29T11:58:20Z</cp:lastPrinted>
  <dcterms:created xsi:type="dcterms:W3CDTF">2013-07-29T10:22:16Z</dcterms:created>
  <dcterms:modified xsi:type="dcterms:W3CDTF">2017-09-18T06:12:07Z</dcterms:modified>
</cp:coreProperties>
</file>