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272" r:id="rId1"/>
  </p:sldMasterIdLst>
  <p:notesMasterIdLst>
    <p:notesMasterId r:id="rId211"/>
  </p:notesMasterIdLst>
  <p:sldIdLst>
    <p:sldId id="1132" r:id="rId2"/>
    <p:sldId id="1570" r:id="rId3"/>
    <p:sldId id="1218" r:id="rId4"/>
    <p:sldId id="1622" r:id="rId5"/>
    <p:sldId id="1188" r:id="rId6"/>
    <p:sldId id="1623" r:id="rId7"/>
    <p:sldId id="1624" r:id="rId8"/>
    <p:sldId id="1189" r:id="rId9"/>
    <p:sldId id="1246" r:id="rId10"/>
    <p:sldId id="1485" r:id="rId11"/>
    <p:sldId id="1059" r:id="rId12"/>
    <p:sldId id="1255" r:id="rId13"/>
    <p:sldId id="500" r:id="rId14"/>
    <p:sldId id="1043" r:id="rId15"/>
    <p:sldId id="1484" r:id="rId16"/>
    <p:sldId id="1638" r:id="rId17"/>
    <p:sldId id="1639" r:id="rId18"/>
    <p:sldId id="1489" r:id="rId19"/>
    <p:sldId id="1252" r:id="rId20"/>
    <p:sldId id="1487" r:id="rId21"/>
    <p:sldId id="1182" r:id="rId22"/>
    <p:sldId id="1044" r:id="rId23"/>
    <p:sldId id="1180" r:id="rId24"/>
    <p:sldId id="1172" r:id="rId25"/>
    <p:sldId id="1187" r:id="rId26"/>
    <p:sldId id="1088" r:id="rId27"/>
    <p:sldId id="1565" r:id="rId28"/>
    <p:sldId id="1216" r:id="rId29"/>
    <p:sldId id="1629" r:id="rId30"/>
    <p:sldId id="1491" r:id="rId31"/>
    <p:sldId id="1492" r:id="rId32"/>
    <p:sldId id="1493" r:id="rId33"/>
    <p:sldId id="1494" r:id="rId34"/>
    <p:sldId id="1495" r:id="rId35"/>
    <p:sldId id="1496" r:id="rId36"/>
    <p:sldId id="1497" r:id="rId37"/>
    <p:sldId id="1498" r:id="rId38"/>
    <p:sldId id="1499" r:id="rId39"/>
    <p:sldId id="1500" r:id="rId40"/>
    <p:sldId id="1501" r:id="rId41"/>
    <p:sldId id="1502" r:id="rId42"/>
    <p:sldId id="1503" r:id="rId43"/>
    <p:sldId id="1504" r:id="rId44"/>
    <p:sldId id="1505" r:id="rId45"/>
    <p:sldId id="1506" r:id="rId46"/>
    <p:sldId id="1508" r:id="rId47"/>
    <p:sldId id="1509" r:id="rId48"/>
    <p:sldId id="1510" r:id="rId49"/>
    <p:sldId id="1511" r:id="rId50"/>
    <p:sldId id="1512" r:id="rId51"/>
    <p:sldId id="1514" r:id="rId52"/>
    <p:sldId id="1515" r:id="rId53"/>
    <p:sldId id="1516" r:id="rId54"/>
    <p:sldId id="1517" r:id="rId55"/>
    <p:sldId id="1207" r:id="rId56"/>
    <p:sldId id="1215" r:id="rId57"/>
    <p:sldId id="1630" r:id="rId58"/>
    <p:sldId id="1631" r:id="rId59"/>
    <p:sldId id="1632" r:id="rId60"/>
    <p:sldId id="1633" r:id="rId61"/>
    <p:sldId id="1634" r:id="rId62"/>
    <p:sldId id="1635" r:id="rId63"/>
    <p:sldId id="1636" r:id="rId64"/>
    <p:sldId id="1637" r:id="rId65"/>
    <p:sldId id="1209" r:id="rId66"/>
    <p:sldId id="1210" r:id="rId67"/>
    <p:sldId id="1079" r:id="rId68"/>
    <p:sldId id="1203" r:id="rId69"/>
    <p:sldId id="1266" r:id="rId70"/>
    <p:sldId id="1625" r:id="rId71"/>
    <p:sldId id="1626" r:id="rId72"/>
    <p:sldId id="1627" r:id="rId73"/>
    <p:sldId id="1628" r:id="rId74"/>
    <p:sldId id="1613" r:id="rId75"/>
    <p:sldId id="1620" r:id="rId76"/>
    <p:sldId id="1614" r:id="rId77"/>
    <p:sldId id="1615" r:id="rId78"/>
    <p:sldId id="1616" r:id="rId79"/>
    <p:sldId id="1617" r:id="rId80"/>
    <p:sldId id="1618" r:id="rId81"/>
    <p:sldId id="1619" r:id="rId82"/>
    <p:sldId id="1304" r:id="rId83"/>
    <p:sldId id="1475" r:id="rId84"/>
    <p:sldId id="1460" r:id="rId85"/>
    <p:sldId id="1461" r:id="rId86"/>
    <p:sldId id="1322" r:id="rId87"/>
    <p:sldId id="1323" r:id="rId88"/>
    <p:sldId id="1325" r:id="rId89"/>
    <p:sldId id="1326" r:id="rId90"/>
    <p:sldId id="1327" r:id="rId91"/>
    <p:sldId id="1328" r:id="rId92"/>
    <p:sldId id="1329" r:id="rId93"/>
    <p:sldId id="1330" r:id="rId94"/>
    <p:sldId id="1596" r:id="rId95"/>
    <p:sldId id="1597" r:id="rId96"/>
    <p:sldId id="1598" r:id="rId97"/>
    <p:sldId id="1599" r:id="rId98"/>
    <p:sldId id="1600" r:id="rId99"/>
    <p:sldId id="1601" r:id="rId100"/>
    <p:sldId id="1602" r:id="rId101"/>
    <p:sldId id="1603" r:id="rId102"/>
    <p:sldId id="1604" r:id="rId103"/>
    <p:sldId id="1605" r:id="rId104"/>
    <p:sldId id="1606" r:id="rId105"/>
    <p:sldId id="1607" r:id="rId106"/>
    <p:sldId id="1608" r:id="rId107"/>
    <p:sldId id="1609" r:id="rId108"/>
    <p:sldId id="1610" r:id="rId109"/>
    <p:sldId id="1611" r:id="rId110"/>
    <p:sldId id="1612" r:id="rId111"/>
    <p:sldId id="1342" r:id="rId112"/>
    <p:sldId id="1427" r:id="rId113"/>
    <p:sldId id="1428" r:id="rId114"/>
    <p:sldId id="1429" r:id="rId115"/>
    <p:sldId id="1430" r:id="rId116"/>
    <p:sldId id="1431" r:id="rId117"/>
    <p:sldId id="1432" r:id="rId118"/>
    <p:sldId id="1433" r:id="rId119"/>
    <p:sldId id="1434" r:id="rId120"/>
    <p:sldId id="1435" r:id="rId121"/>
    <p:sldId id="1436" r:id="rId122"/>
    <p:sldId id="1437" r:id="rId123"/>
    <p:sldId id="1438" r:id="rId124"/>
    <p:sldId id="1439" r:id="rId125"/>
    <p:sldId id="1440" r:id="rId126"/>
    <p:sldId id="1441" r:id="rId127"/>
    <p:sldId id="1442" r:id="rId128"/>
    <p:sldId id="1443" r:id="rId129"/>
    <p:sldId id="1444" r:id="rId130"/>
    <p:sldId id="1445" r:id="rId131"/>
    <p:sldId id="1446" r:id="rId132"/>
    <p:sldId id="1447" r:id="rId133"/>
    <p:sldId id="1448" r:id="rId134"/>
    <p:sldId id="1449" r:id="rId135"/>
    <p:sldId id="1450" r:id="rId136"/>
    <p:sldId id="1451" r:id="rId137"/>
    <p:sldId id="1452" r:id="rId138"/>
    <p:sldId id="1453" r:id="rId139"/>
    <p:sldId id="1454" r:id="rId140"/>
    <p:sldId id="1455" r:id="rId141"/>
    <p:sldId id="1456" r:id="rId142"/>
    <p:sldId id="1457" r:id="rId143"/>
    <p:sldId id="1458" r:id="rId144"/>
    <p:sldId id="1459" r:id="rId145"/>
    <p:sldId id="1426" r:id="rId146"/>
    <p:sldId id="1300" r:id="rId147"/>
    <p:sldId id="1365" r:id="rId148"/>
    <p:sldId id="1366" r:id="rId149"/>
    <p:sldId id="1367" r:id="rId150"/>
    <p:sldId id="1368" r:id="rId151"/>
    <p:sldId id="1369" r:id="rId152"/>
    <p:sldId id="1370" r:id="rId153"/>
    <p:sldId id="1371" r:id="rId154"/>
    <p:sldId id="1372" r:id="rId155"/>
    <p:sldId id="1373" r:id="rId156"/>
    <p:sldId id="1374" r:id="rId157"/>
    <p:sldId id="1375" r:id="rId158"/>
    <p:sldId id="1376" r:id="rId159"/>
    <p:sldId id="1377" r:id="rId160"/>
    <p:sldId id="1378" r:id="rId161"/>
    <p:sldId id="1379" r:id="rId162"/>
    <p:sldId id="1380" r:id="rId163"/>
    <p:sldId id="1381" r:id="rId164"/>
    <p:sldId id="1382" r:id="rId165"/>
    <p:sldId id="1383" r:id="rId166"/>
    <p:sldId id="1384" r:id="rId167"/>
    <p:sldId id="1385" r:id="rId168"/>
    <p:sldId id="1386" r:id="rId169"/>
    <p:sldId id="1387" r:id="rId170"/>
    <p:sldId id="1388" r:id="rId171"/>
    <p:sldId id="1389" r:id="rId172"/>
    <p:sldId id="1390" r:id="rId173"/>
    <p:sldId id="1391" r:id="rId174"/>
    <p:sldId id="1393" r:id="rId175"/>
    <p:sldId id="1392" r:id="rId176"/>
    <p:sldId id="1343" r:id="rId177"/>
    <p:sldId id="1344" r:id="rId178"/>
    <p:sldId id="1345" r:id="rId179"/>
    <p:sldId id="1346" r:id="rId180"/>
    <p:sldId id="1347" r:id="rId181"/>
    <p:sldId id="1348" r:id="rId182"/>
    <p:sldId id="1349" r:id="rId183"/>
    <p:sldId id="1350" r:id="rId184"/>
    <p:sldId id="1351" r:id="rId185"/>
    <p:sldId id="1352" r:id="rId186"/>
    <p:sldId id="1353" r:id="rId187"/>
    <p:sldId id="1354" r:id="rId188"/>
    <p:sldId id="1355" r:id="rId189"/>
    <p:sldId id="1356" r:id="rId190"/>
    <p:sldId id="1357" r:id="rId191"/>
    <p:sldId id="1358" r:id="rId192"/>
    <p:sldId id="1359" r:id="rId193"/>
    <p:sldId id="1360" r:id="rId194"/>
    <p:sldId id="1361" r:id="rId195"/>
    <p:sldId id="1362" r:id="rId196"/>
    <p:sldId id="1363" r:id="rId197"/>
    <p:sldId id="1364" r:id="rId198"/>
    <p:sldId id="1295" r:id="rId199"/>
    <p:sldId id="1297" r:id="rId200"/>
    <p:sldId id="1586" r:id="rId201"/>
    <p:sldId id="1587" r:id="rId202"/>
    <p:sldId id="1588" r:id="rId203"/>
    <p:sldId id="1589" r:id="rId204"/>
    <p:sldId id="1590" r:id="rId205"/>
    <p:sldId id="1591" r:id="rId206"/>
    <p:sldId id="1592" r:id="rId207"/>
    <p:sldId id="1593" r:id="rId208"/>
    <p:sldId id="1594" r:id="rId209"/>
    <p:sldId id="1595" r:id="rId210"/>
  </p:sldIdLst>
  <p:sldSz cx="9144000" cy="6858000" type="screen4x3"/>
  <p:notesSz cx="6858000" cy="9144000"/>
  <p:defaultTextStyle>
    <a:defPPr>
      <a:defRPr lang="ja-JP"/>
    </a:defPPr>
    <a:lvl1pPr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1pPr>
    <a:lvl2pPr marL="4572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5pPr>
    <a:lvl6pPr marL="2286000" algn="l" defTabSz="914400" rtl="0" eaLnBrk="1" latinLnBrk="0" hangingPunct="1">
      <a:defRPr kumimoji="1" kern="1200">
        <a:solidFill>
          <a:schemeClr val="tx1"/>
        </a:solidFill>
        <a:latin typeface="Arial" pitchFamily="34" charset="0"/>
        <a:ea typeface="ＭＳ Ｐゴシック" pitchFamily="50" charset="-128"/>
        <a:cs typeface="+mn-cs"/>
      </a:defRPr>
    </a:lvl6pPr>
    <a:lvl7pPr marL="2743200" algn="l" defTabSz="914400" rtl="0" eaLnBrk="1" latinLnBrk="0" hangingPunct="1">
      <a:defRPr kumimoji="1" kern="1200">
        <a:solidFill>
          <a:schemeClr val="tx1"/>
        </a:solidFill>
        <a:latin typeface="Arial" pitchFamily="34" charset="0"/>
        <a:ea typeface="ＭＳ Ｐゴシック" pitchFamily="50" charset="-128"/>
        <a:cs typeface="+mn-cs"/>
      </a:defRPr>
    </a:lvl7pPr>
    <a:lvl8pPr marL="3200400" algn="l" defTabSz="914400" rtl="0" eaLnBrk="1" latinLnBrk="0" hangingPunct="1">
      <a:defRPr kumimoji="1" kern="1200">
        <a:solidFill>
          <a:schemeClr val="tx1"/>
        </a:solidFill>
        <a:latin typeface="Arial" pitchFamily="34" charset="0"/>
        <a:ea typeface="ＭＳ Ｐゴシック" pitchFamily="50" charset="-128"/>
        <a:cs typeface="+mn-cs"/>
      </a:defRPr>
    </a:lvl8pPr>
    <a:lvl9pPr marL="3657600" algn="l" defTabSz="914400" rtl="0" eaLnBrk="1" latinLnBrk="0" hangingPunct="1">
      <a:defRPr kumimoji="1" kern="1200">
        <a:solidFill>
          <a:schemeClr val="tx1"/>
        </a:solidFill>
        <a:latin typeface="Arial" pitchFamily="34" charset="0"/>
        <a:ea typeface="ＭＳ Ｐゴシック" pitchFamily="50"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FFFFCC"/>
    <a:srgbClr val="CCFFFF"/>
    <a:srgbClr val="FFCC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272" autoAdjust="0"/>
    <p:restoredTop sz="92045" autoAdjust="0"/>
  </p:normalViewPr>
  <p:slideViewPr>
    <p:cSldViewPr>
      <p:cViewPr varScale="1">
        <p:scale>
          <a:sx n="54" d="100"/>
          <a:sy n="54" d="100"/>
        </p:scale>
        <p:origin x="504" y="67"/>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slide" Target="slides/slide185.xml"/><Relationship Id="rId211" Type="http://schemas.openxmlformats.org/officeDocument/2006/relationships/notesMaster" Target="notesMasters/notesMaster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slide" Target="slides/slide191.xml"/><Relationship Id="rId197" Type="http://schemas.openxmlformats.org/officeDocument/2006/relationships/slide" Target="slides/slide196.xml"/><Relationship Id="rId206" Type="http://schemas.openxmlformats.org/officeDocument/2006/relationships/slide" Target="slides/slide205.xml"/><Relationship Id="rId201" Type="http://schemas.openxmlformats.org/officeDocument/2006/relationships/slide" Target="slides/slide200.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1" Type="http://schemas.openxmlformats.org/officeDocument/2006/relationships/slideMaster" Target="slideMasters/slideMaster1.xml"/><Relationship Id="rId6" Type="http://schemas.openxmlformats.org/officeDocument/2006/relationships/slide" Target="slides/slide5.xml"/><Relationship Id="rId212" Type="http://schemas.openxmlformats.org/officeDocument/2006/relationships/presProps" Target="presProps.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slide" Target="slides/slide206.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viewProps" Target="view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theme" Target="theme/theme1.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tableStyles" Target="tableStyles.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7.w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149.wmf"/><Relationship Id="rId2" Type="http://schemas.openxmlformats.org/officeDocument/2006/relationships/image" Target="../media/image17.wmf"/><Relationship Id="rId1" Type="http://schemas.openxmlformats.org/officeDocument/2006/relationships/image" Target="../media/image148.wmf"/><Relationship Id="rId5" Type="http://schemas.openxmlformats.org/officeDocument/2006/relationships/image" Target="../media/image151.wmf"/><Relationship Id="rId4" Type="http://schemas.openxmlformats.org/officeDocument/2006/relationships/image" Target="../media/image150.wmf"/></Relationships>
</file>

<file path=ppt/drawings/_rels/vmlDrawing11.vml.rels><?xml version="1.0" encoding="UTF-8" standalone="yes"?>
<Relationships xmlns="http://schemas.openxmlformats.org/package/2006/relationships"><Relationship Id="rId8" Type="http://schemas.openxmlformats.org/officeDocument/2006/relationships/image" Target="../media/image158.wmf"/><Relationship Id="rId3" Type="http://schemas.openxmlformats.org/officeDocument/2006/relationships/image" Target="../media/image153.wmf"/><Relationship Id="rId7" Type="http://schemas.openxmlformats.org/officeDocument/2006/relationships/image" Target="../media/image157.wmf"/><Relationship Id="rId2" Type="http://schemas.openxmlformats.org/officeDocument/2006/relationships/image" Target="../media/image17.wmf"/><Relationship Id="rId1" Type="http://schemas.openxmlformats.org/officeDocument/2006/relationships/image" Target="../media/image152.wmf"/><Relationship Id="rId6" Type="http://schemas.openxmlformats.org/officeDocument/2006/relationships/image" Target="../media/image156.wmf"/><Relationship Id="rId5" Type="http://schemas.openxmlformats.org/officeDocument/2006/relationships/image" Target="../media/image155.wmf"/><Relationship Id="rId10" Type="http://schemas.openxmlformats.org/officeDocument/2006/relationships/image" Target="../media/image160.wmf"/><Relationship Id="rId4" Type="http://schemas.openxmlformats.org/officeDocument/2006/relationships/image" Target="../media/image154.wmf"/><Relationship Id="rId9" Type="http://schemas.openxmlformats.org/officeDocument/2006/relationships/image" Target="../media/image159.wmf"/></Relationships>
</file>

<file path=ppt/drawings/_rels/vmlDrawing12.vml.rels><?xml version="1.0" encoding="UTF-8" standalone="yes"?>
<Relationships xmlns="http://schemas.openxmlformats.org/package/2006/relationships"><Relationship Id="rId8" Type="http://schemas.openxmlformats.org/officeDocument/2006/relationships/image" Target="../media/image168.wmf"/><Relationship Id="rId3" Type="http://schemas.openxmlformats.org/officeDocument/2006/relationships/image" Target="../media/image163.wmf"/><Relationship Id="rId7" Type="http://schemas.openxmlformats.org/officeDocument/2006/relationships/image" Target="../media/image167.wmf"/><Relationship Id="rId2" Type="http://schemas.openxmlformats.org/officeDocument/2006/relationships/image" Target="../media/image162.wmf"/><Relationship Id="rId1" Type="http://schemas.openxmlformats.org/officeDocument/2006/relationships/image" Target="../media/image161.wmf"/><Relationship Id="rId6" Type="http://schemas.openxmlformats.org/officeDocument/2006/relationships/image" Target="../media/image166.wmf"/><Relationship Id="rId5" Type="http://schemas.openxmlformats.org/officeDocument/2006/relationships/image" Target="../media/image165.wmf"/><Relationship Id="rId4" Type="http://schemas.openxmlformats.org/officeDocument/2006/relationships/image" Target="../media/image164.wmf"/><Relationship Id="rId9" Type="http://schemas.openxmlformats.org/officeDocument/2006/relationships/image" Target="../media/image169.wmf"/></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172.wmf"/><Relationship Id="rId7" Type="http://schemas.openxmlformats.org/officeDocument/2006/relationships/image" Target="../media/image176.wmf"/><Relationship Id="rId2" Type="http://schemas.openxmlformats.org/officeDocument/2006/relationships/image" Target="../media/image171.wmf"/><Relationship Id="rId1" Type="http://schemas.openxmlformats.org/officeDocument/2006/relationships/image" Target="../media/image170.wmf"/><Relationship Id="rId6" Type="http://schemas.openxmlformats.org/officeDocument/2006/relationships/image" Target="../media/image175.wmf"/><Relationship Id="rId5" Type="http://schemas.openxmlformats.org/officeDocument/2006/relationships/image" Target="../media/image174.wmf"/><Relationship Id="rId4" Type="http://schemas.openxmlformats.org/officeDocument/2006/relationships/image" Target="../media/image173.wmf"/></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178.wmf"/><Relationship Id="rId7" Type="http://schemas.openxmlformats.org/officeDocument/2006/relationships/image" Target="../media/image182.wmf"/><Relationship Id="rId2" Type="http://schemas.openxmlformats.org/officeDocument/2006/relationships/image" Target="../media/image176.wmf"/><Relationship Id="rId1" Type="http://schemas.openxmlformats.org/officeDocument/2006/relationships/image" Target="../media/image177.wmf"/><Relationship Id="rId6" Type="http://schemas.openxmlformats.org/officeDocument/2006/relationships/image" Target="../media/image181.wmf"/><Relationship Id="rId5" Type="http://schemas.openxmlformats.org/officeDocument/2006/relationships/image" Target="../media/image180.wmf"/><Relationship Id="rId4" Type="http://schemas.openxmlformats.org/officeDocument/2006/relationships/image" Target="../media/image179.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201.w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202.wmf"/></Relationships>
</file>

<file path=ppt/drawings/_rels/vmlDrawing17.vml.rels><?xml version="1.0" encoding="UTF-8" standalone="yes"?>
<Relationships xmlns="http://schemas.openxmlformats.org/package/2006/relationships"><Relationship Id="rId3" Type="http://schemas.openxmlformats.org/officeDocument/2006/relationships/image" Target="../media/image205.wmf"/><Relationship Id="rId2" Type="http://schemas.openxmlformats.org/officeDocument/2006/relationships/image" Target="../media/image204.wmf"/><Relationship Id="rId1" Type="http://schemas.openxmlformats.org/officeDocument/2006/relationships/image" Target="../media/image203.wmf"/><Relationship Id="rId6" Type="http://schemas.openxmlformats.org/officeDocument/2006/relationships/image" Target="../media/image208.wmf"/><Relationship Id="rId5" Type="http://schemas.openxmlformats.org/officeDocument/2006/relationships/image" Target="../media/image207.wmf"/><Relationship Id="rId4" Type="http://schemas.openxmlformats.org/officeDocument/2006/relationships/image" Target="../media/image206.wmf"/></Relationships>
</file>

<file path=ppt/drawings/_rels/vmlDrawing18.vml.rels><?xml version="1.0" encoding="UTF-8" standalone="yes"?>
<Relationships xmlns="http://schemas.openxmlformats.org/package/2006/relationships"><Relationship Id="rId3" Type="http://schemas.openxmlformats.org/officeDocument/2006/relationships/image" Target="../media/image212.wmf"/><Relationship Id="rId2" Type="http://schemas.openxmlformats.org/officeDocument/2006/relationships/image" Target="../media/image211.wmf"/><Relationship Id="rId1" Type="http://schemas.openxmlformats.org/officeDocument/2006/relationships/image" Target="../media/image210.wmf"/><Relationship Id="rId6" Type="http://schemas.openxmlformats.org/officeDocument/2006/relationships/image" Target="../media/image215.wmf"/><Relationship Id="rId5" Type="http://schemas.openxmlformats.org/officeDocument/2006/relationships/image" Target="../media/image214.wmf"/><Relationship Id="rId4" Type="http://schemas.openxmlformats.org/officeDocument/2006/relationships/image" Target="../media/image213.wmf"/></Relationships>
</file>

<file path=ppt/drawings/_rels/vmlDrawing19.vml.rels><?xml version="1.0" encoding="UTF-8" standalone="yes"?>
<Relationships xmlns="http://schemas.openxmlformats.org/package/2006/relationships"><Relationship Id="rId3" Type="http://schemas.openxmlformats.org/officeDocument/2006/relationships/image" Target="../media/image218.wmf"/><Relationship Id="rId7" Type="http://schemas.openxmlformats.org/officeDocument/2006/relationships/image" Target="../media/image222.wmf"/><Relationship Id="rId2" Type="http://schemas.openxmlformats.org/officeDocument/2006/relationships/image" Target="../media/image217.wmf"/><Relationship Id="rId1" Type="http://schemas.openxmlformats.org/officeDocument/2006/relationships/image" Target="../media/image216.wmf"/><Relationship Id="rId6" Type="http://schemas.openxmlformats.org/officeDocument/2006/relationships/image" Target="../media/image221.wmf"/><Relationship Id="rId5" Type="http://schemas.openxmlformats.org/officeDocument/2006/relationships/image" Target="../media/image220.wmf"/><Relationship Id="rId4" Type="http://schemas.openxmlformats.org/officeDocument/2006/relationships/image" Target="../media/image219.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27.emf"/><Relationship Id="rId7" Type="http://schemas.openxmlformats.org/officeDocument/2006/relationships/image" Target="../media/image31.emf"/><Relationship Id="rId2" Type="http://schemas.openxmlformats.org/officeDocument/2006/relationships/image" Target="../media/image26.emf"/><Relationship Id="rId1" Type="http://schemas.openxmlformats.org/officeDocument/2006/relationships/image" Target="../media/image25.wmf"/><Relationship Id="rId6" Type="http://schemas.openxmlformats.org/officeDocument/2006/relationships/image" Target="../media/image30.emf"/><Relationship Id="rId5" Type="http://schemas.openxmlformats.org/officeDocument/2006/relationships/image" Target="../media/image29.emf"/><Relationship Id="rId4" Type="http://schemas.openxmlformats.org/officeDocument/2006/relationships/image" Target="../media/image28.emf"/></Relationships>
</file>

<file path=ppt/drawings/_rels/vmlDrawing20.vml.rels><?xml version="1.0" encoding="UTF-8" standalone="yes"?>
<Relationships xmlns="http://schemas.openxmlformats.org/package/2006/relationships"><Relationship Id="rId3" Type="http://schemas.openxmlformats.org/officeDocument/2006/relationships/image" Target="../media/image225.wmf"/><Relationship Id="rId7" Type="http://schemas.openxmlformats.org/officeDocument/2006/relationships/image" Target="../media/image229.wmf"/><Relationship Id="rId2" Type="http://schemas.openxmlformats.org/officeDocument/2006/relationships/image" Target="../media/image224.wmf"/><Relationship Id="rId1" Type="http://schemas.openxmlformats.org/officeDocument/2006/relationships/image" Target="../media/image223.wmf"/><Relationship Id="rId6" Type="http://schemas.openxmlformats.org/officeDocument/2006/relationships/image" Target="../media/image228.wmf"/><Relationship Id="rId5" Type="http://schemas.openxmlformats.org/officeDocument/2006/relationships/image" Target="../media/image227.wmf"/><Relationship Id="rId4" Type="http://schemas.openxmlformats.org/officeDocument/2006/relationships/image" Target="../media/image226.wmf"/></Relationships>
</file>

<file path=ppt/drawings/_rels/vmlDrawing21.vml.rels><?xml version="1.0" encoding="UTF-8" standalone="yes"?>
<Relationships xmlns="http://schemas.openxmlformats.org/package/2006/relationships"><Relationship Id="rId3" Type="http://schemas.openxmlformats.org/officeDocument/2006/relationships/image" Target="../media/image232.wmf"/><Relationship Id="rId2" Type="http://schemas.openxmlformats.org/officeDocument/2006/relationships/image" Target="../media/image231.wmf"/><Relationship Id="rId1" Type="http://schemas.openxmlformats.org/officeDocument/2006/relationships/image" Target="../media/image230.wmf"/></Relationships>
</file>

<file path=ppt/drawings/_rels/vmlDrawing22.vml.rels><?xml version="1.0" encoding="UTF-8" standalone="yes"?>
<Relationships xmlns="http://schemas.openxmlformats.org/package/2006/relationships"><Relationship Id="rId3" Type="http://schemas.openxmlformats.org/officeDocument/2006/relationships/image" Target="../media/image232.wmf"/><Relationship Id="rId2" Type="http://schemas.openxmlformats.org/officeDocument/2006/relationships/image" Target="../media/image231.wmf"/><Relationship Id="rId1" Type="http://schemas.openxmlformats.org/officeDocument/2006/relationships/image" Target="../media/image228.wmf"/></Relationships>
</file>

<file path=ppt/drawings/_rels/vmlDrawing23.vml.rels><?xml version="1.0" encoding="UTF-8" standalone="yes"?>
<Relationships xmlns="http://schemas.openxmlformats.org/package/2006/relationships"><Relationship Id="rId3" Type="http://schemas.openxmlformats.org/officeDocument/2006/relationships/image" Target="../media/image235.wmf"/><Relationship Id="rId7" Type="http://schemas.openxmlformats.org/officeDocument/2006/relationships/image" Target="../media/image239.wmf"/><Relationship Id="rId2" Type="http://schemas.openxmlformats.org/officeDocument/2006/relationships/image" Target="../media/image234.wmf"/><Relationship Id="rId1" Type="http://schemas.openxmlformats.org/officeDocument/2006/relationships/image" Target="../media/image233.wmf"/><Relationship Id="rId6" Type="http://schemas.openxmlformats.org/officeDocument/2006/relationships/image" Target="../media/image238.wmf"/><Relationship Id="rId5" Type="http://schemas.openxmlformats.org/officeDocument/2006/relationships/image" Target="../media/image237.wmf"/><Relationship Id="rId4" Type="http://schemas.openxmlformats.org/officeDocument/2006/relationships/image" Target="../media/image236.wmf"/></Relationships>
</file>

<file path=ppt/drawings/_rels/vmlDrawing24.vml.rels><?xml version="1.0" encoding="UTF-8" standalone="yes"?>
<Relationships xmlns="http://schemas.openxmlformats.org/package/2006/relationships"><Relationship Id="rId3" Type="http://schemas.openxmlformats.org/officeDocument/2006/relationships/image" Target="../media/image242.wmf"/><Relationship Id="rId2" Type="http://schemas.openxmlformats.org/officeDocument/2006/relationships/image" Target="../media/image241.wmf"/><Relationship Id="rId1" Type="http://schemas.openxmlformats.org/officeDocument/2006/relationships/image" Target="../media/image240.wmf"/><Relationship Id="rId4" Type="http://schemas.openxmlformats.org/officeDocument/2006/relationships/image" Target="../media/image243.wmf"/></Relationships>
</file>

<file path=ppt/drawings/_rels/vmlDrawing25.vml.rels><?xml version="1.0" encoding="UTF-8" standalone="yes"?>
<Relationships xmlns="http://schemas.openxmlformats.org/package/2006/relationships"><Relationship Id="rId3" Type="http://schemas.openxmlformats.org/officeDocument/2006/relationships/image" Target="../media/image246.wmf"/><Relationship Id="rId7" Type="http://schemas.openxmlformats.org/officeDocument/2006/relationships/image" Target="../media/image250.wmf"/><Relationship Id="rId2" Type="http://schemas.openxmlformats.org/officeDocument/2006/relationships/image" Target="../media/image245.wmf"/><Relationship Id="rId1" Type="http://schemas.openxmlformats.org/officeDocument/2006/relationships/image" Target="../media/image244.wmf"/><Relationship Id="rId6" Type="http://schemas.openxmlformats.org/officeDocument/2006/relationships/image" Target="../media/image249.wmf"/><Relationship Id="rId5" Type="http://schemas.openxmlformats.org/officeDocument/2006/relationships/image" Target="../media/image248.wmf"/><Relationship Id="rId4" Type="http://schemas.openxmlformats.org/officeDocument/2006/relationships/image" Target="../media/image247.wmf"/></Relationships>
</file>

<file path=ppt/drawings/_rels/vmlDrawing26.vml.rels><?xml version="1.0" encoding="UTF-8" standalone="yes"?>
<Relationships xmlns="http://schemas.openxmlformats.org/package/2006/relationships"><Relationship Id="rId3" Type="http://schemas.openxmlformats.org/officeDocument/2006/relationships/image" Target="../media/image253.wmf"/><Relationship Id="rId2" Type="http://schemas.openxmlformats.org/officeDocument/2006/relationships/image" Target="../media/image252.wmf"/><Relationship Id="rId1" Type="http://schemas.openxmlformats.org/officeDocument/2006/relationships/image" Target="../media/image251.wmf"/><Relationship Id="rId4" Type="http://schemas.openxmlformats.org/officeDocument/2006/relationships/image" Target="../media/image254.wmf"/></Relationships>
</file>

<file path=ppt/drawings/_rels/vmlDrawing27.vml.rels><?xml version="1.0" encoding="UTF-8" standalone="yes"?>
<Relationships xmlns="http://schemas.openxmlformats.org/package/2006/relationships"><Relationship Id="rId8" Type="http://schemas.openxmlformats.org/officeDocument/2006/relationships/image" Target="../media/image262.wmf"/><Relationship Id="rId3" Type="http://schemas.openxmlformats.org/officeDocument/2006/relationships/image" Target="../media/image257.wmf"/><Relationship Id="rId7" Type="http://schemas.openxmlformats.org/officeDocument/2006/relationships/image" Target="../media/image261.wmf"/><Relationship Id="rId2" Type="http://schemas.openxmlformats.org/officeDocument/2006/relationships/image" Target="../media/image256.wmf"/><Relationship Id="rId1" Type="http://schemas.openxmlformats.org/officeDocument/2006/relationships/image" Target="../media/image255.wmf"/><Relationship Id="rId6" Type="http://schemas.openxmlformats.org/officeDocument/2006/relationships/image" Target="../media/image260.wmf"/><Relationship Id="rId5" Type="http://schemas.openxmlformats.org/officeDocument/2006/relationships/image" Target="../media/image259.wmf"/><Relationship Id="rId4" Type="http://schemas.openxmlformats.org/officeDocument/2006/relationships/image" Target="../media/image258.wmf"/><Relationship Id="rId9" Type="http://schemas.openxmlformats.org/officeDocument/2006/relationships/image" Target="../media/image263.wmf"/></Relationships>
</file>

<file path=ppt/drawings/_rels/vmlDrawing28.vml.rels><?xml version="1.0" encoding="UTF-8" standalone="yes"?>
<Relationships xmlns="http://schemas.openxmlformats.org/package/2006/relationships"><Relationship Id="rId8" Type="http://schemas.openxmlformats.org/officeDocument/2006/relationships/image" Target="../media/image271.wmf"/><Relationship Id="rId3" Type="http://schemas.openxmlformats.org/officeDocument/2006/relationships/image" Target="../media/image266.wmf"/><Relationship Id="rId7" Type="http://schemas.openxmlformats.org/officeDocument/2006/relationships/image" Target="../media/image270.wmf"/><Relationship Id="rId2" Type="http://schemas.openxmlformats.org/officeDocument/2006/relationships/image" Target="../media/image265.wmf"/><Relationship Id="rId1" Type="http://schemas.openxmlformats.org/officeDocument/2006/relationships/image" Target="../media/image264.wmf"/><Relationship Id="rId6" Type="http://schemas.openxmlformats.org/officeDocument/2006/relationships/image" Target="../media/image269.wmf"/><Relationship Id="rId5" Type="http://schemas.openxmlformats.org/officeDocument/2006/relationships/image" Target="../media/image268.wmf"/><Relationship Id="rId4" Type="http://schemas.openxmlformats.org/officeDocument/2006/relationships/image" Target="../media/image267.wmf"/></Relationships>
</file>

<file path=ppt/drawings/_rels/vmlDrawing29.vml.rels><?xml version="1.0" encoding="UTF-8" standalone="yes"?>
<Relationships xmlns="http://schemas.openxmlformats.org/package/2006/relationships"><Relationship Id="rId3" Type="http://schemas.openxmlformats.org/officeDocument/2006/relationships/image" Target="../media/image274.wmf"/><Relationship Id="rId2" Type="http://schemas.openxmlformats.org/officeDocument/2006/relationships/image" Target="../media/image273.wmf"/><Relationship Id="rId1" Type="http://schemas.openxmlformats.org/officeDocument/2006/relationships/image" Target="../media/image272.wmf"/><Relationship Id="rId6" Type="http://schemas.openxmlformats.org/officeDocument/2006/relationships/image" Target="../media/image277.wmf"/><Relationship Id="rId5" Type="http://schemas.openxmlformats.org/officeDocument/2006/relationships/image" Target="../media/image276.wmf"/><Relationship Id="rId4" Type="http://schemas.openxmlformats.org/officeDocument/2006/relationships/image" Target="../media/image275.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2.wmf"/></Relationships>
</file>

<file path=ppt/drawings/_rels/vmlDrawing30.vml.rels><?xml version="1.0" encoding="UTF-8" standalone="yes"?>
<Relationships xmlns="http://schemas.openxmlformats.org/package/2006/relationships"><Relationship Id="rId3" Type="http://schemas.openxmlformats.org/officeDocument/2006/relationships/image" Target="../media/image280.wmf"/><Relationship Id="rId7" Type="http://schemas.openxmlformats.org/officeDocument/2006/relationships/image" Target="../media/image284.wmf"/><Relationship Id="rId2" Type="http://schemas.openxmlformats.org/officeDocument/2006/relationships/image" Target="../media/image279.wmf"/><Relationship Id="rId1" Type="http://schemas.openxmlformats.org/officeDocument/2006/relationships/image" Target="../media/image278.wmf"/><Relationship Id="rId6" Type="http://schemas.openxmlformats.org/officeDocument/2006/relationships/image" Target="../media/image283.wmf"/><Relationship Id="rId5" Type="http://schemas.openxmlformats.org/officeDocument/2006/relationships/image" Target="../media/image282.wmf"/><Relationship Id="rId4" Type="http://schemas.openxmlformats.org/officeDocument/2006/relationships/image" Target="../media/image281.wmf"/></Relationships>
</file>

<file path=ppt/drawings/_rels/vmlDrawing31.vml.rels><?xml version="1.0" encoding="UTF-8" standalone="yes"?>
<Relationships xmlns="http://schemas.openxmlformats.org/package/2006/relationships"><Relationship Id="rId8" Type="http://schemas.openxmlformats.org/officeDocument/2006/relationships/image" Target="../media/image291.wmf"/><Relationship Id="rId3" Type="http://schemas.openxmlformats.org/officeDocument/2006/relationships/image" Target="../media/image286.wmf"/><Relationship Id="rId7" Type="http://schemas.openxmlformats.org/officeDocument/2006/relationships/image" Target="../media/image290.wmf"/><Relationship Id="rId2" Type="http://schemas.openxmlformats.org/officeDocument/2006/relationships/image" Target="../media/image285.wmf"/><Relationship Id="rId1" Type="http://schemas.openxmlformats.org/officeDocument/2006/relationships/image" Target="../media/image281.wmf"/><Relationship Id="rId6" Type="http://schemas.openxmlformats.org/officeDocument/2006/relationships/image" Target="../media/image289.wmf"/><Relationship Id="rId5" Type="http://schemas.openxmlformats.org/officeDocument/2006/relationships/image" Target="../media/image288.wmf"/><Relationship Id="rId4" Type="http://schemas.openxmlformats.org/officeDocument/2006/relationships/image" Target="../media/image287.wmf"/><Relationship Id="rId9" Type="http://schemas.openxmlformats.org/officeDocument/2006/relationships/image" Target="../media/image292.wmf"/></Relationships>
</file>

<file path=ppt/drawings/_rels/vmlDrawing32.vml.rels><?xml version="1.0" encoding="UTF-8" standalone="yes"?>
<Relationships xmlns="http://schemas.openxmlformats.org/package/2006/relationships"><Relationship Id="rId3" Type="http://schemas.openxmlformats.org/officeDocument/2006/relationships/image" Target="../media/image278.wmf"/><Relationship Id="rId2" Type="http://schemas.openxmlformats.org/officeDocument/2006/relationships/image" Target="../media/image294.wmf"/><Relationship Id="rId1" Type="http://schemas.openxmlformats.org/officeDocument/2006/relationships/image" Target="../media/image293.wmf"/></Relationships>
</file>

<file path=ppt/drawings/_rels/vmlDrawing33.vml.rels><?xml version="1.0" encoding="UTF-8" standalone="yes"?>
<Relationships xmlns="http://schemas.openxmlformats.org/package/2006/relationships"><Relationship Id="rId3" Type="http://schemas.openxmlformats.org/officeDocument/2006/relationships/image" Target="../media/image297.wmf"/><Relationship Id="rId2" Type="http://schemas.openxmlformats.org/officeDocument/2006/relationships/image" Target="../media/image296.wmf"/><Relationship Id="rId1" Type="http://schemas.openxmlformats.org/officeDocument/2006/relationships/image" Target="../media/image295.wmf"/><Relationship Id="rId6" Type="http://schemas.openxmlformats.org/officeDocument/2006/relationships/image" Target="../media/image299.wmf"/><Relationship Id="rId5" Type="http://schemas.openxmlformats.org/officeDocument/2006/relationships/image" Target="../media/image263.wmf"/><Relationship Id="rId4" Type="http://schemas.openxmlformats.org/officeDocument/2006/relationships/image" Target="../media/image298.wmf"/></Relationships>
</file>

<file path=ppt/drawings/_rels/vmlDrawing34.vml.rels><?xml version="1.0" encoding="UTF-8" standalone="yes"?>
<Relationships xmlns="http://schemas.openxmlformats.org/package/2006/relationships"><Relationship Id="rId3" Type="http://schemas.openxmlformats.org/officeDocument/2006/relationships/image" Target="../media/image301.wmf"/><Relationship Id="rId2" Type="http://schemas.openxmlformats.org/officeDocument/2006/relationships/image" Target="../media/image300.wmf"/><Relationship Id="rId1" Type="http://schemas.openxmlformats.org/officeDocument/2006/relationships/image" Target="../media/image299.wmf"/><Relationship Id="rId4" Type="http://schemas.openxmlformats.org/officeDocument/2006/relationships/image" Target="../media/image302.wmf"/></Relationships>
</file>

<file path=ppt/drawings/_rels/vmlDrawing35.vml.rels><?xml version="1.0" encoding="UTF-8" standalone="yes"?>
<Relationships xmlns="http://schemas.openxmlformats.org/package/2006/relationships"><Relationship Id="rId2" Type="http://schemas.openxmlformats.org/officeDocument/2006/relationships/image" Target="../media/image304.wmf"/><Relationship Id="rId1" Type="http://schemas.openxmlformats.org/officeDocument/2006/relationships/image" Target="../media/image303.wmf"/></Relationships>
</file>

<file path=ppt/drawings/_rels/vmlDrawing36.vml.rels><?xml version="1.0" encoding="UTF-8" standalone="yes"?>
<Relationships xmlns="http://schemas.openxmlformats.org/package/2006/relationships"><Relationship Id="rId3" Type="http://schemas.openxmlformats.org/officeDocument/2006/relationships/image" Target="../media/image307.wmf"/><Relationship Id="rId2" Type="http://schemas.openxmlformats.org/officeDocument/2006/relationships/image" Target="../media/image306.wmf"/><Relationship Id="rId1" Type="http://schemas.openxmlformats.org/officeDocument/2006/relationships/image" Target="../media/image305.wmf"/><Relationship Id="rId5" Type="http://schemas.openxmlformats.org/officeDocument/2006/relationships/image" Target="../media/image309.wmf"/><Relationship Id="rId4" Type="http://schemas.openxmlformats.org/officeDocument/2006/relationships/image" Target="../media/image308.wmf"/></Relationships>
</file>

<file path=ppt/drawings/_rels/vmlDrawing37.vml.rels><?xml version="1.0" encoding="UTF-8" standalone="yes"?>
<Relationships xmlns="http://schemas.openxmlformats.org/package/2006/relationships"><Relationship Id="rId3" Type="http://schemas.openxmlformats.org/officeDocument/2006/relationships/image" Target="../media/image312.wmf"/><Relationship Id="rId2" Type="http://schemas.openxmlformats.org/officeDocument/2006/relationships/image" Target="../media/image311.wmf"/><Relationship Id="rId1" Type="http://schemas.openxmlformats.org/officeDocument/2006/relationships/image" Target="../media/image310.wmf"/><Relationship Id="rId6" Type="http://schemas.openxmlformats.org/officeDocument/2006/relationships/image" Target="../media/image315.wmf"/><Relationship Id="rId5" Type="http://schemas.openxmlformats.org/officeDocument/2006/relationships/image" Target="../media/image314.wmf"/><Relationship Id="rId4" Type="http://schemas.openxmlformats.org/officeDocument/2006/relationships/image" Target="../media/image313.wmf"/></Relationships>
</file>

<file path=ppt/drawings/_rels/vmlDrawing38.vml.rels><?xml version="1.0" encoding="UTF-8" standalone="yes"?>
<Relationships xmlns="http://schemas.openxmlformats.org/package/2006/relationships"><Relationship Id="rId3" Type="http://schemas.openxmlformats.org/officeDocument/2006/relationships/image" Target="../media/image318.wmf"/><Relationship Id="rId7" Type="http://schemas.openxmlformats.org/officeDocument/2006/relationships/image" Target="../media/image322.wmf"/><Relationship Id="rId2" Type="http://schemas.openxmlformats.org/officeDocument/2006/relationships/image" Target="../media/image317.wmf"/><Relationship Id="rId1" Type="http://schemas.openxmlformats.org/officeDocument/2006/relationships/image" Target="../media/image316.wmf"/><Relationship Id="rId6" Type="http://schemas.openxmlformats.org/officeDocument/2006/relationships/image" Target="../media/image321.wmf"/><Relationship Id="rId5" Type="http://schemas.openxmlformats.org/officeDocument/2006/relationships/image" Target="../media/image320.wmf"/><Relationship Id="rId4" Type="http://schemas.openxmlformats.org/officeDocument/2006/relationships/image" Target="../media/image319.wmf"/></Relationships>
</file>

<file path=ppt/drawings/_rels/vmlDrawing39.vml.rels><?xml version="1.0" encoding="UTF-8" standalone="yes"?>
<Relationships xmlns="http://schemas.openxmlformats.org/package/2006/relationships"><Relationship Id="rId3" Type="http://schemas.openxmlformats.org/officeDocument/2006/relationships/image" Target="../media/image324.wmf"/><Relationship Id="rId2" Type="http://schemas.openxmlformats.org/officeDocument/2006/relationships/image" Target="../media/image323.wmf"/><Relationship Id="rId1" Type="http://schemas.openxmlformats.org/officeDocument/2006/relationships/image" Target="../media/image316.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115.wmf"/><Relationship Id="rId2" Type="http://schemas.openxmlformats.org/officeDocument/2006/relationships/image" Target="../media/image114.wmf"/><Relationship Id="rId1" Type="http://schemas.openxmlformats.org/officeDocument/2006/relationships/image" Target="../media/image113.wmf"/><Relationship Id="rId5" Type="http://schemas.openxmlformats.org/officeDocument/2006/relationships/image" Target="../media/image117.wmf"/><Relationship Id="rId4" Type="http://schemas.openxmlformats.org/officeDocument/2006/relationships/image" Target="../media/image116.wmf"/></Relationships>
</file>

<file path=ppt/drawings/_rels/vmlDrawing40.vml.rels><?xml version="1.0" encoding="UTF-8" standalone="yes"?>
<Relationships xmlns="http://schemas.openxmlformats.org/package/2006/relationships"><Relationship Id="rId3" Type="http://schemas.openxmlformats.org/officeDocument/2006/relationships/image" Target="../media/image325.wmf"/><Relationship Id="rId2" Type="http://schemas.openxmlformats.org/officeDocument/2006/relationships/image" Target="../media/image317.wmf"/><Relationship Id="rId1" Type="http://schemas.openxmlformats.org/officeDocument/2006/relationships/image" Target="../media/image322.wmf"/><Relationship Id="rId5" Type="http://schemas.openxmlformats.org/officeDocument/2006/relationships/image" Target="../media/image327.wmf"/><Relationship Id="rId4" Type="http://schemas.openxmlformats.org/officeDocument/2006/relationships/image" Target="../media/image326.wmf"/></Relationships>
</file>

<file path=ppt/drawings/_rels/vmlDrawing41.vml.rels><?xml version="1.0" encoding="UTF-8" standalone="yes"?>
<Relationships xmlns="http://schemas.openxmlformats.org/package/2006/relationships"><Relationship Id="rId3" Type="http://schemas.openxmlformats.org/officeDocument/2006/relationships/image" Target="../media/image330.wmf"/><Relationship Id="rId2" Type="http://schemas.openxmlformats.org/officeDocument/2006/relationships/image" Target="../media/image329.wmf"/><Relationship Id="rId1" Type="http://schemas.openxmlformats.org/officeDocument/2006/relationships/image" Target="../media/image328.wmf"/><Relationship Id="rId4" Type="http://schemas.openxmlformats.org/officeDocument/2006/relationships/image" Target="../media/image331.wmf"/></Relationships>
</file>

<file path=ppt/drawings/_rels/vmlDrawing42.vml.rels><?xml version="1.0" encoding="UTF-8" standalone="yes"?>
<Relationships xmlns="http://schemas.openxmlformats.org/package/2006/relationships"><Relationship Id="rId2" Type="http://schemas.openxmlformats.org/officeDocument/2006/relationships/image" Target="../media/image333.wmf"/><Relationship Id="rId1" Type="http://schemas.openxmlformats.org/officeDocument/2006/relationships/image" Target="../media/image332.wmf"/></Relationships>
</file>

<file path=ppt/drawings/_rels/vmlDrawing43.vml.rels><?xml version="1.0" encoding="UTF-8" standalone="yes"?>
<Relationships xmlns="http://schemas.openxmlformats.org/package/2006/relationships"><Relationship Id="rId2" Type="http://schemas.openxmlformats.org/officeDocument/2006/relationships/image" Target="../media/image337.wmf"/><Relationship Id="rId1" Type="http://schemas.openxmlformats.org/officeDocument/2006/relationships/image" Target="../media/image336.wmf"/></Relationships>
</file>

<file path=ppt/drawings/_rels/vmlDrawing44.vml.rels><?xml version="1.0" encoding="UTF-8" standalone="yes"?>
<Relationships xmlns="http://schemas.openxmlformats.org/package/2006/relationships"><Relationship Id="rId1" Type="http://schemas.openxmlformats.org/officeDocument/2006/relationships/image" Target="../media/image340.wmf"/></Relationships>
</file>

<file path=ppt/drawings/_rels/vmlDrawing45.vml.rels><?xml version="1.0" encoding="UTF-8" standalone="yes"?>
<Relationships xmlns="http://schemas.openxmlformats.org/package/2006/relationships"><Relationship Id="rId3" Type="http://schemas.openxmlformats.org/officeDocument/2006/relationships/image" Target="../media/image372.wmf"/><Relationship Id="rId2" Type="http://schemas.openxmlformats.org/officeDocument/2006/relationships/image" Target="../media/image371.wmf"/><Relationship Id="rId1" Type="http://schemas.openxmlformats.org/officeDocument/2006/relationships/image" Target="../media/image370.wmf"/><Relationship Id="rId6" Type="http://schemas.openxmlformats.org/officeDocument/2006/relationships/image" Target="../media/image375.wmf"/><Relationship Id="rId5" Type="http://schemas.openxmlformats.org/officeDocument/2006/relationships/image" Target="../media/image374.wmf"/><Relationship Id="rId4" Type="http://schemas.openxmlformats.org/officeDocument/2006/relationships/image" Target="../media/image373.wmf"/></Relationships>
</file>

<file path=ppt/drawings/_rels/vmlDrawing46.vml.rels><?xml version="1.0" encoding="UTF-8" standalone="yes"?>
<Relationships xmlns="http://schemas.openxmlformats.org/package/2006/relationships"><Relationship Id="rId3" Type="http://schemas.openxmlformats.org/officeDocument/2006/relationships/image" Target="../media/image378.wmf"/><Relationship Id="rId2" Type="http://schemas.openxmlformats.org/officeDocument/2006/relationships/image" Target="../media/image377.wmf"/><Relationship Id="rId1" Type="http://schemas.openxmlformats.org/officeDocument/2006/relationships/image" Target="../media/image376.wmf"/><Relationship Id="rId5" Type="http://schemas.openxmlformats.org/officeDocument/2006/relationships/image" Target="../media/image380.wmf"/><Relationship Id="rId4" Type="http://schemas.openxmlformats.org/officeDocument/2006/relationships/image" Target="../media/image379.wmf"/></Relationships>
</file>

<file path=ppt/drawings/_rels/vmlDrawing47.vml.rels><?xml version="1.0" encoding="UTF-8" standalone="yes"?>
<Relationships xmlns="http://schemas.openxmlformats.org/package/2006/relationships"><Relationship Id="rId3" Type="http://schemas.openxmlformats.org/officeDocument/2006/relationships/image" Target="../media/image383.wmf"/><Relationship Id="rId2" Type="http://schemas.openxmlformats.org/officeDocument/2006/relationships/image" Target="../media/image382.wmf"/><Relationship Id="rId1" Type="http://schemas.openxmlformats.org/officeDocument/2006/relationships/image" Target="../media/image381.wmf"/><Relationship Id="rId5" Type="http://schemas.openxmlformats.org/officeDocument/2006/relationships/image" Target="../media/image385.wmf"/><Relationship Id="rId4" Type="http://schemas.openxmlformats.org/officeDocument/2006/relationships/image" Target="../media/image384.wmf"/></Relationships>
</file>

<file path=ppt/drawings/_rels/vmlDrawing48.vml.rels><?xml version="1.0" encoding="UTF-8" standalone="yes"?>
<Relationships xmlns="http://schemas.openxmlformats.org/package/2006/relationships"><Relationship Id="rId3" Type="http://schemas.openxmlformats.org/officeDocument/2006/relationships/image" Target="../media/image377.wmf"/><Relationship Id="rId7" Type="http://schemas.openxmlformats.org/officeDocument/2006/relationships/image" Target="../media/image375.wmf"/><Relationship Id="rId2" Type="http://schemas.openxmlformats.org/officeDocument/2006/relationships/image" Target="../media/image386.wmf"/><Relationship Id="rId1" Type="http://schemas.openxmlformats.org/officeDocument/2006/relationships/image" Target="../media/image384.wmf"/><Relationship Id="rId6" Type="http://schemas.openxmlformats.org/officeDocument/2006/relationships/image" Target="../media/image389.wmf"/><Relationship Id="rId5" Type="http://schemas.openxmlformats.org/officeDocument/2006/relationships/image" Target="../media/image388.wmf"/><Relationship Id="rId4" Type="http://schemas.openxmlformats.org/officeDocument/2006/relationships/image" Target="../media/image387.wmf"/></Relationships>
</file>

<file path=ppt/drawings/_rels/vmlDrawing49.vml.rels><?xml version="1.0" encoding="UTF-8" standalone="yes"?>
<Relationships xmlns="http://schemas.openxmlformats.org/package/2006/relationships"><Relationship Id="rId3" Type="http://schemas.openxmlformats.org/officeDocument/2006/relationships/image" Target="../media/image392.wmf"/><Relationship Id="rId7" Type="http://schemas.openxmlformats.org/officeDocument/2006/relationships/image" Target="../media/image396.wmf"/><Relationship Id="rId2" Type="http://schemas.openxmlformats.org/officeDocument/2006/relationships/image" Target="../media/image391.wmf"/><Relationship Id="rId1" Type="http://schemas.openxmlformats.org/officeDocument/2006/relationships/image" Target="../media/image390.wmf"/><Relationship Id="rId6" Type="http://schemas.openxmlformats.org/officeDocument/2006/relationships/image" Target="../media/image395.wmf"/><Relationship Id="rId5" Type="http://schemas.openxmlformats.org/officeDocument/2006/relationships/image" Target="../media/image394.wmf"/><Relationship Id="rId4" Type="http://schemas.openxmlformats.org/officeDocument/2006/relationships/image" Target="../media/image393.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18.wmf"/></Relationships>
</file>

<file path=ppt/drawings/_rels/vmlDrawing50.vml.rels><?xml version="1.0" encoding="UTF-8" standalone="yes"?>
<Relationships xmlns="http://schemas.openxmlformats.org/package/2006/relationships"><Relationship Id="rId8" Type="http://schemas.openxmlformats.org/officeDocument/2006/relationships/image" Target="../media/image401.wmf"/><Relationship Id="rId13" Type="http://schemas.openxmlformats.org/officeDocument/2006/relationships/image" Target="../media/image406.wmf"/><Relationship Id="rId3" Type="http://schemas.openxmlformats.org/officeDocument/2006/relationships/image" Target="../media/image394.wmf"/><Relationship Id="rId7" Type="http://schemas.openxmlformats.org/officeDocument/2006/relationships/image" Target="../media/image400.wmf"/><Relationship Id="rId12" Type="http://schemas.openxmlformats.org/officeDocument/2006/relationships/image" Target="../media/image405.wmf"/><Relationship Id="rId2" Type="http://schemas.openxmlformats.org/officeDocument/2006/relationships/image" Target="../media/image393.wmf"/><Relationship Id="rId1" Type="http://schemas.openxmlformats.org/officeDocument/2006/relationships/image" Target="../media/image397.wmf"/><Relationship Id="rId6" Type="http://schemas.openxmlformats.org/officeDocument/2006/relationships/image" Target="../media/image399.wmf"/><Relationship Id="rId11" Type="http://schemas.openxmlformats.org/officeDocument/2006/relationships/image" Target="../media/image404.wmf"/><Relationship Id="rId5" Type="http://schemas.openxmlformats.org/officeDocument/2006/relationships/image" Target="../media/image398.wmf"/><Relationship Id="rId10" Type="http://schemas.openxmlformats.org/officeDocument/2006/relationships/image" Target="../media/image403.wmf"/><Relationship Id="rId4" Type="http://schemas.openxmlformats.org/officeDocument/2006/relationships/image" Target="../media/image391.wmf"/><Relationship Id="rId9" Type="http://schemas.openxmlformats.org/officeDocument/2006/relationships/image" Target="../media/image402.wmf"/></Relationships>
</file>

<file path=ppt/drawings/_rels/vmlDrawing51.vml.rels><?xml version="1.0" encoding="UTF-8" standalone="yes"?>
<Relationships xmlns="http://schemas.openxmlformats.org/package/2006/relationships"><Relationship Id="rId8" Type="http://schemas.openxmlformats.org/officeDocument/2006/relationships/image" Target="../media/image412.wmf"/><Relationship Id="rId3" Type="http://schemas.openxmlformats.org/officeDocument/2006/relationships/image" Target="../media/image408.wmf"/><Relationship Id="rId7" Type="http://schemas.openxmlformats.org/officeDocument/2006/relationships/image" Target="../media/image411.wmf"/><Relationship Id="rId2" Type="http://schemas.openxmlformats.org/officeDocument/2006/relationships/image" Target="../media/image407.wmf"/><Relationship Id="rId1" Type="http://schemas.openxmlformats.org/officeDocument/2006/relationships/image" Target="../media/image394.wmf"/><Relationship Id="rId6" Type="http://schemas.openxmlformats.org/officeDocument/2006/relationships/image" Target="../media/image393.wmf"/><Relationship Id="rId5" Type="http://schemas.openxmlformats.org/officeDocument/2006/relationships/image" Target="../media/image410.wmf"/><Relationship Id="rId4" Type="http://schemas.openxmlformats.org/officeDocument/2006/relationships/image" Target="../media/image409.wmf"/></Relationships>
</file>

<file path=ppt/drawings/_rels/vmlDrawing52.vml.rels><?xml version="1.0" encoding="UTF-8" standalone="yes"?>
<Relationships xmlns="http://schemas.openxmlformats.org/package/2006/relationships"><Relationship Id="rId3" Type="http://schemas.openxmlformats.org/officeDocument/2006/relationships/image" Target="../media/image415.wmf"/><Relationship Id="rId2" Type="http://schemas.openxmlformats.org/officeDocument/2006/relationships/image" Target="../media/image414.wmf"/><Relationship Id="rId1" Type="http://schemas.openxmlformats.org/officeDocument/2006/relationships/image" Target="../media/image413.wmf"/></Relationships>
</file>

<file path=ppt/drawings/_rels/vmlDrawing53.vml.rels><?xml version="1.0" encoding="UTF-8" standalone="yes"?>
<Relationships xmlns="http://schemas.openxmlformats.org/package/2006/relationships"><Relationship Id="rId3" Type="http://schemas.openxmlformats.org/officeDocument/2006/relationships/image" Target="../media/image419.wmf"/><Relationship Id="rId2" Type="http://schemas.openxmlformats.org/officeDocument/2006/relationships/image" Target="../media/image418.wmf"/><Relationship Id="rId1" Type="http://schemas.openxmlformats.org/officeDocument/2006/relationships/image" Target="../media/image417.wmf"/><Relationship Id="rId4" Type="http://schemas.openxmlformats.org/officeDocument/2006/relationships/image" Target="../media/image420.wmf"/></Relationships>
</file>

<file path=ppt/drawings/_rels/vmlDrawing54.vml.rels><?xml version="1.0" encoding="UTF-8" standalone="yes"?>
<Relationships xmlns="http://schemas.openxmlformats.org/package/2006/relationships"><Relationship Id="rId3" Type="http://schemas.openxmlformats.org/officeDocument/2006/relationships/image" Target="../media/image422.wmf"/><Relationship Id="rId2" Type="http://schemas.openxmlformats.org/officeDocument/2006/relationships/image" Target="../media/image421.wmf"/><Relationship Id="rId1" Type="http://schemas.openxmlformats.org/officeDocument/2006/relationships/image" Target="../media/image418.wmf"/><Relationship Id="rId5" Type="http://schemas.openxmlformats.org/officeDocument/2006/relationships/image" Target="../media/image424.wmf"/><Relationship Id="rId4" Type="http://schemas.openxmlformats.org/officeDocument/2006/relationships/image" Target="../media/image423.wmf"/></Relationships>
</file>

<file path=ppt/drawings/_rels/vmlDrawing55.vml.rels><?xml version="1.0" encoding="UTF-8" standalone="yes"?>
<Relationships xmlns="http://schemas.openxmlformats.org/package/2006/relationships"><Relationship Id="rId8" Type="http://schemas.openxmlformats.org/officeDocument/2006/relationships/image" Target="../media/image431.wmf"/><Relationship Id="rId3" Type="http://schemas.openxmlformats.org/officeDocument/2006/relationships/image" Target="../media/image426.wmf"/><Relationship Id="rId7" Type="http://schemas.openxmlformats.org/officeDocument/2006/relationships/image" Target="../media/image430.wmf"/><Relationship Id="rId2" Type="http://schemas.openxmlformats.org/officeDocument/2006/relationships/image" Target="../media/image425.wmf"/><Relationship Id="rId1" Type="http://schemas.openxmlformats.org/officeDocument/2006/relationships/image" Target="../media/image424.wmf"/><Relationship Id="rId6" Type="http://schemas.openxmlformats.org/officeDocument/2006/relationships/image" Target="../media/image429.wmf"/><Relationship Id="rId5" Type="http://schemas.openxmlformats.org/officeDocument/2006/relationships/image" Target="../media/image428.wmf"/><Relationship Id="rId4" Type="http://schemas.openxmlformats.org/officeDocument/2006/relationships/image" Target="../media/image427.wmf"/><Relationship Id="rId9" Type="http://schemas.openxmlformats.org/officeDocument/2006/relationships/image" Target="../media/image432.wmf"/></Relationships>
</file>

<file path=ppt/drawings/_rels/vmlDrawing56.vml.rels><?xml version="1.0" encoding="UTF-8" standalone="yes"?>
<Relationships xmlns="http://schemas.openxmlformats.org/package/2006/relationships"><Relationship Id="rId3" Type="http://schemas.openxmlformats.org/officeDocument/2006/relationships/image" Target="../media/image434.wmf"/><Relationship Id="rId7" Type="http://schemas.openxmlformats.org/officeDocument/2006/relationships/image" Target="../media/image438.wmf"/><Relationship Id="rId2" Type="http://schemas.openxmlformats.org/officeDocument/2006/relationships/image" Target="../media/image432.wmf"/><Relationship Id="rId1" Type="http://schemas.openxmlformats.org/officeDocument/2006/relationships/image" Target="../media/image433.wmf"/><Relationship Id="rId6" Type="http://schemas.openxmlformats.org/officeDocument/2006/relationships/image" Target="../media/image437.wmf"/><Relationship Id="rId5" Type="http://schemas.openxmlformats.org/officeDocument/2006/relationships/image" Target="../media/image436.wmf"/><Relationship Id="rId4" Type="http://schemas.openxmlformats.org/officeDocument/2006/relationships/image" Target="../media/image435.wmf"/></Relationships>
</file>

<file path=ppt/drawings/_rels/vmlDrawing57.vml.rels><?xml version="1.0" encoding="UTF-8" standalone="yes"?>
<Relationships xmlns="http://schemas.openxmlformats.org/package/2006/relationships"><Relationship Id="rId3" Type="http://schemas.openxmlformats.org/officeDocument/2006/relationships/image" Target="../media/image441.wmf"/><Relationship Id="rId2" Type="http://schemas.openxmlformats.org/officeDocument/2006/relationships/image" Target="../media/image440.wmf"/><Relationship Id="rId1" Type="http://schemas.openxmlformats.org/officeDocument/2006/relationships/image" Target="../media/image439.wmf"/><Relationship Id="rId5" Type="http://schemas.openxmlformats.org/officeDocument/2006/relationships/image" Target="../media/image443.wmf"/><Relationship Id="rId4" Type="http://schemas.openxmlformats.org/officeDocument/2006/relationships/image" Target="../media/image442.wmf"/></Relationships>
</file>

<file path=ppt/drawings/_rels/vmlDrawing58.vml.rels><?xml version="1.0" encoding="UTF-8" standalone="yes"?>
<Relationships xmlns="http://schemas.openxmlformats.org/package/2006/relationships"><Relationship Id="rId8" Type="http://schemas.openxmlformats.org/officeDocument/2006/relationships/image" Target="../media/image450.wmf"/><Relationship Id="rId3" Type="http://schemas.openxmlformats.org/officeDocument/2006/relationships/image" Target="../media/image442.wmf"/><Relationship Id="rId7" Type="http://schemas.openxmlformats.org/officeDocument/2006/relationships/image" Target="../media/image449.wmf"/><Relationship Id="rId2" Type="http://schemas.openxmlformats.org/officeDocument/2006/relationships/image" Target="../media/image445.wmf"/><Relationship Id="rId1" Type="http://schemas.openxmlformats.org/officeDocument/2006/relationships/image" Target="../media/image444.wmf"/><Relationship Id="rId6" Type="http://schemas.openxmlformats.org/officeDocument/2006/relationships/image" Target="../media/image448.wmf"/><Relationship Id="rId11" Type="http://schemas.openxmlformats.org/officeDocument/2006/relationships/image" Target="../media/image453.wmf"/><Relationship Id="rId5" Type="http://schemas.openxmlformats.org/officeDocument/2006/relationships/image" Target="../media/image447.wmf"/><Relationship Id="rId10" Type="http://schemas.openxmlformats.org/officeDocument/2006/relationships/image" Target="../media/image452.wmf"/><Relationship Id="rId4" Type="http://schemas.openxmlformats.org/officeDocument/2006/relationships/image" Target="../media/image446.wmf"/><Relationship Id="rId9" Type="http://schemas.openxmlformats.org/officeDocument/2006/relationships/image" Target="../media/image451.wmf"/></Relationships>
</file>

<file path=ppt/drawings/_rels/vmlDrawing59.vml.rels><?xml version="1.0" encoding="UTF-8" standalone="yes"?>
<Relationships xmlns="http://schemas.openxmlformats.org/package/2006/relationships"><Relationship Id="rId8" Type="http://schemas.openxmlformats.org/officeDocument/2006/relationships/image" Target="../media/image460.wmf"/><Relationship Id="rId3" Type="http://schemas.openxmlformats.org/officeDocument/2006/relationships/image" Target="../media/image455.wmf"/><Relationship Id="rId7" Type="http://schemas.openxmlformats.org/officeDocument/2006/relationships/image" Target="../media/image459.wmf"/><Relationship Id="rId2" Type="http://schemas.openxmlformats.org/officeDocument/2006/relationships/image" Target="../media/image454.wmf"/><Relationship Id="rId1" Type="http://schemas.openxmlformats.org/officeDocument/2006/relationships/image" Target="../media/image442.wmf"/><Relationship Id="rId6" Type="http://schemas.openxmlformats.org/officeDocument/2006/relationships/image" Target="../media/image458.wmf"/><Relationship Id="rId5" Type="http://schemas.openxmlformats.org/officeDocument/2006/relationships/image" Target="../media/image457.wmf"/><Relationship Id="rId10" Type="http://schemas.openxmlformats.org/officeDocument/2006/relationships/image" Target="../media/image462.wmf"/><Relationship Id="rId4" Type="http://schemas.openxmlformats.org/officeDocument/2006/relationships/image" Target="../media/image456.wmf"/><Relationship Id="rId9" Type="http://schemas.openxmlformats.org/officeDocument/2006/relationships/image" Target="../media/image461.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126.wmf"/><Relationship Id="rId1" Type="http://schemas.openxmlformats.org/officeDocument/2006/relationships/image" Target="../media/image125.wmf"/></Relationships>
</file>

<file path=ppt/drawings/_rels/vmlDrawing60.vml.rels><?xml version="1.0" encoding="UTF-8" standalone="yes"?>
<Relationships xmlns="http://schemas.openxmlformats.org/package/2006/relationships"><Relationship Id="rId3" Type="http://schemas.openxmlformats.org/officeDocument/2006/relationships/image" Target="../media/image464.wmf"/><Relationship Id="rId2" Type="http://schemas.openxmlformats.org/officeDocument/2006/relationships/image" Target="../media/image463.wmf"/><Relationship Id="rId1" Type="http://schemas.openxmlformats.org/officeDocument/2006/relationships/image" Target="../media/image461.wmf"/><Relationship Id="rId6" Type="http://schemas.openxmlformats.org/officeDocument/2006/relationships/image" Target="../media/image467.wmf"/><Relationship Id="rId5" Type="http://schemas.openxmlformats.org/officeDocument/2006/relationships/image" Target="../media/image466.wmf"/><Relationship Id="rId4" Type="http://schemas.openxmlformats.org/officeDocument/2006/relationships/image" Target="../media/image465.wmf"/></Relationships>
</file>

<file path=ppt/drawings/_rels/vmlDrawing61.vml.rels><?xml version="1.0" encoding="UTF-8" standalone="yes"?>
<Relationships xmlns="http://schemas.openxmlformats.org/package/2006/relationships"><Relationship Id="rId8" Type="http://schemas.openxmlformats.org/officeDocument/2006/relationships/image" Target="../media/image473.wmf"/><Relationship Id="rId3" Type="http://schemas.openxmlformats.org/officeDocument/2006/relationships/image" Target="../media/image460.wmf"/><Relationship Id="rId7" Type="http://schemas.openxmlformats.org/officeDocument/2006/relationships/image" Target="../media/image472.wmf"/><Relationship Id="rId2" Type="http://schemas.openxmlformats.org/officeDocument/2006/relationships/image" Target="../media/image468.wmf"/><Relationship Id="rId1" Type="http://schemas.openxmlformats.org/officeDocument/2006/relationships/image" Target="../media/image467.wmf"/><Relationship Id="rId6" Type="http://schemas.openxmlformats.org/officeDocument/2006/relationships/image" Target="../media/image471.wmf"/><Relationship Id="rId5" Type="http://schemas.openxmlformats.org/officeDocument/2006/relationships/image" Target="../media/image470.wmf"/><Relationship Id="rId4" Type="http://schemas.openxmlformats.org/officeDocument/2006/relationships/image" Target="../media/image469.wmf"/><Relationship Id="rId9" Type="http://schemas.openxmlformats.org/officeDocument/2006/relationships/image" Target="../media/image474.wmf"/></Relationships>
</file>

<file path=ppt/drawings/_rels/vmlDrawing62.vml.rels><?xml version="1.0" encoding="UTF-8" standalone="yes"?>
<Relationships xmlns="http://schemas.openxmlformats.org/package/2006/relationships"><Relationship Id="rId8" Type="http://schemas.openxmlformats.org/officeDocument/2006/relationships/image" Target="../media/image480.wmf"/><Relationship Id="rId3" Type="http://schemas.openxmlformats.org/officeDocument/2006/relationships/image" Target="../media/image471.wmf"/><Relationship Id="rId7" Type="http://schemas.openxmlformats.org/officeDocument/2006/relationships/image" Target="../media/image479.wmf"/><Relationship Id="rId2" Type="http://schemas.openxmlformats.org/officeDocument/2006/relationships/image" Target="../media/image460.wmf"/><Relationship Id="rId1" Type="http://schemas.openxmlformats.org/officeDocument/2006/relationships/image" Target="../media/image475.wmf"/><Relationship Id="rId6" Type="http://schemas.openxmlformats.org/officeDocument/2006/relationships/image" Target="../media/image478.wmf"/><Relationship Id="rId5" Type="http://schemas.openxmlformats.org/officeDocument/2006/relationships/image" Target="../media/image477.wmf"/><Relationship Id="rId10" Type="http://schemas.openxmlformats.org/officeDocument/2006/relationships/image" Target="../media/image482.wmf"/><Relationship Id="rId4" Type="http://schemas.openxmlformats.org/officeDocument/2006/relationships/image" Target="../media/image476.wmf"/><Relationship Id="rId9" Type="http://schemas.openxmlformats.org/officeDocument/2006/relationships/image" Target="../media/image481.wmf"/></Relationships>
</file>

<file path=ppt/drawings/_rels/vmlDrawing63.vml.rels><?xml version="1.0" encoding="UTF-8" standalone="yes"?>
<Relationships xmlns="http://schemas.openxmlformats.org/package/2006/relationships"><Relationship Id="rId3" Type="http://schemas.openxmlformats.org/officeDocument/2006/relationships/image" Target="../media/image484.wmf"/><Relationship Id="rId2" Type="http://schemas.openxmlformats.org/officeDocument/2006/relationships/image" Target="../media/image482.wmf"/><Relationship Id="rId1" Type="http://schemas.openxmlformats.org/officeDocument/2006/relationships/image" Target="../media/image483.wmf"/><Relationship Id="rId6" Type="http://schemas.openxmlformats.org/officeDocument/2006/relationships/image" Target="../media/image487.wmf"/><Relationship Id="rId5" Type="http://schemas.openxmlformats.org/officeDocument/2006/relationships/image" Target="../media/image486.wmf"/><Relationship Id="rId4" Type="http://schemas.openxmlformats.org/officeDocument/2006/relationships/image" Target="../media/image485.wmf"/></Relationships>
</file>

<file path=ppt/drawings/_rels/vmlDrawing64.vml.rels><?xml version="1.0" encoding="UTF-8" standalone="yes"?>
<Relationships xmlns="http://schemas.openxmlformats.org/package/2006/relationships"><Relationship Id="rId3" Type="http://schemas.openxmlformats.org/officeDocument/2006/relationships/image" Target="../media/image489.wmf"/><Relationship Id="rId2" Type="http://schemas.openxmlformats.org/officeDocument/2006/relationships/image" Target="../media/image482.wmf"/><Relationship Id="rId1" Type="http://schemas.openxmlformats.org/officeDocument/2006/relationships/image" Target="../media/image488.wmf"/><Relationship Id="rId5" Type="http://schemas.openxmlformats.org/officeDocument/2006/relationships/image" Target="../media/image491.wmf"/><Relationship Id="rId4" Type="http://schemas.openxmlformats.org/officeDocument/2006/relationships/image" Target="../media/image490.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130.wmf"/><Relationship Id="rId2" Type="http://schemas.openxmlformats.org/officeDocument/2006/relationships/image" Target="../media/image129.wmf"/><Relationship Id="rId1" Type="http://schemas.openxmlformats.org/officeDocument/2006/relationships/image" Target="../media/image118.wmf"/><Relationship Id="rId6" Type="http://schemas.openxmlformats.org/officeDocument/2006/relationships/image" Target="../media/image133.wmf"/><Relationship Id="rId5" Type="http://schemas.openxmlformats.org/officeDocument/2006/relationships/image" Target="../media/image132.wmf"/><Relationship Id="rId4" Type="http://schemas.openxmlformats.org/officeDocument/2006/relationships/image" Target="../media/image131.wmf"/></Relationships>
</file>

<file path=ppt/drawings/_rels/vmlDrawing8.vml.rels><?xml version="1.0" encoding="UTF-8" standalone="yes"?>
<Relationships xmlns="http://schemas.openxmlformats.org/package/2006/relationships"><Relationship Id="rId8" Type="http://schemas.openxmlformats.org/officeDocument/2006/relationships/image" Target="../media/image141.wmf"/><Relationship Id="rId3" Type="http://schemas.openxmlformats.org/officeDocument/2006/relationships/image" Target="../media/image136.wmf"/><Relationship Id="rId7" Type="http://schemas.openxmlformats.org/officeDocument/2006/relationships/image" Target="../media/image140.wmf"/><Relationship Id="rId2" Type="http://schemas.openxmlformats.org/officeDocument/2006/relationships/image" Target="../media/image135.wmf"/><Relationship Id="rId1" Type="http://schemas.openxmlformats.org/officeDocument/2006/relationships/image" Target="../media/image131.wmf"/><Relationship Id="rId6" Type="http://schemas.openxmlformats.org/officeDocument/2006/relationships/image" Target="../media/image139.wmf"/><Relationship Id="rId5" Type="http://schemas.openxmlformats.org/officeDocument/2006/relationships/image" Target="../media/image138.wmf"/><Relationship Id="rId4" Type="http://schemas.openxmlformats.org/officeDocument/2006/relationships/image" Target="../media/image137.wmf"/></Relationships>
</file>

<file path=ppt/drawings/_rels/vmlDrawing9.vml.rels><?xml version="1.0" encoding="UTF-8" standalone="yes"?>
<Relationships xmlns="http://schemas.openxmlformats.org/package/2006/relationships"><Relationship Id="rId8" Type="http://schemas.openxmlformats.org/officeDocument/2006/relationships/image" Target="../media/image146.wmf"/><Relationship Id="rId3" Type="http://schemas.openxmlformats.org/officeDocument/2006/relationships/image" Target="../media/image141.wmf"/><Relationship Id="rId7" Type="http://schemas.openxmlformats.org/officeDocument/2006/relationships/image" Target="../media/image145.wmf"/><Relationship Id="rId2" Type="http://schemas.openxmlformats.org/officeDocument/2006/relationships/image" Target="../media/image140.wmf"/><Relationship Id="rId1" Type="http://schemas.openxmlformats.org/officeDocument/2006/relationships/image" Target="../media/image142.wmf"/><Relationship Id="rId6" Type="http://schemas.openxmlformats.org/officeDocument/2006/relationships/image" Target="../media/image144.wmf"/><Relationship Id="rId5" Type="http://schemas.openxmlformats.org/officeDocument/2006/relationships/image" Target="../media/image143.wmf"/><Relationship Id="rId4" Type="http://schemas.openxmlformats.org/officeDocument/2006/relationships/image" Target="../media/image118.wmf"/><Relationship Id="rId9" Type="http://schemas.openxmlformats.org/officeDocument/2006/relationships/image" Target="../media/image14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defRPr>
            </a:lvl1pPr>
          </a:lstStyle>
          <a:p>
            <a:pPr>
              <a:defRPr/>
            </a:pPr>
            <a:endParaRPr lang="ja-JP" altLang="en-US"/>
          </a:p>
        </p:txBody>
      </p:sp>
      <p:sp>
        <p:nvSpPr>
          <p:cNvPr id="3" name="日付プレースホルダ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ea typeface="+mn-ea"/>
              </a:defRPr>
            </a:lvl1pPr>
          </a:lstStyle>
          <a:p>
            <a:pPr>
              <a:defRPr/>
            </a:pPr>
            <a:fld id="{85AF7F16-AF4E-417E-8868-AA76EEAFEB99}" type="datetimeFigureOut">
              <a:rPr lang="ja-JP" altLang="en-US"/>
              <a:pPr>
                <a:defRPr/>
              </a:pPr>
              <a:t>2017/9/17</a:t>
            </a:fld>
            <a:endParaRPr lang="ja-JP" altLang="en-US"/>
          </a:p>
        </p:txBody>
      </p:sp>
      <p:sp>
        <p:nvSpPr>
          <p:cNvPr id="4" name="スライド イメージ プレースホル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ja-JP" altLang="en-US" noProof="0"/>
          </a:p>
        </p:txBody>
      </p:sp>
      <p:sp>
        <p:nvSpPr>
          <p:cNvPr id="5" name="ノート プレースホルダ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6" name="フッター プレースホル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defRPr>
            </a:lvl1pPr>
          </a:lstStyle>
          <a:p>
            <a:pPr>
              <a:defRPr/>
            </a:pPr>
            <a:endParaRPr lang="ja-JP" altLang="en-US"/>
          </a:p>
        </p:txBody>
      </p:sp>
      <p:sp>
        <p:nvSpPr>
          <p:cNvPr id="7" name="スライド番号プレースホル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ea typeface="+mn-ea"/>
              </a:defRPr>
            </a:lvl1pPr>
          </a:lstStyle>
          <a:p>
            <a:pPr>
              <a:defRPr/>
            </a:pPr>
            <a:fld id="{9830423C-9F9C-4244-A8C2-FAD2EA5EA256}" type="slidenum">
              <a:rPr lang="ja-JP" altLang="en-US"/>
              <a:pPr>
                <a:defRPr/>
              </a:pPr>
              <a:t>‹#›</a:t>
            </a:fld>
            <a:endParaRPr lang="ja-JP" altLang="en-US"/>
          </a:p>
        </p:txBody>
      </p:sp>
    </p:spTree>
    <p:extLst>
      <p:ext uri="{BB962C8B-B14F-4D97-AF65-F5344CB8AC3E}">
        <p14:creationId xmlns:p14="http://schemas.microsoft.com/office/powerpoint/2010/main" val="3417037951"/>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mn-lt"/>
        <a:ea typeface="+mn-ea"/>
        <a:cs typeface="+mn-cs"/>
      </a:defRPr>
    </a:lvl1pPr>
    <a:lvl2pPr marL="457200" algn="l" rtl="0" fontAlgn="base">
      <a:spcBef>
        <a:spcPct val="30000"/>
      </a:spcBef>
      <a:spcAft>
        <a:spcPct val="0"/>
      </a:spcAft>
      <a:defRPr kumimoji="1" sz="1200" kern="1200">
        <a:solidFill>
          <a:schemeClr val="tx1"/>
        </a:solidFill>
        <a:latin typeface="+mn-lt"/>
        <a:ea typeface="+mn-ea"/>
        <a:cs typeface="+mn-cs"/>
      </a:defRPr>
    </a:lvl2pPr>
    <a:lvl3pPr marL="914400" algn="l" rtl="0" fontAlgn="base">
      <a:spcBef>
        <a:spcPct val="30000"/>
      </a:spcBef>
      <a:spcAft>
        <a:spcPct val="0"/>
      </a:spcAft>
      <a:defRPr kumimoji="1" sz="1200" kern="1200">
        <a:solidFill>
          <a:schemeClr val="tx1"/>
        </a:solidFill>
        <a:latin typeface="+mn-lt"/>
        <a:ea typeface="+mn-ea"/>
        <a:cs typeface="+mn-cs"/>
      </a:defRPr>
    </a:lvl3pPr>
    <a:lvl4pPr marL="1371600" algn="l" rtl="0" fontAlgn="base">
      <a:spcBef>
        <a:spcPct val="30000"/>
      </a:spcBef>
      <a:spcAft>
        <a:spcPct val="0"/>
      </a:spcAft>
      <a:defRPr kumimoji="1" sz="1200" kern="1200">
        <a:solidFill>
          <a:schemeClr val="tx1"/>
        </a:solidFill>
        <a:latin typeface="+mn-lt"/>
        <a:ea typeface="+mn-ea"/>
        <a:cs typeface="+mn-cs"/>
      </a:defRPr>
    </a:lvl4pPr>
    <a:lvl5pPr marL="1828800" algn="l" rtl="0" fontAlgn="base">
      <a:spcBef>
        <a:spcPct val="30000"/>
      </a:spcBef>
      <a:spcAft>
        <a:spcPct val="0"/>
      </a:spcAft>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スライド イメージ プレースホルダ 1"/>
          <p:cNvSpPr>
            <a:spLocks noGrp="1" noRot="1" noChangeAspect="1"/>
          </p:cNvSpPr>
          <p:nvPr>
            <p:ph type="sldImg"/>
          </p:nvPr>
        </p:nvSpPr>
        <p:spPr bwMode="auto">
          <a:noFill/>
          <a:ln>
            <a:solidFill>
              <a:srgbClr val="000000"/>
            </a:solidFill>
            <a:miter lim="800000"/>
            <a:headEnd/>
            <a:tailEnd/>
          </a:ln>
        </p:spPr>
      </p:sp>
      <p:sp>
        <p:nvSpPr>
          <p:cNvPr id="16387" name="ノート プレースホルダ 2"/>
          <p:cNvSpPr>
            <a:spLocks noGrp="1"/>
          </p:cNvSpPr>
          <p:nvPr>
            <p:ph type="body" idx="1"/>
          </p:nvPr>
        </p:nvSpPr>
        <p:spPr bwMode="auto">
          <a:noFill/>
        </p:spPr>
        <p:txBody>
          <a:bodyPr/>
          <a:lstStyle/>
          <a:p>
            <a:pPr marL="0" marR="0" indent="0" algn="l" defTabSz="457200" rtl="0" eaLnBrk="1" fontAlgn="base" latinLnBrk="0" hangingPunct="1">
              <a:lnSpc>
                <a:spcPct val="100000"/>
              </a:lnSpc>
              <a:spcBef>
                <a:spcPct val="30000"/>
              </a:spcBef>
              <a:spcAft>
                <a:spcPct val="0"/>
              </a:spcAft>
              <a:buClrTx/>
              <a:buSzTx/>
              <a:buFontTx/>
              <a:buNone/>
              <a:tabLst/>
              <a:defRPr/>
            </a:pPr>
            <a:endParaRPr lang="en-US" altLang="ja-JP" baseline="0" dirty="0"/>
          </a:p>
        </p:txBody>
      </p:sp>
      <p:sp>
        <p:nvSpPr>
          <p:cNvPr id="16388" name="スライド番号プレースホルダ 3"/>
          <p:cNvSpPr>
            <a:spLocks noGrp="1"/>
          </p:cNvSpPr>
          <p:nvPr>
            <p:ph type="sldNum" sz="quarter" idx="5"/>
          </p:nvPr>
        </p:nvSpPr>
        <p:spPr bwMode="auto">
          <a:noFill/>
          <a:ln>
            <a:miter lim="800000"/>
            <a:headEnd/>
            <a:tailEnd/>
          </a:ln>
        </p:spPr>
        <p:txBody>
          <a:bodyPr/>
          <a:lstStyle/>
          <a:p>
            <a:fld id="{765D7127-50CB-4F1D-9408-61892F512577}" type="slidenum">
              <a:rPr lang="ja-JP" altLang="en-US" smtClean="0">
                <a:latin typeface="Times" pitchFamily="19" charset="0"/>
                <a:ea typeface="Osaka" pitchFamily="19" charset="-128"/>
                <a:cs typeface="Osaka" pitchFamily="19" charset="-128"/>
              </a:rPr>
              <a:pPr/>
              <a:t>1</a:t>
            </a:fld>
            <a:endParaRPr lang="ja-JP" altLang="en-US" dirty="0">
              <a:latin typeface="Times" pitchFamily="19" charset="0"/>
              <a:ea typeface="Osaka" pitchFamily="19" charset="-128"/>
              <a:cs typeface="Osaka" pitchFamily="19" charset="-128"/>
            </a:endParaRPr>
          </a:p>
        </p:txBody>
      </p:sp>
    </p:spTree>
    <p:extLst>
      <p:ext uri="{BB962C8B-B14F-4D97-AF65-F5344CB8AC3E}">
        <p14:creationId xmlns:p14="http://schemas.microsoft.com/office/powerpoint/2010/main" val="3188215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9830423C-9F9C-4244-A8C2-FAD2EA5EA256}" type="slidenum">
              <a:rPr lang="ja-JP" altLang="en-US" smtClean="0"/>
              <a:pPr>
                <a:defRPr/>
              </a:pPr>
              <a:t>30</a:t>
            </a:fld>
            <a:endParaRPr lang="ja-JP" altLang="en-US"/>
          </a:p>
        </p:txBody>
      </p:sp>
    </p:spTree>
    <p:extLst>
      <p:ext uri="{BB962C8B-B14F-4D97-AF65-F5344CB8AC3E}">
        <p14:creationId xmlns:p14="http://schemas.microsoft.com/office/powerpoint/2010/main" val="987727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9830423C-9F9C-4244-A8C2-FAD2EA5EA256}" type="slidenum">
              <a:rPr lang="ja-JP" altLang="en-US" smtClean="0"/>
              <a:pPr>
                <a:defRPr/>
              </a:pPr>
              <a:t>41</a:t>
            </a:fld>
            <a:endParaRPr lang="ja-JP" altLang="en-US"/>
          </a:p>
        </p:txBody>
      </p:sp>
    </p:spTree>
    <p:extLst>
      <p:ext uri="{BB962C8B-B14F-4D97-AF65-F5344CB8AC3E}">
        <p14:creationId xmlns:p14="http://schemas.microsoft.com/office/powerpoint/2010/main" val="19423131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9830423C-9F9C-4244-A8C2-FAD2EA5EA256}" type="slidenum">
              <a:rPr lang="ja-JP" altLang="en-US" smtClean="0"/>
              <a:pPr>
                <a:defRPr/>
              </a:pPr>
              <a:t>55</a:t>
            </a:fld>
            <a:endParaRPr lang="ja-JP" altLang="en-US"/>
          </a:p>
        </p:txBody>
      </p:sp>
    </p:spTree>
    <p:extLst>
      <p:ext uri="{BB962C8B-B14F-4D97-AF65-F5344CB8AC3E}">
        <p14:creationId xmlns:p14="http://schemas.microsoft.com/office/powerpoint/2010/main" val="29867131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baseline="0" dirty="0"/>
          </a:p>
        </p:txBody>
      </p:sp>
      <p:sp>
        <p:nvSpPr>
          <p:cNvPr id="4" name="スライド番号プレースホルダー 3"/>
          <p:cNvSpPr>
            <a:spLocks noGrp="1"/>
          </p:cNvSpPr>
          <p:nvPr>
            <p:ph type="sldNum" sz="quarter" idx="10"/>
          </p:nvPr>
        </p:nvSpPr>
        <p:spPr/>
        <p:txBody>
          <a:bodyPr/>
          <a:lstStyle/>
          <a:p>
            <a:pPr>
              <a:defRPr/>
            </a:pPr>
            <a:fld id="{7C810C7D-62F6-4512-8864-C0F277AFC448}" type="slidenum">
              <a:rPr lang="ja-JP" altLang="en-US" smtClean="0"/>
              <a:pPr>
                <a:defRPr/>
              </a:pPr>
              <a:t>57</a:t>
            </a:fld>
            <a:endParaRPr lang="ja-JP" altLang="en-US"/>
          </a:p>
        </p:txBody>
      </p:sp>
    </p:spTree>
    <p:extLst>
      <p:ext uri="{BB962C8B-B14F-4D97-AF65-F5344CB8AC3E}">
        <p14:creationId xmlns:p14="http://schemas.microsoft.com/office/powerpoint/2010/main" val="40371188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7C810C7D-62F6-4512-8864-C0F277AFC448}" type="slidenum">
              <a:rPr lang="ja-JP" altLang="en-US" smtClean="0"/>
              <a:pPr>
                <a:defRPr/>
              </a:pPr>
              <a:t>58</a:t>
            </a:fld>
            <a:endParaRPr lang="ja-JP" altLang="en-US"/>
          </a:p>
        </p:txBody>
      </p:sp>
    </p:spTree>
    <p:extLst>
      <p:ext uri="{BB962C8B-B14F-4D97-AF65-F5344CB8AC3E}">
        <p14:creationId xmlns:p14="http://schemas.microsoft.com/office/powerpoint/2010/main" val="29661881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normAutofit/>
          </a:bodyPr>
          <a:lstStyle/>
          <a:p>
            <a:endParaRPr kumimoji="1" lang="en-US" altLang="ja-JP" baseline="0" dirty="0"/>
          </a:p>
        </p:txBody>
      </p:sp>
      <p:sp>
        <p:nvSpPr>
          <p:cNvPr id="4" name="スライド番号プレースホルダー 3"/>
          <p:cNvSpPr>
            <a:spLocks noGrp="1"/>
          </p:cNvSpPr>
          <p:nvPr>
            <p:ph type="sldNum" sz="quarter" idx="10"/>
          </p:nvPr>
        </p:nvSpPr>
        <p:spPr/>
        <p:txBody>
          <a:bodyPr/>
          <a:lstStyle/>
          <a:p>
            <a:pPr>
              <a:defRPr/>
            </a:pPr>
            <a:fld id="{7C810C7D-62F6-4512-8864-C0F277AFC448}" type="slidenum">
              <a:rPr lang="ja-JP" altLang="en-US" smtClean="0"/>
              <a:pPr>
                <a:defRPr/>
              </a:pPr>
              <a:t>59</a:t>
            </a:fld>
            <a:endParaRPr lang="ja-JP" altLang="en-US"/>
          </a:p>
        </p:txBody>
      </p:sp>
    </p:spTree>
    <p:extLst>
      <p:ext uri="{BB962C8B-B14F-4D97-AF65-F5344CB8AC3E}">
        <p14:creationId xmlns:p14="http://schemas.microsoft.com/office/powerpoint/2010/main" val="22846313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pPr>
              <a:defRPr/>
            </a:pPr>
            <a:fld id="{7C810C7D-62F6-4512-8864-C0F277AFC448}" type="slidenum">
              <a:rPr lang="ja-JP" altLang="en-US" smtClean="0"/>
              <a:pPr>
                <a:defRPr/>
              </a:pPr>
              <a:t>60</a:t>
            </a:fld>
            <a:endParaRPr lang="ja-JP" altLang="en-US"/>
          </a:p>
        </p:txBody>
      </p:sp>
    </p:spTree>
    <p:extLst>
      <p:ext uri="{BB962C8B-B14F-4D97-AF65-F5344CB8AC3E}">
        <p14:creationId xmlns:p14="http://schemas.microsoft.com/office/powerpoint/2010/main" val="22416349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baseline="0" dirty="0"/>
          </a:p>
        </p:txBody>
      </p:sp>
      <p:sp>
        <p:nvSpPr>
          <p:cNvPr id="4" name="スライド番号プレースホルダー 3"/>
          <p:cNvSpPr>
            <a:spLocks noGrp="1"/>
          </p:cNvSpPr>
          <p:nvPr>
            <p:ph type="sldNum" sz="quarter" idx="10"/>
          </p:nvPr>
        </p:nvSpPr>
        <p:spPr/>
        <p:txBody>
          <a:bodyPr/>
          <a:lstStyle/>
          <a:p>
            <a:pPr>
              <a:defRPr/>
            </a:pPr>
            <a:fld id="{7C810C7D-62F6-4512-8864-C0F277AFC448}" type="slidenum">
              <a:rPr lang="ja-JP" altLang="en-US" smtClean="0"/>
              <a:pPr>
                <a:defRPr/>
              </a:pPr>
              <a:t>61</a:t>
            </a:fld>
            <a:endParaRPr lang="ja-JP" altLang="en-US"/>
          </a:p>
        </p:txBody>
      </p:sp>
    </p:spTree>
    <p:extLst>
      <p:ext uri="{BB962C8B-B14F-4D97-AF65-F5344CB8AC3E}">
        <p14:creationId xmlns:p14="http://schemas.microsoft.com/office/powerpoint/2010/main" val="19254918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en-US" altLang="ja-JP" dirty="0"/>
              <a:t>In the previous</a:t>
            </a:r>
            <a:r>
              <a:rPr lang="en-US" altLang="ja-JP" baseline="0" dirty="0"/>
              <a:t> two collaboration meetings,</a:t>
            </a:r>
          </a:p>
          <a:p>
            <a:r>
              <a:rPr lang="en-US" altLang="ja-JP" baseline="0" dirty="0"/>
              <a:t>we have already reported that we build the prototype of the field monitoring system,</a:t>
            </a:r>
          </a:p>
          <a:p>
            <a:r>
              <a:rPr lang="en-US" altLang="ja-JP" baseline="0" dirty="0"/>
              <a:t>and also reported he first test results at NIRS.</a:t>
            </a:r>
          </a:p>
          <a:p>
            <a:endParaRPr lang="en-US" altLang="ja-JP" baseline="0" dirty="0"/>
          </a:p>
          <a:p>
            <a:r>
              <a:rPr lang="en-US" altLang="ja-JP" dirty="0"/>
              <a:t>In the end of last year, we did the second test</a:t>
            </a:r>
            <a:r>
              <a:rPr lang="en-US" altLang="ja-JP" baseline="0" dirty="0"/>
              <a:t> at NIRS with NMR system improved on the stability and the accuracy.</a:t>
            </a:r>
            <a:endParaRPr lang="ja-JP" altLang="en-US" dirty="0"/>
          </a:p>
        </p:txBody>
      </p:sp>
      <p:sp>
        <p:nvSpPr>
          <p:cNvPr id="4" name="スライド番号プレースホルダ 3"/>
          <p:cNvSpPr>
            <a:spLocks noGrp="1"/>
          </p:cNvSpPr>
          <p:nvPr>
            <p:ph type="sldNum" sz="quarter" idx="10"/>
          </p:nvPr>
        </p:nvSpPr>
        <p:spPr/>
        <p:txBody>
          <a:bodyPr/>
          <a:lstStyle/>
          <a:p>
            <a:pPr>
              <a:defRPr/>
            </a:pPr>
            <a:fld id="{7C810C7D-62F6-4512-8864-C0F277AFC448}" type="slidenum">
              <a:rPr lang="ja-JP" altLang="en-US" smtClean="0"/>
              <a:pPr>
                <a:defRPr/>
              </a:pPr>
              <a:t>62</a:t>
            </a:fld>
            <a:endParaRPr lang="ja-JP" altLang="en-US"/>
          </a:p>
        </p:txBody>
      </p:sp>
    </p:spTree>
    <p:extLst>
      <p:ext uri="{BB962C8B-B14F-4D97-AF65-F5344CB8AC3E}">
        <p14:creationId xmlns:p14="http://schemas.microsoft.com/office/powerpoint/2010/main" val="7214142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左右のズレ：</a:t>
            </a:r>
            <a:endParaRPr kumimoji="1" lang="en-US" altLang="ja-JP" dirty="0"/>
          </a:p>
          <a:p>
            <a:r>
              <a:rPr kumimoji="1" lang="en-US" altLang="ja-JP" dirty="0"/>
              <a:t>1stRamp:</a:t>
            </a:r>
            <a:r>
              <a:rPr kumimoji="1" lang="en-US" altLang="ja-JP" baseline="0" dirty="0"/>
              <a:t> </a:t>
            </a:r>
            <a:r>
              <a:rPr kumimoji="1" lang="is-IS" altLang="ja-JP" sz="1200" kern="1200" dirty="0">
                <a:solidFill>
                  <a:schemeClr val="tx1"/>
                </a:solidFill>
                <a:latin typeface="+mn-lt"/>
                <a:ea typeface="+mn-ea"/>
                <a:cs typeface="ＭＳ Ｐゴシック" pitchFamily="19" charset="-128"/>
              </a:rPr>
              <a:t>0.00184202</a:t>
            </a:r>
            <a:endParaRPr kumimoji="1" lang="en-US" altLang="ja-JP" dirty="0"/>
          </a:p>
          <a:p>
            <a:r>
              <a:rPr kumimoji="1" lang="en-US" altLang="ja-JP" baseline="0" dirty="0"/>
              <a:t>2ndRamp : 0.00184938</a:t>
            </a:r>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7C810C7D-62F6-4512-8864-C0F277AFC448}" type="slidenum">
              <a:rPr lang="ja-JP" altLang="en-US" smtClean="0"/>
              <a:pPr>
                <a:defRPr/>
              </a:pPr>
              <a:t>63</a:t>
            </a:fld>
            <a:endParaRPr lang="ja-JP" altLang="en-US"/>
          </a:p>
        </p:txBody>
      </p:sp>
    </p:spTree>
    <p:extLst>
      <p:ext uri="{BB962C8B-B14F-4D97-AF65-F5344CB8AC3E}">
        <p14:creationId xmlns:p14="http://schemas.microsoft.com/office/powerpoint/2010/main" val="11339602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pPr>
              <a:defRPr/>
            </a:pPr>
            <a:fld id="{9830423C-9F9C-4244-A8C2-FAD2EA5EA256}" type="slidenum">
              <a:rPr lang="ja-JP" altLang="en-US" smtClean="0"/>
              <a:pPr>
                <a:defRPr/>
              </a:pPr>
              <a:t>2</a:t>
            </a:fld>
            <a:endParaRPr lang="ja-JP" altLang="en-US"/>
          </a:p>
        </p:txBody>
      </p:sp>
    </p:spTree>
    <p:extLst>
      <p:ext uri="{BB962C8B-B14F-4D97-AF65-F5344CB8AC3E}">
        <p14:creationId xmlns:p14="http://schemas.microsoft.com/office/powerpoint/2010/main" val="30717888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12A7798-BC99-46A6-991F-E26AE7764E1F}" type="slidenum">
              <a:rPr lang="en-US" altLang="ja-JP"/>
              <a:pPr/>
              <a:t>72</a:t>
            </a:fld>
            <a:endParaRPr lang="en-US" altLang="ja-JP"/>
          </a:p>
        </p:txBody>
      </p:sp>
      <p:sp>
        <p:nvSpPr>
          <p:cNvPr id="690178" name="Rectangle 2"/>
          <p:cNvSpPr>
            <a:spLocks noGrp="1" noRot="1" noChangeAspect="1" noChangeArrowheads="1" noTextEdit="1"/>
          </p:cNvSpPr>
          <p:nvPr>
            <p:ph type="sldImg"/>
          </p:nvPr>
        </p:nvSpPr>
        <p:spPr>
          <a:ln/>
        </p:spPr>
      </p:sp>
      <p:sp>
        <p:nvSpPr>
          <p:cNvPr id="690179" name="Rectangle 3"/>
          <p:cNvSpPr>
            <a:spLocks noGrp="1" noChangeArrowheads="1"/>
          </p:cNvSpPr>
          <p:nvPr>
            <p:ph type="body" idx="1"/>
          </p:nvPr>
        </p:nvSpPr>
        <p:spPr/>
        <p:txBody>
          <a:bodyPr/>
          <a:lstStyle/>
          <a:p>
            <a:endParaRPr lang="ja-JP" altLang="ja-JP"/>
          </a:p>
        </p:txBody>
      </p:sp>
    </p:spTree>
    <p:extLst>
      <p:ext uri="{BB962C8B-B14F-4D97-AF65-F5344CB8AC3E}">
        <p14:creationId xmlns:p14="http://schemas.microsoft.com/office/powerpoint/2010/main" val="3863945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スライド イメージ プレースホルダ 1"/>
          <p:cNvSpPr>
            <a:spLocks noGrp="1" noRot="1" noChangeAspect="1"/>
          </p:cNvSpPr>
          <p:nvPr>
            <p:ph type="sldImg"/>
          </p:nvPr>
        </p:nvSpPr>
        <p:spPr bwMode="auto">
          <a:noFill/>
          <a:ln>
            <a:solidFill>
              <a:srgbClr val="000000"/>
            </a:solidFill>
            <a:miter lim="800000"/>
            <a:headEnd/>
            <a:tailEnd/>
          </a:ln>
        </p:spPr>
      </p:sp>
      <p:sp>
        <p:nvSpPr>
          <p:cNvPr id="16387" name="ノート プレースホルダ 2"/>
          <p:cNvSpPr>
            <a:spLocks noGrp="1"/>
          </p:cNvSpPr>
          <p:nvPr>
            <p:ph type="body" idx="1"/>
          </p:nvPr>
        </p:nvSpPr>
        <p:spPr bwMode="auto">
          <a:noFill/>
        </p:spPr>
        <p:txBody>
          <a:bodyPr/>
          <a:lstStyle/>
          <a:p>
            <a:pPr marL="0" marR="0" indent="0" algn="l" defTabSz="457200" rtl="0" eaLnBrk="1" fontAlgn="base" latinLnBrk="0" hangingPunct="1">
              <a:lnSpc>
                <a:spcPct val="100000"/>
              </a:lnSpc>
              <a:spcBef>
                <a:spcPct val="30000"/>
              </a:spcBef>
              <a:spcAft>
                <a:spcPct val="0"/>
              </a:spcAft>
              <a:buClrTx/>
              <a:buSzTx/>
              <a:buFontTx/>
              <a:buNone/>
              <a:tabLst/>
              <a:defRPr/>
            </a:pPr>
            <a:endParaRPr lang="en-US" altLang="ja-JP" baseline="0" dirty="0"/>
          </a:p>
        </p:txBody>
      </p:sp>
      <p:sp>
        <p:nvSpPr>
          <p:cNvPr id="16388" name="スライド番号プレースホルダ 3"/>
          <p:cNvSpPr>
            <a:spLocks noGrp="1"/>
          </p:cNvSpPr>
          <p:nvPr>
            <p:ph type="sldNum" sz="quarter" idx="5"/>
          </p:nvPr>
        </p:nvSpPr>
        <p:spPr bwMode="auto">
          <a:noFill/>
          <a:ln>
            <a:miter lim="800000"/>
            <a:headEnd/>
            <a:tailEnd/>
          </a:ln>
        </p:spPr>
        <p:txBody>
          <a:bodyPr/>
          <a:lstStyle/>
          <a:p>
            <a:fld id="{765D7127-50CB-4F1D-9408-61892F512577}" type="slidenum">
              <a:rPr lang="ja-JP" altLang="en-US" smtClean="0">
                <a:latin typeface="Times" pitchFamily="19" charset="0"/>
                <a:ea typeface="Osaka" pitchFamily="19" charset="-128"/>
                <a:cs typeface="Osaka" pitchFamily="19" charset="-128"/>
              </a:rPr>
              <a:pPr/>
              <a:t>82</a:t>
            </a:fld>
            <a:endParaRPr lang="ja-JP" altLang="en-US">
              <a:latin typeface="Times" pitchFamily="19" charset="0"/>
              <a:ea typeface="Osaka" pitchFamily="19" charset="-128"/>
              <a:cs typeface="Osaka" pitchFamily="19" charset="-128"/>
            </a:endParaRPr>
          </a:p>
        </p:txBody>
      </p:sp>
    </p:spTree>
    <p:extLst>
      <p:ext uri="{BB962C8B-B14F-4D97-AF65-F5344CB8AC3E}">
        <p14:creationId xmlns:p14="http://schemas.microsoft.com/office/powerpoint/2010/main" val="19854041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スライド イメージ プレースホルダ 1"/>
          <p:cNvSpPr>
            <a:spLocks noGrp="1" noRot="1" noChangeAspect="1"/>
          </p:cNvSpPr>
          <p:nvPr>
            <p:ph type="sldImg"/>
          </p:nvPr>
        </p:nvSpPr>
        <p:spPr bwMode="auto">
          <a:noFill/>
          <a:ln>
            <a:solidFill>
              <a:srgbClr val="000000"/>
            </a:solidFill>
            <a:miter lim="800000"/>
            <a:headEnd/>
            <a:tailEnd/>
          </a:ln>
        </p:spPr>
      </p:sp>
      <p:sp>
        <p:nvSpPr>
          <p:cNvPr id="16387" name="ノート プレースホルダ 2"/>
          <p:cNvSpPr>
            <a:spLocks noGrp="1"/>
          </p:cNvSpPr>
          <p:nvPr>
            <p:ph type="body" idx="1"/>
          </p:nvPr>
        </p:nvSpPr>
        <p:spPr bwMode="auto">
          <a:noFill/>
        </p:spPr>
        <p:txBody>
          <a:bodyPr/>
          <a:lstStyle/>
          <a:p>
            <a:pPr marL="0" marR="0" indent="0" algn="l" defTabSz="457200" rtl="0" eaLnBrk="1" fontAlgn="base" latinLnBrk="0" hangingPunct="1">
              <a:lnSpc>
                <a:spcPct val="100000"/>
              </a:lnSpc>
              <a:spcBef>
                <a:spcPct val="30000"/>
              </a:spcBef>
              <a:spcAft>
                <a:spcPct val="0"/>
              </a:spcAft>
              <a:buClrTx/>
              <a:buSzTx/>
              <a:buFontTx/>
              <a:buNone/>
              <a:tabLst/>
              <a:defRPr/>
            </a:pPr>
            <a:endParaRPr lang="en-US" altLang="ja-JP" baseline="0" dirty="0"/>
          </a:p>
        </p:txBody>
      </p:sp>
      <p:sp>
        <p:nvSpPr>
          <p:cNvPr id="16388" name="スライド番号プレースホルダ 3"/>
          <p:cNvSpPr>
            <a:spLocks noGrp="1"/>
          </p:cNvSpPr>
          <p:nvPr>
            <p:ph type="sldNum" sz="quarter" idx="5"/>
          </p:nvPr>
        </p:nvSpPr>
        <p:spPr bwMode="auto">
          <a:noFill/>
          <a:ln>
            <a:miter lim="800000"/>
            <a:headEnd/>
            <a:tailEnd/>
          </a:ln>
        </p:spPr>
        <p:txBody>
          <a:bodyPr/>
          <a:lstStyle/>
          <a:p>
            <a:fld id="{765D7127-50CB-4F1D-9408-61892F512577}" type="slidenum">
              <a:rPr lang="ja-JP" altLang="en-US" smtClean="0">
                <a:latin typeface="Times" pitchFamily="19" charset="0"/>
                <a:ea typeface="Osaka" pitchFamily="19" charset="-128"/>
                <a:cs typeface="Osaka" pitchFamily="19" charset="-128"/>
              </a:rPr>
              <a:pPr/>
              <a:t>112</a:t>
            </a:fld>
            <a:endParaRPr lang="ja-JP" altLang="en-US">
              <a:latin typeface="Times" pitchFamily="19" charset="0"/>
              <a:ea typeface="Osaka" pitchFamily="19" charset="-128"/>
              <a:cs typeface="Osaka" pitchFamily="19" charset="-128"/>
            </a:endParaRPr>
          </a:p>
        </p:txBody>
      </p:sp>
    </p:spTree>
    <p:extLst>
      <p:ext uri="{BB962C8B-B14F-4D97-AF65-F5344CB8AC3E}">
        <p14:creationId xmlns:p14="http://schemas.microsoft.com/office/powerpoint/2010/main" val="11608817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スライド イメージ プレースホルダ 1"/>
          <p:cNvSpPr>
            <a:spLocks noGrp="1" noRot="1" noChangeAspect="1"/>
          </p:cNvSpPr>
          <p:nvPr>
            <p:ph type="sldImg"/>
          </p:nvPr>
        </p:nvSpPr>
        <p:spPr bwMode="auto">
          <a:noFill/>
          <a:ln>
            <a:solidFill>
              <a:srgbClr val="000000"/>
            </a:solidFill>
            <a:miter lim="800000"/>
            <a:headEnd/>
            <a:tailEnd/>
          </a:ln>
        </p:spPr>
      </p:sp>
      <p:sp>
        <p:nvSpPr>
          <p:cNvPr id="16387" name="ノート プレースホルダ 2"/>
          <p:cNvSpPr>
            <a:spLocks noGrp="1"/>
          </p:cNvSpPr>
          <p:nvPr>
            <p:ph type="body" idx="1"/>
          </p:nvPr>
        </p:nvSpPr>
        <p:spPr bwMode="auto">
          <a:noFill/>
        </p:spPr>
        <p:txBody>
          <a:bodyPr/>
          <a:lstStyle/>
          <a:p>
            <a:pPr marL="0" marR="0" indent="0" algn="l" defTabSz="457200" rtl="0" eaLnBrk="1" fontAlgn="base" latinLnBrk="0" hangingPunct="1">
              <a:lnSpc>
                <a:spcPct val="100000"/>
              </a:lnSpc>
              <a:spcBef>
                <a:spcPct val="30000"/>
              </a:spcBef>
              <a:spcAft>
                <a:spcPct val="0"/>
              </a:spcAft>
              <a:buClrTx/>
              <a:buSzTx/>
              <a:buFontTx/>
              <a:buNone/>
              <a:tabLst/>
              <a:defRPr/>
            </a:pPr>
            <a:endParaRPr lang="en-US" altLang="ja-JP" baseline="0" dirty="0"/>
          </a:p>
        </p:txBody>
      </p:sp>
      <p:sp>
        <p:nvSpPr>
          <p:cNvPr id="16388" name="スライド番号プレースホルダ 3"/>
          <p:cNvSpPr>
            <a:spLocks noGrp="1"/>
          </p:cNvSpPr>
          <p:nvPr>
            <p:ph type="sldNum" sz="quarter" idx="5"/>
          </p:nvPr>
        </p:nvSpPr>
        <p:spPr bwMode="auto">
          <a:noFill/>
          <a:ln>
            <a:miter lim="800000"/>
            <a:headEnd/>
            <a:tailEnd/>
          </a:ln>
        </p:spPr>
        <p:txBody>
          <a:bodyPr/>
          <a:lstStyle/>
          <a:p>
            <a:fld id="{765D7127-50CB-4F1D-9408-61892F512577}" type="slidenum">
              <a:rPr lang="ja-JP" altLang="en-US" smtClean="0">
                <a:latin typeface="Times" pitchFamily="19" charset="0"/>
                <a:ea typeface="Osaka" pitchFamily="19" charset="-128"/>
                <a:cs typeface="Osaka" pitchFamily="19" charset="-128"/>
              </a:rPr>
              <a:pPr/>
              <a:t>146</a:t>
            </a:fld>
            <a:endParaRPr lang="ja-JP" altLang="en-US">
              <a:latin typeface="Times" pitchFamily="19" charset="0"/>
              <a:ea typeface="Osaka" pitchFamily="19" charset="-128"/>
              <a:cs typeface="Osaka" pitchFamily="19" charset="-128"/>
            </a:endParaRPr>
          </a:p>
        </p:txBody>
      </p:sp>
    </p:spTree>
    <p:extLst>
      <p:ext uri="{BB962C8B-B14F-4D97-AF65-F5344CB8AC3E}">
        <p14:creationId xmlns:p14="http://schemas.microsoft.com/office/powerpoint/2010/main" val="41299647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9830423C-9F9C-4244-A8C2-FAD2EA5EA256}" type="slidenum">
              <a:rPr lang="ja-JP" altLang="en-US" smtClean="0"/>
              <a:pPr>
                <a:defRPr/>
              </a:pPr>
              <a:t>147</a:t>
            </a:fld>
            <a:endParaRPr lang="ja-JP" altLang="en-US" dirty="0"/>
          </a:p>
        </p:txBody>
      </p:sp>
    </p:spTree>
    <p:extLst>
      <p:ext uri="{BB962C8B-B14F-4D97-AF65-F5344CB8AC3E}">
        <p14:creationId xmlns:p14="http://schemas.microsoft.com/office/powerpoint/2010/main" val="10447265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スライド イメージ プレースホルダ 1"/>
          <p:cNvSpPr>
            <a:spLocks noGrp="1" noRot="1" noChangeAspect="1"/>
          </p:cNvSpPr>
          <p:nvPr>
            <p:ph type="sldImg"/>
          </p:nvPr>
        </p:nvSpPr>
        <p:spPr bwMode="auto">
          <a:noFill/>
          <a:ln>
            <a:solidFill>
              <a:srgbClr val="000000"/>
            </a:solidFill>
            <a:miter lim="800000"/>
            <a:headEnd/>
            <a:tailEnd/>
          </a:ln>
        </p:spPr>
      </p:sp>
      <p:sp>
        <p:nvSpPr>
          <p:cNvPr id="16387" name="ノート プレースホルダ 2"/>
          <p:cNvSpPr>
            <a:spLocks noGrp="1"/>
          </p:cNvSpPr>
          <p:nvPr>
            <p:ph type="body" idx="1"/>
          </p:nvPr>
        </p:nvSpPr>
        <p:spPr bwMode="auto">
          <a:noFill/>
        </p:spPr>
        <p:txBody>
          <a:bodyPr/>
          <a:lstStyle/>
          <a:p>
            <a:pPr marL="0" marR="0" indent="0" algn="l" defTabSz="457200" rtl="0" eaLnBrk="1" fontAlgn="base" latinLnBrk="0" hangingPunct="1">
              <a:lnSpc>
                <a:spcPct val="100000"/>
              </a:lnSpc>
              <a:spcBef>
                <a:spcPct val="30000"/>
              </a:spcBef>
              <a:spcAft>
                <a:spcPct val="0"/>
              </a:spcAft>
              <a:buClrTx/>
              <a:buSzTx/>
              <a:buFontTx/>
              <a:buNone/>
              <a:tabLst/>
              <a:defRPr/>
            </a:pPr>
            <a:endParaRPr lang="en-US" altLang="ja-JP" baseline="0" dirty="0"/>
          </a:p>
        </p:txBody>
      </p:sp>
      <p:sp>
        <p:nvSpPr>
          <p:cNvPr id="16388" name="スライド番号プレースホルダ 3"/>
          <p:cNvSpPr>
            <a:spLocks noGrp="1"/>
          </p:cNvSpPr>
          <p:nvPr>
            <p:ph type="sldNum" sz="quarter" idx="5"/>
          </p:nvPr>
        </p:nvSpPr>
        <p:spPr bwMode="auto">
          <a:noFill/>
          <a:ln>
            <a:miter lim="800000"/>
            <a:headEnd/>
            <a:tailEnd/>
          </a:ln>
        </p:spPr>
        <p:txBody>
          <a:bodyPr/>
          <a:lstStyle/>
          <a:p>
            <a:fld id="{765D7127-50CB-4F1D-9408-61892F512577}" type="slidenum">
              <a:rPr lang="ja-JP" altLang="en-US" smtClean="0">
                <a:latin typeface="Times" pitchFamily="19" charset="0"/>
                <a:ea typeface="Osaka" pitchFamily="19" charset="-128"/>
                <a:cs typeface="Osaka" pitchFamily="19" charset="-128"/>
              </a:rPr>
              <a:pPr/>
              <a:t>175</a:t>
            </a:fld>
            <a:endParaRPr lang="ja-JP" altLang="en-US">
              <a:latin typeface="Times" pitchFamily="19" charset="0"/>
              <a:ea typeface="Osaka" pitchFamily="19" charset="-128"/>
              <a:cs typeface="Osaka" pitchFamily="19" charset="-128"/>
            </a:endParaRPr>
          </a:p>
        </p:txBody>
      </p:sp>
    </p:spTree>
    <p:extLst>
      <p:ext uri="{BB962C8B-B14F-4D97-AF65-F5344CB8AC3E}">
        <p14:creationId xmlns:p14="http://schemas.microsoft.com/office/powerpoint/2010/main" val="17817502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baseline="0" dirty="0"/>
          </a:p>
        </p:txBody>
      </p:sp>
      <p:sp>
        <p:nvSpPr>
          <p:cNvPr id="4" name="スライド番号プレースホルダー 3"/>
          <p:cNvSpPr>
            <a:spLocks noGrp="1"/>
          </p:cNvSpPr>
          <p:nvPr>
            <p:ph type="sldNum" sz="quarter" idx="10"/>
          </p:nvPr>
        </p:nvSpPr>
        <p:spPr/>
        <p:txBody>
          <a:bodyPr/>
          <a:lstStyle/>
          <a:p>
            <a:pPr>
              <a:defRPr/>
            </a:pPr>
            <a:fld id="{7C810C7D-62F6-4512-8864-C0F277AFC448}" type="slidenum">
              <a:rPr lang="ja-JP" altLang="en-US" smtClean="0"/>
              <a:pPr>
                <a:defRPr/>
              </a:pPr>
              <a:t>200</a:t>
            </a:fld>
            <a:endParaRPr lang="ja-JP" altLang="en-US"/>
          </a:p>
        </p:txBody>
      </p:sp>
    </p:spTree>
    <p:extLst>
      <p:ext uri="{BB962C8B-B14F-4D97-AF65-F5344CB8AC3E}">
        <p14:creationId xmlns:p14="http://schemas.microsoft.com/office/powerpoint/2010/main" val="97099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7C810C7D-62F6-4512-8864-C0F277AFC448}" type="slidenum">
              <a:rPr lang="ja-JP" altLang="en-US" smtClean="0"/>
              <a:pPr>
                <a:defRPr/>
              </a:pPr>
              <a:t>201</a:t>
            </a:fld>
            <a:endParaRPr lang="ja-JP" altLang="en-US"/>
          </a:p>
        </p:txBody>
      </p:sp>
    </p:spTree>
    <p:extLst>
      <p:ext uri="{BB962C8B-B14F-4D97-AF65-F5344CB8AC3E}">
        <p14:creationId xmlns:p14="http://schemas.microsoft.com/office/powerpoint/2010/main" val="31735123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normAutofit/>
          </a:bodyPr>
          <a:lstStyle/>
          <a:p>
            <a:endParaRPr kumimoji="1" lang="en-US" altLang="ja-JP" baseline="0" dirty="0"/>
          </a:p>
        </p:txBody>
      </p:sp>
      <p:sp>
        <p:nvSpPr>
          <p:cNvPr id="4" name="スライド番号プレースホルダー 3"/>
          <p:cNvSpPr>
            <a:spLocks noGrp="1"/>
          </p:cNvSpPr>
          <p:nvPr>
            <p:ph type="sldNum" sz="quarter" idx="10"/>
          </p:nvPr>
        </p:nvSpPr>
        <p:spPr/>
        <p:txBody>
          <a:bodyPr/>
          <a:lstStyle/>
          <a:p>
            <a:pPr>
              <a:defRPr/>
            </a:pPr>
            <a:fld id="{7C810C7D-62F6-4512-8864-C0F277AFC448}" type="slidenum">
              <a:rPr lang="ja-JP" altLang="en-US" smtClean="0"/>
              <a:pPr>
                <a:defRPr/>
              </a:pPr>
              <a:t>202</a:t>
            </a:fld>
            <a:endParaRPr lang="ja-JP" altLang="en-US"/>
          </a:p>
        </p:txBody>
      </p:sp>
    </p:spTree>
    <p:extLst>
      <p:ext uri="{BB962C8B-B14F-4D97-AF65-F5344CB8AC3E}">
        <p14:creationId xmlns:p14="http://schemas.microsoft.com/office/powerpoint/2010/main" val="14055550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pPr>
              <a:defRPr/>
            </a:pPr>
            <a:fld id="{7C810C7D-62F6-4512-8864-C0F277AFC448}" type="slidenum">
              <a:rPr lang="ja-JP" altLang="en-US" smtClean="0"/>
              <a:pPr>
                <a:defRPr/>
              </a:pPr>
              <a:t>203</a:t>
            </a:fld>
            <a:endParaRPr lang="ja-JP" altLang="en-US"/>
          </a:p>
        </p:txBody>
      </p:sp>
    </p:spTree>
    <p:extLst>
      <p:ext uri="{BB962C8B-B14F-4D97-AF65-F5344CB8AC3E}">
        <p14:creationId xmlns:p14="http://schemas.microsoft.com/office/powerpoint/2010/main" val="22714562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36867" name="ノート プレースホルダ 2"/>
          <p:cNvSpPr>
            <a:spLocks noGrp="1"/>
          </p:cNvSpPr>
          <p:nvPr>
            <p:ph type="body" idx="1"/>
          </p:nvPr>
        </p:nvSpPr>
        <p:spPr bwMode="auto">
          <a:xfrm>
            <a:off x="685958" y="4343110"/>
            <a:ext cx="5486084" cy="4115670"/>
          </a:xfrm>
          <a:prstGeom prst="rect">
            <a:avLst/>
          </a:prstGeom>
          <a:noFill/>
          <a:ln>
            <a:miter lim="800000"/>
            <a:headEnd/>
            <a:tailEnd/>
          </a:ln>
        </p:spPr>
        <p:txBody>
          <a:bodyPr lIns="91428" tIns="45714" rIns="91428" bIns="45714"/>
          <a:lstStyle/>
          <a:p>
            <a:endParaRPr lang="ja-JP" altLang="en-US"/>
          </a:p>
        </p:txBody>
      </p:sp>
      <p:sp>
        <p:nvSpPr>
          <p:cNvPr id="36868"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79E861F-72CC-457A-AD2D-440A86DC73A8}" type="slidenum">
              <a:rPr lang="ja-JP" altLang="en-US" smtClean="0">
                <a:latin typeface="Arial" pitchFamily="34" charset="0"/>
                <a:ea typeface="ＭＳ Ｐゴシック" pitchFamily="50" charset="-128"/>
              </a:rPr>
              <a:pPr/>
              <a:t>5</a:t>
            </a:fld>
            <a:endParaRPr lang="ja-JP" altLang="en-US">
              <a:latin typeface="Arial" pitchFamily="34" charset="0"/>
              <a:ea typeface="ＭＳ Ｐゴシック" pitchFamily="50" charset="-128"/>
            </a:endParaRPr>
          </a:p>
        </p:txBody>
      </p:sp>
      <p:sp>
        <p:nvSpPr>
          <p:cNvPr id="36869" name="ヘッダー プレースホルダ 4"/>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r>
              <a:rPr lang="ja-JP" altLang="en-US">
                <a:latin typeface="Arial" pitchFamily="34" charset="0"/>
                <a:ea typeface="ＭＳ Ｐゴシック" pitchFamily="50" charset="-128"/>
              </a:rPr>
              <a:t>持出厳禁</a:t>
            </a:r>
          </a:p>
        </p:txBody>
      </p:sp>
    </p:spTree>
    <p:extLst>
      <p:ext uri="{BB962C8B-B14F-4D97-AF65-F5344CB8AC3E}">
        <p14:creationId xmlns:p14="http://schemas.microsoft.com/office/powerpoint/2010/main" val="18766018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7C810C7D-62F6-4512-8864-C0F277AFC448}" type="slidenum">
              <a:rPr lang="ja-JP" altLang="en-US" smtClean="0"/>
              <a:pPr>
                <a:defRPr/>
              </a:pPr>
              <a:t>204</a:t>
            </a:fld>
            <a:endParaRPr lang="ja-JP" altLang="en-US"/>
          </a:p>
        </p:txBody>
      </p:sp>
    </p:spTree>
    <p:extLst>
      <p:ext uri="{BB962C8B-B14F-4D97-AF65-F5344CB8AC3E}">
        <p14:creationId xmlns:p14="http://schemas.microsoft.com/office/powerpoint/2010/main" val="23050831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baseline="0" dirty="0"/>
          </a:p>
        </p:txBody>
      </p:sp>
      <p:sp>
        <p:nvSpPr>
          <p:cNvPr id="4" name="スライド番号プレースホルダー 3"/>
          <p:cNvSpPr>
            <a:spLocks noGrp="1"/>
          </p:cNvSpPr>
          <p:nvPr>
            <p:ph type="sldNum" sz="quarter" idx="10"/>
          </p:nvPr>
        </p:nvSpPr>
        <p:spPr/>
        <p:txBody>
          <a:bodyPr/>
          <a:lstStyle/>
          <a:p>
            <a:pPr>
              <a:defRPr/>
            </a:pPr>
            <a:fld id="{7C810C7D-62F6-4512-8864-C0F277AFC448}" type="slidenum">
              <a:rPr lang="ja-JP" altLang="en-US" smtClean="0"/>
              <a:pPr>
                <a:defRPr/>
              </a:pPr>
              <a:t>205</a:t>
            </a:fld>
            <a:endParaRPr lang="ja-JP" altLang="en-US"/>
          </a:p>
        </p:txBody>
      </p:sp>
    </p:spTree>
    <p:extLst>
      <p:ext uri="{BB962C8B-B14F-4D97-AF65-F5344CB8AC3E}">
        <p14:creationId xmlns:p14="http://schemas.microsoft.com/office/powerpoint/2010/main" val="21357229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en-US" altLang="ja-JP" dirty="0"/>
              <a:t>In the previous</a:t>
            </a:r>
            <a:r>
              <a:rPr lang="en-US" altLang="ja-JP" baseline="0" dirty="0"/>
              <a:t> two collaboration meetings,</a:t>
            </a:r>
          </a:p>
          <a:p>
            <a:r>
              <a:rPr lang="en-US" altLang="ja-JP" baseline="0" dirty="0"/>
              <a:t>we have already reported that we build the prototype of the field monitoring system,</a:t>
            </a:r>
          </a:p>
          <a:p>
            <a:r>
              <a:rPr lang="en-US" altLang="ja-JP" baseline="0" dirty="0"/>
              <a:t>and also reported he first test results at NIRS.</a:t>
            </a:r>
          </a:p>
          <a:p>
            <a:endParaRPr lang="en-US" altLang="ja-JP" baseline="0" dirty="0"/>
          </a:p>
          <a:p>
            <a:r>
              <a:rPr lang="en-US" altLang="ja-JP" dirty="0"/>
              <a:t>In the end of last year, we did the second test</a:t>
            </a:r>
            <a:r>
              <a:rPr lang="en-US" altLang="ja-JP" baseline="0" dirty="0"/>
              <a:t> at NIRS with NMR system improved on the stability and the accuracy.</a:t>
            </a:r>
            <a:endParaRPr lang="ja-JP" altLang="en-US" dirty="0"/>
          </a:p>
        </p:txBody>
      </p:sp>
      <p:sp>
        <p:nvSpPr>
          <p:cNvPr id="4" name="スライド番号プレースホルダ 3"/>
          <p:cNvSpPr>
            <a:spLocks noGrp="1"/>
          </p:cNvSpPr>
          <p:nvPr>
            <p:ph type="sldNum" sz="quarter" idx="10"/>
          </p:nvPr>
        </p:nvSpPr>
        <p:spPr/>
        <p:txBody>
          <a:bodyPr/>
          <a:lstStyle/>
          <a:p>
            <a:pPr>
              <a:defRPr/>
            </a:pPr>
            <a:fld id="{7C810C7D-62F6-4512-8864-C0F277AFC448}" type="slidenum">
              <a:rPr lang="ja-JP" altLang="en-US" smtClean="0"/>
              <a:pPr>
                <a:defRPr/>
              </a:pPr>
              <a:t>206</a:t>
            </a:fld>
            <a:endParaRPr lang="ja-JP" altLang="en-US"/>
          </a:p>
        </p:txBody>
      </p:sp>
    </p:spTree>
    <p:extLst>
      <p:ext uri="{BB962C8B-B14F-4D97-AF65-F5344CB8AC3E}">
        <p14:creationId xmlns:p14="http://schemas.microsoft.com/office/powerpoint/2010/main" val="26645149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左右のズレ：</a:t>
            </a:r>
            <a:endParaRPr kumimoji="1" lang="en-US" altLang="ja-JP" dirty="0"/>
          </a:p>
          <a:p>
            <a:r>
              <a:rPr kumimoji="1" lang="en-US" altLang="ja-JP" dirty="0"/>
              <a:t>1stRamp:</a:t>
            </a:r>
            <a:r>
              <a:rPr kumimoji="1" lang="en-US" altLang="ja-JP" baseline="0" dirty="0"/>
              <a:t> </a:t>
            </a:r>
            <a:r>
              <a:rPr kumimoji="1" lang="is-IS" altLang="ja-JP" sz="1200" kern="1200" dirty="0">
                <a:solidFill>
                  <a:schemeClr val="tx1"/>
                </a:solidFill>
                <a:latin typeface="+mn-lt"/>
                <a:ea typeface="+mn-ea"/>
                <a:cs typeface="ＭＳ Ｐゴシック" pitchFamily="19" charset="-128"/>
              </a:rPr>
              <a:t>0.00184202</a:t>
            </a:r>
            <a:endParaRPr kumimoji="1" lang="en-US" altLang="ja-JP" dirty="0"/>
          </a:p>
          <a:p>
            <a:r>
              <a:rPr kumimoji="1" lang="en-US" altLang="ja-JP" baseline="0" dirty="0"/>
              <a:t>2ndRamp : 0.00184938</a:t>
            </a:r>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7C810C7D-62F6-4512-8864-C0F277AFC448}" type="slidenum">
              <a:rPr lang="ja-JP" altLang="en-US" smtClean="0"/>
              <a:pPr>
                <a:defRPr/>
              </a:pPr>
              <a:t>207</a:t>
            </a:fld>
            <a:endParaRPr lang="ja-JP" altLang="en-US"/>
          </a:p>
        </p:txBody>
      </p:sp>
    </p:spTree>
    <p:extLst>
      <p:ext uri="{BB962C8B-B14F-4D97-AF65-F5344CB8AC3E}">
        <p14:creationId xmlns:p14="http://schemas.microsoft.com/office/powerpoint/2010/main" val="23078487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tx1"/>
                </a:solidFill>
                <a:effectLst/>
                <a:latin typeface="+mn-lt"/>
                <a:ea typeface="+mn-ea"/>
                <a:cs typeface="+mn-cs"/>
              </a:rPr>
              <a:t>The measured value of the proton </a:t>
            </a:r>
            <a:r>
              <a:rPr kumimoji="1" lang="en-US" altLang="ja-JP" sz="1200" kern="1200" dirty="0" err="1">
                <a:solidFill>
                  <a:schemeClr val="tx1"/>
                </a:solidFill>
                <a:effectLst/>
                <a:latin typeface="+mn-lt"/>
                <a:ea typeface="+mn-ea"/>
                <a:cs typeface="+mn-cs"/>
              </a:rPr>
              <a:t>rms</a:t>
            </a:r>
            <a:r>
              <a:rPr kumimoji="1" lang="en-US" altLang="ja-JP" sz="1200" kern="1200" dirty="0">
                <a:solidFill>
                  <a:schemeClr val="tx1"/>
                </a:solidFill>
                <a:effectLst/>
                <a:latin typeface="+mn-lt"/>
                <a:ea typeface="+mn-ea"/>
                <a:cs typeface="+mn-cs"/>
              </a:rPr>
              <a:t> charge radius from </a:t>
            </a:r>
            <a:r>
              <a:rPr kumimoji="1" lang="en-US" altLang="ja-JP" sz="1200" kern="1200" dirty="0" err="1">
                <a:solidFill>
                  <a:schemeClr val="tx1"/>
                </a:solidFill>
                <a:effectLst/>
                <a:latin typeface="+mn-lt"/>
                <a:ea typeface="+mn-ea"/>
                <a:cs typeface="+mn-cs"/>
              </a:rPr>
              <a:t>muonic</a:t>
            </a:r>
            <a:r>
              <a:rPr kumimoji="1" lang="en-US" altLang="ja-JP" sz="1200" kern="1200" dirty="0">
                <a:solidFill>
                  <a:schemeClr val="tx1"/>
                </a:solidFill>
                <a:effectLst/>
                <a:latin typeface="+mn-lt"/>
                <a:ea typeface="+mn-ea"/>
                <a:cs typeface="+mn-cs"/>
              </a:rPr>
              <a:t> hydrogen </a:t>
            </a:r>
            <a:r>
              <a:rPr kumimoji="1" lang="en-US" altLang="ja-JP" sz="1200" kern="1200" dirty="0" err="1">
                <a:solidFill>
                  <a:schemeClr val="tx1"/>
                </a:solidFill>
                <a:effectLst/>
                <a:latin typeface="+mn-lt"/>
                <a:ea typeface="+mn-ea"/>
                <a:cs typeface="+mn-cs"/>
              </a:rPr>
              <a:t>μ</a:t>
            </a:r>
            <a:r>
              <a:rPr kumimoji="1" lang="en-US" altLang="ja-JP" sz="1200" kern="1200" dirty="0">
                <a:solidFill>
                  <a:schemeClr val="tx1"/>
                </a:solidFill>
                <a:effectLst/>
                <a:latin typeface="+mn-lt"/>
                <a:ea typeface="+mn-ea"/>
                <a:cs typeface="+mn-cs"/>
              </a:rPr>
              <a:t> </a:t>
            </a:r>
            <a:r>
              <a:rPr kumimoji="1" lang="en-US" altLang="ja-JP" sz="1200" i="1" kern="1200" dirty="0">
                <a:solidFill>
                  <a:schemeClr val="tx1"/>
                </a:solidFill>
                <a:effectLst/>
                <a:latin typeface="+mn-lt"/>
                <a:ea typeface="+mn-ea"/>
                <a:cs typeface="+mn-cs"/>
              </a:rPr>
              <a:t>p </a:t>
            </a:r>
            <a:r>
              <a:rPr kumimoji="1" lang="en-US" altLang="ja-JP" sz="1200" kern="1200" dirty="0">
                <a:solidFill>
                  <a:schemeClr val="tx1"/>
                </a:solidFill>
                <a:effectLst/>
                <a:latin typeface="+mn-lt"/>
                <a:ea typeface="+mn-ea"/>
                <a:cs typeface="+mn-cs"/>
              </a:rPr>
              <a:t>is 10 times more accurate, but 4% smaller than the value from both </a:t>
            </a:r>
            <a:r>
              <a:rPr kumimoji="1" lang="en-US" altLang="ja-JP" sz="1200" b="0" kern="1200" dirty="0">
                <a:solidFill>
                  <a:schemeClr val="tx1"/>
                </a:solidFill>
                <a:effectLst/>
                <a:latin typeface="+mn-lt"/>
                <a:ea typeface="+mn-ea"/>
                <a:cs typeface="+mn-cs"/>
              </a:rPr>
              <a:t>hydrogen spectroscopy </a:t>
            </a:r>
            <a:r>
              <a:rPr kumimoji="1" lang="en-US" altLang="ja-JP" sz="1200" kern="1200" dirty="0">
                <a:solidFill>
                  <a:schemeClr val="tx1"/>
                </a:solidFill>
                <a:effectLst/>
                <a:latin typeface="+mn-lt"/>
                <a:ea typeface="+mn-ea"/>
                <a:cs typeface="+mn-cs"/>
              </a:rPr>
              <a:t>and </a:t>
            </a:r>
            <a:r>
              <a:rPr kumimoji="1" lang="en-US" altLang="ja-JP" sz="1200" b="0" kern="1200" dirty="0">
                <a:solidFill>
                  <a:schemeClr val="tx1"/>
                </a:solidFill>
                <a:effectLst/>
                <a:latin typeface="+mn-lt"/>
                <a:ea typeface="+mn-ea"/>
                <a:cs typeface="+mn-cs"/>
              </a:rPr>
              <a:t>elastic electron proton scattering. </a:t>
            </a:r>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tx1"/>
                </a:solidFill>
                <a:effectLst/>
                <a:latin typeface="+mn-lt"/>
                <a:ea typeface="+mn-ea"/>
                <a:cs typeface="+mn-cs"/>
              </a:rPr>
              <a:t>There exists a 7.9σ discrepancy between electronic (</a:t>
            </a:r>
            <a:r>
              <a:rPr kumimoji="1" lang="en-US" altLang="ja-JP" sz="1200" i="1" kern="1200" dirty="0">
                <a:solidFill>
                  <a:schemeClr val="tx1"/>
                </a:solidFill>
                <a:effectLst/>
                <a:latin typeface="+mn-lt"/>
                <a:ea typeface="+mn-ea"/>
                <a:cs typeface="+mn-cs"/>
              </a:rPr>
              <a:t>ep </a:t>
            </a:r>
            <a:r>
              <a:rPr kumimoji="1" lang="en-US" altLang="ja-JP" sz="1200" kern="1200" dirty="0">
                <a:solidFill>
                  <a:schemeClr val="tx1"/>
                </a:solidFill>
                <a:effectLst/>
                <a:latin typeface="+mn-lt"/>
                <a:ea typeface="+mn-ea"/>
                <a:cs typeface="+mn-cs"/>
              </a:rPr>
              <a:t>atomic and </a:t>
            </a:r>
            <a:r>
              <a:rPr kumimoji="1" lang="en-US" altLang="ja-JP" sz="1200" i="1" kern="1200" dirty="0">
                <a:solidFill>
                  <a:schemeClr val="tx1"/>
                </a:solidFill>
                <a:effectLst/>
                <a:latin typeface="+mn-lt"/>
                <a:ea typeface="+mn-ea"/>
                <a:cs typeface="+mn-cs"/>
              </a:rPr>
              <a:t>ep </a:t>
            </a:r>
            <a:r>
              <a:rPr kumimoji="1" lang="en-US" altLang="ja-JP" sz="1200" kern="1200" dirty="0">
                <a:solidFill>
                  <a:schemeClr val="tx1"/>
                </a:solidFill>
                <a:effectLst/>
                <a:latin typeface="+mn-lt"/>
                <a:ea typeface="+mn-ea"/>
                <a:cs typeface="+mn-cs"/>
              </a:rPr>
              <a:t>scattering)</a:t>
            </a:r>
            <a:br>
              <a:rPr kumimoji="1" lang="en-US" altLang="ja-JP" sz="1200" kern="1200" dirty="0">
                <a:solidFill>
                  <a:schemeClr val="tx1"/>
                </a:solidFill>
                <a:effectLst/>
                <a:latin typeface="+mn-lt"/>
                <a:ea typeface="+mn-ea"/>
                <a:cs typeface="+mn-cs"/>
              </a:rPr>
            </a:br>
            <a:r>
              <a:rPr kumimoji="1" lang="en-US" altLang="ja-JP" sz="1200" kern="1200" dirty="0">
                <a:solidFill>
                  <a:schemeClr val="tx1"/>
                </a:solidFill>
                <a:effectLst/>
                <a:latin typeface="+mn-lt"/>
                <a:ea typeface="+mn-ea"/>
                <a:cs typeface="+mn-cs"/>
              </a:rPr>
              <a:t>and </a:t>
            </a:r>
            <a:r>
              <a:rPr kumimoji="1" lang="en-US" altLang="ja-JP" sz="1200" kern="1200" dirty="0" err="1">
                <a:solidFill>
                  <a:schemeClr val="tx1"/>
                </a:solidFill>
                <a:effectLst/>
                <a:latin typeface="+mn-lt"/>
                <a:ea typeface="+mn-ea"/>
                <a:cs typeface="+mn-cs"/>
              </a:rPr>
              <a:t>muonic</a:t>
            </a:r>
            <a:r>
              <a:rPr kumimoji="1" lang="en-US" altLang="ja-JP" sz="1200" kern="1200" dirty="0">
                <a:solidFill>
                  <a:schemeClr val="tx1"/>
                </a:solidFill>
                <a:effectLst/>
                <a:latin typeface="+mn-lt"/>
                <a:ea typeface="+mn-ea"/>
                <a:cs typeface="+mn-cs"/>
              </a:rPr>
              <a:t> extractions of the proton radius. </a:t>
            </a:r>
            <a:endParaRPr lang="en-US" altLang="ja-JP" dirty="0">
              <a:effectLst/>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45F58200-0EE8-DA4D-A573-27EF8103C826}" type="slidenum">
              <a:rPr kumimoji="1" lang="ja-JP" altLang="en-US" smtClean="0"/>
              <a:pPr/>
              <a:t>19</a:t>
            </a:fld>
            <a:endParaRPr kumimoji="1" lang="ja-JP" altLang="en-US"/>
          </a:p>
        </p:txBody>
      </p:sp>
    </p:spTree>
    <p:extLst>
      <p:ext uri="{BB962C8B-B14F-4D97-AF65-F5344CB8AC3E}">
        <p14:creationId xmlns:p14="http://schemas.microsoft.com/office/powerpoint/2010/main" val="14002821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pPr>
              <a:defRPr/>
            </a:pPr>
            <a:fld id="{9830423C-9F9C-4244-A8C2-FAD2EA5EA256}" type="slidenum">
              <a:rPr lang="ja-JP" altLang="en-US" smtClean="0"/>
              <a:pPr>
                <a:defRPr/>
              </a:pPr>
              <a:t>21</a:t>
            </a:fld>
            <a:endParaRPr lang="ja-JP" altLang="en-US"/>
          </a:p>
        </p:txBody>
      </p:sp>
    </p:spTree>
    <p:extLst>
      <p:ext uri="{BB962C8B-B14F-4D97-AF65-F5344CB8AC3E}">
        <p14:creationId xmlns:p14="http://schemas.microsoft.com/office/powerpoint/2010/main" val="15657861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E3EE86-5ECD-4437-8099-65F606BA73B3}" type="slidenum">
              <a:rPr lang="en-US" smtClean="0"/>
              <a:pPr/>
              <a:t>23</a:t>
            </a:fld>
            <a:endParaRPr lang="en-US"/>
          </a:p>
        </p:txBody>
      </p:sp>
    </p:spTree>
    <p:extLst>
      <p:ext uri="{BB962C8B-B14F-4D97-AF65-F5344CB8AC3E}">
        <p14:creationId xmlns:p14="http://schemas.microsoft.com/office/powerpoint/2010/main" val="16512008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Rot="1" noChangeAspect="1" noChangeArrowheads="1" noTextEdit="1"/>
          </p:cNvSpPr>
          <p:nvPr>
            <p:ph type="sldImg"/>
          </p:nvPr>
        </p:nvSpPr>
        <p:spPr bwMode="auto">
          <a:xfrm>
            <a:off x="1144588" y="687388"/>
            <a:ext cx="4568825" cy="3425825"/>
          </a:xfrm>
          <a:noFill/>
          <a:ln>
            <a:solidFill>
              <a:srgbClr val="000000"/>
            </a:solidFill>
            <a:miter lim="800000"/>
            <a:headEnd/>
            <a:tailEnd/>
          </a:ln>
        </p:spPr>
      </p:sp>
      <p:sp>
        <p:nvSpPr>
          <p:cNvPr id="13315" name="Rectangle 3"/>
          <p:cNvSpPr>
            <a:spLocks noGrp="1" noChangeArrowheads="1"/>
          </p:cNvSpPr>
          <p:nvPr>
            <p:ph type="body" idx="1"/>
          </p:nvPr>
        </p:nvSpPr>
        <p:spPr bwMode="auto">
          <a:xfrm>
            <a:off x="685800" y="4343400"/>
            <a:ext cx="5486400" cy="4113213"/>
          </a:xfrm>
          <a:prstGeom prst="rect">
            <a:avLst/>
          </a:prstGeom>
          <a:noFill/>
        </p:spPr>
        <p:txBody>
          <a:bodyPr lIns="91428" tIns="45714" rIns="91428" bIns="45714"/>
          <a:lstStyle/>
          <a:p>
            <a:pPr>
              <a:spcBef>
                <a:spcPct val="0"/>
              </a:spcBef>
            </a:pPr>
            <a:endParaRPr lang="ja-JP" altLang="en-US"/>
          </a:p>
        </p:txBody>
      </p:sp>
    </p:spTree>
    <p:extLst>
      <p:ext uri="{BB962C8B-B14F-4D97-AF65-F5344CB8AC3E}">
        <p14:creationId xmlns:p14="http://schemas.microsoft.com/office/powerpoint/2010/main" val="29187939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Shape 82"/>
          <p:cNvSpPr>
            <a:spLocks noGrp="1" noRot="1" noChangeAspect="1"/>
          </p:cNvSpPr>
          <p:nvPr>
            <p:ph type="sldImg"/>
          </p:nvPr>
        </p:nvSpPr>
        <p:spPr>
          <a:prstGeom prst="rect">
            <a:avLst/>
          </a:prstGeom>
        </p:spPr>
        <p:txBody>
          <a:bodyPr/>
          <a:lstStyle/>
          <a:p>
            <a:pPr lvl="0"/>
            <a:endParaRPr/>
          </a:p>
        </p:txBody>
      </p:sp>
      <p:sp>
        <p:nvSpPr>
          <p:cNvPr id="83" name="Shape 83"/>
          <p:cNvSpPr>
            <a:spLocks noGrp="1"/>
          </p:cNvSpPr>
          <p:nvPr>
            <p:ph type="body" sz="quarter" idx="1"/>
          </p:nvPr>
        </p:nvSpPr>
        <p:spPr>
          <a:prstGeom prst="rect">
            <a:avLst/>
          </a:prstGeom>
        </p:spPr>
        <p:txBody>
          <a:bodyPr/>
          <a:lstStyle/>
          <a:p>
            <a:pPr lvl="0">
              <a:defRPr sz="1800"/>
            </a:pPr>
            <a:r>
              <a:rPr sz="1200" dirty="0"/>
              <a:t>MuSEUM実験の概要をお話します。こちらは実験の概念図で、画面左より偏極したパルスミューオンがKrガスの充満したターゲットセルに入射します。ミューオンビームのプロファイルと強度は極細のシンチファイバーによるホドスコープでパルス毎に診断し、ビームの不定性を排除します。標的セル中で熱化したミューオンは電子と束縛してミューオニウムとなり、これがRFを受けることで状態遷移を起こします。ミューオニウムはミューオンと同様の寿命で崩壊し、このとき生じる陽電子をシンチレータとMPPCを用いた検出器で数えることができます。ミューオンのスピンと崩壊陽電子の運動量ベクトルとの間には相関があり、これを用いて陽電子検出器で測定した信号の数のRF周波数依存性から、ミューオニウムの状態を分光します。</a:t>
            </a:r>
          </a:p>
        </p:txBody>
      </p:sp>
    </p:spTree>
    <p:extLst>
      <p:ext uri="{BB962C8B-B14F-4D97-AF65-F5344CB8AC3E}">
        <p14:creationId xmlns:p14="http://schemas.microsoft.com/office/powerpoint/2010/main" val="40150348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スライド イメージ プレースホルダー 1"/>
          <p:cNvSpPr>
            <a:spLocks noGrp="1" noRot="1" noChangeAspect="1" noTextEdit="1"/>
          </p:cNvSpPr>
          <p:nvPr>
            <p:ph type="sldImg"/>
          </p:nvPr>
        </p:nvSpPr>
        <p:spPr bwMode="auto">
          <a:noFill/>
          <a:ln>
            <a:solidFill>
              <a:srgbClr val="000000"/>
            </a:solidFill>
            <a:miter lim="800000"/>
            <a:headEnd/>
            <a:tailEnd/>
          </a:ln>
        </p:spPr>
      </p:sp>
      <p:sp>
        <p:nvSpPr>
          <p:cNvPr id="79875" name="ノート プレースホルダー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ja-JP" altLang="en-US"/>
          </a:p>
        </p:txBody>
      </p:sp>
      <p:sp>
        <p:nvSpPr>
          <p:cNvPr id="79876" name="スライド番号プレースホルダー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0D7416B-C5F4-4A2F-9F5C-80613BC219F5}" type="slidenum">
              <a:rPr lang="ja-JP" altLang="en-US"/>
              <a:pPr fontAlgn="base">
                <a:spcBef>
                  <a:spcPct val="0"/>
                </a:spcBef>
                <a:spcAft>
                  <a:spcPct val="0"/>
                </a:spcAft>
              </a:pPr>
              <a:t>29</a:t>
            </a:fld>
            <a:endParaRPr lang="ja-JP" altLang="en-US"/>
          </a:p>
        </p:txBody>
      </p:sp>
    </p:spTree>
    <p:extLst>
      <p:ext uri="{BB962C8B-B14F-4D97-AF65-F5344CB8AC3E}">
        <p14:creationId xmlns:p14="http://schemas.microsoft.com/office/powerpoint/2010/main" val="21066077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マスター サブタイトルの書式設定</a:t>
            </a:r>
          </a:p>
        </p:txBody>
      </p:sp>
      <p:sp>
        <p:nvSpPr>
          <p:cNvPr id="4" name="日付プレースホルダー 3"/>
          <p:cNvSpPr>
            <a:spLocks noGrp="1"/>
          </p:cNvSpPr>
          <p:nvPr>
            <p:ph type="dt" sz="half" idx="10"/>
          </p:nvPr>
        </p:nvSpPr>
        <p:spPr/>
        <p:txBody>
          <a:bodyPr/>
          <a:lstStyle>
            <a:lvl1pPr>
              <a:defRPr/>
            </a:lvl1pPr>
          </a:lstStyle>
          <a:p>
            <a:pPr>
              <a:defRPr/>
            </a:pPr>
            <a:fld id="{F7DEB3D8-5DCD-4B48-8BEF-7CA3572C688A}" type="datetime1">
              <a:rPr lang="ja-JP" altLang="en-US" smtClean="0"/>
              <a:t>2017/9/17</a:t>
            </a:fld>
            <a:endParaRPr lang="ja-JP" altLang="en-US"/>
          </a:p>
        </p:txBody>
      </p:sp>
      <p:sp>
        <p:nvSpPr>
          <p:cNvPr id="5" name="フッター プレースホルダー 4"/>
          <p:cNvSpPr>
            <a:spLocks noGrp="1"/>
          </p:cNvSpPr>
          <p:nvPr>
            <p:ph type="ftr" sz="quarter" idx="11"/>
          </p:nvPr>
        </p:nvSpPr>
        <p:spPr/>
        <p:txBody>
          <a:bodyPr/>
          <a:lstStyle>
            <a:lvl1pPr>
              <a:defRPr/>
            </a:lvl1pPr>
          </a:lstStyle>
          <a:p>
            <a:pPr>
              <a:defRPr/>
            </a:pPr>
            <a:r>
              <a:rPr lang="en-US" altLang="ja-JP"/>
              <a:t>Seoul U. Seminer</a:t>
            </a:r>
            <a:endParaRPr lang="ja-JP" altLang="en-US"/>
          </a:p>
        </p:txBody>
      </p:sp>
      <p:sp>
        <p:nvSpPr>
          <p:cNvPr id="6" name="スライド番号プレースホルダー 5"/>
          <p:cNvSpPr>
            <a:spLocks noGrp="1"/>
          </p:cNvSpPr>
          <p:nvPr>
            <p:ph type="sldNum" sz="quarter" idx="12"/>
          </p:nvPr>
        </p:nvSpPr>
        <p:spPr/>
        <p:txBody>
          <a:bodyPr/>
          <a:lstStyle>
            <a:lvl1pPr>
              <a:defRPr/>
            </a:lvl1pPr>
          </a:lstStyle>
          <a:p>
            <a:pPr>
              <a:defRPr/>
            </a:pPr>
            <a:fld id="{CF368060-0E59-41BA-8523-F3E7B4B46C17}" type="slidenum">
              <a:rPr lang="ja-JP" altLang="en-US"/>
              <a:pPr>
                <a:defRPr/>
              </a:pPr>
              <a:t>‹#›</a:t>
            </a:fld>
            <a:endParaRPr lang="ja-JP"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pPr>
              <a:defRPr/>
            </a:pPr>
            <a:fld id="{93CC660D-0D46-4E96-B590-B852A903B9F2}" type="datetime1">
              <a:rPr lang="ja-JP" altLang="en-US" smtClean="0"/>
              <a:t>2017/9/17</a:t>
            </a:fld>
            <a:endParaRPr lang="ja-JP" altLang="en-US"/>
          </a:p>
        </p:txBody>
      </p:sp>
      <p:sp>
        <p:nvSpPr>
          <p:cNvPr id="5" name="フッター プレースホルダー 4"/>
          <p:cNvSpPr>
            <a:spLocks noGrp="1"/>
          </p:cNvSpPr>
          <p:nvPr>
            <p:ph type="ftr" sz="quarter" idx="11"/>
          </p:nvPr>
        </p:nvSpPr>
        <p:spPr/>
        <p:txBody>
          <a:bodyPr/>
          <a:lstStyle>
            <a:lvl1pPr>
              <a:defRPr/>
            </a:lvl1pPr>
          </a:lstStyle>
          <a:p>
            <a:pPr>
              <a:defRPr/>
            </a:pPr>
            <a:r>
              <a:rPr lang="en-US" altLang="ja-JP"/>
              <a:t>Seoul U. Seminer</a:t>
            </a:r>
            <a:endParaRPr lang="ja-JP" altLang="en-US"/>
          </a:p>
        </p:txBody>
      </p:sp>
      <p:sp>
        <p:nvSpPr>
          <p:cNvPr id="6" name="スライド番号プレースホルダー 5"/>
          <p:cNvSpPr>
            <a:spLocks noGrp="1"/>
          </p:cNvSpPr>
          <p:nvPr>
            <p:ph type="sldNum" sz="quarter" idx="12"/>
          </p:nvPr>
        </p:nvSpPr>
        <p:spPr/>
        <p:txBody>
          <a:bodyPr/>
          <a:lstStyle>
            <a:lvl1pPr>
              <a:defRPr/>
            </a:lvl1pPr>
          </a:lstStyle>
          <a:p>
            <a:pPr>
              <a:defRPr/>
            </a:pPr>
            <a:fld id="{F8CF7A6F-5F85-4935-ABA9-335939991BF5}" type="slidenum">
              <a:rPr lang="ja-JP" altLang="en-US"/>
              <a:pPr>
                <a:defRPr/>
              </a:pPr>
              <a:t>‹#›</a:t>
            </a:fld>
            <a:endParaRPr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pPr>
              <a:defRPr/>
            </a:pPr>
            <a:fld id="{F76E0602-2C98-440A-A12B-1C764838F922}" type="datetime1">
              <a:rPr lang="ja-JP" altLang="en-US" smtClean="0"/>
              <a:t>2017/9/17</a:t>
            </a:fld>
            <a:endParaRPr lang="ja-JP" altLang="en-US"/>
          </a:p>
        </p:txBody>
      </p:sp>
      <p:sp>
        <p:nvSpPr>
          <p:cNvPr id="5" name="フッター プレースホルダー 4"/>
          <p:cNvSpPr>
            <a:spLocks noGrp="1"/>
          </p:cNvSpPr>
          <p:nvPr>
            <p:ph type="ftr" sz="quarter" idx="11"/>
          </p:nvPr>
        </p:nvSpPr>
        <p:spPr/>
        <p:txBody>
          <a:bodyPr/>
          <a:lstStyle>
            <a:lvl1pPr>
              <a:defRPr/>
            </a:lvl1pPr>
          </a:lstStyle>
          <a:p>
            <a:pPr>
              <a:defRPr/>
            </a:pPr>
            <a:r>
              <a:rPr lang="en-US" altLang="ja-JP"/>
              <a:t>Seoul U. Seminer</a:t>
            </a:r>
            <a:endParaRPr lang="ja-JP" altLang="en-US"/>
          </a:p>
        </p:txBody>
      </p:sp>
      <p:sp>
        <p:nvSpPr>
          <p:cNvPr id="6" name="スライド番号プレースホルダー 5"/>
          <p:cNvSpPr>
            <a:spLocks noGrp="1"/>
          </p:cNvSpPr>
          <p:nvPr>
            <p:ph type="sldNum" sz="quarter" idx="12"/>
          </p:nvPr>
        </p:nvSpPr>
        <p:spPr/>
        <p:txBody>
          <a:bodyPr/>
          <a:lstStyle>
            <a:lvl1pPr>
              <a:defRPr/>
            </a:lvl1pPr>
          </a:lstStyle>
          <a:p>
            <a:pPr>
              <a:defRPr/>
            </a:pPr>
            <a:fld id="{8B6536F0-8F75-4B9F-AC34-9D4C06E24960}" type="slidenum">
              <a:rPr lang="ja-JP" altLang="en-US"/>
              <a:pPr>
                <a:defRPr/>
              </a:pPr>
              <a:t>‹#›</a:t>
            </a:fld>
            <a:endParaRPr lang="ja-JP"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Content">
    <p:spTree>
      <p:nvGrpSpPr>
        <p:cNvPr id="1" name=""/>
        <p:cNvGrpSpPr/>
        <p:nvPr/>
      </p:nvGrpSpPr>
      <p:grpSpPr>
        <a:xfrm>
          <a:off x="0" y="0"/>
          <a:ext cx="0" cy="0"/>
          <a:chOff x="0" y="0"/>
          <a:chExt cx="0" cy="0"/>
        </a:xfrm>
      </p:grpSpPr>
      <p:sp>
        <p:nvSpPr>
          <p:cNvPr id="21" name="Shape 21"/>
          <p:cNvSpPr>
            <a:spLocks noGrp="1"/>
          </p:cNvSpPr>
          <p:nvPr>
            <p:ph type="title"/>
          </p:nvPr>
        </p:nvSpPr>
        <p:spPr>
          <a:prstGeom prst="rect">
            <a:avLst/>
          </a:prstGeom>
        </p:spPr>
        <p:txBody>
          <a:bodyPr/>
          <a:lstStyle/>
          <a:p>
            <a:pPr lvl="0">
              <a:defRPr sz="1800">
                <a:solidFill>
                  <a:srgbClr val="000000"/>
                </a:solidFill>
              </a:defRPr>
            </a:pPr>
            <a:r>
              <a:rPr sz="3800" dirty="0">
                <a:solidFill>
                  <a:srgbClr val="FFFFFF"/>
                </a:solidFill>
              </a:rPr>
              <a:t>Title Text</a:t>
            </a:r>
          </a:p>
        </p:txBody>
      </p:sp>
      <p:sp>
        <p:nvSpPr>
          <p:cNvPr id="22" name="Shape 22"/>
          <p:cNvSpPr>
            <a:spLocks noGrp="1"/>
          </p:cNvSpPr>
          <p:nvPr>
            <p:ph type="body" idx="1"/>
          </p:nvPr>
        </p:nvSpPr>
        <p:spPr>
          <a:prstGeom prst="rect">
            <a:avLst/>
          </a:prstGeom>
        </p:spPr>
        <p:txBody>
          <a:bodyPr/>
          <a:lstStyle/>
          <a:p>
            <a:pPr lvl="0">
              <a:defRPr sz="1800">
                <a:solidFill>
                  <a:srgbClr val="000000"/>
                </a:solidFill>
              </a:defRPr>
            </a:pPr>
            <a:r>
              <a:rPr sz="2000" dirty="0">
                <a:solidFill>
                  <a:srgbClr val="424242"/>
                </a:solidFill>
              </a:rPr>
              <a:t>Body Level One</a:t>
            </a:r>
          </a:p>
          <a:p>
            <a:pPr lvl="1">
              <a:defRPr sz="1800">
                <a:solidFill>
                  <a:srgbClr val="000000"/>
                </a:solidFill>
              </a:defRPr>
            </a:pPr>
            <a:r>
              <a:rPr sz="2000" dirty="0">
                <a:solidFill>
                  <a:srgbClr val="424242"/>
                </a:solidFill>
              </a:rPr>
              <a:t>Body Level Two</a:t>
            </a:r>
          </a:p>
          <a:p>
            <a:pPr lvl="2">
              <a:defRPr sz="1800">
                <a:solidFill>
                  <a:srgbClr val="000000"/>
                </a:solidFill>
              </a:defRPr>
            </a:pPr>
            <a:r>
              <a:rPr sz="2000" dirty="0">
                <a:solidFill>
                  <a:srgbClr val="424242"/>
                </a:solidFill>
              </a:rPr>
              <a:t>Body Level Three</a:t>
            </a:r>
          </a:p>
          <a:p>
            <a:pPr lvl="3">
              <a:defRPr sz="1800">
                <a:solidFill>
                  <a:srgbClr val="000000"/>
                </a:solidFill>
              </a:defRPr>
            </a:pPr>
            <a:r>
              <a:rPr sz="2000" dirty="0">
                <a:solidFill>
                  <a:srgbClr val="424242"/>
                </a:solidFill>
              </a:rPr>
              <a:t>Body Level Four</a:t>
            </a:r>
          </a:p>
          <a:p>
            <a:pPr lvl="4">
              <a:defRPr sz="1800">
                <a:solidFill>
                  <a:srgbClr val="000000"/>
                </a:solidFill>
              </a:defRPr>
            </a:pPr>
            <a:r>
              <a:rPr sz="2000" dirty="0">
                <a:solidFill>
                  <a:srgbClr val="424242"/>
                </a:solidFill>
              </a:rPr>
              <a:t>Body Level Five</a:t>
            </a:r>
          </a:p>
        </p:txBody>
      </p:sp>
      <p:sp>
        <p:nvSpPr>
          <p:cNvPr id="23" name="Shape 23"/>
          <p:cNvSpPr>
            <a:spLocks noGrp="1"/>
          </p:cNvSpPr>
          <p:nvPr>
            <p:ph type="sldNum" sz="quarter" idx="2"/>
          </p:nvPr>
        </p:nvSpPr>
        <p:spPr>
          <a:prstGeom prst="rect">
            <a:avLst/>
          </a:prstGeom>
        </p:spPr>
        <p:txBody>
          <a:bodyPr/>
          <a:lstStyle/>
          <a:p>
            <a:pPr lvl="0"/>
            <a:fld id="{86CB4B4D-7CA3-9044-876B-883B54F8677D}" type="slidenum">
              <a:rPr/>
              <a:pPr lvl="0"/>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pPr>
              <a:defRPr/>
            </a:pPr>
            <a:fld id="{F979FCF6-E187-4C67-99E0-9213093245EE}" type="datetime1">
              <a:rPr lang="ja-JP" altLang="en-US" smtClean="0"/>
              <a:t>2017/9/17</a:t>
            </a:fld>
            <a:endParaRPr lang="ja-JP" altLang="en-US"/>
          </a:p>
        </p:txBody>
      </p:sp>
      <p:sp>
        <p:nvSpPr>
          <p:cNvPr id="5" name="フッター プレースホルダー 4"/>
          <p:cNvSpPr>
            <a:spLocks noGrp="1"/>
          </p:cNvSpPr>
          <p:nvPr>
            <p:ph type="ftr" sz="quarter" idx="11"/>
          </p:nvPr>
        </p:nvSpPr>
        <p:spPr/>
        <p:txBody>
          <a:bodyPr/>
          <a:lstStyle>
            <a:lvl1pPr>
              <a:defRPr/>
            </a:lvl1pPr>
          </a:lstStyle>
          <a:p>
            <a:pPr>
              <a:defRPr/>
            </a:pPr>
            <a:r>
              <a:rPr lang="en-US" altLang="ja-JP"/>
              <a:t>Seoul U. Seminer</a:t>
            </a:r>
            <a:endParaRPr lang="ja-JP" altLang="en-US"/>
          </a:p>
        </p:txBody>
      </p:sp>
      <p:sp>
        <p:nvSpPr>
          <p:cNvPr id="6" name="スライド番号プレースホルダー 5"/>
          <p:cNvSpPr>
            <a:spLocks noGrp="1"/>
          </p:cNvSpPr>
          <p:nvPr>
            <p:ph type="sldNum" sz="quarter" idx="12"/>
          </p:nvPr>
        </p:nvSpPr>
        <p:spPr/>
        <p:txBody>
          <a:bodyPr/>
          <a:lstStyle>
            <a:lvl1pPr>
              <a:defRPr/>
            </a:lvl1pPr>
          </a:lstStyle>
          <a:p>
            <a:pPr>
              <a:defRPr/>
            </a:pPr>
            <a:fld id="{D70BC837-5E6F-4862-B929-C51B2EE19CE3}" type="slidenum">
              <a:rPr lang="ja-JP" altLang="en-US"/>
              <a:pPr>
                <a:defRPr/>
              </a:pPr>
              <a:t>‹#›</a:t>
            </a:fld>
            <a:endParaRPr lang="ja-JP"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日付プレースホルダー 3"/>
          <p:cNvSpPr>
            <a:spLocks noGrp="1"/>
          </p:cNvSpPr>
          <p:nvPr>
            <p:ph type="dt" sz="half" idx="10"/>
          </p:nvPr>
        </p:nvSpPr>
        <p:spPr/>
        <p:txBody>
          <a:bodyPr/>
          <a:lstStyle>
            <a:lvl1pPr>
              <a:defRPr/>
            </a:lvl1pPr>
          </a:lstStyle>
          <a:p>
            <a:pPr>
              <a:defRPr/>
            </a:pPr>
            <a:fld id="{4035D011-C464-46AF-AC61-0728D05B23DA}" type="datetime1">
              <a:rPr lang="ja-JP" altLang="en-US" smtClean="0"/>
              <a:t>2017/9/17</a:t>
            </a:fld>
            <a:endParaRPr lang="ja-JP" altLang="en-US"/>
          </a:p>
        </p:txBody>
      </p:sp>
      <p:sp>
        <p:nvSpPr>
          <p:cNvPr id="5" name="フッター プレースホルダー 4"/>
          <p:cNvSpPr>
            <a:spLocks noGrp="1"/>
          </p:cNvSpPr>
          <p:nvPr>
            <p:ph type="ftr" sz="quarter" idx="11"/>
          </p:nvPr>
        </p:nvSpPr>
        <p:spPr/>
        <p:txBody>
          <a:bodyPr/>
          <a:lstStyle>
            <a:lvl1pPr>
              <a:defRPr/>
            </a:lvl1pPr>
          </a:lstStyle>
          <a:p>
            <a:pPr>
              <a:defRPr/>
            </a:pPr>
            <a:r>
              <a:rPr lang="en-US" altLang="ja-JP"/>
              <a:t>Seoul U. Seminer</a:t>
            </a:r>
            <a:endParaRPr lang="ja-JP" altLang="en-US"/>
          </a:p>
        </p:txBody>
      </p:sp>
      <p:sp>
        <p:nvSpPr>
          <p:cNvPr id="6" name="スライド番号プレースホルダー 5"/>
          <p:cNvSpPr>
            <a:spLocks noGrp="1"/>
          </p:cNvSpPr>
          <p:nvPr>
            <p:ph type="sldNum" sz="quarter" idx="12"/>
          </p:nvPr>
        </p:nvSpPr>
        <p:spPr/>
        <p:txBody>
          <a:bodyPr/>
          <a:lstStyle>
            <a:lvl1pPr>
              <a:defRPr/>
            </a:lvl1pPr>
          </a:lstStyle>
          <a:p>
            <a:pPr>
              <a:defRPr/>
            </a:pPr>
            <a:fld id="{8B769F88-FA81-499C-BD86-9942AAF0D933}" type="slidenum">
              <a:rPr lang="ja-JP" altLang="en-US"/>
              <a:pPr>
                <a:defRPr/>
              </a:pPr>
              <a:t>‹#›</a:t>
            </a:fld>
            <a:endParaRPr lang="ja-JP"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ー 3"/>
          <p:cNvSpPr>
            <a:spLocks noGrp="1"/>
          </p:cNvSpPr>
          <p:nvPr>
            <p:ph type="dt" sz="half" idx="10"/>
          </p:nvPr>
        </p:nvSpPr>
        <p:spPr/>
        <p:txBody>
          <a:bodyPr/>
          <a:lstStyle>
            <a:lvl1pPr>
              <a:defRPr/>
            </a:lvl1pPr>
          </a:lstStyle>
          <a:p>
            <a:pPr>
              <a:defRPr/>
            </a:pPr>
            <a:fld id="{2F6874C0-C892-417C-8ECB-7D95873096F0}" type="datetime1">
              <a:rPr lang="ja-JP" altLang="en-US" smtClean="0"/>
              <a:t>2017/9/17</a:t>
            </a:fld>
            <a:endParaRPr lang="ja-JP" altLang="en-US"/>
          </a:p>
        </p:txBody>
      </p:sp>
      <p:sp>
        <p:nvSpPr>
          <p:cNvPr id="6" name="フッター プレースホルダー 4"/>
          <p:cNvSpPr>
            <a:spLocks noGrp="1"/>
          </p:cNvSpPr>
          <p:nvPr>
            <p:ph type="ftr" sz="quarter" idx="11"/>
          </p:nvPr>
        </p:nvSpPr>
        <p:spPr/>
        <p:txBody>
          <a:bodyPr/>
          <a:lstStyle>
            <a:lvl1pPr>
              <a:defRPr/>
            </a:lvl1pPr>
          </a:lstStyle>
          <a:p>
            <a:pPr>
              <a:defRPr/>
            </a:pPr>
            <a:r>
              <a:rPr lang="en-US" altLang="ja-JP"/>
              <a:t>Seoul U. Seminer</a:t>
            </a:r>
            <a:endParaRPr lang="ja-JP" altLang="en-US"/>
          </a:p>
        </p:txBody>
      </p:sp>
      <p:sp>
        <p:nvSpPr>
          <p:cNvPr id="7" name="スライド番号プレースホルダー 5"/>
          <p:cNvSpPr>
            <a:spLocks noGrp="1"/>
          </p:cNvSpPr>
          <p:nvPr>
            <p:ph type="sldNum" sz="quarter" idx="12"/>
          </p:nvPr>
        </p:nvSpPr>
        <p:spPr/>
        <p:txBody>
          <a:bodyPr/>
          <a:lstStyle>
            <a:lvl1pPr>
              <a:defRPr/>
            </a:lvl1pPr>
          </a:lstStyle>
          <a:p>
            <a:pPr>
              <a:defRPr/>
            </a:pPr>
            <a:fld id="{18300B16-4EF5-4344-831F-C30BE008DA60}" type="slidenum">
              <a:rPr lang="ja-JP" altLang="en-US"/>
              <a:pPr>
                <a:defRPr/>
              </a:pPr>
              <a:t>‹#›</a:t>
            </a:fld>
            <a:endParaRPr lang="ja-JP"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ー 3"/>
          <p:cNvSpPr>
            <a:spLocks noGrp="1"/>
          </p:cNvSpPr>
          <p:nvPr>
            <p:ph type="dt" sz="half" idx="10"/>
          </p:nvPr>
        </p:nvSpPr>
        <p:spPr/>
        <p:txBody>
          <a:bodyPr/>
          <a:lstStyle>
            <a:lvl1pPr>
              <a:defRPr/>
            </a:lvl1pPr>
          </a:lstStyle>
          <a:p>
            <a:pPr>
              <a:defRPr/>
            </a:pPr>
            <a:fld id="{25387B5D-4840-4678-96B3-C2676EE7ABC1}" type="datetime1">
              <a:rPr lang="ja-JP" altLang="en-US" smtClean="0"/>
              <a:t>2017/9/17</a:t>
            </a:fld>
            <a:endParaRPr lang="ja-JP" altLang="en-US"/>
          </a:p>
        </p:txBody>
      </p:sp>
      <p:sp>
        <p:nvSpPr>
          <p:cNvPr id="8" name="フッター プレースホルダー 4"/>
          <p:cNvSpPr>
            <a:spLocks noGrp="1"/>
          </p:cNvSpPr>
          <p:nvPr>
            <p:ph type="ftr" sz="quarter" idx="11"/>
          </p:nvPr>
        </p:nvSpPr>
        <p:spPr/>
        <p:txBody>
          <a:bodyPr/>
          <a:lstStyle>
            <a:lvl1pPr>
              <a:defRPr/>
            </a:lvl1pPr>
          </a:lstStyle>
          <a:p>
            <a:pPr>
              <a:defRPr/>
            </a:pPr>
            <a:r>
              <a:rPr lang="en-US" altLang="ja-JP"/>
              <a:t>Seoul U. Seminer</a:t>
            </a:r>
            <a:endParaRPr lang="ja-JP" altLang="en-US"/>
          </a:p>
        </p:txBody>
      </p:sp>
      <p:sp>
        <p:nvSpPr>
          <p:cNvPr id="9" name="スライド番号プレースホルダー 5"/>
          <p:cNvSpPr>
            <a:spLocks noGrp="1"/>
          </p:cNvSpPr>
          <p:nvPr>
            <p:ph type="sldNum" sz="quarter" idx="12"/>
          </p:nvPr>
        </p:nvSpPr>
        <p:spPr/>
        <p:txBody>
          <a:bodyPr/>
          <a:lstStyle>
            <a:lvl1pPr>
              <a:defRPr/>
            </a:lvl1pPr>
          </a:lstStyle>
          <a:p>
            <a:pPr>
              <a:defRPr/>
            </a:pPr>
            <a:fld id="{F39B096A-AF6E-475E-AB96-8AC147BA1CE9}" type="slidenum">
              <a:rPr lang="ja-JP" altLang="en-US"/>
              <a:pPr>
                <a:defRPr/>
              </a:pPr>
              <a:t>‹#›</a:t>
            </a:fld>
            <a:endParaRPr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日付プレースホルダー 3"/>
          <p:cNvSpPr>
            <a:spLocks noGrp="1"/>
          </p:cNvSpPr>
          <p:nvPr>
            <p:ph type="dt" sz="half" idx="10"/>
          </p:nvPr>
        </p:nvSpPr>
        <p:spPr/>
        <p:txBody>
          <a:bodyPr/>
          <a:lstStyle>
            <a:lvl1pPr>
              <a:defRPr/>
            </a:lvl1pPr>
          </a:lstStyle>
          <a:p>
            <a:pPr>
              <a:defRPr/>
            </a:pPr>
            <a:fld id="{BBDD202E-3503-46B5-8552-30BD06B891F0}" type="datetime1">
              <a:rPr lang="ja-JP" altLang="en-US" smtClean="0"/>
              <a:t>2017/9/17</a:t>
            </a:fld>
            <a:endParaRPr lang="ja-JP" altLang="en-US"/>
          </a:p>
        </p:txBody>
      </p:sp>
      <p:sp>
        <p:nvSpPr>
          <p:cNvPr id="4" name="フッター プレースホルダー 4"/>
          <p:cNvSpPr>
            <a:spLocks noGrp="1"/>
          </p:cNvSpPr>
          <p:nvPr>
            <p:ph type="ftr" sz="quarter" idx="11"/>
          </p:nvPr>
        </p:nvSpPr>
        <p:spPr/>
        <p:txBody>
          <a:bodyPr/>
          <a:lstStyle>
            <a:lvl1pPr>
              <a:defRPr/>
            </a:lvl1pPr>
          </a:lstStyle>
          <a:p>
            <a:pPr>
              <a:defRPr/>
            </a:pPr>
            <a:r>
              <a:rPr lang="en-US" altLang="ja-JP"/>
              <a:t>Seoul U. Seminer</a:t>
            </a:r>
            <a:endParaRPr lang="ja-JP" altLang="en-US"/>
          </a:p>
        </p:txBody>
      </p:sp>
      <p:sp>
        <p:nvSpPr>
          <p:cNvPr id="5" name="スライド番号プレースホルダー 5"/>
          <p:cNvSpPr>
            <a:spLocks noGrp="1"/>
          </p:cNvSpPr>
          <p:nvPr>
            <p:ph type="sldNum" sz="quarter" idx="12"/>
          </p:nvPr>
        </p:nvSpPr>
        <p:spPr/>
        <p:txBody>
          <a:bodyPr/>
          <a:lstStyle>
            <a:lvl1pPr>
              <a:defRPr/>
            </a:lvl1pPr>
          </a:lstStyle>
          <a:p>
            <a:pPr>
              <a:defRPr/>
            </a:pPr>
            <a:fld id="{AF275930-F011-48C2-860D-D0020FE1139A}" type="slidenum">
              <a:rPr lang="ja-JP" altLang="en-US"/>
              <a:pPr>
                <a:defRPr/>
              </a:pPr>
              <a:t>‹#›</a:t>
            </a:fld>
            <a:endParaRPr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3"/>
          <p:cNvSpPr>
            <a:spLocks noGrp="1"/>
          </p:cNvSpPr>
          <p:nvPr>
            <p:ph type="dt" sz="half" idx="10"/>
          </p:nvPr>
        </p:nvSpPr>
        <p:spPr/>
        <p:txBody>
          <a:bodyPr/>
          <a:lstStyle>
            <a:lvl1pPr>
              <a:defRPr/>
            </a:lvl1pPr>
          </a:lstStyle>
          <a:p>
            <a:pPr>
              <a:defRPr/>
            </a:pPr>
            <a:fld id="{32CB3260-2CFC-41AF-9B66-D1083A71B3A2}" type="datetime1">
              <a:rPr lang="ja-JP" altLang="en-US" smtClean="0"/>
              <a:t>2017/9/17</a:t>
            </a:fld>
            <a:endParaRPr lang="ja-JP" altLang="en-US"/>
          </a:p>
        </p:txBody>
      </p:sp>
      <p:sp>
        <p:nvSpPr>
          <p:cNvPr id="3" name="フッター プレースホルダー 4"/>
          <p:cNvSpPr>
            <a:spLocks noGrp="1"/>
          </p:cNvSpPr>
          <p:nvPr>
            <p:ph type="ftr" sz="quarter" idx="11"/>
          </p:nvPr>
        </p:nvSpPr>
        <p:spPr/>
        <p:txBody>
          <a:bodyPr/>
          <a:lstStyle>
            <a:lvl1pPr>
              <a:defRPr/>
            </a:lvl1pPr>
          </a:lstStyle>
          <a:p>
            <a:pPr>
              <a:defRPr/>
            </a:pPr>
            <a:r>
              <a:rPr lang="en-US" altLang="ja-JP"/>
              <a:t>Seoul U. Seminer</a:t>
            </a:r>
            <a:endParaRPr lang="ja-JP" altLang="en-US"/>
          </a:p>
        </p:txBody>
      </p:sp>
      <p:sp>
        <p:nvSpPr>
          <p:cNvPr id="4" name="スライド番号プレースホルダー 5"/>
          <p:cNvSpPr>
            <a:spLocks noGrp="1"/>
          </p:cNvSpPr>
          <p:nvPr>
            <p:ph type="sldNum" sz="quarter" idx="12"/>
          </p:nvPr>
        </p:nvSpPr>
        <p:spPr/>
        <p:txBody>
          <a:bodyPr/>
          <a:lstStyle>
            <a:lvl1pPr>
              <a:defRPr/>
            </a:lvl1pPr>
          </a:lstStyle>
          <a:p>
            <a:pPr>
              <a:defRPr/>
            </a:pPr>
            <a:fld id="{57F55BF1-C160-4DB7-BFA5-E5B2F623206F}" type="slidenum">
              <a:rPr lang="ja-JP" altLang="en-US"/>
              <a:pPr>
                <a:defRPr/>
              </a:pPr>
              <a:t>‹#›</a:t>
            </a:fld>
            <a:endParaRPr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日付プレースホルダー 3"/>
          <p:cNvSpPr>
            <a:spLocks noGrp="1"/>
          </p:cNvSpPr>
          <p:nvPr>
            <p:ph type="dt" sz="half" idx="10"/>
          </p:nvPr>
        </p:nvSpPr>
        <p:spPr/>
        <p:txBody>
          <a:bodyPr/>
          <a:lstStyle>
            <a:lvl1pPr>
              <a:defRPr/>
            </a:lvl1pPr>
          </a:lstStyle>
          <a:p>
            <a:pPr>
              <a:defRPr/>
            </a:pPr>
            <a:fld id="{5E26AD00-7466-46B1-8758-74050D950AA8}" type="datetime1">
              <a:rPr lang="ja-JP" altLang="en-US" smtClean="0"/>
              <a:t>2017/9/17</a:t>
            </a:fld>
            <a:endParaRPr lang="ja-JP" altLang="en-US"/>
          </a:p>
        </p:txBody>
      </p:sp>
      <p:sp>
        <p:nvSpPr>
          <p:cNvPr id="6" name="フッター プレースホルダー 4"/>
          <p:cNvSpPr>
            <a:spLocks noGrp="1"/>
          </p:cNvSpPr>
          <p:nvPr>
            <p:ph type="ftr" sz="quarter" idx="11"/>
          </p:nvPr>
        </p:nvSpPr>
        <p:spPr/>
        <p:txBody>
          <a:bodyPr/>
          <a:lstStyle>
            <a:lvl1pPr>
              <a:defRPr/>
            </a:lvl1pPr>
          </a:lstStyle>
          <a:p>
            <a:pPr>
              <a:defRPr/>
            </a:pPr>
            <a:r>
              <a:rPr lang="en-US" altLang="ja-JP"/>
              <a:t>Seoul U. Seminer</a:t>
            </a:r>
            <a:endParaRPr lang="ja-JP" altLang="en-US"/>
          </a:p>
        </p:txBody>
      </p:sp>
      <p:sp>
        <p:nvSpPr>
          <p:cNvPr id="7" name="スライド番号プレースホルダー 5"/>
          <p:cNvSpPr>
            <a:spLocks noGrp="1"/>
          </p:cNvSpPr>
          <p:nvPr>
            <p:ph type="sldNum" sz="quarter" idx="12"/>
          </p:nvPr>
        </p:nvSpPr>
        <p:spPr/>
        <p:txBody>
          <a:bodyPr/>
          <a:lstStyle>
            <a:lvl1pPr>
              <a:defRPr/>
            </a:lvl1pPr>
          </a:lstStyle>
          <a:p>
            <a:pPr>
              <a:defRPr/>
            </a:pPr>
            <a:fld id="{4E3EF5DA-0BD0-4FE4-98D8-0C6F8B9F5DAE}" type="slidenum">
              <a:rPr lang="ja-JP" altLang="en-US"/>
              <a:pPr>
                <a:defRPr/>
              </a:pPr>
              <a:t>‹#›</a:t>
            </a:fld>
            <a:endParaRPr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日付プレースホルダー 3"/>
          <p:cNvSpPr>
            <a:spLocks noGrp="1"/>
          </p:cNvSpPr>
          <p:nvPr>
            <p:ph type="dt" sz="half" idx="10"/>
          </p:nvPr>
        </p:nvSpPr>
        <p:spPr/>
        <p:txBody>
          <a:bodyPr/>
          <a:lstStyle>
            <a:lvl1pPr>
              <a:defRPr/>
            </a:lvl1pPr>
          </a:lstStyle>
          <a:p>
            <a:pPr>
              <a:defRPr/>
            </a:pPr>
            <a:fld id="{DB70DBE5-849A-4EEE-B8FB-A034926AA31B}" type="datetime1">
              <a:rPr lang="ja-JP" altLang="en-US" smtClean="0"/>
              <a:t>2017/9/17</a:t>
            </a:fld>
            <a:endParaRPr lang="ja-JP" altLang="en-US"/>
          </a:p>
        </p:txBody>
      </p:sp>
      <p:sp>
        <p:nvSpPr>
          <p:cNvPr id="6" name="フッター プレースホルダー 4"/>
          <p:cNvSpPr>
            <a:spLocks noGrp="1"/>
          </p:cNvSpPr>
          <p:nvPr>
            <p:ph type="ftr" sz="quarter" idx="11"/>
          </p:nvPr>
        </p:nvSpPr>
        <p:spPr/>
        <p:txBody>
          <a:bodyPr/>
          <a:lstStyle>
            <a:lvl1pPr>
              <a:defRPr/>
            </a:lvl1pPr>
          </a:lstStyle>
          <a:p>
            <a:pPr>
              <a:defRPr/>
            </a:pPr>
            <a:r>
              <a:rPr lang="en-US" altLang="ja-JP"/>
              <a:t>Seoul U. Seminer</a:t>
            </a:r>
            <a:endParaRPr lang="ja-JP" altLang="en-US"/>
          </a:p>
        </p:txBody>
      </p:sp>
      <p:sp>
        <p:nvSpPr>
          <p:cNvPr id="7" name="スライド番号プレースホルダー 5"/>
          <p:cNvSpPr>
            <a:spLocks noGrp="1"/>
          </p:cNvSpPr>
          <p:nvPr>
            <p:ph type="sldNum" sz="quarter" idx="12"/>
          </p:nvPr>
        </p:nvSpPr>
        <p:spPr/>
        <p:txBody>
          <a:bodyPr/>
          <a:lstStyle>
            <a:lvl1pPr>
              <a:defRPr/>
            </a:lvl1pPr>
          </a:lstStyle>
          <a:p>
            <a:pPr>
              <a:defRPr/>
            </a:pPr>
            <a:fld id="{04E3AE5B-F3AB-4914-B1B3-737AAD591353}" type="slidenum">
              <a:rPr lang="ja-JP" altLang="en-US"/>
              <a:pPr>
                <a:defRPr/>
              </a:pPr>
              <a:t>‹#›</a:t>
            </a:fld>
            <a:endParaRPr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1026" name="タイトル プレースホルダー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a:t>マスター タイトルの書式設定</a:t>
            </a:r>
          </a:p>
        </p:txBody>
      </p:sp>
      <p:sp>
        <p:nvSpPr>
          <p:cNvPr id="1027" name="テキスト プレースホルダー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ea typeface="+mn-ea"/>
              </a:defRPr>
            </a:lvl1pPr>
          </a:lstStyle>
          <a:p>
            <a:pPr>
              <a:defRPr/>
            </a:pPr>
            <a:fld id="{27A4749A-2BF7-4C53-934E-B36497B8261C}" type="datetime1">
              <a:rPr lang="ja-JP" altLang="en-US" smtClean="0"/>
              <a:t>2017/9/17</a:t>
            </a:fld>
            <a:endParaRPr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ea typeface="+mn-ea"/>
              </a:defRPr>
            </a:lvl1pPr>
          </a:lstStyle>
          <a:p>
            <a:pPr>
              <a:defRPr/>
            </a:pPr>
            <a:r>
              <a:rPr lang="en-US" altLang="ja-JP"/>
              <a:t>Seoul U. Seminer</a:t>
            </a:r>
            <a:endParaRPr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ea typeface="+mn-ea"/>
              </a:defRPr>
            </a:lvl1pPr>
          </a:lstStyle>
          <a:p>
            <a:pPr>
              <a:defRPr/>
            </a:pPr>
            <a:fld id="{DB01531D-E28F-482B-B378-141EA811112A}" type="slidenum">
              <a:rPr lang="ja-JP" altLang="en-US"/>
              <a:pPr>
                <a:defRPr/>
              </a:pPr>
              <a:t>‹#›</a:t>
            </a:fld>
            <a:endParaRPr lang="ja-JP" altLang="en-US"/>
          </a:p>
        </p:txBody>
      </p:sp>
    </p:spTree>
  </p:cSld>
  <p:clrMap bg1="lt1" tx1="dk1" bg2="lt2" tx2="dk2" accent1="accent1" accent2="accent2" accent3="accent3" accent4="accent4" accent5="accent5" accent6="accent6" hlink="hlink" folHlink="folHlink"/>
  <p:sldLayoutIdLst>
    <p:sldLayoutId id="2147484273" r:id="rId1"/>
    <p:sldLayoutId id="2147484274" r:id="rId2"/>
    <p:sldLayoutId id="2147484275" r:id="rId3"/>
    <p:sldLayoutId id="2147484276" r:id="rId4"/>
    <p:sldLayoutId id="2147484277" r:id="rId5"/>
    <p:sldLayoutId id="2147484278" r:id="rId6"/>
    <p:sldLayoutId id="2147484279" r:id="rId7"/>
    <p:sldLayoutId id="2147484280" r:id="rId8"/>
    <p:sldLayoutId id="2147484281" r:id="rId9"/>
    <p:sldLayoutId id="2147484282" r:id="rId10"/>
    <p:sldLayoutId id="2147484283" r:id="rId11"/>
    <p:sldLayoutId id="2147484284" r:id="rId12"/>
  </p:sldLayoutIdLst>
  <p:hf sldNum="0" hdr="0"/>
  <p:txStyles>
    <p:titleStyle>
      <a:lvl1pPr algn="ctr" rtl="0" fontAlgn="base">
        <a:spcBef>
          <a:spcPct val="0"/>
        </a:spcBef>
        <a:spcAft>
          <a:spcPct val="0"/>
        </a:spcAft>
        <a:defRPr kumimoji="1" sz="4400" kern="1200">
          <a:solidFill>
            <a:schemeClr val="tx1"/>
          </a:solidFill>
          <a:latin typeface="+mj-lt"/>
          <a:ea typeface="+mj-ea"/>
          <a:cs typeface="+mj-cs"/>
        </a:defRPr>
      </a:lvl1pPr>
      <a:lvl2pPr algn="ctr" rtl="0" fontAlgn="base">
        <a:spcBef>
          <a:spcPct val="0"/>
        </a:spcBef>
        <a:spcAft>
          <a:spcPct val="0"/>
        </a:spcAft>
        <a:defRPr kumimoji="1" sz="4400">
          <a:solidFill>
            <a:schemeClr val="tx1"/>
          </a:solidFill>
          <a:latin typeface="Calibri" pitchFamily="34" charset="0"/>
          <a:ea typeface="ＭＳ Ｐゴシック" pitchFamily="50" charset="-128"/>
        </a:defRPr>
      </a:lvl2pPr>
      <a:lvl3pPr algn="ctr" rtl="0" fontAlgn="base">
        <a:spcBef>
          <a:spcPct val="0"/>
        </a:spcBef>
        <a:spcAft>
          <a:spcPct val="0"/>
        </a:spcAft>
        <a:defRPr kumimoji="1" sz="4400">
          <a:solidFill>
            <a:schemeClr val="tx1"/>
          </a:solidFill>
          <a:latin typeface="Calibri" pitchFamily="34" charset="0"/>
          <a:ea typeface="ＭＳ Ｐゴシック" pitchFamily="50" charset="-128"/>
        </a:defRPr>
      </a:lvl3pPr>
      <a:lvl4pPr algn="ctr" rtl="0" fontAlgn="base">
        <a:spcBef>
          <a:spcPct val="0"/>
        </a:spcBef>
        <a:spcAft>
          <a:spcPct val="0"/>
        </a:spcAft>
        <a:defRPr kumimoji="1" sz="4400">
          <a:solidFill>
            <a:schemeClr val="tx1"/>
          </a:solidFill>
          <a:latin typeface="Calibri" pitchFamily="34" charset="0"/>
          <a:ea typeface="ＭＳ Ｐゴシック" pitchFamily="50" charset="-128"/>
        </a:defRPr>
      </a:lvl4pPr>
      <a:lvl5pPr algn="ctr" rtl="0" fontAlgn="base">
        <a:spcBef>
          <a:spcPct val="0"/>
        </a:spcBef>
        <a:spcAft>
          <a:spcPct val="0"/>
        </a:spcAft>
        <a:defRPr kumimoji="1" sz="4400">
          <a:solidFill>
            <a:schemeClr val="tx1"/>
          </a:solidFill>
          <a:latin typeface="Calibri" pitchFamily="34" charset="0"/>
          <a:ea typeface="ＭＳ Ｐゴシック" pitchFamily="50" charset="-128"/>
        </a:defRPr>
      </a:lvl5pPr>
      <a:lvl6pPr marL="457200" algn="ctr" rtl="0" fontAlgn="base">
        <a:spcBef>
          <a:spcPct val="0"/>
        </a:spcBef>
        <a:spcAft>
          <a:spcPct val="0"/>
        </a:spcAft>
        <a:defRPr kumimoji="1" sz="4400">
          <a:solidFill>
            <a:schemeClr val="tx1"/>
          </a:solidFill>
          <a:latin typeface="Calibri" pitchFamily="34" charset="0"/>
          <a:ea typeface="ＭＳ Ｐゴシック" pitchFamily="50" charset="-128"/>
        </a:defRPr>
      </a:lvl6pPr>
      <a:lvl7pPr marL="914400" algn="ctr" rtl="0" fontAlgn="base">
        <a:spcBef>
          <a:spcPct val="0"/>
        </a:spcBef>
        <a:spcAft>
          <a:spcPct val="0"/>
        </a:spcAft>
        <a:defRPr kumimoji="1" sz="4400">
          <a:solidFill>
            <a:schemeClr val="tx1"/>
          </a:solidFill>
          <a:latin typeface="Calibri" pitchFamily="34" charset="0"/>
          <a:ea typeface="ＭＳ Ｐゴシック" pitchFamily="50"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pitchFamily="50"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pitchFamily="50" charset="-128"/>
        </a:defRPr>
      </a:lvl9pPr>
    </p:titleStyle>
    <p:bodyStyle>
      <a:lvl1pPr marL="342900" indent="-342900" algn="l" rtl="0" fontAlgn="base">
        <a:spcBef>
          <a:spcPct val="20000"/>
        </a:spcBef>
        <a:spcAft>
          <a:spcPct val="0"/>
        </a:spcAft>
        <a:buFont typeface="Arial" pitchFamily="34" charset="0"/>
        <a:buChar char="•"/>
        <a:defRPr kumimoji="1" sz="3200" kern="1200">
          <a:solidFill>
            <a:schemeClr val="tx1"/>
          </a:solidFill>
          <a:latin typeface="+mn-lt"/>
          <a:ea typeface="+mn-ea"/>
          <a:cs typeface="+mn-cs"/>
        </a:defRPr>
      </a:lvl1pPr>
      <a:lvl2pPr marL="742950" indent="-285750" algn="l" rtl="0" fontAlgn="base">
        <a:spcBef>
          <a:spcPct val="20000"/>
        </a:spcBef>
        <a:spcAft>
          <a:spcPct val="0"/>
        </a:spcAft>
        <a:buFont typeface="Arial" pitchFamily="34" charset="0"/>
        <a:buChar char="–"/>
        <a:defRPr kumimoji="1" sz="2800" kern="1200">
          <a:solidFill>
            <a:schemeClr val="tx1"/>
          </a:solidFill>
          <a:latin typeface="+mn-lt"/>
          <a:ea typeface="+mn-ea"/>
          <a:cs typeface="+mn-cs"/>
        </a:defRPr>
      </a:lvl2pPr>
      <a:lvl3pPr marL="1143000" indent="-228600" algn="l" rtl="0" fontAlgn="base">
        <a:spcBef>
          <a:spcPct val="20000"/>
        </a:spcBef>
        <a:spcAft>
          <a:spcPct val="0"/>
        </a:spcAft>
        <a:buFont typeface="Arial" pitchFamily="34" charset="0"/>
        <a:buChar char="•"/>
        <a:defRPr kumimoji="1" sz="2400" kern="1200">
          <a:solidFill>
            <a:schemeClr val="tx1"/>
          </a:solidFill>
          <a:latin typeface="+mn-lt"/>
          <a:ea typeface="+mn-ea"/>
          <a:cs typeface="+mn-cs"/>
        </a:defRPr>
      </a:lvl3pPr>
      <a:lvl4pPr marL="1600200" indent="-228600" algn="l" rtl="0" fontAlgn="base">
        <a:spcBef>
          <a:spcPct val="20000"/>
        </a:spcBef>
        <a:spcAft>
          <a:spcPct val="0"/>
        </a:spcAft>
        <a:buFont typeface="Arial" pitchFamily="34" charset="0"/>
        <a:buChar char="–"/>
        <a:defRPr kumimoji="1" sz="2000" kern="1200">
          <a:solidFill>
            <a:schemeClr val="tx1"/>
          </a:solidFill>
          <a:latin typeface="+mn-lt"/>
          <a:ea typeface="+mn-ea"/>
          <a:cs typeface="+mn-cs"/>
        </a:defRPr>
      </a:lvl4pPr>
      <a:lvl5pPr marL="2057400" indent="-228600" algn="l" rtl="0" fontAlgn="base">
        <a:spcBef>
          <a:spcPct val="20000"/>
        </a:spcBef>
        <a:spcAft>
          <a:spcPct val="0"/>
        </a:spcAft>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189.emf"/><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190.emf"/><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191.emf"/><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192.emf"/><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193.emf"/><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194.emf"/><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195.emf"/><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196.emf"/><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197.emf"/><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198.e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2" Type="http://schemas.openxmlformats.org/officeDocument/2006/relationships/image" Target="../media/image199.emf"/><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200.emf"/><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3" Type="http://schemas.openxmlformats.org/officeDocument/2006/relationships/oleObject" Target="../embeddings/oleObject79.bin"/><Relationship Id="rId2" Type="http://schemas.openxmlformats.org/officeDocument/2006/relationships/slideLayout" Target="../slideLayouts/slideLayout7.xml"/><Relationship Id="rId1" Type="http://schemas.openxmlformats.org/officeDocument/2006/relationships/vmlDrawing" Target="../drawings/vmlDrawing15.vml"/><Relationship Id="rId4" Type="http://schemas.openxmlformats.org/officeDocument/2006/relationships/image" Target="../media/image201.wmf"/></Relationships>
</file>

<file path=ppt/slides/_rels/slide114.xml.rels><?xml version="1.0" encoding="UTF-8" standalone="yes"?>
<Relationships xmlns="http://schemas.openxmlformats.org/package/2006/relationships"><Relationship Id="rId3" Type="http://schemas.openxmlformats.org/officeDocument/2006/relationships/oleObject" Target="../embeddings/oleObject80.bin"/><Relationship Id="rId2" Type="http://schemas.openxmlformats.org/officeDocument/2006/relationships/slideLayout" Target="../slideLayouts/slideLayout7.xml"/><Relationship Id="rId1" Type="http://schemas.openxmlformats.org/officeDocument/2006/relationships/vmlDrawing" Target="../drawings/vmlDrawing16.vml"/><Relationship Id="rId4" Type="http://schemas.openxmlformats.org/officeDocument/2006/relationships/image" Target="../media/image202.wmf"/></Relationships>
</file>

<file path=ppt/slides/_rels/slide115.xml.rels><?xml version="1.0" encoding="UTF-8" standalone="yes"?>
<Relationships xmlns="http://schemas.openxmlformats.org/package/2006/relationships"><Relationship Id="rId8" Type="http://schemas.openxmlformats.org/officeDocument/2006/relationships/image" Target="../media/image205.wmf"/><Relationship Id="rId13" Type="http://schemas.openxmlformats.org/officeDocument/2006/relationships/oleObject" Target="../embeddings/oleObject86.bin"/><Relationship Id="rId3" Type="http://schemas.openxmlformats.org/officeDocument/2006/relationships/oleObject" Target="../embeddings/oleObject81.bin"/><Relationship Id="rId7" Type="http://schemas.openxmlformats.org/officeDocument/2006/relationships/oleObject" Target="../embeddings/oleObject83.bin"/><Relationship Id="rId12" Type="http://schemas.openxmlformats.org/officeDocument/2006/relationships/image" Target="../media/image207.wmf"/><Relationship Id="rId2" Type="http://schemas.openxmlformats.org/officeDocument/2006/relationships/slideLayout" Target="../slideLayouts/slideLayout7.xml"/><Relationship Id="rId1" Type="http://schemas.openxmlformats.org/officeDocument/2006/relationships/vmlDrawing" Target="../drawings/vmlDrawing17.vml"/><Relationship Id="rId6" Type="http://schemas.openxmlformats.org/officeDocument/2006/relationships/image" Target="../media/image204.wmf"/><Relationship Id="rId11" Type="http://schemas.openxmlformats.org/officeDocument/2006/relationships/oleObject" Target="../embeddings/oleObject85.bin"/><Relationship Id="rId5" Type="http://schemas.openxmlformats.org/officeDocument/2006/relationships/oleObject" Target="../embeddings/oleObject82.bin"/><Relationship Id="rId15" Type="http://schemas.openxmlformats.org/officeDocument/2006/relationships/image" Target="../media/image209.png"/><Relationship Id="rId10" Type="http://schemas.openxmlformats.org/officeDocument/2006/relationships/image" Target="../media/image206.wmf"/><Relationship Id="rId4" Type="http://schemas.openxmlformats.org/officeDocument/2006/relationships/image" Target="../media/image203.wmf"/><Relationship Id="rId9" Type="http://schemas.openxmlformats.org/officeDocument/2006/relationships/oleObject" Target="../embeddings/oleObject84.bin"/><Relationship Id="rId14" Type="http://schemas.openxmlformats.org/officeDocument/2006/relationships/image" Target="../media/image208.wmf"/></Relationships>
</file>

<file path=ppt/slides/_rels/slide116.xml.rels><?xml version="1.0" encoding="UTF-8" standalone="yes"?>
<Relationships xmlns="http://schemas.openxmlformats.org/package/2006/relationships"><Relationship Id="rId8" Type="http://schemas.openxmlformats.org/officeDocument/2006/relationships/image" Target="../media/image212.wmf"/><Relationship Id="rId13" Type="http://schemas.openxmlformats.org/officeDocument/2006/relationships/oleObject" Target="../embeddings/oleObject92.bin"/><Relationship Id="rId3" Type="http://schemas.openxmlformats.org/officeDocument/2006/relationships/oleObject" Target="../embeddings/oleObject87.bin"/><Relationship Id="rId7" Type="http://schemas.openxmlformats.org/officeDocument/2006/relationships/oleObject" Target="../embeddings/oleObject89.bin"/><Relationship Id="rId12" Type="http://schemas.openxmlformats.org/officeDocument/2006/relationships/image" Target="../media/image214.wmf"/><Relationship Id="rId2" Type="http://schemas.openxmlformats.org/officeDocument/2006/relationships/slideLayout" Target="../slideLayouts/slideLayout7.xml"/><Relationship Id="rId1" Type="http://schemas.openxmlformats.org/officeDocument/2006/relationships/vmlDrawing" Target="../drawings/vmlDrawing18.vml"/><Relationship Id="rId6" Type="http://schemas.openxmlformats.org/officeDocument/2006/relationships/image" Target="../media/image211.wmf"/><Relationship Id="rId11" Type="http://schemas.openxmlformats.org/officeDocument/2006/relationships/oleObject" Target="../embeddings/oleObject91.bin"/><Relationship Id="rId5" Type="http://schemas.openxmlformats.org/officeDocument/2006/relationships/oleObject" Target="../embeddings/oleObject88.bin"/><Relationship Id="rId10" Type="http://schemas.openxmlformats.org/officeDocument/2006/relationships/image" Target="../media/image213.wmf"/><Relationship Id="rId4" Type="http://schemas.openxmlformats.org/officeDocument/2006/relationships/image" Target="../media/image210.wmf"/><Relationship Id="rId9" Type="http://schemas.openxmlformats.org/officeDocument/2006/relationships/oleObject" Target="../embeddings/oleObject90.bin"/><Relationship Id="rId14" Type="http://schemas.openxmlformats.org/officeDocument/2006/relationships/image" Target="../media/image215.wmf"/></Relationships>
</file>

<file path=ppt/slides/_rels/slide117.xml.rels><?xml version="1.0" encoding="UTF-8" standalone="yes"?>
<Relationships xmlns="http://schemas.openxmlformats.org/package/2006/relationships"><Relationship Id="rId8" Type="http://schemas.openxmlformats.org/officeDocument/2006/relationships/image" Target="../media/image218.wmf"/><Relationship Id="rId13" Type="http://schemas.openxmlformats.org/officeDocument/2006/relationships/oleObject" Target="../embeddings/oleObject98.bin"/><Relationship Id="rId3" Type="http://schemas.openxmlformats.org/officeDocument/2006/relationships/oleObject" Target="../embeddings/oleObject93.bin"/><Relationship Id="rId7" Type="http://schemas.openxmlformats.org/officeDocument/2006/relationships/oleObject" Target="../embeddings/oleObject95.bin"/><Relationship Id="rId12" Type="http://schemas.openxmlformats.org/officeDocument/2006/relationships/image" Target="../media/image220.wmf"/><Relationship Id="rId2" Type="http://schemas.openxmlformats.org/officeDocument/2006/relationships/slideLayout" Target="../slideLayouts/slideLayout7.xml"/><Relationship Id="rId16" Type="http://schemas.openxmlformats.org/officeDocument/2006/relationships/image" Target="../media/image222.wmf"/><Relationship Id="rId1" Type="http://schemas.openxmlformats.org/officeDocument/2006/relationships/vmlDrawing" Target="../drawings/vmlDrawing19.vml"/><Relationship Id="rId6" Type="http://schemas.openxmlformats.org/officeDocument/2006/relationships/image" Target="../media/image217.wmf"/><Relationship Id="rId11" Type="http://schemas.openxmlformats.org/officeDocument/2006/relationships/oleObject" Target="../embeddings/oleObject97.bin"/><Relationship Id="rId5" Type="http://schemas.openxmlformats.org/officeDocument/2006/relationships/oleObject" Target="../embeddings/oleObject94.bin"/><Relationship Id="rId15" Type="http://schemas.openxmlformats.org/officeDocument/2006/relationships/oleObject" Target="../embeddings/oleObject99.bin"/><Relationship Id="rId10" Type="http://schemas.openxmlformats.org/officeDocument/2006/relationships/image" Target="../media/image219.wmf"/><Relationship Id="rId4" Type="http://schemas.openxmlformats.org/officeDocument/2006/relationships/image" Target="../media/image216.wmf"/><Relationship Id="rId9" Type="http://schemas.openxmlformats.org/officeDocument/2006/relationships/oleObject" Target="../embeddings/oleObject96.bin"/><Relationship Id="rId14" Type="http://schemas.openxmlformats.org/officeDocument/2006/relationships/image" Target="../media/image221.wmf"/></Relationships>
</file>

<file path=ppt/slides/_rels/slide118.xml.rels><?xml version="1.0" encoding="UTF-8" standalone="yes"?>
<Relationships xmlns="http://schemas.openxmlformats.org/package/2006/relationships"><Relationship Id="rId8" Type="http://schemas.openxmlformats.org/officeDocument/2006/relationships/image" Target="../media/image225.wmf"/><Relationship Id="rId13" Type="http://schemas.openxmlformats.org/officeDocument/2006/relationships/oleObject" Target="../embeddings/oleObject105.bin"/><Relationship Id="rId3" Type="http://schemas.openxmlformats.org/officeDocument/2006/relationships/oleObject" Target="../embeddings/oleObject100.bin"/><Relationship Id="rId7" Type="http://schemas.openxmlformats.org/officeDocument/2006/relationships/oleObject" Target="../embeddings/oleObject102.bin"/><Relationship Id="rId12" Type="http://schemas.openxmlformats.org/officeDocument/2006/relationships/image" Target="../media/image227.wmf"/><Relationship Id="rId2" Type="http://schemas.openxmlformats.org/officeDocument/2006/relationships/slideLayout" Target="../slideLayouts/slideLayout7.xml"/><Relationship Id="rId16" Type="http://schemas.openxmlformats.org/officeDocument/2006/relationships/image" Target="../media/image229.wmf"/><Relationship Id="rId1" Type="http://schemas.openxmlformats.org/officeDocument/2006/relationships/vmlDrawing" Target="../drawings/vmlDrawing20.vml"/><Relationship Id="rId6" Type="http://schemas.openxmlformats.org/officeDocument/2006/relationships/image" Target="../media/image224.wmf"/><Relationship Id="rId11" Type="http://schemas.openxmlformats.org/officeDocument/2006/relationships/oleObject" Target="../embeddings/oleObject104.bin"/><Relationship Id="rId5" Type="http://schemas.openxmlformats.org/officeDocument/2006/relationships/oleObject" Target="../embeddings/oleObject101.bin"/><Relationship Id="rId15" Type="http://schemas.openxmlformats.org/officeDocument/2006/relationships/oleObject" Target="../embeddings/oleObject106.bin"/><Relationship Id="rId10" Type="http://schemas.openxmlformats.org/officeDocument/2006/relationships/image" Target="../media/image226.wmf"/><Relationship Id="rId4" Type="http://schemas.openxmlformats.org/officeDocument/2006/relationships/image" Target="../media/image223.wmf"/><Relationship Id="rId9" Type="http://schemas.openxmlformats.org/officeDocument/2006/relationships/oleObject" Target="../embeddings/oleObject103.bin"/><Relationship Id="rId14" Type="http://schemas.openxmlformats.org/officeDocument/2006/relationships/image" Target="../media/image228.wmf"/></Relationships>
</file>

<file path=ppt/slides/_rels/slide119.xml.rels><?xml version="1.0" encoding="UTF-8" standalone="yes"?>
<Relationships xmlns="http://schemas.openxmlformats.org/package/2006/relationships"><Relationship Id="rId8" Type="http://schemas.openxmlformats.org/officeDocument/2006/relationships/image" Target="../media/image232.wmf"/><Relationship Id="rId3" Type="http://schemas.openxmlformats.org/officeDocument/2006/relationships/oleObject" Target="../embeddings/oleObject107.bin"/><Relationship Id="rId7" Type="http://schemas.openxmlformats.org/officeDocument/2006/relationships/oleObject" Target="../embeddings/oleObject109.bin"/><Relationship Id="rId2" Type="http://schemas.openxmlformats.org/officeDocument/2006/relationships/slideLayout" Target="../slideLayouts/slideLayout7.xml"/><Relationship Id="rId1" Type="http://schemas.openxmlformats.org/officeDocument/2006/relationships/vmlDrawing" Target="../drawings/vmlDrawing21.vml"/><Relationship Id="rId6" Type="http://schemas.openxmlformats.org/officeDocument/2006/relationships/image" Target="../media/image231.wmf"/><Relationship Id="rId5" Type="http://schemas.openxmlformats.org/officeDocument/2006/relationships/oleObject" Target="../embeddings/oleObject108.bin"/><Relationship Id="rId4" Type="http://schemas.openxmlformats.org/officeDocument/2006/relationships/image" Target="../media/image230.wmf"/></Relationships>
</file>

<file path=ppt/slides/_rels/slide12.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6.xml"/></Relationships>
</file>

<file path=ppt/slides/_rels/slide120.xml.rels><?xml version="1.0" encoding="UTF-8" standalone="yes"?>
<Relationships xmlns="http://schemas.openxmlformats.org/package/2006/relationships"><Relationship Id="rId8" Type="http://schemas.openxmlformats.org/officeDocument/2006/relationships/image" Target="../media/image232.wmf"/><Relationship Id="rId3" Type="http://schemas.openxmlformats.org/officeDocument/2006/relationships/oleObject" Target="../embeddings/oleObject110.bin"/><Relationship Id="rId7" Type="http://schemas.openxmlformats.org/officeDocument/2006/relationships/oleObject" Target="../embeddings/oleObject112.bin"/><Relationship Id="rId2" Type="http://schemas.openxmlformats.org/officeDocument/2006/relationships/slideLayout" Target="../slideLayouts/slideLayout7.xml"/><Relationship Id="rId1" Type="http://schemas.openxmlformats.org/officeDocument/2006/relationships/vmlDrawing" Target="../drawings/vmlDrawing22.vml"/><Relationship Id="rId6" Type="http://schemas.openxmlformats.org/officeDocument/2006/relationships/image" Target="../media/image231.wmf"/><Relationship Id="rId5" Type="http://schemas.openxmlformats.org/officeDocument/2006/relationships/oleObject" Target="../embeddings/oleObject111.bin"/><Relationship Id="rId4" Type="http://schemas.openxmlformats.org/officeDocument/2006/relationships/image" Target="../media/image228.wmf"/></Relationships>
</file>

<file path=ppt/slides/_rels/slide121.xml.rels><?xml version="1.0" encoding="UTF-8" standalone="yes"?>
<Relationships xmlns="http://schemas.openxmlformats.org/package/2006/relationships"><Relationship Id="rId8" Type="http://schemas.openxmlformats.org/officeDocument/2006/relationships/image" Target="../media/image235.wmf"/><Relationship Id="rId13" Type="http://schemas.openxmlformats.org/officeDocument/2006/relationships/oleObject" Target="../embeddings/oleObject118.bin"/><Relationship Id="rId3" Type="http://schemas.openxmlformats.org/officeDocument/2006/relationships/oleObject" Target="../embeddings/oleObject113.bin"/><Relationship Id="rId7" Type="http://schemas.openxmlformats.org/officeDocument/2006/relationships/oleObject" Target="../embeddings/oleObject115.bin"/><Relationship Id="rId12" Type="http://schemas.openxmlformats.org/officeDocument/2006/relationships/image" Target="../media/image237.wmf"/><Relationship Id="rId2" Type="http://schemas.openxmlformats.org/officeDocument/2006/relationships/slideLayout" Target="../slideLayouts/slideLayout7.xml"/><Relationship Id="rId16" Type="http://schemas.openxmlformats.org/officeDocument/2006/relationships/image" Target="../media/image239.wmf"/><Relationship Id="rId1" Type="http://schemas.openxmlformats.org/officeDocument/2006/relationships/vmlDrawing" Target="../drawings/vmlDrawing23.vml"/><Relationship Id="rId6" Type="http://schemas.openxmlformats.org/officeDocument/2006/relationships/image" Target="../media/image234.wmf"/><Relationship Id="rId11" Type="http://schemas.openxmlformats.org/officeDocument/2006/relationships/oleObject" Target="../embeddings/oleObject117.bin"/><Relationship Id="rId5" Type="http://schemas.openxmlformats.org/officeDocument/2006/relationships/oleObject" Target="../embeddings/oleObject114.bin"/><Relationship Id="rId15" Type="http://schemas.openxmlformats.org/officeDocument/2006/relationships/oleObject" Target="../embeddings/oleObject119.bin"/><Relationship Id="rId10" Type="http://schemas.openxmlformats.org/officeDocument/2006/relationships/image" Target="../media/image236.wmf"/><Relationship Id="rId4" Type="http://schemas.openxmlformats.org/officeDocument/2006/relationships/image" Target="../media/image233.wmf"/><Relationship Id="rId9" Type="http://schemas.openxmlformats.org/officeDocument/2006/relationships/oleObject" Target="../embeddings/oleObject116.bin"/><Relationship Id="rId14" Type="http://schemas.openxmlformats.org/officeDocument/2006/relationships/image" Target="../media/image238.wmf"/></Relationships>
</file>

<file path=ppt/slides/_rels/slide122.xml.rels><?xml version="1.0" encoding="UTF-8" standalone="yes"?>
<Relationships xmlns="http://schemas.openxmlformats.org/package/2006/relationships"><Relationship Id="rId8" Type="http://schemas.openxmlformats.org/officeDocument/2006/relationships/image" Target="../media/image242.wmf"/><Relationship Id="rId3" Type="http://schemas.openxmlformats.org/officeDocument/2006/relationships/oleObject" Target="../embeddings/oleObject120.bin"/><Relationship Id="rId7" Type="http://schemas.openxmlformats.org/officeDocument/2006/relationships/oleObject" Target="../embeddings/oleObject122.bin"/><Relationship Id="rId2" Type="http://schemas.openxmlformats.org/officeDocument/2006/relationships/slideLayout" Target="../slideLayouts/slideLayout7.xml"/><Relationship Id="rId1" Type="http://schemas.openxmlformats.org/officeDocument/2006/relationships/vmlDrawing" Target="../drawings/vmlDrawing24.vml"/><Relationship Id="rId6" Type="http://schemas.openxmlformats.org/officeDocument/2006/relationships/image" Target="../media/image241.wmf"/><Relationship Id="rId5" Type="http://schemas.openxmlformats.org/officeDocument/2006/relationships/oleObject" Target="../embeddings/oleObject121.bin"/><Relationship Id="rId10" Type="http://schemas.openxmlformats.org/officeDocument/2006/relationships/image" Target="../media/image243.wmf"/><Relationship Id="rId4" Type="http://schemas.openxmlformats.org/officeDocument/2006/relationships/image" Target="../media/image240.wmf"/><Relationship Id="rId9" Type="http://schemas.openxmlformats.org/officeDocument/2006/relationships/oleObject" Target="../embeddings/oleObject123.bin"/></Relationships>
</file>

<file path=ppt/slides/_rels/slide123.xml.rels><?xml version="1.0" encoding="UTF-8" standalone="yes"?>
<Relationships xmlns="http://schemas.openxmlformats.org/package/2006/relationships"><Relationship Id="rId8" Type="http://schemas.openxmlformats.org/officeDocument/2006/relationships/image" Target="../media/image246.wmf"/><Relationship Id="rId13" Type="http://schemas.openxmlformats.org/officeDocument/2006/relationships/oleObject" Target="../embeddings/oleObject129.bin"/><Relationship Id="rId3" Type="http://schemas.openxmlformats.org/officeDocument/2006/relationships/oleObject" Target="../embeddings/oleObject124.bin"/><Relationship Id="rId7" Type="http://schemas.openxmlformats.org/officeDocument/2006/relationships/oleObject" Target="../embeddings/oleObject126.bin"/><Relationship Id="rId12" Type="http://schemas.openxmlformats.org/officeDocument/2006/relationships/image" Target="../media/image248.wmf"/><Relationship Id="rId2" Type="http://schemas.openxmlformats.org/officeDocument/2006/relationships/slideLayout" Target="../slideLayouts/slideLayout7.xml"/><Relationship Id="rId16" Type="http://schemas.openxmlformats.org/officeDocument/2006/relationships/image" Target="../media/image250.wmf"/><Relationship Id="rId1" Type="http://schemas.openxmlformats.org/officeDocument/2006/relationships/vmlDrawing" Target="../drawings/vmlDrawing25.vml"/><Relationship Id="rId6" Type="http://schemas.openxmlformats.org/officeDocument/2006/relationships/image" Target="../media/image245.wmf"/><Relationship Id="rId11" Type="http://schemas.openxmlformats.org/officeDocument/2006/relationships/oleObject" Target="../embeddings/oleObject128.bin"/><Relationship Id="rId5" Type="http://schemas.openxmlformats.org/officeDocument/2006/relationships/oleObject" Target="../embeddings/oleObject125.bin"/><Relationship Id="rId15" Type="http://schemas.openxmlformats.org/officeDocument/2006/relationships/oleObject" Target="../embeddings/oleObject130.bin"/><Relationship Id="rId10" Type="http://schemas.openxmlformats.org/officeDocument/2006/relationships/image" Target="../media/image247.wmf"/><Relationship Id="rId4" Type="http://schemas.openxmlformats.org/officeDocument/2006/relationships/image" Target="../media/image244.wmf"/><Relationship Id="rId9" Type="http://schemas.openxmlformats.org/officeDocument/2006/relationships/oleObject" Target="../embeddings/oleObject127.bin"/><Relationship Id="rId14" Type="http://schemas.openxmlformats.org/officeDocument/2006/relationships/image" Target="../media/image249.wmf"/></Relationships>
</file>

<file path=ppt/slides/_rels/slide124.xml.rels><?xml version="1.0" encoding="UTF-8" standalone="yes"?>
<Relationships xmlns="http://schemas.openxmlformats.org/package/2006/relationships"><Relationship Id="rId8" Type="http://schemas.openxmlformats.org/officeDocument/2006/relationships/image" Target="../media/image253.wmf"/><Relationship Id="rId3" Type="http://schemas.openxmlformats.org/officeDocument/2006/relationships/oleObject" Target="../embeddings/oleObject131.bin"/><Relationship Id="rId7" Type="http://schemas.openxmlformats.org/officeDocument/2006/relationships/oleObject" Target="../embeddings/oleObject133.bin"/><Relationship Id="rId2" Type="http://schemas.openxmlformats.org/officeDocument/2006/relationships/slideLayout" Target="../slideLayouts/slideLayout7.xml"/><Relationship Id="rId1" Type="http://schemas.openxmlformats.org/officeDocument/2006/relationships/vmlDrawing" Target="../drawings/vmlDrawing26.vml"/><Relationship Id="rId6" Type="http://schemas.openxmlformats.org/officeDocument/2006/relationships/image" Target="../media/image252.wmf"/><Relationship Id="rId5" Type="http://schemas.openxmlformats.org/officeDocument/2006/relationships/oleObject" Target="../embeddings/oleObject132.bin"/><Relationship Id="rId10" Type="http://schemas.openxmlformats.org/officeDocument/2006/relationships/image" Target="../media/image254.wmf"/><Relationship Id="rId4" Type="http://schemas.openxmlformats.org/officeDocument/2006/relationships/image" Target="../media/image251.wmf"/><Relationship Id="rId9" Type="http://schemas.openxmlformats.org/officeDocument/2006/relationships/oleObject" Target="../embeddings/oleObject134.bin"/></Relationships>
</file>

<file path=ppt/slides/_rels/slide125.xml.rels><?xml version="1.0" encoding="UTF-8" standalone="yes"?>
<Relationships xmlns="http://schemas.openxmlformats.org/package/2006/relationships"><Relationship Id="rId8" Type="http://schemas.openxmlformats.org/officeDocument/2006/relationships/image" Target="../media/image257.wmf"/><Relationship Id="rId13" Type="http://schemas.openxmlformats.org/officeDocument/2006/relationships/oleObject" Target="../embeddings/oleObject140.bin"/><Relationship Id="rId18" Type="http://schemas.openxmlformats.org/officeDocument/2006/relationships/image" Target="../media/image262.wmf"/><Relationship Id="rId3" Type="http://schemas.openxmlformats.org/officeDocument/2006/relationships/oleObject" Target="../embeddings/oleObject135.bin"/><Relationship Id="rId21" Type="http://schemas.openxmlformats.org/officeDocument/2006/relationships/oleObject" Target="../embeddings/oleObject144.bin"/><Relationship Id="rId7" Type="http://schemas.openxmlformats.org/officeDocument/2006/relationships/oleObject" Target="../embeddings/oleObject137.bin"/><Relationship Id="rId12" Type="http://schemas.openxmlformats.org/officeDocument/2006/relationships/image" Target="../media/image259.wmf"/><Relationship Id="rId17" Type="http://schemas.openxmlformats.org/officeDocument/2006/relationships/oleObject" Target="../embeddings/oleObject142.bin"/><Relationship Id="rId2" Type="http://schemas.openxmlformats.org/officeDocument/2006/relationships/slideLayout" Target="../slideLayouts/slideLayout7.xml"/><Relationship Id="rId16" Type="http://schemas.openxmlformats.org/officeDocument/2006/relationships/image" Target="../media/image261.wmf"/><Relationship Id="rId20" Type="http://schemas.openxmlformats.org/officeDocument/2006/relationships/image" Target="../media/image263.wmf"/><Relationship Id="rId1" Type="http://schemas.openxmlformats.org/officeDocument/2006/relationships/vmlDrawing" Target="../drawings/vmlDrawing27.vml"/><Relationship Id="rId6" Type="http://schemas.openxmlformats.org/officeDocument/2006/relationships/image" Target="../media/image256.wmf"/><Relationship Id="rId11" Type="http://schemas.openxmlformats.org/officeDocument/2006/relationships/oleObject" Target="../embeddings/oleObject139.bin"/><Relationship Id="rId5" Type="http://schemas.openxmlformats.org/officeDocument/2006/relationships/oleObject" Target="../embeddings/oleObject136.bin"/><Relationship Id="rId15" Type="http://schemas.openxmlformats.org/officeDocument/2006/relationships/oleObject" Target="../embeddings/oleObject141.bin"/><Relationship Id="rId10" Type="http://schemas.openxmlformats.org/officeDocument/2006/relationships/image" Target="../media/image258.wmf"/><Relationship Id="rId19" Type="http://schemas.openxmlformats.org/officeDocument/2006/relationships/oleObject" Target="../embeddings/oleObject143.bin"/><Relationship Id="rId4" Type="http://schemas.openxmlformats.org/officeDocument/2006/relationships/image" Target="../media/image255.wmf"/><Relationship Id="rId9" Type="http://schemas.openxmlformats.org/officeDocument/2006/relationships/oleObject" Target="../embeddings/oleObject138.bin"/><Relationship Id="rId14" Type="http://schemas.openxmlformats.org/officeDocument/2006/relationships/image" Target="../media/image260.wmf"/></Relationships>
</file>

<file path=ppt/slides/_rels/slide126.xml.rels><?xml version="1.0" encoding="UTF-8" standalone="yes"?>
<Relationships xmlns="http://schemas.openxmlformats.org/package/2006/relationships"><Relationship Id="rId8" Type="http://schemas.openxmlformats.org/officeDocument/2006/relationships/image" Target="../media/image266.wmf"/><Relationship Id="rId13" Type="http://schemas.openxmlformats.org/officeDocument/2006/relationships/oleObject" Target="../embeddings/oleObject150.bin"/><Relationship Id="rId18" Type="http://schemas.openxmlformats.org/officeDocument/2006/relationships/oleObject" Target="../embeddings/oleObject153.bin"/><Relationship Id="rId3" Type="http://schemas.openxmlformats.org/officeDocument/2006/relationships/oleObject" Target="../embeddings/oleObject145.bin"/><Relationship Id="rId7" Type="http://schemas.openxmlformats.org/officeDocument/2006/relationships/oleObject" Target="../embeddings/oleObject147.bin"/><Relationship Id="rId12" Type="http://schemas.openxmlformats.org/officeDocument/2006/relationships/image" Target="../media/image268.wmf"/><Relationship Id="rId17" Type="http://schemas.openxmlformats.org/officeDocument/2006/relationships/image" Target="../media/image270.wmf"/><Relationship Id="rId2" Type="http://schemas.openxmlformats.org/officeDocument/2006/relationships/slideLayout" Target="../slideLayouts/slideLayout7.xml"/><Relationship Id="rId16" Type="http://schemas.openxmlformats.org/officeDocument/2006/relationships/oleObject" Target="../embeddings/oleObject152.bin"/><Relationship Id="rId1" Type="http://schemas.openxmlformats.org/officeDocument/2006/relationships/vmlDrawing" Target="../drawings/vmlDrawing28.vml"/><Relationship Id="rId6" Type="http://schemas.openxmlformats.org/officeDocument/2006/relationships/image" Target="../media/image265.wmf"/><Relationship Id="rId11" Type="http://schemas.openxmlformats.org/officeDocument/2006/relationships/oleObject" Target="../embeddings/oleObject149.bin"/><Relationship Id="rId5" Type="http://schemas.openxmlformats.org/officeDocument/2006/relationships/oleObject" Target="../embeddings/oleObject146.bin"/><Relationship Id="rId15" Type="http://schemas.openxmlformats.org/officeDocument/2006/relationships/oleObject" Target="../embeddings/oleObject151.bin"/><Relationship Id="rId10" Type="http://schemas.openxmlformats.org/officeDocument/2006/relationships/image" Target="../media/image267.wmf"/><Relationship Id="rId19" Type="http://schemas.openxmlformats.org/officeDocument/2006/relationships/image" Target="../media/image271.wmf"/><Relationship Id="rId4" Type="http://schemas.openxmlformats.org/officeDocument/2006/relationships/image" Target="../media/image264.wmf"/><Relationship Id="rId9" Type="http://schemas.openxmlformats.org/officeDocument/2006/relationships/oleObject" Target="../embeddings/oleObject148.bin"/><Relationship Id="rId14" Type="http://schemas.openxmlformats.org/officeDocument/2006/relationships/image" Target="../media/image269.wmf"/></Relationships>
</file>

<file path=ppt/slides/_rels/slide127.xml.rels><?xml version="1.0" encoding="UTF-8" standalone="yes"?>
<Relationships xmlns="http://schemas.openxmlformats.org/package/2006/relationships"><Relationship Id="rId8" Type="http://schemas.openxmlformats.org/officeDocument/2006/relationships/image" Target="../media/image274.wmf"/><Relationship Id="rId13" Type="http://schemas.openxmlformats.org/officeDocument/2006/relationships/oleObject" Target="../embeddings/oleObject159.bin"/><Relationship Id="rId3" Type="http://schemas.openxmlformats.org/officeDocument/2006/relationships/oleObject" Target="../embeddings/oleObject154.bin"/><Relationship Id="rId7" Type="http://schemas.openxmlformats.org/officeDocument/2006/relationships/oleObject" Target="../embeddings/oleObject156.bin"/><Relationship Id="rId12" Type="http://schemas.openxmlformats.org/officeDocument/2006/relationships/image" Target="../media/image276.wmf"/><Relationship Id="rId2" Type="http://schemas.openxmlformats.org/officeDocument/2006/relationships/slideLayout" Target="../slideLayouts/slideLayout7.xml"/><Relationship Id="rId1" Type="http://schemas.openxmlformats.org/officeDocument/2006/relationships/vmlDrawing" Target="../drawings/vmlDrawing29.vml"/><Relationship Id="rId6" Type="http://schemas.openxmlformats.org/officeDocument/2006/relationships/image" Target="../media/image273.wmf"/><Relationship Id="rId11" Type="http://schemas.openxmlformats.org/officeDocument/2006/relationships/oleObject" Target="../embeddings/oleObject158.bin"/><Relationship Id="rId5" Type="http://schemas.openxmlformats.org/officeDocument/2006/relationships/oleObject" Target="../embeddings/oleObject155.bin"/><Relationship Id="rId10" Type="http://schemas.openxmlformats.org/officeDocument/2006/relationships/image" Target="../media/image275.wmf"/><Relationship Id="rId4" Type="http://schemas.openxmlformats.org/officeDocument/2006/relationships/image" Target="../media/image272.wmf"/><Relationship Id="rId9" Type="http://schemas.openxmlformats.org/officeDocument/2006/relationships/oleObject" Target="../embeddings/oleObject157.bin"/><Relationship Id="rId14" Type="http://schemas.openxmlformats.org/officeDocument/2006/relationships/image" Target="../media/image277.wmf"/></Relationships>
</file>

<file path=ppt/slides/_rels/slide128.xml.rels><?xml version="1.0" encoding="UTF-8" standalone="yes"?>
<Relationships xmlns="http://schemas.openxmlformats.org/package/2006/relationships"><Relationship Id="rId8" Type="http://schemas.openxmlformats.org/officeDocument/2006/relationships/image" Target="../media/image280.wmf"/><Relationship Id="rId13" Type="http://schemas.openxmlformats.org/officeDocument/2006/relationships/oleObject" Target="../embeddings/oleObject165.bin"/><Relationship Id="rId3" Type="http://schemas.openxmlformats.org/officeDocument/2006/relationships/oleObject" Target="../embeddings/oleObject160.bin"/><Relationship Id="rId7" Type="http://schemas.openxmlformats.org/officeDocument/2006/relationships/oleObject" Target="../embeddings/oleObject162.bin"/><Relationship Id="rId12" Type="http://schemas.openxmlformats.org/officeDocument/2006/relationships/image" Target="../media/image282.wmf"/><Relationship Id="rId17" Type="http://schemas.openxmlformats.org/officeDocument/2006/relationships/image" Target="../media/image284.wmf"/><Relationship Id="rId2" Type="http://schemas.openxmlformats.org/officeDocument/2006/relationships/slideLayout" Target="../slideLayouts/slideLayout7.xml"/><Relationship Id="rId16" Type="http://schemas.openxmlformats.org/officeDocument/2006/relationships/oleObject" Target="../embeddings/oleObject167.bin"/><Relationship Id="rId1" Type="http://schemas.openxmlformats.org/officeDocument/2006/relationships/vmlDrawing" Target="../drawings/vmlDrawing30.vml"/><Relationship Id="rId6" Type="http://schemas.openxmlformats.org/officeDocument/2006/relationships/image" Target="../media/image279.wmf"/><Relationship Id="rId11" Type="http://schemas.openxmlformats.org/officeDocument/2006/relationships/oleObject" Target="../embeddings/oleObject164.bin"/><Relationship Id="rId5" Type="http://schemas.openxmlformats.org/officeDocument/2006/relationships/oleObject" Target="../embeddings/oleObject161.bin"/><Relationship Id="rId15" Type="http://schemas.openxmlformats.org/officeDocument/2006/relationships/oleObject" Target="../embeddings/oleObject166.bin"/><Relationship Id="rId10" Type="http://schemas.openxmlformats.org/officeDocument/2006/relationships/image" Target="../media/image281.wmf"/><Relationship Id="rId4" Type="http://schemas.openxmlformats.org/officeDocument/2006/relationships/image" Target="../media/image278.wmf"/><Relationship Id="rId9" Type="http://schemas.openxmlformats.org/officeDocument/2006/relationships/oleObject" Target="../embeddings/oleObject163.bin"/><Relationship Id="rId14" Type="http://schemas.openxmlformats.org/officeDocument/2006/relationships/image" Target="../media/image283.wmf"/></Relationships>
</file>

<file path=ppt/slides/_rels/slide129.xml.rels><?xml version="1.0" encoding="UTF-8" standalone="yes"?>
<Relationships xmlns="http://schemas.openxmlformats.org/package/2006/relationships"><Relationship Id="rId8" Type="http://schemas.openxmlformats.org/officeDocument/2006/relationships/image" Target="../media/image286.wmf"/><Relationship Id="rId13" Type="http://schemas.openxmlformats.org/officeDocument/2006/relationships/oleObject" Target="../embeddings/oleObject173.bin"/><Relationship Id="rId18" Type="http://schemas.openxmlformats.org/officeDocument/2006/relationships/image" Target="../media/image291.wmf"/><Relationship Id="rId3" Type="http://schemas.openxmlformats.org/officeDocument/2006/relationships/oleObject" Target="../embeddings/oleObject168.bin"/><Relationship Id="rId7" Type="http://schemas.openxmlformats.org/officeDocument/2006/relationships/oleObject" Target="../embeddings/oleObject170.bin"/><Relationship Id="rId12" Type="http://schemas.openxmlformats.org/officeDocument/2006/relationships/image" Target="../media/image288.wmf"/><Relationship Id="rId17" Type="http://schemas.openxmlformats.org/officeDocument/2006/relationships/oleObject" Target="../embeddings/oleObject175.bin"/><Relationship Id="rId2" Type="http://schemas.openxmlformats.org/officeDocument/2006/relationships/slideLayout" Target="../slideLayouts/slideLayout7.xml"/><Relationship Id="rId16" Type="http://schemas.openxmlformats.org/officeDocument/2006/relationships/image" Target="../media/image290.wmf"/><Relationship Id="rId20" Type="http://schemas.openxmlformats.org/officeDocument/2006/relationships/image" Target="../media/image292.wmf"/><Relationship Id="rId1" Type="http://schemas.openxmlformats.org/officeDocument/2006/relationships/vmlDrawing" Target="../drawings/vmlDrawing31.vml"/><Relationship Id="rId6" Type="http://schemas.openxmlformats.org/officeDocument/2006/relationships/image" Target="../media/image285.wmf"/><Relationship Id="rId11" Type="http://schemas.openxmlformats.org/officeDocument/2006/relationships/oleObject" Target="../embeddings/oleObject172.bin"/><Relationship Id="rId5" Type="http://schemas.openxmlformats.org/officeDocument/2006/relationships/oleObject" Target="../embeddings/oleObject169.bin"/><Relationship Id="rId15" Type="http://schemas.openxmlformats.org/officeDocument/2006/relationships/oleObject" Target="../embeddings/oleObject174.bin"/><Relationship Id="rId10" Type="http://schemas.openxmlformats.org/officeDocument/2006/relationships/image" Target="../media/image287.wmf"/><Relationship Id="rId19" Type="http://schemas.openxmlformats.org/officeDocument/2006/relationships/oleObject" Target="../embeddings/oleObject176.bin"/><Relationship Id="rId4" Type="http://schemas.openxmlformats.org/officeDocument/2006/relationships/image" Target="../media/image281.wmf"/><Relationship Id="rId9" Type="http://schemas.openxmlformats.org/officeDocument/2006/relationships/oleObject" Target="../embeddings/oleObject171.bin"/><Relationship Id="rId14" Type="http://schemas.openxmlformats.org/officeDocument/2006/relationships/image" Target="../media/image289.w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0.xml.rels><?xml version="1.0" encoding="UTF-8" standalone="yes"?>
<Relationships xmlns="http://schemas.openxmlformats.org/package/2006/relationships"><Relationship Id="rId8" Type="http://schemas.openxmlformats.org/officeDocument/2006/relationships/image" Target="../media/image278.wmf"/><Relationship Id="rId3" Type="http://schemas.openxmlformats.org/officeDocument/2006/relationships/oleObject" Target="../embeddings/oleObject177.bin"/><Relationship Id="rId7" Type="http://schemas.openxmlformats.org/officeDocument/2006/relationships/oleObject" Target="../embeddings/oleObject179.bin"/><Relationship Id="rId2" Type="http://schemas.openxmlformats.org/officeDocument/2006/relationships/slideLayout" Target="../slideLayouts/slideLayout7.xml"/><Relationship Id="rId1" Type="http://schemas.openxmlformats.org/officeDocument/2006/relationships/vmlDrawing" Target="../drawings/vmlDrawing32.vml"/><Relationship Id="rId6" Type="http://schemas.openxmlformats.org/officeDocument/2006/relationships/image" Target="../media/image294.wmf"/><Relationship Id="rId5" Type="http://schemas.openxmlformats.org/officeDocument/2006/relationships/oleObject" Target="../embeddings/oleObject178.bin"/><Relationship Id="rId4" Type="http://schemas.openxmlformats.org/officeDocument/2006/relationships/image" Target="../media/image293.wmf"/></Relationships>
</file>

<file path=ppt/slides/_rels/slide131.xml.rels><?xml version="1.0" encoding="UTF-8" standalone="yes"?>
<Relationships xmlns="http://schemas.openxmlformats.org/package/2006/relationships"><Relationship Id="rId8" Type="http://schemas.openxmlformats.org/officeDocument/2006/relationships/image" Target="../media/image297.wmf"/><Relationship Id="rId13" Type="http://schemas.openxmlformats.org/officeDocument/2006/relationships/oleObject" Target="../embeddings/oleObject185.bin"/><Relationship Id="rId3" Type="http://schemas.openxmlformats.org/officeDocument/2006/relationships/oleObject" Target="../embeddings/oleObject180.bin"/><Relationship Id="rId7" Type="http://schemas.openxmlformats.org/officeDocument/2006/relationships/oleObject" Target="../embeddings/oleObject182.bin"/><Relationship Id="rId12" Type="http://schemas.openxmlformats.org/officeDocument/2006/relationships/image" Target="../media/image263.wmf"/><Relationship Id="rId2" Type="http://schemas.openxmlformats.org/officeDocument/2006/relationships/slideLayout" Target="../slideLayouts/slideLayout7.xml"/><Relationship Id="rId1" Type="http://schemas.openxmlformats.org/officeDocument/2006/relationships/vmlDrawing" Target="../drawings/vmlDrawing33.vml"/><Relationship Id="rId6" Type="http://schemas.openxmlformats.org/officeDocument/2006/relationships/image" Target="../media/image296.wmf"/><Relationship Id="rId11" Type="http://schemas.openxmlformats.org/officeDocument/2006/relationships/oleObject" Target="../embeddings/oleObject184.bin"/><Relationship Id="rId5" Type="http://schemas.openxmlformats.org/officeDocument/2006/relationships/oleObject" Target="../embeddings/oleObject181.bin"/><Relationship Id="rId15" Type="http://schemas.openxmlformats.org/officeDocument/2006/relationships/image" Target="../media/image299.wmf"/><Relationship Id="rId10" Type="http://schemas.openxmlformats.org/officeDocument/2006/relationships/image" Target="../media/image298.wmf"/><Relationship Id="rId4" Type="http://schemas.openxmlformats.org/officeDocument/2006/relationships/image" Target="../media/image295.wmf"/><Relationship Id="rId9" Type="http://schemas.openxmlformats.org/officeDocument/2006/relationships/oleObject" Target="../embeddings/oleObject183.bin"/><Relationship Id="rId14" Type="http://schemas.openxmlformats.org/officeDocument/2006/relationships/oleObject" Target="../embeddings/oleObject186.bin"/></Relationships>
</file>

<file path=ppt/slides/_rels/slide132.xml.rels><?xml version="1.0" encoding="UTF-8" standalone="yes"?>
<Relationships xmlns="http://schemas.openxmlformats.org/package/2006/relationships"><Relationship Id="rId8" Type="http://schemas.openxmlformats.org/officeDocument/2006/relationships/image" Target="../media/image301.wmf"/><Relationship Id="rId3" Type="http://schemas.openxmlformats.org/officeDocument/2006/relationships/oleObject" Target="../embeddings/oleObject187.bin"/><Relationship Id="rId7" Type="http://schemas.openxmlformats.org/officeDocument/2006/relationships/oleObject" Target="../embeddings/oleObject189.bin"/><Relationship Id="rId2" Type="http://schemas.openxmlformats.org/officeDocument/2006/relationships/slideLayout" Target="../slideLayouts/slideLayout7.xml"/><Relationship Id="rId1" Type="http://schemas.openxmlformats.org/officeDocument/2006/relationships/vmlDrawing" Target="../drawings/vmlDrawing34.vml"/><Relationship Id="rId6" Type="http://schemas.openxmlformats.org/officeDocument/2006/relationships/image" Target="../media/image300.wmf"/><Relationship Id="rId5" Type="http://schemas.openxmlformats.org/officeDocument/2006/relationships/oleObject" Target="../embeddings/oleObject188.bin"/><Relationship Id="rId10" Type="http://schemas.openxmlformats.org/officeDocument/2006/relationships/image" Target="../media/image302.wmf"/><Relationship Id="rId4" Type="http://schemas.openxmlformats.org/officeDocument/2006/relationships/image" Target="../media/image299.wmf"/><Relationship Id="rId9" Type="http://schemas.openxmlformats.org/officeDocument/2006/relationships/oleObject" Target="../embeddings/oleObject190.bin"/></Relationships>
</file>

<file path=ppt/slides/_rels/slide133.xml.rels><?xml version="1.0" encoding="UTF-8" standalone="yes"?>
<Relationships xmlns="http://schemas.openxmlformats.org/package/2006/relationships"><Relationship Id="rId3" Type="http://schemas.openxmlformats.org/officeDocument/2006/relationships/oleObject" Target="../embeddings/oleObject191.bin"/><Relationship Id="rId2" Type="http://schemas.openxmlformats.org/officeDocument/2006/relationships/slideLayout" Target="../slideLayouts/slideLayout7.xml"/><Relationship Id="rId1" Type="http://schemas.openxmlformats.org/officeDocument/2006/relationships/vmlDrawing" Target="../drawings/vmlDrawing35.vml"/><Relationship Id="rId6" Type="http://schemas.openxmlformats.org/officeDocument/2006/relationships/image" Target="../media/image304.wmf"/><Relationship Id="rId5" Type="http://schemas.openxmlformats.org/officeDocument/2006/relationships/oleObject" Target="../embeddings/oleObject192.bin"/><Relationship Id="rId4" Type="http://schemas.openxmlformats.org/officeDocument/2006/relationships/image" Target="../media/image303.wmf"/></Relationships>
</file>

<file path=ppt/slides/_rels/slide134.xml.rels><?xml version="1.0" encoding="UTF-8" standalone="yes"?>
<Relationships xmlns="http://schemas.openxmlformats.org/package/2006/relationships"><Relationship Id="rId8" Type="http://schemas.openxmlformats.org/officeDocument/2006/relationships/image" Target="../media/image307.wmf"/><Relationship Id="rId3" Type="http://schemas.openxmlformats.org/officeDocument/2006/relationships/oleObject" Target="../embeddings/oleObject193.bin"/><Relationship Id="rId7" Type="http://schemas.openxmlformats.org/officeDocument/2006/relationships/oleObject" Target="../embeddings/oleObject195.bin"/><Relationship Id="rId12" Type="http://schemas.openxmlformats.org/officeDocument/2006/relationships/image" Target="../media/image309.wmf"/><Relationship Id="rId2" Type="http://schemas.openxmlformats.org/officeDocument/2006/relationships/slideLayout" Target="../slideLayouts/slideLayout7.xml"/><Relationship Id="rId1" Type="http://schemas.openxmlformats.org/officeDocument/2006/relationships/vmlDrawing" Target="../drawings/vmlDrawing36.vml"/><Relationship Id="rId6" Type="http://schemas.openxmlformats.org/officeDocument/2006/relationships/image" Target="../media/image306.wmf"/><Relationship Id="rId11" Type="http://schemas.openxmlformats.org/officeDocument/2006/relationships/oleObject" Target="../embeddings/oleObject197.bin"/><Relationship Id="rId5" Type="http://schemas.openxmlformats.org/officeDocument/2006/relationships/oleObject" Target="../embeddings/oleObject194.bin"/><Relationship Id="rId10" Type="http://schemas.openxmlformats.org/officeDocument/2006/relationships/image" Target="../media/image308.wmf"/><Relationship Id="rId4" Type="http://schemas.openxmlformats.org/officeDocument/2006/relationships/image" Target="../media/image305.wmf"/><Relationship Id="rId9" Type="http://schemas.openxmlformats.org/officeDocument/2006/relationships/oleObject" Target="../embeddings/oleObject196.bin"/></Relationships>
</file>

<file path=ppt/slides/_rels/slide135.xml.rels><?xml version="1.0" encoding="UTF-8" standalone="yes"?>
<Relationships xmlns="http://schemas.openxmlformats.org/package/2006/relationships"><Relationship Id="rId8" Type="http://schemas.openxmlformats.org/officeDocument/2006/relationships/image" Target="../media/image312.wmf"/><Relationship Id="rId13" Type="http://schemas.openxmlformats.org/officeDocument/2006/relationships/oleObject" Target="../embeddings/oleObject203.bin"/><Relationship Id="rId3" Type="http://schemas.openxmlformats.org/officeDocument/2006/relationships/oleObject" Target="../embeddings/oleObject198.bin"/><Relationship Id="rId7" Type="http://schemas.openxmlformats.org/officeDocument/2006/relationships/oleObject" Target="../embeddings/oleObject200.bin"/><Relationship Id="rId12" Type="http://schemas.openxmlformats.org/officeDocument/2006/relationships/image" Target="../media/image314.wmf"/><Relationship Id="rId2" Type="http://schemas.openxmlformats.org/officeDocument/2006/relationships/slideLayout" Target="../slideLayouts/slideLayout7.xml"/><Relationship Id="rId1" Type="http://schemas.openxmlformats.org/officeDocument/2006/relationships/vmlDrawing" Target="../drawings/vmlDrawing37.vml"/><Relationship Id="rId6" Type="http://schemas.openxmlformats.org/officeDocument/2006/relationships/image" Target="../media/image311.wmf"/><Relationship Id="rId11" Type="http://schemas.openxmlformats.org/officeDocument/2006/relationships/oleObject" Target="../embeddings/oleObject202.bin"/><Relationship Id="rId5" Type="http://schemas.openxmlformats.org/officeDocument/2006/relationships/oleObject" Target="../embeddings/oleObject199.bin"/><Relationship Id="rId10" Type="http://schemas.openxmlformats.org/officeDocument/2006/relationships/image" Target="../media/image313.wmf"/><Relationship Id="rId4" Type="http://schemas.openxmlformats.org/officeDocument/2006/relationships/image" Target="../media/image310.wmf"/><Relationship Id="rId9" Type="http://schemas.openxmlformats.org/officeDocument/2006/relationships/oleObject" Target="../embeddings/oleObject201.bin"/><Relationship Id="rId14" Type="http://schemas.openxmlformats.org/officeDocument/2006/relationships/image" Target="../media/image315.wmf"/></Relationships>
</file>

<file path=ppt/slides/_rels/slide136.xml.rels><?xml version="1.0" encoding="UTF-8" standalone="yes"?>
<Relationships xmlns="http://schemas.openxmlformats.org/package/2006/relationships"><Relationship Id="rId8" Type="http://schemas.openxmlformats.org/officeDocument/2006/relationships/image" Target="../media/image318.wmf"/><Relationship Id="rId13" Type="http://schemas.openxmlformats.org/officeDocument/2006/relationships/oleObject" Target="../embeddings/oleObject209.bin"/><Relationship Id="rId3" Type="http://schemas.openxmlformats.org/officeDocument/2006/relationships/oleObject" Target="../embeddings/oleObject204.bin"/><Relationship Id="rId7" Type="http://schemas.openxmlformats.org/officeDocument/2006/relationships/oleObject" Target="../embeddings/oleObject206.bin"/><Relationship Id="rId12" Type="http://schemas.openxmlformats.org/officeDocument/2006/relationships/image" Target="../media/image320.wmf"/><Relationship Id="rId2" Type="http://schemas.openxmlformats.org/officeDocument/2006/relationships/slideLayout" Target="../slideLayouts/slideLayout7.xml"/><Relationship Id="rId16" Type="http://schemas.openxmlformats.org/officeDocument/2006/relationships/image" Target="../media/image322.wmf"/><Relationship Id="rId1" Type="http://schemas.openxmlformats.org/officeDocument/2006/relationships/vmlDrawing" Target="../drawings/vmlDrawing38.vml"/><Relationship Id="rId6" Type="http://schemas.openxmlformats.org/officeDocument/2006/relationships/image" Target="../media/image317.wmf"/><Relationship Id="rId11" Type="http://schemas.openxmlformats.org/officeDocument/2006/relationships/oleObject" Target="../embeddings/oleObject208.bin"/><Relationship Id="rId5" Type="http://schemas.openxmlformats.org/officeDocument/2006/relationships/oleObject" Target="../embeddings/oleObject205.bin"/><Relationship Id="rId15" Type="http://schemas.openxmlformats.org/officeDocument/2006/relationships/oleObject" Target="../embeddings/oleObject210.bin"/><Relationship Id="rId10" Type="http://schemas.openxmlformats.org/officeDocument/2006/relationships/image" Target="../media/image319.wmf"/><Relationship Id="rId4" Type="http://schemas.openxmlformats.org/officeDocument/2006/relationships/image" Target="../media/image316.wmf"/><Relationship Id="rId9" Type="http://schemas.openxmlformats.org/officeDocument/2006/relationships/oleObject" Target="../embeddings/oleObject207.bin"/><Relationship Id="rId14" Type="http://schemas.openxmlformats.org/officeDocument/2006/relationships/image" Target="../media/image321.wmf"/></Relationships>
</file>

<file path=ppt/slides/_rels/slide137.xml.rels><?xml version="1.0" encoding="UTF-8" standalone="yes"?>
<Relationships xmlns="http://schemas.openxmlformats.org/package/2006/relationships"><Relationship Id="rId8" Type="http://schemas.openxmlformats.org/officeDocument/2006/relationships/image" Target="../media/image324.wmf"/><Relationship Id="rId3" Type="http://schemas.openxmlformats.org/officeDocument/2006/relationships/oleObject" Target="../embeddings/oleObject211.bin"/><Relationship Id="rId7" Type="http://schemas.openxmlformats.org/officeDocument/2006/relationships/oleObject" Target="../embeddings/oleObject213.bin"/><Relationship Id="rId2" Type="http://schemas.openxmlformats.org/officeDocument/2006/relationships/slideLayout" Target="../slideLayouts/slideLayout7.xml"/><Relationship Id="rId1" Type="http://schemas.openxmlformats.org/officeDocument/2006/relationships/vmlDrawing" Target="../drawings/vmlDrawing39.vml"/><Relationship Id="rId6" Type="http://schemas.openxmlformats.org/officeDocument/2006/relationships/image" Target="../media/image323.wmf"/><Relationship Id="rId5" Type="http://schemas.openxmlformats.org/officeDocument/2006/relationships/oleObject" Target="../embeddings/oleObject212.bin"/><Relationship Id="rId4" Type="http://schemas.openxmlformats.org/officeDocument/2006/relationships/image" Target="../media/image316.wmf"/></Relationships>
</file>

<file path=ppt/slides/_rels/slide138.xml.rels><?xml version="1.0" encoding="UTF-8" standalone="yes"?>
<Relationships xmlns="http://schemas.openxmlformats.org/package/2006/relationships"><Relationship Id="rId8" Type="http://schemas.openxmlformats.org/officeDocument/2006/relationships/image" Target="../media/image325.wmf"/><Relationship Id="rId3" Type="http://schemas.openxmlformats.org/officeDocument/2006/relationships/oleObject" Target="../embeddings/oleObject214.bin"/><Relationship Id="rId7" Type="http://schemas.openxmlformats.org/officeDocument/2006/relationships/oleObject" Target="../embeddings/oleObject216.bin"/><Relationship Id="rId12" Type="http://schemas.openxmlformats.org/officeDocument/2006/relationships/image" Target="../media/image327.wmf"/><Relationship Id="rId2" Type="http://schemas.openxmlformats.org/officeDocument/2006/relationships/slideLayout" Target="../slideLayouts/slideLayout7.xml"/><Relationship Id="rId1" Type="http://schemas.openxmlformats.org/officeDocument/2006/relationships/vmlDrawing" Target="../drawings/vmlDrawing40.vml"/><Relationship Id="rId6" Type="http://schemas.openxmlformats.org/officeDocument/2006/relationships/image" Target="../media/image317.wmf"/><Relationship Id="rId11" Type="http://schemas.openxmlformats.org/officeDocument/2006/relationships/oleObject" Target="../embeddings/oleObject218.bin"/><Relationship Id="rId5" Type="http://schemas.openxmlformats.org/officeDocument/2006/relationships/oleObject" Target="../embeddings/oleObject215.bin"/><Relationship Id="rId10" Type="http://schemas.openxmlformats.org/officeDocument/2006/relationships/image" Target="../media/image326.wmf"/><Relationship Id="rId4" Type="http://schemas.openxmlformats.org/officeDocument/2006/relationships/image" Target="../media/image322.wmf"/><Relationship Id="rId9" Type="http://schemas.openxmlformats.org/officeDocument/2006/relationships/oleObject" Target="../embeddings/oleObject217.bin"/></Relationships>
</file>

<file path=ppt/slides/_rels/slide139.xml.rels><?xml version="1.0" encoding="UTF-8" standalone="yes"?>
<Relationships xmlns="http://schemas.openxmlformats.org/package/2006/relationships"><Relationship Id="rId8" Type="http://schemas.openxmlformats.org/officeDocument/2006/relationships/image" Target="../media/image330.wmf"/><Relationship Id="rId3" Type="http://schemas.openxmlformats.org/officeDocument/2006/relationships/oleObject" Target="../embeddings/oleObject219.bin"/><Relationship Id="rId7" Type="http://schemas.openxmlformats.org/officeDocument/2006/relationships/oleObject" Target="../embeddings/oleObject221.bin"/><Relationship Id="rId2" Type="http://schemas.openxmlformats.org/officeDocument/2006/relationships/slideLayout" Target="../slideLayouts/slideLayout7.xml"/><Relationship Id="rId1" Type="http://schemas.openxmlformats.org/officeDocument/2006/relationships/vmlDrawing" Target="../drawings/vmlDrawing41.vml"/><Relationship Id="rId6" Type="http://schemas.openxmlformats.org/officeDocument/2006/relationships/image" Target="../media/image329.wmf"/><Relationship Id="rId5" Type="http://schemas.openxmlformats.org/officeDocument/2006/relationships/oleObject" Target="../embeddings/oleObject220.bin"/><Relationship Id="rId10" Type="http://schemas.openxmlformats.org/officeDocument/2006/relationships/image" Target="../media/image331.wmf"/><Relationship Id="rId4" Type="http://schemas.openxmlformats.org/officeDocument/2006/relationships/image" Target="../media/image328.wmf"/><Relationship Id="rId9" Type="http://schemas.openxmlformats.org/officeDocument/2006/relationships/oleObject" Target="../embeddings/oleObject222.bin"/></Relationships>
</file>

<file path=ppt/slides/_rels/slide14.xml.rels><?xml version="1.0" encoding="UTF-8" standalone="yes"?>
<Relationships xmlns="http://schemas.openxmlformats.org/package/2006/relationships"><Relationship Id="rId8" Type="http://schemas.openxmlformats.org/officeDocument/2006/relationships/image" Target="../media/image27.emf"/><Relationship Id="rId13" Type="http://schemas.openxmlformats.org/officeDocument/2006/relationships/oleObject" Target="../embeddings/oleObject7.bin"/><Relationship Id="rId3" Type="http://schemas.openxmlformats.org/officeDocument/2006/relationships/oleObject" Target="../embeddings/oleObject2.bin"/><Relationship Id="rId7" Type="http://schemas.openxmlformats.org/officeDocument/2006/relationships/oleObject" Target="../embeddings/oleObject4.bin"/><Relationship Id="rId12" Type="http://schemas.openxmlformats.org/officeDocument/2006/relationships/image" Target="../media/image29.emf"/><Relationship Id="rId2" Type="http://schemas.openxmlformats.org/officeDocument/2006/relationships/slideLayout" Target="../slideLayouts/slideLayout2.xml"/><Relationship Id="rId16" Type="http://schemas.openxmlformats.org/officeDocument/2006/relationships/image" Target="../media/image31.emf"/><Relationship Id="rId1" Type="http://schemas.openxmlformats.org/officeDocument/2006/relationships/vmlDrawing" Target="../drawings/vmlDrawing2.vml"/><Relationship Id="rId6" Type="http://schemas.openxmlformats.org/officeDocument/2006/relationships/image" Target="../media/image26.emf"/><Relationship Id="rId11" Type="http://schemas.openxmlformats.org/officeDocument/2006/relationships/oleObject" Target="../embeddings/oleObject6.bin"/><Relationship Id="rId5" Type="http://schemas.openxmlformats.org/officeDocument/2006/relationships/oleObject" Target="../embeddings/oleObject3.bin"/><Relationship Id="rId15" Type="http://schemas.openxmlformats.org/officeDocument/2006/relationships/oleObject" Target="../embeddings/oleObject8.bin"/><Relationship Id="rId10" Type="http://schemas.openxmlformats.org/officeDocument/2006/relationships/image" Target="../media/image28.emf"/><Relationship Id="rId4" Type="http://schemas.openxmlformats.org/officeDocument/2006/relationships/image" Target="../media/image25.wmf"/><Relationship Id="rId9" Type="http://schemas.openxmlformats.org/officeDocument/2006/relationships/oleObject" Target="../embeddings/oleObject5.bin"/><Relationship Id="rId14" Type="http://schemas.openxmlformats.org/officeDocument/2006/relationships/image" Target="../media/image30.emf"/></Relationships>
</file>

<file path=ppt/slides/_rels/slide140.xml.rels><?xml version="1.0" encoding="UTF-8" standalone="yes"?>
<Relationships xmlns="http://schemas.openxmlformats.org/package/2006/relationships"><Relationship Id="rId8" Type="http://schemas.openxmlformats.org/officeDocument/2006/relationships/image" Target="../media/image335.wmf"/><Relationship Id="rId3" Type="http://schemas.openxmlformats.org/officeDocument/2006/relationships/oleObject" Target="../embeddings/oleObject223.bin"/><Relationship Id="rId7" Type="http://schemas.openxmlformats.org/officeDocument/2006/relationships/image" Target="../media/image334.wmf"/><Relationship Id="rId2" Type="http://schemas.openxmlformats.org/officeDocument/2006/relationships/slideLayout" Target="../slideLayouts/slideLayout7.xml"/><Relationship Id="rId1" Type="http://schemas.openxmlformats.org/officeDocument/2006/relationships/vmlDrawing" Target="../drawings/vmlDrawing42.vml"/><Relationship Id="rId6" Type="http://schemas.openxmlformats.org/officeDocument/2006/relationships/image" Target="../media/image333.wmf"/><Relationship Id="rId5" Type="http://schemas.openxmlformats.org/officeDocument/2006/relationships/oleObject" Target="../embeddings/oleObject224.bin"/><Relationship Id="rId4" Type="http://schemas.openxmlformats.org/officeDocument/2006/relationships/image" Target="../media/image332.wmf"/></Relationships>
</file>

<file path=ppt/slides/_rels/slide141.xml.rels><?xml version="1.0" encoding="UTF-8" standalone="yes"?>
<Relationships xmlns="http://schemas.openxmlformats.org/package/2006/relationships"><Relationship Id="rId8" Type="http://schemas.openxmlformats.org/officeDocument/2006/relationships/image" Target="../media/image339.wmf"/><Relationship Id="rId3" Type="http://schemas.openxmlformats.org/officeDocument/2006/relationships/oleObject" Target="../embeddings/oleObject225.bin"/><Relationship Id="rId7" Type="http://schemas.openxmlformats.org/officeDocument/2006/relationships/image" Target="../media/image338.wmf"/><Relationship Id="rId2" Type="http://schemas.openxmlformats.org/officeDocument/2006/relationships/slideLayout" Target="../slideLayouts/slideLayout7.xml"/><Relationship Id="rId1" Type="http://schemas.openxmlformats.org/officeDocument/2006/relationships/vmlDrawing" Target="../drawings/vmlDrawing43.vml"/><Relationship Id="rId6" Type="http://schemas.openxmlformats.org/officeDocument/2006/relationships/image" Target="../media/image337.wmf"/><Relationship Id="rId5" Type="http://schemas.openxmlformats.org/officeDocument/2006/relationships/oleObject" Target="../embeddings/oleObject226.bin"/><Relationship Id="rId4" Type="http://schemas.openxmlformats.org/officeDocument/2006/relationships/image" Target="../media/image336.wmf"/></Relationships>
</file>

<file path=ppt/slides/_rels/slide142.xml.rels><?xml version="1.0" encoding="UTF-8" standalone="yes"?>
<Relationships xmlns="http://schemas.openxmlformats.org/package/2006/relationships"><Relationship Id="rId3" Type="http://schemas.openxmlformats.org/officeDocument/2006/relationships/oleObject" Target="../embeddings/oleObject227.bin"/><Relationship Id="rId2" Type="http://schemas.openxmlformats.org/officeDocument/2006/relationships/slideLayout" Target="../slideLayouts/slideLayout7.xml"/><Relationship Id="rId1" Type="http://schemas.openxmlformats.org/officeDocument/2006/relationships/vmlDrawing" Target="../drawings/vmlDrawing44.vml"/><Relationship Id="rId4" Type="http://schemas.openxmlformats.org/officeDocument/2006/relationships/image" Target="../media/image340.wmf"/></Relationships>
</file>

<file path=ppt/slides/_rels/slide143.xml.rels><?xml version="1.0" encoding="UTF-8" standalone="yes"?>
<Relationships xmlns="http://schemas.openxmlformats.org/package/2006/relationships"><Relationship Id="rId2" Type="http://schemas.openxmlformats.org/officeDocument/2006/relationships/image" Target="../media/image341.jpeg"/><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2" Type="http://schemas.openxmlformats.org/officeDocument/2006/relationships/image" Target="../media/image342.jpeg"/><Relationship Id="rId1" Type="http://schemas.openxmlformats.org/officeDocument/2006/relationships/slideLayout" Target="../slideLayouts/slideLayout6.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147.xml.rels><?xml version="1.0" encoding="UTF-8" standalone="yes"?>
<Relationships xmlns="http://schemas.openxmlformats.org/package/2006/relationships"><Relationship Id="rId3" Type="http://schemas.openxmlformats.org/officeDocument/2006/relationships/image" Target="../media/image343.em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344.emf"/><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345.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346.emf"/><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347.emf"/><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348.emf"/><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349.emf"/><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350.emf"/><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351.emf"/><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352.emf"/><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353.emf"/><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354.emf"/><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355.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12.xml"/></Relationships>
</file>

<file path=ppt/slides/_rels/slide160.xml.rels><?xml version="1.0" encoding="UTF-8" standalone="yes"?>
<Relationships xmlns="http://schemas.openxmlformats.org/package/2006/relationships"><Relationship Id="rId2" Type="http://schemas.openxmlformats.org/officeDocument/2006/relationships/image" Target="../media/image356.emf"/><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image" Target="../media/image357.emf"/><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image" Target="../media/image358.emf"/><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image" Target="../media/image359.emf"/><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image" Target="../media/image360.emf"/><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image" Target="../media/image361.emf"/><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image" Target="../media/image362.emf"/><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image" Target="../media/image363.emf"/><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image" Target="../media/image364.emf"/><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image" Target="../media/image365.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12.xml"/></Relationships>
</file>

<file path=ppt/slides/_rels/slide170.xml.rels><?xml version="1.0" encoding="UTF-8" standalone="yes"?>
<Relationships xmlns="http://schemas.openxmlformats.org/package/2006/relationships"><Relationship Id="rId2" Type="http://schemas.openxmlformats.org/officeDocument/2006/relationships/image" Target="../media/image366.emf"/><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image" Target="../media/image367.emf"/><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image" Target="../media/image368.emf"/><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image" Target="../media/image369.emf"/><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176.xml.rels><?xml version="1.0" encoding="UTF-8" standalone="yes"?>
<Relationships xmlns="http://schemas.openxmlformats.org/package/2006/relationships"><Relationship Id="rId8" Type="http://schemas.openxmlformats.org/officeDocument/2006/relationships/image" Target="../media/image372.wmf"/><Relationship Id="rId13" Type="http://schemas.openxmlformats.org/officeDocument/2006/relationships/oleObject" Target="../embeddings/oleObject233.bin"/><Relationship Id="rId3" Type="http://schemas.openxmlformats.org/officeDocument/2006/relationships/oleObject" Target="../embeddings/oleObject228.bin"/><Relationship Id="rId7" Type="http://schemas.openxmlformats.org/officeDocument/2006/relationships/oleObject" Target="../embeddings/oleObject230.bin"/><Relationship Id="rId12" Type="http://schemas.openxmlformats.org/officeDocument/2006/relationships/image" Target="../media/image374.wmf"/><Relationship Id="rId2" Type="http://schemas.openxmlformats.org/officeDocument/2006/relationships/slideLayout" Target="../slideLayouts/slideLayout7.xml"/><Relationship Id="rId1" Type="http://schemas.openxmlformats.org/officeDocument/2006/relationships/vmlDrawing" Target="../drawings/vmlDrawing45.vml"/><Relationship Id="rId6" Type="http://schemas.openxmlformats.org/officeDocument/2006/relationships/image" Target="../media/image371.wmf"/><Relationship Id="rId11" Type="http://schemas.openxmlformats.org/officeDocument/2006/relationships/oleObject" Target="../embeddings/oleObject232.bin"/><Relationship Id="rId5" Type="http://schemas.openxmlformats.org/officeDocument/2006/relationships/oleObject" Target="../embeddings/oleObject229.bin"/><Relationship Id="rId10" Type="http://schemas.openxmlformats.org/officeDocument/2006/relationships/image" Target="../media/image373.wmf"/><Relationship Id="rId4" Type="http://schemas.openxmlformats.org/officeDocument/2006/relationships/image" Target="../media/image370.wmf"/><Relationship Id="rId9" Type="http://schemas.openxmlformats.org/officeDocument/2006/relationships/oleObject" Target="../embeddings/oleObject231.bin"/><Relationship Id="rId14" Type="http://schemas.openxmlformats.org/officeDocument/2006/relationships/image" Target="../media/image375.wmf"/></Relationships>
</file>

<file path=ppt/slides/_rels/slide177.xml.rels><?xml version="1.0" encoding="UTF-8" standalone="yes"?>
<Relationships xmlns="http://schemas.openxmlformats.org/package/2006/relationships"><Relationship Id="rId8" Type="http://schemas.openxmlformats.org/officeDocument/2006/relationships/image" Target="../media/image378.wmf"/><Relationship Id="rId3" Type="http://schemas.openxmlformats.org/officeDocument/2006/relationships/oleObject" Target="../embeddings/oleObject234.bin"/><Relationship Id="rId7" Type="http://schemas.openxmlformats.org/officeDocument/2006/relationships/oleObject" Target="../embeddings/oleObject236.bin"/><Relationship Id="rId12" Type="http://schemas.openxmlformats.org/officeDocument/2006/relationships/image" Target="../media/image380.wmf"/><Relationship Id="rId2" Type="http://schemas.openxmlformats.org/officeDocument/2006/relationships/slideLayout" Target="../slideLayouts/slideLayout7.xml"/><Relationship Id="rId1" Type="http://schemas.openxmlformats.org/officeDocument/2006/relationships/vmlDrawing" Target="../drawings/vmlDrawing46.vml"/><Relationship Id="rId6" Type="http://schemas.openxmlformats.org/officeDocument/2006/relationships/image" Target="../media/image377.wmf"/><Relationship Id="rId11" Type="http://schemas.openxmlformats.org/officeDocument/2006/relationships/oleObject" Target="../embeddings/oleObject238.bin"/><Relationship Id="rId5" Type="http://schemas.openxmlformats.org/officeDocument/2006/relationships/oleObject" Target="../embeddings/oleObject235.bin"/><Relationship Id="rId10" Type="http://schemas.openxmlformats.org/officeDocument/2006/relationships/image" Target="../media/image379.wmf"/><Relationship Id="rId4" Type="http://schemas.openxmlformats.org/officeDocument/2006/relationships/image" Target="../media/image376.wmf"/><Relationship Id="rId9" Type="http://schemas.openxmlformats.org/officeDocument/2006/relationships/oleObject" Target="../embeddings/oleObject237.bin"/></Relationships>
</file>

<file path=ppt/slides/_rels/slide178.xml.rels><?xml version="1.0" encoding="UTF-8" standalone="yes"?>
<Relationships xmlns="http://schemas.openxmlformats.org/package/2006/relationships"><Relationship Id="rId8" Type="http://schemas.openxmlformats.org/officeDocument/2006/relationships/image" Target="../media/image383.wmf"/><Relationship Id="rId3" Type="http://schemas.openxmlformats.org/officeDocument/2006/relationships/oleObject" Target="../embeddings/oleObject239.bin"/><Relationship Id="rId7" Type="http://schemas.openxmlformats.org/officeDocument/2006/relationships/oleObject" Target="../embeddings/oleObject241.bin"/><Relationship Id="rId12" Type="http://schemas.openxmlformats.org/officeDocument/2006/relationships/image" Target="../media/image385.wmf"/><Relationship Id="rId2" Type="http://schemas.openxmlformats.org/officeDocument/2006/relationships/slideLayout" Target="../slideLayouts/slideLayout7.xml"/><Relationship Id="rId1" Type="http://schemas.openxmlformats.org/officeDocument/2006/relationships/vmlDrawing" Target="../drawings/vmlDrawing47.vml"/><Relationship Id="rId6" Type="http://schemas.openxmlformats.org/officeDocument/2006/relationships/image" Target="../media/image382.wmf"/><Relationship Id="rId11" Type="http://schemas.openxmlformats.org/officeDocument/2006/relationships/oleObject" Target="../embeddings/oleObject243.bin"/><Relationship Id="rId5" Type="http://schemas.openxmlformats.org/officeDocument/2006/relationships/oleObject" Target="../embeddings/oleObject240.bin"/><Relationship Id="rId10" Type="http://schemas.openxmlformats.org/officeDocument/2006/relationships/image" Target="../media/image384.wmf"/><Relationship Id="rId4" Type="http://schemas.openxmlformats.org/officeDocument/2006/relationships/image" Target="../media/image381.wmf"/><Relationship Id="rId9" Type="http://schemas.openxmlformats.org/officeDocument/2006/relationships/oleObject" Target="../embeddings/oleObject242.bin"/></Relationships>
</file>

<file path=ppt/slides/_rels/slide179.xml.rels><?xml version="1.0" encoding="UTF-8" standalone="yes"?>
<Relationships xmlns="http://schemas.openxmlformats.org/package/2006/relationships"><Relationship Id="rId8" Type="http://schemas.openxmlformats.org/officeDocument/2006/relationships/image" Target="../media/image377.wmf"/><Relationship Id="rId13" Type="http://schemas.openxmlformats.org/officeDocument/2006/relationships/oleObject" Target="../embeddings/oleObject249.bin"/><Relationship Id="rId3" Type="http://schemas.openxmlformats.org/officeDocument/2006/relationships/oleObject" Target="../embeddings/oleObject244.bin"/><Relationship Id="rId7" Type="http://schemas.openxmlformats.org/officeDocument/2006/relationships/oleObject" Target="../embeddings/oleObject246.bin"/><Relationship Id="rId12" Type="http://schemas.openxmlformats.org/officeDocument/2006/relationships/image" Target="../media/image388.wmf"/><Relationship Id="rId2" Type="http://schemas.openxmlformats.org/officeDocument/2006/relationships/slideLayout" Target="../slideLayouts/slideLayout7.xml"/><Relationship Id="rId16" Type="http://schemas.openxmlformats.org/officeDocument/2006/relationships/image" Target="../media/image375.wmf"/><Relationship Id="rId1" Type="http://schemas.openxmlformats.org/officeDocument/2006/relationships/vmlDrawing" Target="../drawings/vmlDrawing48.vml"/><Relationship Id="rId6" Type="http://schemas.openxmlformats.org/officeDocument/2006/relationships/image" Target="../media/image386.wmf"/><Relationship Id="rId11" Type="http://schemas.openxmlformats.org/officeDocument/2006/relationships/oleObject" Target="../embeddings/oleObject248.bin"/><Relationship Id="rId5" Type="http://schemas.openxmlformats.org/officeDocument/2006/relationships/oleObject" Target="../embeddings/oleObject245.bin"/><Relationship Id="rId15" Type="http://schemas.openxmlformats.org/officeDocument/2006/relationships/oleObject" Target="../embeddings/oleObject250.bin"/><Relationship Id="rId10" Type="http://schemas.openxmlformats.org/officeDocument/2006/relationships/image" Target="../media/image387.wmf"/><Relationship Id="rId4" Type="http://schemas.openxmlformats.org/officeDocument/2006/relationships/image" Target="../media/image384.wmf"/><Relationship Id="rId9" Type="http://schemas.openxmlformats.org/officeDocument/2006/relationships/oleObject" Target="../embeddings/oleObject247.bin"/><Relationship Id="rId14" Type="http://schemas.openxmlformats.org/officeDocument/2006/relationships/image" Target="../media/image389.wmf"/></Relationships>
</file>

<file path=ppt/slides/_rels/slide1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8" Type="http://schemas.openxmlformats.org/officeDocument/2006/relationships/image" Target="../media/image392.wmf"/><Relationship Id="rId13" Type="http://schemas.openxmlformats.org/officeDocument/2006/relationships/oleObject" Target="../embeddings/oleObject256.bin"/><Relationship Id="rId3" Type="http://schemas.openxmlformats.org/officeDocument/2006/relationships/oleObject" Target="../embeddings/oleObject251.bin"/><Relationship Id="rId7" Type="http://schemas.openxmlformats.org/officeDocument/2006/relationships/oleObject" Target="../embeddings/oleObject253.bin"/><Relationship Id="rId12" Type="http://schemas.openxmlformats.org/officeDocument/2006/relationships/image" Target="../media/image394.wmf"/><Relationship Id="rId2" Type="http://schemas.openxmlformats.org/officeDocument/2006/relationships/slideLayout" Target="../slideLayouts/slideLayout7.xml"/><Relationship Id="rId16" Type="http://schemas.openxmlformats.org/officeDocument/2006/relationships/image" Target="../media/image396.wmf"/><Relationship Id="rId1" Type="http://schemas.openxmlformats.org/officeDocument/2006/relationships/vmlDrawing" Target="../drawings/vmlDrawing49.vml"/><Relationship Id="rId6" Type="http://schemas.openxmlformats.org/officeDocument/2006/relationships/image" Target="../media/image391.wmf"/><Relationship Id="rId11" Type="http://schemas.openxmlformats.org/officeDocument/2006/relationships/oleObject" Target="../embeddings/oleObject255.bin"/><Relationship Id="rId5" Type="http://schemas.openxmlformats.org/officeDocument/2006/relationships/oleObject" Target="../embeddings/oleObject252.bin"/><Relationship Id="rId15" Type="http://schemas.openxmlformats.org/officeDocument/2006/relationships/oleObject" Target="../embeddings/oleObject257.bin"/><Relationship Id="rId10" Type="http://schemas.openxmlformats.org/officeDocument/2006/relationships/image" Target="../media/image393.wmf"/><Relationship Id="rId4" Type="http://schemas.openxmlformats.org/officeDocument/2006/relationships/image" Target="../media/image390.wmf"/><Relationship Id="rId9" Type="http://schemas.openxmlformats.org/officeDocument/2006/relationships/oleObject" Target="../embeddings/oleObject254.bin"/><Relationship Id="rId14" Type="http://schemas.openxmlformats.org/officeDocument/2006/relationships/image" Target="../media/image395.wmf"/></Relationships>
</file>

<file path=ppt/slides/_rels/slide181.xml.rels><?xml version="1.0" encoding="UTF-8" standalone="yes"?>
<Relationships xmlns="http://schemas.openxmlformats.org/package/2006/relationships"><Relationship Id="rId8" Type="http://schemas.openxmlformats.org/officeDocument/2006/relationships/image" Target="../media/image394.wmf"/><Relationship Id="rId13" Type="http://schemas.openxmlformats.org/officeDocument/2006/relationships/oleObject" Target="../embeddings/oleObject263.bin"/><Relationship Id="rId18" Type="http://schemas.openxmlformats.org/officeDocument/2006/relationships/image" Target="../media/image401.wmf"/><Relationship Id="rId26" Type="http://schemas.openxmlformats.org/officeDocument/2006/relationships/image" Target="../media/image405.wmf"/><Relationship Id="rId3" Type="http://schemas.openxmlformats.org/officeDocument/2006/relationships/oleObject" Target="../embeddings/oleObject258.bin"/><Relationship Id="rId21" Type="http://schemas.openxmlformats.org/officeDocument/2006/relationships/oleObject" Target="../embeddings/oleObject267.bin"/><Relationship Id="rId7" Type="http://schemas.openxmlformats.org/officeDocument/2006/relationships/oleObject" Target="../embeddings/oleObject260.bin"/><Relationship Id="rId12" Type="http://schemas.openxmlformats.org/officeDocument/2006/relationships/image" Target="../media/image398.wmf"/><Relationship Id="rId17" Type="http://schemas.openxmlformats.org/officeDocument/2006/relationships/oleObject" Target="../embeddings/oleObject265.bin"/><Relationship Id="rId25" Type="http://schemas.openxmlformats.org/officeDocument/2006/relationships/oleObject" Target="../embeddings/oleObject269.bin"/><Relationship Id="rId2" Type="http://schemas.openxmlformats.org/officeDocument/2006/relationships/slideLayout" Target="../slideLayouts/slideLayout7.xml"/><Relationship Id="rId16" Type="http://schemas.openxmlformats.org/officeDocument/2006/relationships/image" Target="../media/image400.wmf"/><Relationship Id="rId20" Type="http://schemas.openxmlformats.org/officeDocument/2006/relationships/image" Target="../media/image402.wmf"/><Relationship Id="rId1" Type="http://schemas.openxmlformats.org/officeDocument/2006/relationships/vmlDrawing" Target="../drawings/vmlDrawing50.vml"/><Relationship Id="rId6" Type="http://schemas.openxmlformats.org/officeDocument/2006/relationships/image" Target="../media/image393.wmf"/><Relationship Id="rId11" Type="http://schemas.openxmlformats.org/officeDocument/2006/relationships/oleObject" Target="../embeddings/oleObject262.bin"/><Relationship Id="rId24" Type="http://schemas.openxmlformats.org/officeDocument/2006/relationships/image" Target="../media/image404.wmf"/><Relationship Id="rId5" Type="http://schemas.openxmlformats.org/officeDocument/2006/relationships/oleObject" Target="../embeddings/oleObject259.bin"/><Relationship Id="rId15" Type="http://schemas.openxmlformats.org/officeDocument/2006/relationships/oleObject" Target="../embeddings/oleObject264.bin"/><Relationship Id="rId23" Type="http://schemas.openxmlformats.org/officeDocument/2006/relationships/oleObject" Target="../embeddings/oleObject268.bin"/><Relationship Id="rId28" Type="http://schemas.openxmlformats.org/officeDocument/2006/relationships/image" Target="../media/image406.wmf"/><Relationship Id="rId10" Type="http://schemas.openxmlformats.org/officeDocument/2006/relationships/image" Target="../media/image391.wmf"/><Relationship Id="rId19" Type="http://schemas.openxmlformats.org/officeDocument/2006/relationships/oleObject" Target="../embeddings/oleObject266.bin"/><Relationship Id="rId4" Type="http://schemas.openxmlformats.org/officeDocument/2006/relationships/image" Target="../media/image397.wmf"/><Relationship Id="rId9" Type="http://schemas.openxmlformats.org/officeDocument/2006/relationships/oleObject" Target="../embeddings/oleObject261.bin"/><Relationship Id="rId14" Type="http://schemas.openxmlformats.org/officeDocument/2006/relationships/image" Target="../media/image399.wmf"/><Relationship Id="rId22" Type="http://schemas.openxmlformats.org/officeDocument/2006/relationships/image" Target="../media/image403.wmf"/><Relationship Id="rId27" Type="http://schemas.openxmlformats.org/officeDocument/2006/relationships/oleObject" Target="../embeddings/oleObject270.bin"/></Relationships>
</file>

<file path=ppt/slides/_rels/slide182.xml.rels><?xml version="1.0" encoding="UTF-8" standalone="yes"?>
<Relationships xmlns="http://schemas.openxmlformats.org/package/2006/relationships"><Relationship Id="rId8" Type="http://schemas.openxmlformats.org/officeDocument/2006/relationships/image" Target="../media/image408.wmf"/><Relationship Id="rId13" Type="http://schemas.openxmlformats.org/officeDocument/2006/relationships/oleObject" Target="../embeddings/oleObject276.bin"/><Relationship Id="rId18" Type="http://schemas.openxmlformats.org/officeDocument/2006/relationships/image" Target="../media/image412.wmf"/><Relationship Id="rId3" Type="http://schemas.openxmlformats.org/officeDocument/2006/relationships/oleObject" Target="../embeddings/oleObject271.bin"/><Relationship Id="rId7" Type="http://schemas.openxmlformats.org/officeDocument/2006/relationships/oleObject" Target="../embeddings/oleObject273.bin"/><Relationship Id="rId12" Type="http://schemas.openxmlformats.org/officeDocument/2006/relationships/image" Target="../media/image410.wmf"/><Relationship Id="rId17" Type="http://schemas.openxmlformats.org/officeDocument/2006/relationships/oleObject" Target="../embeddings/oleObject278.bin"/><Relationship Id="rId2" Type="http://schemas.openxmlformats.org/officeDocument/2006/relationships/slideLayout" Target="../slideLayouts/slideLayout7.xml"/><Relationship Id="rId16" Type="http://schemas.openxmlformats.org/officeDocument/2006/relationships/image" Target="../media/image411.wmf"/><Relationship Id="rId1" Type="http://schemas.openxmlformats.org/officeDocument/2006/relationships/vmlDrawing" Target="../drawings/vmlDrawing51.vml"/><Relationship Id="rId6" Type="http://schemas.openxmlformats.org/officeDocument/2006/relationships/image" Target="../media/image407.wmf"/><Relationship Id="rId11" Type="http://schemas.openxmlformats.org/officeDocument/2006/relationships/oleObject" Target="../embeddings/oleObject275.bin"/><Relationship Id="rId5" Type="http://schemas.openxmlformats.org/officeDocument/2006/relationships/oleObject" Target="../embeddings/oleObject272.bin"/><Relationship Id="rId15" Type="http://schemas.openxmlformats.org/officeDocument/2006/relationships/oleObject" Target="../embeddings/oleObject277.bin"/><Relationship Id="rId10" Type="http://schemas.openxmlformats.org/officeDocument/2006/relationships/image" Target="../media/image409.wmf"/><Relationship Id="rId4" Type="http://schemas.openxmlformats.org/officeDocument/2006/relationships/image" Target="../media/image394.wmf"/><Relationship Id="rId9" Type="http://schemas.openxmlformats.org/officeDocument/2006/relationships/oleObject" Target="../embeddings/oleObject274.bin"/><Relationship Id="rId14" Type="http://schemas.openxmlformats.org/officeDocument/2006/relationships/image" Target="../media/image393.wmf"/></Relationships>
</file>

<file path=ppt/slides/_rels/slide183.xml.rels><?xml version="1.0" encoding="UTF-8" standalone="yes"?>
<Relationships xmlns="http://schemas.openxmlformats.org/package/2006/relationships"><Relationship Id="rId8" Type="http://schemas.openxmlformats.org/officeDocument/2006/relationships/image" Target="../media/image415.wmf"/><Relationship Id="rId3" Type="http://schemas.openxmlformats.org/officeDocument/2006/relationships/oleObject" Target="../embeddings/oleObject279.bin"/><Relationship Id="rId7" Type="http://schemas.openxmlformats.org/officeDocument/2006/relationships/oleObject" Target="../embeddings/oleObject281.bin"/><Relationship Id="rId2" Type="http://schemas.openxmlformats.org/officeDocument/2006/relationships/slideLayout" Target="../slideLayouts/slideLayout7.xml"/><Relationship Id="rId1" Type="http://schemas.openxmlformats.org/officeDocument/2006/relationships/vmlDrawing" Target="../drawings/vmlDrawing52.vml"/><Relationship Id="rId6" Type="http://schemas.openxmlformats.org/officeDocument/2006/relationships/image" Target="../media/image414.wmf"/><Relationship Id="rId5" Type="http://schemas.openxmlformats.org/officeDocument/2006/relationships/oleObject" Target="../embeddings/oleObject280.bin"/><Relationship Id="rId4" Type="http://schemas.openxmlformats.org/officeDocument/2006/relationships/image" Target="../media/image413.wmf"/></Relationships>
</file>

<file path=ppt/slides/_rels/slide184.xml.rels><?xml version="1.0" encoding="UTF-8" standalone="yes"?>
<Relationships xmlns="http://schemas.openxmlformats.org/package/2006/relationships"><Relationship Id="rId2" Type="http://schemas.openxmlformats.org/officeDocument/2006/relationships/image" Target="../media/image416.png"/><Relationship Id="rId1" Type="http://schemas.openxmlformats.org/officeDocument/2006/relationships/slideLayout" Target="../slideLayouts/slideLayout7.xml"/></Relationships>
</file>

<file path=ppt/slides/_rels/slide185.xml.rels><?xml version="1.0" encoding="UTF-8" standalone="yes"?>
<Relationships xmlns="http://schemas.openxmlformats.org/package/2006/relationships"><Relationship Id="rId2" Type="http://schemas.openxmlformats.org/officeDocument/2006/relationships/image" Target="../media/image416.png"/><Relationship Id="rId1" Type="http://schemas.openxmlformats.org/officeDocument/2006/relationships/slideLayout" Target="../slideLayouts/slideLayout7.xml"/></Relationships>
</file>

<file path=ppt/slides/_rels/slide186.xml.rels><?xml version="1.0" encoding="UTF-8" standalone="yes"?>
<Relationships xmlns="http://schemas.openxmlformats.org/package/2006/relationships"><Relationship Id="rId8" Type="http://schemas.openxmlformats.org/officeDocument/2006/relationships/image" Target="../media/image419.wmf"/><Relationship Id="rId3" Type="http://schemas.openxmlformats.org/officeDocument/2006/relationships/oleObject" Target="../embeddings/oleObject282.bin"/><Relationship Id="rId7" Type="http://schemas.openxmlformats.org/officeDocument/2006/relationships/oleObject" Target="../embeddings/oleObject284.bin"/><Relationship Id="rId2" Type="http://schemas.openxmlformats.org/officeDocument/2006/relationships/slideLayout" Target="../slideLayouts/slideLayout7.xml"/><Relationship Id="rId1" Type="http://schemas.openxmlformats.org/officeDocument/2006/relationships/vmlDrawing" Target="../drawings/vmlDrawing53.vml"/><Relationship Id="rId6" Type="http://schemas.openxmlformats.org/officeDocument/2006/relationships/image" Target="../media/image418.wmf"/><Relationship Id="rId5" Type="http://schemas.openxmlformats.org/officeDocument/2006/relationships/oleObject" Target="../embeddings/oleObject283.bin"/><Relationship Id="rId10" Type="http://schemas.openxmlformats.org/officeDocument/2006/relationships/image" Target="../media/image420.wmf"/><Relationship Id="rId4" Type="http://schemas.openxmlformats.org/officeDocument/2006/relationships/image" Target="../media/image417.wmf"/><Relationship Id="rId9" Type="http://schemas.openxmlformats.org/officeDocument/2006/relationships/oleObject" Target="../embeddings/oleObject285.bin"/></Relationships>
</file>

<file path=ppt/slides/_rels/slide187.xml.rels><?xml version="1.0" encoding="UTF-8" standalone="yes"?>
<Relationships xmlns="http://schemas.openxmlformats.org/package/2006/relationships"><Relationship Id="rId8" Type="http://schemas.openxmlformats.org/officeDocument/2006/relationships/image" Target="../media/image422.wmf"/><Relationship Id="rId3" Type="http://schemas.openxmlformats.org/officeDocument/2006/relationships/oleObject" Target="../embeddings/oleObject286.bin"/><Relationship Id="rId7" Type="http://schemas.openxmlformats.org/officeDocument/2006/relationships/oleObject" Target="../embeddings/oleObject288.bin"/><Relationship Id="rId12" Type="http://schemas.openxmlformats.org/officeDocument/2006/relationships/image" Target="../media/image424.wmf"/><Relationship Id="rId2" Type="http://schemas.openxmlformats.org/officeDocument/2006/relationships/slideLayout" Target="../slideLayouts/slideLayout7.xml"/><Relationship Id="rId1" Type="http://schemas.openxmlformats.org/officeDocument/2006/relationships/vmlDrawing" Target="../drawings/vmlDrawing54.vml"/><Relationship Id="rId6" Type="http://schemas.openxmlformats.org/officeDocument/2006/relationships/image" Target="../media/image421.wmf"/><Relationship Id="rId11" Type="http://schemas.openxmlformats.org/officeDocument/2006/relationships/oleObject" Target="../embeddings/oleObject290.bin"/><Relationship Id="rId5" Type="http://schemas.openxmlformats.org/officeDocument/2006/relationships/oleObject" Target="../embeddings/oleObject287.bin"/><Relationship Id="rId10" Type="http://schemas.openxmlformats.org/officeDocument/2006/relationships/image" Target="../media/image423.wmf"/><Relationship Id="rId4" Type="http://schemas.openxmlformats.org/officeDocument/2006/relationships/image" Target="../media/image418.wmf"/><Relationship Id="rId9" Type="http://schemas.openxmlformats.org/officeDocument/2006/relationships/oleObject" Target="../embeddings/oleObject289.bin"/></Relationships>
</file>

<file path=ppt/slides/_rels/slide188.xml.rels><?xml version="1.0" encoding="UTF-8" standalone="yes"?>
<Relationships xmlns="http://schemas.openxmlformats.org/package/2006/relationships"><Relationship Id="rId8" Type="http://schemas.openxmlformats.org/officeDocument/2006/relationships/image" Target="../media/image426.wmf"/><Relationship Id="rId13" Type="http://schemas.openxmlformats.org/officeDocument/2006/relationships/oleObject" Target="../embeddings/oleObject296.bin"/><Relationship Id="rId18" Type="http://schemas.openxmlformats.org/officeDocument/2006/relationships/image" Target="../media/image431.wmf"/><Relationship Id="rId3" Type="http://schemas.openxmlformats.org/officeDocument/2006/relationships/oleObject" Target="../embeddings/oleObject291.bin"/><Relationship Id="rId7" Type="http://schemas.openxmlformats.org/officeDocument/2006/relationships/oleObject" Target="../embeddings/oleObject293.bin"/><Relationship Id="rId12" Type="http://schemas.openxmlformats.org/officeDocument/2006/relationships/image" Target="../media/image428.wmf"/><Relationship Id="rId17" Type="http://schemas.openxmlformats.org/officeDocument/2006/relationships/oleObject" Target="../embeddings/oleObject298.bin"/><Relationship Id="rId2" Type="http://schemas.openxmlformats.org/officeDocument/2006/relationships/slideLayout" Target="../slideLayouts/slideLayout7.xml"/><Relationship Id="rId16" Type="http://schemas.openxmlformats.org/officeDocument/2006/relationships/image" Target="../media/image430.wmf"/><Relationship Id="rId20" Type="http://schemas.openxmlformats.org/officeDocument/2006/relationships/image" Target="../media/image432.wmf"/><Relationship Id="rId1" Type="http://schemas.openxmlformats.org/officeDocument/2006/relationships/vmlDrawing" Target="../drawings/vmlDrawing55.vml"/><Relationship Id="rId6" Type="http://schemas.openxmlformats.org/officeDocument/2006/relationships/image" Target="../media/image425.wmf"/><Relationship Id="rId11" Type="http://schemas.openxmlformats.org/officeDocument/2006/relationships/oleObject" Target="../embeddings/oleObject295.bin"/><Relationship Id="rId5" Type="http://schemas.openxmlformats.org/officeDocument/2006/relationships/oleObject" Target="../embeddings/oleObject292.bin"/><Relationship Id="rId15" Type="http://schemas.openxmlformats.org/officeDocument/2006/relationships/oleObject" Target="../embeddings/oleObject297.bin"/><Relationship Id="rId10" Type="http://schemas.openxmlformats.org/officeDocument/2006/relationships/image" Target="../media/image427.wmf"/><Relationship Id="rId19" Type="http://schemas.openxmlformats.org/officeDocument/2006/relationships/oleObject" Target="../embeddings/oleObject299.bin"/><Relationship Id="rId4" Type="http://schemas.openxmlformats.org/officeDocument/2006/relationships/image" Target="../media/image424.wmf"/><Relationship Id="rId9" Type="http://schemas.openxmlformats.org/officeDocument/2006/relationships/oleObject" Target="../embeddings/oleObject294.bin"/><Relationship Id="rId14" Type="http://schemas.openxmlformats.org/officeDocument/2006/relationships/image" Target="../media/image429.wmf"/></Relationships>
</file>

<file path=ppt/slides/_rels/slide189.xml.rels><?xml version="1.0" encoding="UTF-8" standalone="yes"?>
<Relationships xmlns="http://schemas.openxmlformats.org/package/2006/relationships"><Relationship Id="rId8" Type="http://schemas.openxmlformats.org/officeDocument/2006/relationships/image" Target="../media/image434.wmf"/><Relationship Id="rId13" Type="http://schemas.openxmlformats.org/officeDocument/2006/relationships/oleObject" Target="../embeddings/oleObject305.bin"/><Relationship Id="rId3" Type="http://schemas.openxmlformats.org/officeDocument/2006/relationships/oleObject" Target="../embeddings/oleObject300.bin"/><Relationship Id="rId7" Type="http://schemas.openxmlformats.org/officeDocument/2006/relationships/oleObject" Target="../embeddings/oleObject302.bin"/><Relationship Id="rId12" Type="http://schemas.openxmlformats.org/officeDocument/2006/relationships/image" Target="../media/image436.wmf"/><Relationship Id="rId2" Type="http://schemas.openxmlformats.org/officeDocument/2006/relationships/slideLayout" Target="../slideLayouts/slideLayout7.xml"/><Relationship Id="rId16" Type="http://schemas.openxmlformats.org/officeDocument/2006/relationships/image" Target="../media/image438.wmf"/><Relationship Id="rId1" Type="http://schemas.openxmlformats.org/officeDocument/2006/relationships/vmlDrawing" Target="../drawings/vmlDrawing56.vml"/><Relationship Id="rId6" Type="http://schemas.openxmlformats.org/officeDocument/2006/relationships/image" Target="../media/image432.wmf"/><Relationship Id="rId11" Type="http://schemas.openxmlformats.org/officeDocument/2006/relationships/oleObject" Target="../embeddings/oleObject304.bin"/><Relationship Id="rId5" Type="http://schemas.openxmlformats.org/officeDocument/2006/relationships/oleObject" Target="../embeddings/oleObject301.bin"/><Relationship Id="rId15" Type="http://schemas.openxmlformats.org/officeDocument/2006/relationships/oleObject" Target="../embeddings/oleObject306.bin"/><Relationship Id="rId10" Type="http://schemas.openxmlformats.org/officeDocument/2006/relationships/image" Target="../media/image435.wmf"/><Relationship Id="rId4" Type="http://schemas.openxmlformats.org/officeDocument/2006/relationships/image" Target="../media/image433.wmf"/><Relationship Id="rId9" Type="http://schemas.openxmlformats.org/officeDocument/2006/relationships/oleObject" Target="../embeddings/oleObject303.bin"/><Relationship Id="rId14" Type="http://schemas.openxmlformats.org/officeDocument/2006/relationships/image" Target="../media/image437.wmf"/></Relationships>
</file>

<file path=ppt/slides/_rels/slide19.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90.xml.rels><?xml version="1.0" encoding="UTF-8" standalone="yes"?>
<Relationships xmlns="http://schemas.openxmlformats.org/package/2006/relationships"><Relationship Id="rId8" Type="http://schemas.openxmlformats.org/officeDocument/2006/relationships/image" Target="../media/image441.wmf"/><Relationship Id="rId3" Type="http://schemas.openxmlformats.org/officeDocument/2006/relationships/oleObject" Target="../embeddings/oleObject307.bin"/><Relationship Id="rId7" Type="http://schemas.openxmlformats.org/officeDocument/2006/relationships/oleObject" Target="../embeddings/oleObject309.bin"/><Relationship Id="rId12" Type="http://schemas.openxmlformats.org/officeDocument/2006/relationships/image" Target="../media/image443.wmf"/><Relationship Id="rId2" Type="http://schemas.openxmlformats.org/officeDocument/2006/relationships/slideLayout" Target="../slideLayouts/slideLayout7.xml"/><Relationship Id="rId1" Type="http://schemas.openxmlformats.org/officeDocument/2006/relationships/vmlDrawing" Target="../drawings/vmlDrawing57.vml"/><Relationship Id="rId6" Type="http://schemas.openxmlformats.org/officeDocument/2006/relationships/image" Target="../media/image440.wmf"/><Relationship Id="rId11" Type="http://schemas.openxmlformats.org/officeDocument/2006/relationships/oleObject" Target="../embeddings/oleObject311.bin"/><Relationship Id="rId5" Type="http://schemas.openxmlformats.org/officeDocument/2006/relationships/oleObject" Target="../embeddings/oleObject308.bin"/><Relationship Id="rId10" Type="http://schemas.openxmlformats.org/officeDocument/2006/relationships/image" Target="../media/image442.wmf"/><Relationship Id="rId4" Type="http://schemas.openxmlformats.org/officeDocument/2006/relationships/image" Target="../media/image439.wmf"/><Relationship Id="rId9" Type="http://schemas.openxmlformats.org/officeDocument/2006/relationships/oleObject" Target="../embeddings/oleObject310.bin"/></Relationships>
</file>

<file path=ppt/slides/_rels/slide191.xml.rels><?xml version="1.0" encoding="UTF-8" standalone="yes"?>
<Relationships xmlns="http://schemas.openxmlformats.org/package/2006/relationships"><Relationship Id="rId8" Type="http://schemas.openxmlformats.org/officeDocument/2006/relationships/image" Target="../media/image442.wmf"/><Relationship Id="rId13" Type="http://schemas.openxmlformats.org/officeDocument/2006/relationships/oleObject" Target="../embeddings/oleObject317.bin"/><Relationship Id="rId18" Type="http://schemas.openxmlformats.org/officeDocument/2006/relationships/image" Target="../media/image450.wmf"/><Relationship Id="rId3" Type="http://schemas.openxmlformats.org/officeDocument/2006/relationships/oleObject" Target="../embeddings/oleObject312.bin"/><Relationship Id="rId21" Type="http://schemas.openxmlformats.org/officeDocument/2006/relationships/oleObject" Target="../embeddings/oleObject321.bin"/><Relationship Id="rId7" Type="http://schemas.openxmlformats.org/officeDocument/2006/relationships/oleObject" Target="../embeddings/oleObject314.bin"/><Relationship Id="rId12" Type="http://schemas.openxmlformats.org/officeDocument/2006/relationships/image" Target="../media/image447.wmf"/><Relationship Id="rId17" Type="http://schemas.openxmlformats.org/officeDocument/2006/relationships/oleObject" Target="../embeddings/oleObject319.bin"/><Relationship Id="rId2" Type="http://schemas.openxmlformats.org/officeDocument/2006/relationships/slideLayout" Target="../slideLayouts/slideLayout7.xml"/><Relationship Id="rId16" Type="http://schemas.openxmlformats.org/officeDocument/2006/relationships/image" Target="../media/image449.wmf"/><Relationship Id="rId20" Type="http://schemas.openxmlformats.org/officeDocument/2006/relationships/image" Target="../media/image451.wmf"/><Relationship Id="rId1" Type="http://schemas.openxmlformats.org/officeDocument/2006/relationships/vmlDrawing" Target="../drawings/vmlDrawing58.vml"/><Relationship Id="rId6" Type="http://schemas.openxmlformats.org/officeDocument/2006/relationships/image" Target="../media/image445.wmf"/><Relationship Id="rId11" Type="http://schemas.openxmlformats.org/officeDocument/2006/relationships/oleObject" Target="../embeddings/oleObject316.bin"/><Relationship Id="rId24" Type="http://schemas.openxmlformats.org/officeDocument/2006/relationships/image" Target="../media/image453.wmf"/><Relationship Id="rId5" Type="http://schemas.openxmlformats.org/officeDocument/2006/relationships/oleObject" Target="../embeddings/oleObject313.bin"/><Relationship Id="rId15" Type="http://schemas.openxmlformats.org/officeDocument/2006/relationships/oleObject" Target="../embeddings/oleObject318.bin"/><Relationship Id="rId23" Type="http://schemas.openxmlformats.org/officeDocument/2006/relationships/oleObject" Target="../embeddings/oleObject322.bin"/><Relationship Id="rId10" Type="http://schemas.openxmlformats.org/officeDocument/2006/relationships/image" Target="../media/image446.wmf"/><Relationship Id="rId19" Type="http://schemas.openxmlformats.org/officeDocument/2006/relationships/oleObject" Target="../embeddings/oleObject320.bin"/><Relationship Id="rId4" Type="http://schemas.openxmlformats.org/officeDocument/2006/relationships/image" Target="../media/image444.wmf"/><Relationship Id="rId9" Type="http://schemas.openxmlformats.org/officeDocument/2006/relationships/oleObject" Target="../embeddings/oleObject315.bin"/><Relationship Id="rId14" Type="http://schemas.openxmlformats.org/officeDocument/2006/relationships/image" Target="../media/image448.wmf"/><Relationship Id="rId22" Type="http://schemas.openxmlformats.org/officeDocument/2006/relationships/image" Target="../media/image452.wmf"/></Relationships>
</file>

<file path=ppt/slides/_rels/slide192.xml.rels><?xml version="1.0" encoding="UTF-8" standalone="yes"?>
<Relationships xmlns="http://schemas.openxmlformats.org/package/2006/relationships"><Relationship Id="rId8" Type="http://schemas.openxmlformats.org/officeDocument/2006/relationships/image" Target="../media/image455.wmf"/><Relationship Id="rId13" Type="http://schemas.openxmlformats.org/officeDocument/2006/relationships/oleObject" Target="../embeddings/oleObject328.bin"/><Relationship Id="rId18" Type="http://schemas.openxmlformats.org/officeDocument/2006/relationships/image" Target="../media/image460.wmf"/><Relationship Id="rId3" Type="http://schemas.openxmlformats.org/officeDocument/2006/relationships/oleObject" Target="../embeddings/oleObject323.bin"/><Relationship Id="rId21" Type="http://schemas.openxmlformats.org/officeDocument/2006/relationships/oleObject" Target="../embeddings/oleObject332.bin"/><Relationship Id="rId7" Type="http://schemas.openxmlformats.org/officeDocument/2006/relationships/oleObject" Target="../embeddings/oleObject325.bin"/><Relationship Id="rId12" Type="http://schemas.openxmlformats.org/officeDocument/2006/relationships/image" Target="../media/image457.wmf"/><Relationship Id="rId17" Type="http://schemas.openxmlformats.org/officeDocument/2006/relationships/oleObject" Target="../embeddings/oleObject330.bin"/><Relationship Id="rId2" Type="http://schemas.openxmlformats.org/officeDocument/2006/relationships/slideLayout" Target="../slideLayouts/slideLayout7.xml"/><Relationship Id="rId16" Type="http://schemas.openxmlformats.org/officeDocument/2006/relationships/image" Target="../media/image459.wmf"/><Relationship Id="rId20" Type="http://schemas.openxmlformats.org/officeDocument/2006/relationships/image" Target="../media/image461.wmf"/><Relationship Id="rId1" Type="http://schemas.openxmlformats.org/officeDocument/2006/relationships/vmlDrawing" Target="../drawings/vmlDrawing59.vml"/><Relationship Id="rId6" Type="http://schemas.openxmlformats.org/officeDocument/2006/relationships/image" Target="../media/image454.wmf"/><Relationship Id="rId11" Type="http://schemas.openxmlformats.org/officeDocument/2006/relationships/oleObject" Target="../embeddings/oleObject327.bin"/><Relationship Id="rId5" Type="http://schemas.openxmlformats.org/officeDocument/2006/relationships/oleObject" Target="../embeddings/oleObject324.bin"/><Relationship Id="rId15" Type="http://schemas.openxmlformats.org/officeDocument/2006/relationships/oleObject" Target="../embeddings/oleObject329.bin"/><Relationship Id="rId10" Type="http://schemas.openxmlformats.org/officeDocument/2006/relationships/image" Target="../media/image456.wmf"/><Relationship Id="rId19" Type="http://schemas.openxmlformats.org/officeDocument/2006/relationships/oleObject" Target="../embeddings/oleObject331.bin"/><Relationship Id="rId4" Type="http://schemas.openxmlformats.org/officeDocument/2006/relationships/image" Target="../media/image442.wmf"/><Relationship Id="rId9" Type="http://schemas.openxmlformats.org/officeDocument/2006/relationships/oleObject" Target="../embeddings/oleObject326.bin"/><Relationship Id="rId14" Type="http://schemas.openxmlformats.org/officeDocument/2006/relationships/image" Target="../media/image458.wmf"/><Relationship Id="rId22" Type="http://schemas.openxmlformats.org/officeDocument/2006/relationships/image" Target="../media/image462.wmf"/></Relationships>
</file>

<file path=ppt/slides/_rels/slide193.xml.rels><?xml version="1.0" encoding="UTF-8" standalone="yes"?>
<Relationships xmlns="http://schemas.openxmlformats.org/package/2006/relationships"><Relationship Id="rId8" Type="http://schemas.openxmlformats.org/officeDocument/2006/relationships/image" Target="../media/image464.wmf"/><Relationship Id="rId13" Type="http://schemas.openxmlformats.org/officeDocument/2006/relationships/oleObject" Target="../embeddings/oleObject338.bin"/><Relationship Id="rId3" Type="http://schemas.openxmlformats.org/officeDocument/2006/relationships/oleObject" Target="../embeddings/oleObject333.bin"/><Relationship Id="rId7" Type="http://schemas.openxmlformats.org/officeDocument/2006/relationships/oleObject" Target="../embeddings/oleObject335.bin"/><Relationship Id="rId12" Type="http://schemas.openxmlformats.org/officeDocument/2006/relationships/image" Target="../media/image466.wmf"/><Relationship Id="rId2" Type="http://schemas.openxmlformats.org/officeDocument/2006/relationships/slideLayout" Target="../slideLayouts/slideLayout7.xml"/><Relationship Id="rId1" Type="http://schemas.openxmlformats.org/officeDocument/2006/relationships/vmlDrawing" Target="../drawings/vmlDrawing60.vml"/><Relationship Id="rId6" Type="http://schemas.openxmlformats.org/officeDocument/2006/relationships/image" Target="../media/image463.wmf"/><Relationship Id="rId11" Type="http://schemas.openxmlformats.org/officeDocument/2006/relationships/oleObject" Target="../embeddings/oleObject337.bin"/><Relationship Id="rId5" Type="http://schemas.openxmlformats.org/officeDocument/2006/relationships/oleObject" Target="../embeddings/oleObject334.bin"/><Relationship Id="rId10" Type="http://schemas.openxmlformats.org/officeDocument/2006/relationships/image" Target="../media/image465.wmf"/><Relationship Id="rId4" Type="http://schemas.openxmlformats.org/officeDocument/2006/relationships/image" Target="../media/image461.wmf"/><Relationship Id="rId9" Type="http://schemas.openxmlformats.org/officeDocument/2006/relationships/oleObject" Target="../embeddings/oleObject336.bin"/><Relationship Id="rId14" Type="http://schemas.openxmlformats.org/officeDocument/2006/relationships/image" Target="../media/image467.wmf"/></Relationships>
</file>

<file path=ppt/slides/_rels/slide194.xml.rels><?xml version="1.0" encoding="UTF-8" standalone="yes"?>
<Relationships xmlns="http://schemas.openxmlformats.org/package/2006/relationships"><Relationship Id="rId8" Type="http://schemas.openxmlformats.org/officeDocument/2006/relationships/image" Target="../media/image460.wmf"/><Relationship Id="rId13" Type="http://schemas.openxmlformats.org/officeDocument/2006/relationships/oleObject" Target="../embeddings/oleObject344.bin"/><Relationship Id="rId18" Type="http://schemas.openxmlformats.org/officeDocument/2006/relationships/image" Target="../media/image473.wmf"/><Relationship Id="rId3" Type="http://schemas.openxmlformats.org/officeDocument/2006/relationships/oleObject" Target="../embeddings/oleObject339.bin"/><Relationship Id="rId7" Type="http://schemas.openxmlformats.org/officeDocument/2006/relationships/oleObject" Target="../embeddings/oleObject341.bin"/><Relationship Id="rId12" Type="http://schemas.openxmlformats.org/officeDocument/2006/relationships/image" Target="../media/image470.wmf"/><Relationship Id="rId17" Type="http://schemas.openxmlformats.org/officeDocument/2006/relationships/oleObject" Target="../embeddings/oleObject346.bin"/><Relationship Id="rId2" Type="http://schemas.openxmlformats.org/officeDocument/2006/relationships/slideLayout" Target="../slideLayouts/slideLayout7.xml"/><Relationship Id="rId16" Type="http://schemas.openxmlformats.org/officeDocument/2006/relationships/image" Target="../media/image472.wmf"/><Relationship Id="rId20" Type="http://schemas.openxmlformats.org/officeDocument/2006/relationships/image" Target="../media/image474.wmf"/><Relationship Id="rId1" Type="http://schemas.openxmlformats.org/officeDocument/2006/relationships/vmlDrawing" Target="../drawings/vmlDrawing61.vml"/><Relationship Id="rId6" Type="http://schemas.openxmlformats.org/officeDocument/2006/relationships/image" Target="../media/image468.wmf"/><Relationship Id="rId11" Type="http://schemas.openxmlformats.org/officeDocument/2006/relationships/oleObject" Target="../embeddings/oleObject343.bin"/><Relationship Id="rId5" Type="http://schemas.openxmlformats.org/officeDocument/2006/relationships/oleObject" Target="../embeddings/oleObject340.bin"/><Relationship Id="rId15" Type="http://schemas.openxmlformats.org/officeDocument/2006/relationships/oleObject" Target="../embeddings/oleObject345.bin"/><Relationship Id="rId10" Type="http://schemas.openxmlformats.org/officeDocument/2006/relationships/image" Target="../media/image469.wmf"/><Relationship Id="rId19" Type="http://schemas.openxmlformats.org/officeDocument/2006/relationships/oleObject" Target="../embeddings/oleObject347.bin"/><Relationship Id="rId4" Type="http://schemas.openxmlformats.org/officeDocument/2006/relationships/image" Target="../media/image467.wmf"/><Relationship Id="rId9" Type="http://schemas.openxmlformats.org/officeDocument/2006/relationships/oleObject" Target="../embeddings/oleObject342.bin"/><Relationship Id="rId14" Type="http://schemas.openxmlformats.org/officeDocument/2006/relationships/image" Target="../media/image471.wmf"/></Relationships>
</file>

<file path=ppt/slides/_rels/slide195.xml.rels><?xml version="1.0" encoding="UTF-8" standalone="yes"?>
<Relationships xmlns="http://schemas.openxmlformats.org/package/2006/relationships"><Relationship Id="rId8" Type="http://schemas.openxmlformats.org/officeDocument/2006/relationships/image" Target="../media/image471.wmf"/><Relationship Id="rId13" Type="http://schemas.openxmlformats.org/officeDocument/2006/relationships/oleObject" Target="../embeddings/oleObject353.bin"/><Relationship Id="rId18" Type="http://schemas.openxmlformats.org/officeDocument/2006/relationships/image" Target="../media/image480.wmf"/><Relationship Id="rId3" Type="http://schemas.openxmlformats.org/officeDocument/2006/relationships/oleObject" Target="../embeddings/oleObject348.bin"/><Relationship Id="rId21" Type="http://schemas.openxmlformats.org/officeDocument/2006/relationships/oleObject" Target="../embeddings/oleObject357.bin"/><Relationship Id="rId7" Type="http://schemas.openxmlformats.org/officeDocument/2006/relationships/oleObject" Target="../embeddings/oleObject350.bin"/><Relationship Id="rId12" Type="http://schemas.openxmlformats.org/officeDocument/2006/relationships/image" Target="../media/image477.wmf"/><Relationship Id="rId17" Type="http://schemas.openxmlformats.org/officeDocument/2006/relationships/oleObject" Target="../embeddings/oleObject355.bin"/><Relationship Id="rId2" Type="http://schemas.openxmlformats.org/officeDocument/2006/relationships/slideLayout" Target="../slideLayouts/slideLayout7.xml"/><Relationship Id="rId16" Type="http://schemas.openxmlformats.org/officeDocument/2006/relationships/image" Target="../media/image479.wmf"/><Relationship Id="rId20" Type="http://schemas.openxmlformats.org/officeDocument/2006/relationships/image" Target="../media/image481.wmf"/><Relationship Id="rId1" Type="http://schemas.openxmlformats.org/officeDocument/2006/relationships/vmlDrawing" Target="../drawings/vmlDrawing62.vml"/><Relationship Id="rId6" Type="http://schemas.openxmlformats.org/officeDocument/2006/relationships/image" Target="../media/image460.wmf"/><Relationship Id="rId11" Type="http://schemas.openxmlformats.org/officeDocument/2006/relationships/oleObject" Target="../embeddings/oleObject352.bin"/><Relationship Id="rId5" Type="http://schemas.openxmlformats.org/officeDocument/2006/relationships/oleObject" Target="../embeddings/oleObject349.bin"/><Relationship Id="rId15" Type="http://schemas.openxmlformats.org/officeDocument/2006/relationships/oleObject" Target="../embeddings/oleObject354.bin"/><Relationship Id="rId10" Type="http://schemas.openxmlformats.org/officeDocument/2006/relationships/image" Target="../media/image476.wmf"/><Relationship Id="rId19" Type="http://schemas.openxmlformats.org/officeDocument/2006/relationships/oleObject" Target="../embeddings/oleObject356.bin"/><Relationship Id="rId4" Type="http://schemas.openxmlformats.org/officeDocument/2006/relationships/image" Target="../media/image475.wmf"/><Relationship Id="rId9" Type="http://schemas.openxmlformats.org/officeDocument/2006/relationships/oleObject" Target="../embeddings/oleObject351.bin"/><Relationship Id="rId14" Type="http://schemas.openxmlformats.org/officeDocument/2006/relationships/image" Target="../media/image478.wmf"/><Relationship Id="rId22" Type="http://schemas.openxmlformats.org/officeDocument/2006/relationships/image" Target="../media/image482.wmf"/></Relationships>
</file>

<file path=ppt/slides/_rels/slide196.xml.rels><?xml version="1.0" encoding="UTF-8" standalone="yes"?>
<Relationships xmlns="http://schemas.openxmlformats.org/package/2006/relationships"><Relationship Id="rId8" Type="http://schemas.openxmlformats.org/officeDocument/2006/relationships/image" Target="../media/image484.wmf"/><Relationship Id="rId13" Type="http://schemas.openxmlformats.org/officeDocument/2006/relationships/oleObject" Target="../embeddings/oleObject363.bin"/><Relationship Id="rId3" Type="http://schemas.openxmlformats.org/officeDocument/2006/relationships/oleObject" Target="../embeddings/oleObject358.bin"/><Relationship Id="rId7" Type="http://schemas.openxmlformats.org/officeDocument/2006/relationships/oleObject" Target="../embeddings/oleObject360.bin"/><Relationship Id="rId12" Type="http://schemas.openxmlformats.org/officeDocument/2006/relationships/image" Target="../media/image486.wmf"/><Relationship Id="rId2" Type="http://schemas.openxmlformats.org/officeDocument/2006/relationships/slideLayout" Target="../slideLayouts/slideLayout7.xml"/><Relationship Id="rId1" Type="http://schemas.openxmlformats.org/officeDocument/2006/relationships/vmlDrawing" Target="../drawings/vmlDrawing63.vml"/><Relationship Id="rId6" Type="http://schemas.openxmlformats.org/officeDocument/2006/relationships/image" Target="../media/image482.wmf"/><Relationship Id="rId11" Type="http://schemas.openxmlformats.org/officeDocument/2006/relationships/oleObject" Target="../embeddings/oleObject362.bin"/><Relationship Id="rId5" Type="http://schemas.openxmlformats.org/officeDocument/2006/relationships/oleObject" Target="../embeddings/oleObject359.bin"/><Relationship Id="rId10" Type="http://schemas.openxmlformats.org/officeDocument/2006/relationships/image" Target="../media/image485.wmf"/><Relationship Id="rId4" Type="http://schemas.openxmlformats.org/officeDocument/2006/relationships/image" Target="../media/image483.wmf"/><Relationship Id="rId9" Type="http://schemas.openxmlformats.org/officeDocument/2006/relationships/oleObject" Target="../embeddings/oleObject361.bin"/><Relationship Id="rId14" Type="http://schemas.openxmlformats.org/officeDocument/2006/relationships/image" Target="../media/image487.wmf"/></Relationships>
</file>

<file path=ppt/slides/_rels/slide197.xml.rels><?xml version="1.0" encoding="UTF-8" standalone="yes"?>
<Relationships xmlns="http://schemas.openxmlformats.org/package/2006/relationships"><Relationship Id="rId8" Type="http://schemas.openxmlformats.org/officeDocument/2006/relationships/image" Target="../media/image489.wmf"/><Relationship Id="rId3" Type="http://schemas.openxmlformats.org/officeDocument/2006/relationships/oleObject" Target="../embeddings/oleObject364.bin"/><Relationship Id="rId7" Type="http://schemas.openxmlformats.org/officeDocument/2006/relationships/oleObject" Target="../embeddings/oleObject366.bin"/><Relationship Id="rId12" Type="http://schemas.openxmlformats.org/officeDocument/2006/relationships/image" Target="../media/image491.wmf"/><Relationship Id="rId2" Type="http://schemas.openxmlformats.org/officeDocument/2006/relationships/slideLayout" Target="../slideLayouts/slideLayout7.xml"/><Relationship Id="rId1" Type="http://schemas.openxmlformats.org/officeDocument/2006/relationships/vmlDrawing" Target="../drawings/vmlDrawing64.vml"/><Relationship Id="rId6" Type="http://schemas.openxmlformats.org/officeDocument/2006/relationships/image" Target="../media/image482.wmf"/><Relationship Id="rId11" Type="http://schemas.openxmlformats.org/officeDocument/2006/relationships/oleObject" Target="../embeddings/oleObject368.bin"/><Relationship Id="rId5" Type="http://schemas.openxmlformats.org/officeDocument/2006/relationships/oleObject" Target="../embeddings/oleObject365.bin"/><Relationship Id="rId10" Type="http://schemas.openxmlformats.org/officeDocument/2006/relationships/image" Target="../media/image490.wmf"/><Relationship Id="rId4" Type="http://schemas.openxmlformats.org/officeDocument/2006/relationships/image" Target="../media/image488.wmf"/><Relationship Id="rId9" Type="http://schemas.openxmlformats.org/officeDocument/2006/relationships/oleObject" Target="../embeddings/oleObject367.bin"/></Relationships>
</file>

<file path=ppt/slides/_rels/slide198.xml.rels><?xml version="1.0" encoding="UTF-8" standalone="yes"?>
<Relationships xmlns="http://schemas.openxmlformats.org/package/2006/relationships"><Relationship Id="rId2" Type="http://schemas.openxmlformats.org/officeDocument/2006/relationships/image" Target="../media/image492.emf"/><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2" Type="http://schemas.openxmlformats.org/officeDocument/2006/relationships/image" Target="../media/image493.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gif"/><Relationship Id="rId3" Type="http://schemas.openxmlformats.org/officeDocument/2006/relationships/image" Target="../media/image1.jpe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2.xml"/><Relationship Id="rId16"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9.jpeg"/><Relationship Id="rId5" Type="http://schemas.openxmlformats.org/officeDocument/2006/relationships/image" Target="../media/image3.gif"/><Relationship Id="rId15" Type="http://schemas.openxmlformats.org/officeDocument/2006/relationships/image" Target="../media/image1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 Id="rId14" Type="http://schemas.openxmlformats.org/officeDocument/2006/relationships/image" Target="../media/image12.png"/></Relationships>
</file>

<file path=ppt/slides/_rels/slide2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20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81.jpeg"/><Relationship Id="rId4" Type="http://schemas.openxmlformats.org/officeDocument/2006/relationships/image" Target="../media/image80.jpeg"/></Relationships>
</file>

<file path=ppt/slides/_rels/slide20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85.jpeg"/><Relationship Id="rId4" Type="http://schemas.openxmlformats.org/officeDocument/2006/relationships/image" Target="../media/image84.jpeg"/></Relationships>
</file>

<file path=ppt/slides/_rels/slide203.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88.jpeg"/><Relationship Id="rId4" Type="http://schemas.openxmlformats.org/officeDocument/2006/relationships/image" Target="../media/image87.jpeg"/></Relationships>
</file>

<file path=ppt/slides/_rels/slide204.xml.rels><?xml version="1.0" encoding="UTF-8" standalone="yes"?>
<Relationships xmlns="http://schemas.openxmlformats.org/package/2006/relationships"><Relationship Id="rId3" Type="http://schemas.openxmlformats.org/officeDocument/2006/relationships/image" Target="../media/image494.tiff"/><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95.tiff"/></Relationships>
</file>

<file path=ppt/slides/_rels/slide205.xml.rels><?xml version="1.0" encoding="UTF-8" standalone="yes"?>
<Relationships xmlns="http://schemas.openxmlformats.org/package/2006/relationships"><Relationship Id="rId3" Type="http://schemas.openxmlformats.org/officeDocument/2006/relationships/image" Target="../media/image89.tiff"/><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90.tiff"/></Relationships>
</file>

<file path=ppt/slides/_rels/slide206.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94.tiff"/><Relationship Id="rId5" Type="http://schemas.openxmlformats.org/officeDocument/2006/relationships/image" Target="../media/image93.tiff"/><Relationship Id="rId4" Type="http://schemas.openxmlformats.org/officeDocument/2006/relationships/image" Target="../media/image92.tiff"/></Relationships>
</file>

<file path=ppt/slides/_rels/slide20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96.png"/></Relationships>
</file>

<file path=ppt/slides/_rels/slide208.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2" Type="http://schemas.openxmlformats.org/officeDocument/2006/relationships/image" Target="../media/image49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Layout" Target="../slideLayouts/slideLayout6.xml"/><Relationship Id="rId1" Type="http://schemas.openxmlformats.org/officeDocument/2006/relationships/vmlDrawing" Target="../drawings/vmlDrawing3.vml"/><Relationship Id="rId5" Type="http://schemas.openxmlformats.org/officeDocument/2006/relationships/image" Target="../media/image42.wmf"/><Relationship Id="rId4" Type="http://schemas.openxmlformats.org/officeDocument/2006/relationships/oleObject" Target="../embeddings/oleObject9.bin"/></Relationships>
</file>

<file path=ppt/slides/_rels/slide23.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99.png"/><Relationship Id="rId7" Type="http://schemas.openxmlformats.org/officeDocument/2006/relationships/image" Target="../media/image10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2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3.tiff"/><Relationship Id="rId2" Type="http://schemas.openxmlformats.org/officeDocument/2006/relationships/image" Target="../media/image62.tiff"/><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image" Target="../media/image72.emf"/><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image" Target="../media/image73.emf"/><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image" Target="../media/image75.emf"/><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image" Target="../media/image77.emf"/><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image" Target="../media/image78.em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81.jpeg"/><Relationship Id="rId4" Type="http://schemas.openxmlformats.org/officeDocument/2006/relationships/image" Target="../media/image80.jpeg"/></Relationships>
</file>

<file path=ppt/slides/_rels/slide5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85.jpeg"/><Relationship Id="rId4" Type="http://schemas.openxmlformats.org/officeDocument/2006/relationships/image" Target="../media/image84.jpeg"/></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88.jpeg"/><Relationship Id="rId4" Type="http://schemas.openxmlformats.org/officeDocument/2006/relationships/image" Target="../media/image87.jpeg"/></Relationships>
</file>

<file path=ppt/slides/_rels/slide61.xml.rels><?xml version="1.0" encoding="UTF-8" standalone="yes"?>
<Relationships xmlns="http://schemas.openxmlformats.org/package/2006/relationships"><Relationship Id="rId3" Type="http://schemas.openxmlformats.org/officeDocument/2006/relationships/image" Target="../media/image89.tiff"/><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90.tiff"/></Relationships>
</file>

<file path=ppt/slides/_rels/slide62.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94.tiff"/><Relationship Id="rId5" Type="http://schemas.openxmlformats.org/officeDocument/2006/relationships/image" Target="../media/image93.tiff"/><Relationship Id="rId4" Type="http://schemas.openxmlformats.org/officeDocument/2006/relationships/image" Target="../media/image92.tiff"/></Relationships>
</file>

<file path=ppt/slides/_rels/slide6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96.png"/></Relationships>
</file>

<file path=ppt/slides/_rels/slide64.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98.jpeg"/><Relationship Id="rId1" Type="http://schemas.openxmlformats.org/officeDocument/2006/relationships/slideLayout" Target="../slideLayouts/slideLayout6.xml"/><Relationship Id="rId4" Type="http://schemas.openxmlformats.org/officeDocument/2006/relationships/image" Target="../media/image105.png"/></Relationships>
</file>

<file path=ppt/slides/_rels/slide66.xml.rels><?xml version="1.0" encoding="UTF-8" standalone="yes"?>
<Relationships xmlns="http://schemas.openxmlformats.org/package/2006/relationships"><Relationship Id="rId3" Type="http://schemas.openxmlformats.org/officeDocument/2006/relationships/image" Target="../media/image107.emf"/><Relationship Id="rId2" Type="http://schemas.openxmlformats.org/officeDocument/2006/relationships/image" Target="../media/image106.emf"/><Relationship Id="rId1" Type="http://schemas.openxmlformats.org/officeDocument/2006/relationships/slideLayout" Target="../slideLayouts/slideLayout12.xml"/><Relationship Id="rId4" Type="http://schemas.openxmlformats.org/officeDocument/2006/relationships/image" Target="../media/image108.emf"/></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image" Target="../media/image109.tiff"/><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7.wmf"/><Relationship Id="rId5" Type="http://schemas.openxmlformats.org/officeDocument/2006/relationships/oleObject" Target="../embeddings/oleObject1.bin"/><Relationship Id="rId4" Type="http://schemas.openxmlformats.org/officeDocument/2006/relationships/image" Target="../media/image19.png"/></Relationships>
</file>

<file path=ppt/slides/_rels/slide70.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8" Type="http://schemas.openxmlformats.org/officeDocument/2006/relationships/oleObject" Target="../embeddings/oleObject12.bin"/><Relationship Id="rId13" Type="http://schemas.openxmlformats.org/officeDocument/2006/relationships/image" Target="../media/image117.wmf"/><Relationship Id="rId3" Type="http://schemas.openxmlformats.org/officeDocument/2006/relationships/notesSlide" Target="../notesSlides/notesSlide20.xml"/><Relationship Id="rId7" Type="http://schemas.openxmlformats.org/officeDocument/2006/relationships/image" Target="../media/image114.wmf"/><Relationship Id="rId12" Type="http://schemas.openxmlformats.org/officeDocument/2006/relationships/oleObject" Target="../embeddings/oleObject14.bin"/><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oleObject" Target="../embeddings/oleObject11.bin"/><Relationship Id="rId11" Type="http://schemas.openxmlformats.org/officeDocument/2006/relationships/image" Target="../media/image116.wmf"/><Relationship Id="rId5" Type="http://schemas.openxmlformats.org/officeDocument/2006/relationships/image" Target="../media/image113.wmf"/><Relationship Id="rId10" Type="http://schemas.openxmlformats.org/officeDocument/2006/relationships/oleObject" Target="../embeddings/oleObject13.bin"/><Relationship Id="rId4" Type="http://schemas.openxmlformats.org/officeDocument/2006/relationships/oleObject" Target="../embeddings/oleObject10.bin"/><Relationship Id="rId9" Type="http://schemas.openxmlformats.org/officeDocument/2006/relationships/image" Target="../media/image115.wmf"/></Relationships>
</file>

<file path=ppt/slides/_rels/slide73.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2.xml"/><Relationship Id="rId1" Type="http://schemas.openxmlformats.org/officeDocument/2006/relationships/vmlDrawing" Target="../drawings/vmlDrawing5.vml"/><Relationship Id="rId5" Type="http://schemas.openxmlformats.org/officeDocument/2006/relationships/image" Target="../media/image119.jpeg"/><Relationship Id="rId4" Type="http://schemas.openxmlformats.org/officeDocument/2006/relationships/image" Target="../media/image118.wmf"/></Relationships>
</file>

<file path=ppt/slides/_rels/slide74.xml.rels><?xml version="1.0" encoding="UTF-8" standalone="yes"?>
<Relationships xmlns="http://schemas.openxmlformats.org/package/2006/relationships"><Relationship Id="rId2" Type="http://schemas.openxmlformats.org/officeDocument/2006/relationships/image" Target="../media/image120.emf"/><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2" Type="http://schemas.openxmlformats.org/officeDocument/2006/relationships/image" Target="../media/image121.emf"/><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2" Type="http://schemas.openxmlformats.org/officeDocument/2006/relationships/image" Target="../media/image122.emf"/><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2" Type="http://schemas.openxmlformats.org/officeDocument/2006/relationships/image" Target="../media/image123.emf"/><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124.emf"/><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image" Target="../media/image126.wmf"/><Relationship Id="rId5" Type="http://schemas.openxmlformats.org/officeDocument/2006/relationships/oleObject" Target="../embeddings/oleObject17.bin"/><Relationship Id="rId4" Type="http://schemas.openxmlformats.org/officeDocument/2006/relationships/image" Target="../media/image125.wmf"/></Relationships>
</file>

<file path=ppt/slides/_rels/slide84.xml.rels><?xml version="1.0" encoding="UTF-8" standalone="yes"?>
<Relationships xmlns="http://schemas.openxmlformats.org/package/2006/relationships"><Relationship Id="rId2" Type="http://schemas.openxmlformats.org/officeDocument/2006/relationships/image" Target="../media/image127.emf"/><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128.emf"/><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8" Type="http://schemas.openxmlformats.org/officeDocument/2006/relationships/oleObject" Target="../embeddings/oleObject20.bin"/><Relationship Id="rId13" Type="http://schemas.openxmlformats.org/officeDocument/2006/relationships/image" Target="../media/image132.wmf"/><Relationship Id="rId3" Type="http://schemas.openxmlformats.org/officeDocument/2006/relationships/oleObject" Target="../embeddings/oleObject18.bin"/><Relationship Id="rId7" Type="http://schemas.openxmlformats.org/officeDocument/2006/relationships/image" Target="../media/image134.emf"/><Relationship Id="rId12" Type="http://schemas.openxmlformats.org/officeDocument/2006/relationships/oleObject" Target="../embeddings/oleObject22.bin"/><Relationship Id="rId2" Type="http://schemas.openxmlformats.org/officeDocument/2006/relationships/slideLayout" Target="../slideLayouts/slideLayout7.xml"/><Relationship Id="rId1" Type="http://schemas.openxmlformats.org/officeDocument/2006/relationships/vmlDrawing" Target="../drawings/vmlDrawing7.vml"/><Relationship Id="rId6" Type="http://schemas.openxmlformats.org/officeDocument/2006/relationships/image" Target="../media/image129.wmf"/><Relationship Id="rId11" Type="http://schemas.openxmlformats.org/officeDocument/2006/relationships/image" Target="../media/image131.wmf"/><Relationship Id="rId5" Type="http://schemas.openxmlformats.org/officeDocument/2006/relationships/oleObject" Target="../embeddings/oleObject19.bin"/><Relationship Id="rId15" Type="http://schemas.openxmlformats.org/officeDocument/2006/relationships/image" Target="../media/image133.wmf"/><Relationship Id="rId10" Type="http://schemas.openxmlformats.org/officeDocument/2006/relationships/oleObject" Target="../embeddings/oleObject21.bin"/><Relationship Id="rId4" Type="http://schemas.openxmlformats.org/officeDocument/2006/relationships/image" Target="../media/image118.wmf"/><Relationship Id="rId9" Type="http://schemas.openxmlformats.org/officeDocument/2006/relationships/image" Target="../media/image130.wmf"/><Relationship Id="rId14" Type="http://schemas.openxmlformats.org/officeDocument/2006/relationships/oleObject" Target="../embeddings/oleObject23.bin"/></Relationships>
</file>

<file path=ppt/slides/_rels/slide87.xml.rels><?xml version="1.0" encoding="UTF-8" standalone="yes"?>
<Relationships xmlns="http://schemas.openxmlformats.org/package/2006/relationships"><Relationship Id="rId8" Type="http://schemas.openxmlformats.org/officeDocument/2006/relationships/image" Target="../media/image136.wmf"/><Relationship Id="rId13" Type="http://schemas.openxmlformats.org/officeDocument/2006/relationships/oleObject" Target="../embeddings/oleObject29.bin"/><Relationship Id="rId18" Type="http://schemas.openxmlformats.org/officeDocument/2006/relationships/image" Target="../media/image141.wmf"/><Relationship Id="rId3" Type="http://schemas.openxmlformats.org/officeDocument/2006/relationships/oleObject" Target="../embeddings/oleObject24.bin"/><Relationship Id="rId7" Type="http://schemas.openxmlformats.org/officeDocument/2006/relationships/oleObject" Target="../embeddings/oleObject26.bin"/><Relationship Id="rId12" Type="http://schemas.openxmlformats.org/officeDocument/2006/relationships/image" Target="../media/image138.wmf"/><Relationship Id="rId17" Type="http://schemas.openxmlformats.org/officeDocument/2006/relationships/oleObject" Target="../embeddings/oleObject31.bin"/><Relationship Id="rId2" Type="http://schemas.openxmlformats.org/officeDocument/2006/relationships/slideLayout" Target="../slideLayouts/slideLayout7.xml"/><Relationship Id="rId16" Type="http://schemas.openxmlformats.org/officeDocument/2006/relationships/image" Target="../media/image140.wmf"/><Relationship Id="rId1" Type="http://schemas.openxmlformats.org/officeDocument/2006/relationships/vmlDrawing" Target="../drawings/vmlDrawing8.vml"/><Relationship Id="rId6" Type="http://schemas.openxmlformats.org/officeDocument/2006/relationships/image" Target="../media/image135.wmf"/><Relationship Id="rId11" Type="http://schemas.openxmlformats.org/officeDocument/2006/relationships/oleObject" Target="../embeddings/oleObject28.bin"/><Relationship Id="rId5" Type="http://schemas.openxmlformats.org/officeDocument/2006/relationships/oleObject" Target="../embeddings/oleObject25.bin"/><Relationship Id="rId15" Type="http://schemas.openxmlformats.org/officeDocument/2006/relationships/oleObject" Target="../embeddings/oleObject30.bin"/><Relationship Id="rId10" Type="http://schemas.openxmlformats.org/officeDocument/2006/relationships/image" Target="../media/image137.wmf"/><Relationship Id="rId4" Type="http://schemas.openxmlformats.org/officeDocument/2006/relationships/image" Target="../media/image131.wmf"/><Relationship Id="rId9" Type="http://schemas.openxmlformats.org/officeDocument/2006/relationships/oleObject" Target="../embeddings/oleObject27.bin"/><Relationship Id="rId14" Type="http://schemas.openxmlformats.org/officeDocument/2006/relationships/image" Target="../media/image139.wmf"/></Relationships>
</file>

<file path=ppt/slides/_rels/slide88.xml.rels><?xml version="1.0" encoding="UTF-8" standalone="yes"?>
<Relationships xmlns="http://schemas.openxmlformats.org/package/2006/relationships"><Relationship Id="rId8" Type="http://schemas.openxmlformats.org/officeDocument/2006/relationships/image" Target="../media/image141.wmf"/><Relationship Id="rId13" Type="http://schemas.openxmlformats.org/officeDocument/2006/relationships/oleObject" Target="../embeddings/oleObject37.bin"/><Relationship Id="rId18" Type="http://schemas.openxmlformats.org/officeDocument/2006/relationships/image" Target="../media/image146.wmf"/><Relationship Id="rId3" Type="http://schemas.openxmlformats.org/officeDocument/2006/relationships/oleObject" Target="../embeddings/oleObject32.bin"/><Relationship Id="rId7" Type="http://schemas.openxmlformats.org/officeDocument/2006/relationships/oleObject" Target="../embeddings/oleObject34.bin"/><Relationship Id="rId12" Type="http://schemas.openxmlformats.org/officeDocument/2006/relationships/image" Target="../media/image143.wmf"/><Relationship Id="rId17" Type="http://schemas.openxmlformats.org/officeDocument/2006/relationships/oleObject" Target="../embeddings/oleObject39.bin"/><Relationship Id="rId2" Type="http://schemas.openxmlformats.org/officeDocument/2006/relationships/slideLayout" Target="../slideLayouts/slideLayout7.xml"/><Relationship Id="rId16" Type="http://schemas.openxmlformats.org/officeDocument/2006/relationships/image" Target="../media/image145.wmf"/><Relationship Id="rId20" Type="http://schemas.openxmlformats.org/officeDocument/2006/relationships/image" Target="../media/image147.wmf"/><Relationship Id="rId1" Type="http://schemas.openxmlformats.org/officeDocument/2006/relationships/vmlDrawing" Target="../drawings/vmlDrawing9.vml"/><Relationship Id="rId6" Type="http://schemas.openxmlformats.org/officeDocument/2006/relationships/image" Target="../media/image140.wmf"/><Relationship Id="rId11" Type="http://schemas.openxmlformats.org/officeDocument/2006/relationships/oleObject" Target="../embeddings/oleObject36.bin"/><Relationship Id="rId5" Type="http://schemas.openxmlformats.org/officeDocument/2006/relationships/oleObject" Target="../embeddings/oleObject33.bin"/><Relationship Id="rId15" Type="http://schemas.openxmlformats.org/officeDocument/2006/relationships/oleObject" Target="../embeddings/oleObject38.bin"/><Relationship Id="rId10" Type="http://schemas.openxmlformats.org/officeDocument/2006/relationships/image" Target="../media/image118.wmf"/><Relationship Id="rId19" Type="http://schemas.openxmlformats.org/officeDocument/2006/relationships/oleObject" Target="../embeddings/oleObject40.bin"/><Relationship Id="rId4" Type="http://schemas.openxmlformats.org/officeDocument/2006/relationships/image" Target="../media/image142.wmf"/><Relationship Id="rId9" Type="http://schemas.openxmlformats.org/officeDocument/2006/relationships/oleObject" Target="../embeddings/oleObject35.bin"/><Relationship Id="rId14" Type="http://schemas.openxmlformats.org/officeDocument/2006/relationships/image" Target="../media/image144.wmf"/></Relationships>
</file>

<file path=ppt/slides/_rels/slide89.xml.rels><?xml version="1.0" encoding="UTF-8" standalone="yes"?>
<Relationships xmlns="http://schemas.openxmlformats.org/package/2006/relationships"><Relationship Id="rId8" Type="http://schemas.openxmlformats.org/officeDocument/2006/relationships/image" Target="../media/image149.wmf"/><Relationship Id="rId3" Type="http://schemas.openxmlformats.org/officeDocument/2006/relationships/oleObject" Target="../embeddings/oleObject41.bin"/><Relationship Id="rId7" Type="http://schemas.openxmlformats.org/officeDocument/2006/relationships/oleObject" Target="../embeddings/oleObject43.bin"/><Relationship Id="rId12" Type="http://schemas.openxmlformats.org/officeDocument/2006/relationships/image" Target="../media/image151.wmf"/><Relationship Id="rId2" Type="http://schemas.openxmlformats.org/officeDocument/2006/relationships/slideLayout" Target="../slideLayouts/slideLayout7.xml"/><Relationship Id="rId1" Type="http://schemas.openxmlformats.org/officeDocument/2006/relationships/vmlDrawing" Target="../drawings/vmlDrawing10.vml"/><Relationship Id="rId6" Type="http://schemas.openxmlformats.org/officeDocument/2006/relationships/image" Target="../media/image17.wmf"/><Relationship Id="rId11" Type="http://schemas.openxmlformats.org/officeDocument/2006/relationships/oleObject" Target="../embeddings/oleObject45.bin"/><Relationship Id="rId5" Type="http://schemas.openxmlformats.org/officeDocument/2006/relationships/oleObject" Target="../embeddings/oleObject42.bin"/><Relationship Id="rId10" Type="http://schemas.openxmlformats.org/officeDocument/2006/relationships/image" Target="../media/image150.wmf"/><Relationship Id="rId4" Type="http://schemas.openxmlformats.org/officeDocument/2006/relationships/image" Target="../media/image148.wmf"/><Relationship Id="rId9" Type="http://schemas.openxmlformats.org/officeDocument/2006/relationships/oleObject" Target="../embeddings/oleObject44.bin"/></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8" Type="http://schemas.openxmlformats.org/officeDocument/2006/relationships/image" Target="../media/image153.wmf"/><Relationship Id="rId13" Type="http://schemas.openxmlformats.org/officeDocument/2006/relationships/oleObject" Target="../embeddings/oleObject51.bin"/><Relationship Id="rId18" Type="http://schemas.openxmlformats.org/officeDocument/2006/relationships/image" Target="../media/image158.wmf"/><Relationship Id="rId3" Type="http://schemas.openxmlformats.org/officeDocument/2006/relationships/oleObject" Target="../embeddings/oleObject46.bin"/><Relationship Id="rId21" Type="http://schemas.openxmlformats.org/officeDocument/2006/relationships/oleObject" Target="../embeddings/oleObject55.bin"/><Relationship Id="rId7" Type="http://schemas.openxmlformats.org/officeDocument/2006/relationships/oleObject" Target="../embeddings/oleObject48.bin"/><Relationship Id="rId12" Type="http://schemas.openxmlformats.org/officeDocument/2006/relationships/image" Target="../media/image155.wmf"/><Relationship Id="rId17" Type="http://schemas.openxmlformats.org/officeDocument/2006/relationships/oleObject" Target="../embeddings/oleObject53.bin"/><Relationship Id="rId2" Type="http://schemas.openxmlformats.org/officeDocument/2006/relationships/slideLayout" Target="../slideLayouts/slideLayout7.xml"/><Relationship Id="rId16" Type="http://schemas.openxmlformats.org/officeDocument/2006/relationships/image" Target="../media/image157.wmf"/><Relationship Id="rId20" Type="http://schemas.openxmlformats.org/officeDocument/2006/relationships/image" Target="../media/image159.wmf"/><Relationship Id="rId1" Type="http://schemas.openxmlformats.org/officeDocument/2006/relationships/vmlDrawing" Target="../drawings/vmlDrawing11.vml"/><Relationship Id="rId6" Type="http://schemas.openxmlformats.org/officeDocument/2006/relationships/image" Target="../media/image17.wmf"/><Relationship Id="rId11" Type="http://schemas.openxmlformats.org/officeDocument/2006/relationships/oleObject" Target="../embeddings/oleObject50.bin"/><Relationship Id="rId5" Type="http://schemas.openxmlformats.org/officeDocument/2006/relationships/oleObject" Target="../embeddings/oleObject47.bin"/><Relationship Id="rId15" Type="http://schemas.openxmlformats.org/officeDocument/2006/relationships/oleObject" Target="../embeddings/oleObject52.bin"/><Relationship Id="rId10" Type="http://schemas.openxmlformats.org/officeDocument/2006/relationships/image" Target="../media/image154.wmf"/><Relationship Id="rId19" Type="http://schemas.openxmlformats.org/officeDocument/2006/relationships/oleObject" Target="../embeddings/oleObject54.bin"/><Relationship Id="rId4" Type="http://schemas.openxmlformats.org/officeDocument/2006/relationships/image" Target="../media/image152.wmf"/><Relationship Id="rId9" Type="http://schemas.openxmlformats.org/officeDocument/2006/relationships/oleObject" Target="../embeddings/oleObject49.bin"/><Relationship Id="rId14" Type="http://schemas.openxmlformats.org/officeDocument/2006/relationships/image" Target="../media/image156.wmf"/><Relationship Id="rId22" Type="http://schemas.openxmlformats.org/officeDocument/2006/relationships/image" Target="../media/image160.wmf"/></Relationships>
</file>

<file path=ppt/slides/_rels/slide91.xml.rels><?xml version="1.0" encoding="UTF-8" standalone="yes"?>
<Relationships xmlns="http://schemas.openxmlformats.org/package/2006/relationships"><Relationship Id="rId8" Type="http://schemas.openxmlformats.org/officeDocument/2006/relationships/image" Target="../media/image163.wmf"/><Relationship Id="rId13" Type="http://schemas.openxmlformats.org/officeDocument/2006/relationships/oleObject" Target="../embeddings/oleObject61.bin"/><Relationship Id="rId18" Type="http://schemas.openxmlformats.org/officeDocument/2006/relationships/image" Target="../media/image168.wmf"/><Relationship Id="rId3" Type="http://schemas.openxmlformats.org/officeDocument/2006/relationships/oleObject" Target="../embeddings/oleObject56.bin"/><Relationship Id="rId7" Type="http://schemas.openxmlformats.org/officeDocument/2006/relationships/oleObject" Target="../embeddings/oleObject58.bin"/><Relationship Id="rId12" Type="http://schemas.openxmlformats.org/officeDocument/2006/relationships/image" Target="../media/image165.wmf"/><Relationship Id="rId17" Type="http://schemas.openxmlformats.org/officeDocument/2006/relationships/oleObject" Target="../embeddings/oleObject63.bin"/><Relationship Id="rId2" Type="http://schemas.openxmlformats.org/officeDocument/2006/relationships/slideLayout" Target="../slideLayouts/slideLayout7.xml"/><Relationship Id="rId16" Type="http://schemas.openxmlformats.org/officeDocument/2006/relationships/image" Target="../media/image167.wmf"/><Relationship Id="rId20" Type="http://schemas.openxmlformats.org/officeDocument/2006/relationships/image" Target="../media/image169.wmf"/><Relationship Id="rId1" Type="http://schemas.openxmlformats.org/officeDocument/2006/relationships/vmlDrawing" Target="../drawings/vmlDrawing12.vml"/><Relationship Id="rId6" Type="http://schemas.openxmlformats.org/officeDocument/2006/relationships/image" Target="../media/image162.wmf"/><Relationship Id="rId11" Type="http://schemas.openxmlformats.org/officeDocument/2006/relationships/oleObject" Target="../embeddings/oleObject60.bin"/><Relationship Id="rId5" Type="http://schemas.openxmlformats.org/officeDocument/2006/relationships/oleObject" Target="../embeddings/oleObject57.bin"/><Relationship Id="rId15" Type="http://schemas.openxmlformats.org/officeDocument/2006/relationships/oleObject" Target="../embeddings/oleObject62.bin"/><Relationship Id="rId10" Type="http://schemas.openxmlformats.org/officeDocument/2006/relationships/image" Target="../media/image164.wmf"/><Relationship Id="rId19" Type="http://schemas.openxmlformats.org/officeDocument/2006/relationships/oleObject" Target="../embeddings/oleObject64.bin"/><Relationship Id="rId4" Type="http://schemas.openxmlformats.org/officeDocument/2006/relationships/image" Target="../media/image161.wmf"/><Relationship Id="rId9" Type="http://schemas.openxmlformats.org/officeDocument/2006/relationships/oleObject" Target="../embeddings/oleObject59.bin"/><Relationship Id="rId14" Type="http://schemas.openxmlformats.org/officeDocument/2006/relationships/image" Target="../media/image166.wmf"/></Relationships>
</file>

<file path=ppt/slides/_rels/slide92.xml.rels><?xml version="1.0" encoding="UTF-8" standalone="yes"?>
<Relationships xmlns="http://schemas.openxmlformats.org/package/2006/relationships"><Relationship Id="rId8" Type="http://schemas.openxmlformats.org/officeDocument/2006/relationships/image" Target="../media/image172.wmf"/><Relationship Id="rId13" Type="http://schemas.openxmlformats.org/officeDocument/2006/relationships/oleObject" Target="../embeddings/oleObject70.bin"/><Relationship Id="rId3" Type="http://schemas.openxmlformats.org/officeDocument/2006/relationships/oleObject" Target="../embeddings/oleObject65.bin"/><Relationship Id="rId7" Type="http://schemas.openxmlformats.org/officeDocument/2006/relationships/oleObject" Target="../embeddings/oleObject67.bin"/><Relationship Id="rId12" Type="http://schemas.openxmlformats.org/officeDocument/2006/relationships/image" Target="../media/image174.wmf"/><Relationship Id="rId2" Type="http://schemas.openxmlformats.org/officeDocument/2006/relationships/slideLayout" Target="../slideLayouts/slideLayout7.xml"/><Relationship Id="rId16" Type="http://schemas.openxmlformats.org/officeDocument/2006/relationships/image" Target="../media/image176.wmf"/><Relationship Id="rId1" Type="http://schemas.openxmlformats.org/officeDocument/2006/relationships/vmlDrawing" Target="../drawings/vmlDrawing13.vml"/><Relationship Id="rId6" Type="http://schemas.openxmlformats.org/officeDocument/2006/relationships/image" Target="../media/image171.wmf"/><Relationship Id="rId11" Type="http://schemas.openxmlformats.org/officeDocument/2006/relationships/oleObject" Target="../embeddings/oleObject69.bin"/><Relationship Id="rId5" Type="http://schemas.openxmlformats.org/officeDocument/2006/relationships/oleObject" Target="../embeddings/oleObject66.bin"/><Relationship Id="rId15" Type="http://schemas.openxmlformats.org/officeDocument/2006/relationships/oleObject" Target="../embeddings/oleObject71.bin"/><Relationship Id="rId10" Type="http://schemas.openxmlformats.org/officeDocument/2006/relationships/image" Target="../media/image173.wmf"/><Relationship Id="rId4" Type="http://schemas.openxmlformats.org/officeDocument/2006/relationships/image" Target="../media/image170.wmf"/><Relationship Id="rId9" Type="http://schemas.openxmlformats.org/officeDocument/2006/relationships/oleObject" Target="../embeddings/oleObject68.bin"/><Relationship Id="rId14" Type="http://schemas.openxmlformats.org/officeDocument/2006/relationships/image" Target="../media/image175.wmf"/></Relationships>
</file>

<file path=ppt/slides/_rels/slide93.xml.rels><?xml version="1.0" encoding="UTF-8" standalone="yes"?>
<Relationships xmlns="http://schemas.openxmlformats.org/package/2006/relationships"><Relationship Id="rId8" Type="http://schemas.openxmlformats.org/officeDocument/2006/relationships/image" Target="../media/image178.wmf"/><Relationship Id="rId13" Type="http://schemas.openxmlformats.org/officeDocument/2006/relationships/oleObject" Target="../embeddings/oleObject77.bin"/><Relationship Id="rId3" Type="http://schemas.openxmlformats.org/officeDocument/2006/relationships/oleObject" Target="../embeddings/oleObject72.bin"/><Relationship Id="rId7" Type="http://schemas.openxmlformats.org/officeDocument/2006/relationships/oleObject" Target="../embeddings/oleObject74.bin"/><Relationship Id="rId12" Type="http://schemas.openxmlformats.org/officeDocument/2006/relationships/image" Target="../media/image180.wmf"/><Relationship Id="rId2" Type="http://schemas.openxmlformats.org/officeDocument/2006/relationships/slideLayout" Target="../slideLayouts/slideLayout7.xml"/><Relationship Id="rId16" Type="http://schemas.openxmlformats.org/officeDocument/2006/relationships/image" Target="../media/image182.wmf"/><Relationship Id="rId1" Type="http://schemas.openxmlformats.org/officeDocument/2006/relationships/vmlDrawing" Target="../drawings/vmlDrawing14.vml"/><Relationship Id="rId6" Type="http://schemas.openxmlformats.org/officeDocument/2006/relationships/image" Target="../media/image176.wmf"/><Relationship Id="rId11" Type="http://schemas.openxmlformats.org/officeDocument/2006/relationships/oleObject" Target="../embeddings/oleObject76.bin"/><Relationship Id="rId5" Type="http://schemas.openxmlformats.org/officeDocument/2006/relationships/oleObject" Target="../embeddings/oleObject73.bin"/><Relationship Id="rId15" Type="http://schemas.openxmlformats.org/officeDocument/2006/relationships/oleObject" Target="../embeddings/oleObject78.bin"/><Relationship Id="rId10" Type="http://schemas.openxmlformats.org/officeDocument/2006/relationships/image" Target="../media/image179.wmf"/><Relationship Id="rId4" Type="http://schemas.openxmlformats.org/officeDocument/2006/relationships/image" Target="../media/image177.wmf"/><Relationship Id="rId9" Type="http://schemas.openxmlformats.org/officeDocument/2006/relationships/oleObject" Target="../embeddings/oleObject75.bin"/><Relationship Id="rId14" Type="http://schemas.openxmlformats.org/officeDocument/2006/relationships/image" Target="../media/image181.wmf"/></Relationships>
</file>

<file path=ppt/slides/_rels/slide94.xml.rels><?xml version="1.0" encoding="UTF-8" standalone="yes"?>
<Relationships xmlns="http://schemas.openxmlformats.org/package/2006/relationships"><Relationship Id="rId2" Type="http://schemas.openxmlformats.org/officeDocument/2006/relationships/image" Target="../media/image183.emf"/><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184.emf"/><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185.emf"/><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186.emf"/><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187.emf"/><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188.e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167699" y="476672"/>
            <a:ext cx="8443286" cy="2627209"/>
          </a:xfrm>
        </p:spPr>
        <p:txBody>
          <a:bodyPr>
            <a:normAutofit/>
          </a:bodyPr>
          <a:lstStyle/>
          <a:p>
            <a:pPr>
              <a:defRPr/>
            </a:pPr>
            <a:br>
              <a:rPr lang="ja-JP" altLang="ja-JP" sz="4000" dirty="0"/>
            </a:br>
            <a:r>
              <a:rPr lang="en-US" altLang="ja-JP" sz="4000" dirty="0"/>
              <a:t>Precise Measurement of Muonium HFS</a:t>
            </a:r>
            <a:br>
              <a:rPr lang="en-US" altLang="ja-JP" sz="4000" dirty="0"/>
            </a:br>
            <a:r>
              <a:rPr lang="en-US" altLang="ja-JP" sz="4000" dirty="0"/>
              <a:t>-</a:t>
            </a:r>
            <a:r>
              <a:rPr lang="en-US" altLang="ja-JP" sz="4000" dirty="0" err="1"/>
              <a:t>MuSEUM</a:t>
            </a:r>
            <a:r>
              <a:rPr lang="en-US" altLang="ja-JP" sz="4000" dirty="0"/>
              <a:t>-</a:t>
            </a:r>
            <a:endParaRPr lang="ja-JP" altLang="en-US" sz="4000" dirty="0"/>
          </a:p>
        </p:txBody>
      </p:sp>
      <p:sp>
        <p:nvSpPr>
          <p:cNvPr id="2051" name="Rectangle 3"/>
          <p:cNvSpPr>
            <a:spLocks noGrp="1" noChangeArrowheads="1"/>
          </p:cNvSpPr>
          <p:nvPr>
            <p:ph type="subTitle" idx="1"/>
          </p:nvPr>
        </p:nvSpPr>
        <p:spPr>
          <a:xfrm>
            <a:off x="675162" y="4869160"/>
            <a:ext cx="7428359" cy="1114425"/>
          </a:xfrm>
        </p:spPr>
        <p:txBody>
          <a:bodyPr/>
          <a:lstStyle/>
          <a:p>
            <a:pPr marL="609600" indent="-609600">
              <a:lnSpc>
                <a:spcPct val="90000"/>
              </a:lnSpc>
              <a:buFont typeface="Times" pitchFamily="18" charset="0"/>
              <a:buNone/>
              <a:defRPr/>
            </a:pPr>
            <a:r>
              <a:rPr lang="en-US" altLang="ja-JP" dirty="0" err="1">
                <a:solidFill>
                  <a:schemeClr val="tx1"/>
                </a:solidFill>
              </a:rPr>
              <a:t>K.Shimomura</a:t>
            </a:r>
            <a:r>
              <a:rPr lang="en-US" altLang="ja-JP" dirty="0">
                <a:solidFill>
                  <a:schemeClr val="tx1"/>
                </a:solidFill>
              </a:rPr>
              <a:t> </a:t>
            </a:r>
          </a:p>
          <a:p>
            <a:pPr marL="609600" indent="-609600">
              <a:lnSpc>
                <a:spcPct val="90000"/>
              </a:lnSpc>
              <a:buFont typeface="Times" pitchFamily="18" charset="0"/>
              <a:buNone/>
              <a:defRPr/>
            </a:pPr>
            <a:r>
              <a:rPr lang="en-US" altLang="ja-JP" dirty="0">
                <a:solidFill>
                  <a:schemeClr val="tx1"/>
                </a:solidFill>
              </a:rPr>
              <a:t>KEK IMSS/J-PARC</a:t>
            </a:r>
          </a:p>
        </p:txBody>
      </p:sp>
      <p:sp>
        <p:nvSpPr>
          <p:cNvPr id="4" name="日付プレースホルダ 3"/>
          <p:cNvSpPr>
            <a:spLocks noGrp="1"/>
          </p:cNvSpPr>
          <p:nvPr>
            <p:ph type="dt" sz="half" idx="10"/>
          </p:nvPr>
        </p:nvSpPr>
        <p:spPr/>
        <p:txBody>
          <a:bodyPr/>
          <a:lstStyle/>
          <a:p>
            <a:pPr>
              <a:defRPr/>
            </a:pPr>
            <a:fld id="{FC7250BF-F815-4BFF-BFD3-6C99D06CC601}" type="datetime1">
              <a:rPr lang="ja-JP" altLang="en-US" smtClean="0"/>
              <a:t>2017/9/17</a:t>
            </a:fld>
            <a:endParaRPr lang="en-US" altLang="ja-JP" dirty="0"/>
          </a:p>
        </p:txBody>
      </p:sp>
      <p:sp>
        <p:nvSpPr>
          <p:cNvPr id="5" name="フッター プレースホルダ 4"/>
          <p:cNvSpPr>
            <a:spLocks noGrp="1"/>
          </p:cNvSpPr>
          <p:nvPr>
            <p:ph type="ftr" sz="quarter" idx="11"/>
          </p:nvPr>
        </p:nvSpPr>
        <p:spPr/>
        <p:txBody>
          <a:bodyPr/>
          <a:lstStyle/>
          <a:p>
            <a:pPr>
              <a:defRPr/>
            </a:pPr>
            <a:r>
              <a:rPr lang="en-US" altLang="ja-JP"/>
              <a:t>Seoul U. Seminer</a:t>
            </a:r>
            <a:endParaRPr lang="en-US" altLang="ja-JP" dirty="0"/>
          </a:p>
        </p:txBody>
      </p:sp>
    </p:spTree>
    <p:extLst>
      <p:ext uri="{BB962C8B-B14F-4D97-AF65-F5344CB8AC3E}">
        <p14:creationId xmlns:p14="http://schemas.microsoft.com/office/powerpoint/2010/main" val="19879298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11560" y="2708920"/>
            <a:ext cx="8229600" cy="1143000"/>
          </a:xfrm>
        </p:spPr>
        <p:txBody>
          <a:bodyPr/>
          <a:lstStyle/>
          <a:p>
            <a:r>
              <a:rPr kumimoji="1" lang="en-US" altLang="ja-JP" dirty="0"/>
              <a:t>Experiment</a:t>
            </a:r>
            <a:endParaRPr kumimoji="1" lang="ja-JP" altLang="en-US" dirty="0"/>
          </a:p>
        </p:txBody>
      </p:sp>
      <p:sp>
        <p:nvSpPr>
          <p:cNvPr id="4" name="日付プレースホルダー 3"/>
          <p:cNvSpPr>
            <a:spLocks noGrp="1"/>
          </p:cNvSpPr>
          <p:nvPr>
            <p:ph type="dt" sz="half" idx="10"/>
          </p:nvPr>
        </p:nvSpPr>
        <p:spPr/>
        <p:txBody>
          <a:bodyPr/>
          <a:lstStyle/>
          <a:p>
            <a:pPr>
              <a:defRPr/>
            </a:pPr>
            <a:fld id="{21CFDA02-359E-4BF1-8295-13CC7CC89E3E}" type="datetime1">
              <a:rPr lang="ja-JP" altLang="en-US" smtClean="0"/>
              <a:t>2017/9/17</a:t>
            </a:fld>
            <a:endParaRPr lang="ja-JP" altLang="en-US"/>
          </a:p>
        </p:txBody>
      </p:sp>
      <p:sp>
        <p:nvSpPr>
          <p:cNvPr id="5" name="フッター プレースホルダー 4"/>
          <p:cNvSpPr>
            <a:spLocks noGrp="1"/>
          </p:cNvSpPr>
          <p:nvPr>
            <p:ph type="ftr" sz="quarter" idx="11"/>
          </p:nvPr>
        </p:nvSpPr>
        <p:spPr/>
        <p:txBody>
          <a:bodyPr/>
          <a:lstStyle/>
          <a:p>
            <a:pPr>
              <a:defRPr/>
            </a:pPr>
            <a:r>
              <a:rPr lang="en-US" altLang="ja-JP"/>
              <a:t>Seoul U. Seminer</a:t>
            </a:r>
            <a:endParaRPr lang="ja-JP" altLang="en-US"/>
          </a:p>
        </p:txBody>
      </p:sp>
    </p:spTree>
    <p:extLst>
      <p:ext uri="{BB962C8B-B14F-4D97-AF65-F5344CB8AC3E}">
        <p14:creationId xmlns:p14="http://schemas.microsoft.com/office/powerpoint/2010/main" val="90879071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31F399E4-C905-4DA1-A6BC-D5062D080C53}"/>
              </a:ext>
            </a:extLst>
          </p:cNvPr>
          <p:cNvSpPr>
            <a:spLocks noGrp="1"/>
          </p:cNvSpPr>
          <p:nvPr>
            <p:ph type="dt" sz="half" idx="10"/>
          </p:nvPr>
        </p:nvSpPr>
        <p:spPr/>
        <p:txBody>
          <a:bodyPr/>
          <a:lstStyle/>
          <a:p>
            <a:pPr>
              <a:defRPr/>
            </a:pPr>
            <a:fld id="{32CB3260-2CFC-41AF-9B66-D1083A71B3A2}" type="datetime1">
              <a:rPr lang="ja-JP" altLang="en-US" smtClean="0"/>
              <a:t>2017/9/17</a:t>
            </a:fld>
            <a:endParaRPr lang="ja-JP" altLang="en-US"/>
          </a:p>
        </p:txBody>
      </p:sp>
      <p:sp>
        <p:nvSpPr>
          <p:cNvPr id="3" name="フッター プレースホルダー 2">
            <a:extLst>
              <a:ext uri="{FF2B5EF4-FFF2-40B4-BE49-F238E27FC236}">
                <a16:creationId xmlns:a16="http://schemas.microsoft.com/office/drawing/2014/main" id="{4275281F-3420-4F2F-AAAB-49ECE20B4CFF}"/>
              </a:ext>
            </a:extLst>
          </p:cNvPr>
          <p:cNvSpPr>
            <a:spLocks noGrp="1"/>
          </p:cNvSpPr>
          <p:nvPr>
            <p:ph type="ftr" sz="quarter" idx="11"/>
          </p:nvPr>
        </p:nvSpPr>
        <p:spPr/>
        <p:txBody>
          <a:bodyPr/>
          <a:lstStyle/>
          <a:p>
            <a:pPr>
              <a:defRPr/>
            </a:pPr>
            <a:r>
              <a:rPr lang="en-US" altLang="ja-JP"/>
              <a:t>Seoul U. Seminer</a:t>
            </a:r>
            <a:endParaRPr lang="ja-JP" altLang="en-US"/>
          </a:p>
        </p:txBody>
      </p:sp>
      <p:pic>
        <p:nvPicPr>
          <p:cNvPr id="4" name="図 3">
            <a:extLst>
              <a:ext uri="{FF2B5EF4-FFF2-40B4-BE49-F238E27FC236}">
                <a16:creationId xmlns:a16="http://schemas.microsoft.com/office/drawing/2014/main" id="{B46A5041-3001-476D-BBD5-A13509257204}"/>
              </a:ext>
            </a:extLst>
          </p:cNvPr>
          <p:cNvPicPr>
            <a:picLocks noChangeAspect="1"/>
          </p:cNvPicPr>
          <p:nvPr/>
        </p:nvPicPr>
        <p:blipFill>
          <a:blip r:embed="rId2"/>
          <a:stretch>
            <a:fillRect/>
          </a:stretch>
        </p:blipFill>
        <p:spPr>
          <a:xfrm>
            <a:off x="0" y="11005"/>
            <a:ext cx="9144000" cy="6835990"/>
          </a:xfrm>
          <a:prstGeom prst="rect">
            <a:avLst/>
          </a:prstGeom>
        </p:spPr>
      </p:pic>
    </p:spTree>
    <p:extLst>
      <p:ext uri="{BB962C8B-B14F-4D97-AF65-F5344CB8AC3E}">
        <p14:creationId xmlns:p14="http://schemas.microsoft.com/office/powerpoint/2010/main" val="369045420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2DF5BB33-6798-4E60-B6CF-A2AAC863B264}"/>
              </a:ext>
            </a:extLst>
          </p:cNvPr>
          <p:cNvSpPr>
            <a:spLocks noGrp="1"/>
          </p:cNvSpPr>
          <p:nvPr>
            <p:ph type="dt" sz="half" idx="10"/>
          </p:nvPr>
        </p:nvSpPr>
        <p:spPr/>
        <p:txBody>
          <a:bodyPr/>
          <a:lstStyle/>
          <a:p>
            <a:pPr>
              <a:defRPr/>
            </a:pPr>
            <a:fld id="{32CB3260-2CFC-41AF-9B66-D1083A71B3A2}" type="datetime1">
              <a:rPr lang="ja-JP" altLang="en-US" smtClean="0"/>
              <a:t>2017/9/17</a:t>
            </a:fld>
            <a:endParaRPr lang="ja-JP" altLang="en-US"/>
          </a:p>
        </p:txBody>
      </p:sp>
      <p:sp>
        <p:nvSpPr>
          <p:cNvPr id="3" name="フッター プレースホルダー 2">
            <a:extLst>
              <a:ext uri="{FF2B5EF4-FFF2-40B4-BE49-F238E27FC236}">
                <a16:creationId xmlns:a16="http://schemas.microsoft.com/office/drawing/2014/main" id="{8A76FBD1-3ACB-499B-A1D0-0042C31D789E}"/>
              </a:ext>
            </a:extLst>
          </p:cNvPr>
          <p:cNvSpPr>
            <a:spLocks noGrp="1"/>
          </p:cNvSpPr>
          <p:nvPr>
            <p:ph type="ftr" sz="quarter" idx="11"/>
          </p:nvPr>
        </p:nvSpPr>
        <p:spPr/>
        <p:txBody>
          <a:bodyPr/>
          <a:lstStyle/>
          <a:p>
            <a:pPr>
              <a:defRPr/>
            </a:pPr>
            <a:r>
              <a:rPr lang="en-US" altLang="ja-JP"/>
              <a:t>Seoul U. Seminer</a:t>
            </a:r>
            <a:endParaRPr lang="ja-JP" altLang="en-US"/>
          </a:p>
        </p:txBody>
      </p:sp>
      <p:pic>
        <p:nvPicPr>
          <p:cNvPr id="4" name="図 3">
            <a:extLst>
              <a:ext uri="{FF2B5EF4-FFF2-40B4-BE49-F238E27FC236}">
                <a16:creationId xmlns:a16="http://schemas.microsoft.com/office/drawing/2014/main" id="{7C22716B-FD50-43BE-9FFF-0B2A8D2E9081}"/>
              </a:ext>
            </a:extLst>
          </p:cNvPr>
          <p:cNvPicPr>
            <a:picLocks noChangeAspect="1"/>
          </p:cNvPicPr>
          <p:nvPr/>
        </p:nvPicPr>
        <p:blipFill>
          <a:blip r:embed="rId2"/>
          <a:stretch>
            <a:fillRect/>
          </a:stretch>
        </p:blipFill>
        <p:spPr>
          <a:xfrm>
            <a:off x="0" y="11005"/>
            <a:ext cx="9144000" cy="6835990"/>
          </a:xfrm>
          <a:prstGeom prst="rect">
            <a:avLst/>
          </a:prstGeom>
        </p:spPr>
      </p:pic>
    </p:spTree>
    <p:extLst>
      <p:ext uri="{BB962C8B-B14F-4D97-AF65-F5344CB8AC3E}">
        <p14:creationId xmlns:p14="http://schemas.microsoft.com/office/powerpoint/2010/main" val="161417775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202BF45F-2056-477F-86EC-4990ABB6E601}"/>
              </a:ext>
            </a:extLst>
          </p:cNvPr>
          <p:cNvSpPr>
            <a:spLocks noGrp="1"/>
          </p:cNvSpPr>
          <p:nvPr>
            <p:ph type="dt" sz="half" idx="10"/>
          </p:nvPr>
        </p:nvSpPr>
        <p:spPr/>
        <p:txBody>
          <a:bodyPr/>
          <a:lstStyle/>
          <a:p>
            <a:pPr>
              <a:defRPr/>
            </a:pPr>
            <a:fld id="{32CB3260-2CFC-41AF-9B66-D1083A71B3A2}" type="datetime1">
              <a:rPr lang="ja-JP" altLang="en-US" smtClean="0"/>
              <a:t>2017/9/17</a:t>
            </a:fld>
            <a:endParaRPr lang="ja-JP" altLang="en-US"/>
          </a:p>
        </p:txBody>
      </p:sp>
      <p:sp>
        <p:nvSpPr>
          <p:cNvPr id="3" name="フッター プレースホルダー 2">
            <a:extLst>
              <a:ext uri="{FF2B5EF4-FFF2-40B4-BE49-F238E27FC236}">
                <a16:creationId xmlns:a16="http://schemas.microsoft.com/office/drawing/2014/main" id="{386F77DC-00CF-4066-BEA5-1C739BBB6CDE}"/>
              </a:ext>
            </a:extLst>
          </p:cNvPr>
          <p:cNvSpPr>
            <a:spLocks noGrp="1"/>
          </p:cNvSpPr>
          <p:nvPr>
            <p:ph type="ftr" sz="quarter" idx="11"/>
          </p:nvPr>
        </p:nvSpPr>
        <p:spPr/>
        <p:txBody>
          <a:bodyPr/>
          <a:lstStyle/>
          <a:p>
            <a:pPr>
              <a:defRPr/>
            </a:pPr>
            <a:r>
              <a:rPr lang="en-US" altLang="ja-JP"/>
              <a:t>Seoul U. Seminer</a:t>
            </a:r>
            <a:endParaRPr lang="ja-JP" altLang="en-US"/>
          </a:p>
        </p:txBody>
      </p:sp>
      <p:pic>
        <p:nvPicPr>
          <p:cNvPr id="4" name="図 3">
            <a:extLst>
              <a:ext uri="{FF2B5EF4-FFF2-40B4-BE49-F238E27FC236}">
                <a16:creationId xmlns:a16="http://schemas.microsoft.com/office/drawing/2014/main" id="{408120E2-E63F-4D9B-BED2-8EC190E43189}"/>
              </a:ext>
            </a:extLst>
          </p:cNvPr>
          <p:cNvPicPr>
            <a:picLocks noChangeAspect="1"/>
          </p:cNvPicPr>
          <p:nvPr/>
        </p:nvPicPr>
        <p:blipFill>
          <a:blip r:embed="rId2"/>
          <a:stretch>
            <a:fillRect/>
          </a:stretch>
        </p:blipFill>
        <p:spPr>
          <a:xfrm>
            <a:off x="22425" y="0"/>
            <a:ext cx="9099149" cy="6858000"/>
          </a:xfrm>
          <a:prstGeom prst="rect">
            <a:avLst/>
          </a:prstGeom>
        </p:spPr>
      </p:pic>
    </p:spTree>
    <p:extLst>
      <p:ext uri="{BB962C8B-B14F-4D97-AF65-F5344CB8AC3E}">
        <p14:creationId xmlns:p14="http://schemas.microsoft.com/office/powerpoint/2010/main" val="192150788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F03C3D64-CC38-470F-BD02-84ECEE39ADCA}"/>
              </a:ext>
            </a:extLst>
          </p:cNvPr>
          <p:cNvSpPr>
            <a:spLocks noGrp="1"/>
          </p:cNvSpPr>
          <p:nvPr>
            <p:ph type="dt" sz="half" idx="10"/>
          </p:nvPr>
        </p:nvSpPr>
        <p:spPr/>
        <p:txBody>
          <a:bodyPr/>
          <a:lstStyle/>
          <a:p>
            <a:pPr>
              <a:defRPr/>
            </a:pPr>
            <a:fld id="{32CB3260-2CFC-41AF-9B66-D1083A71B3A2}" type="datetime1">
              <a:rPr lang="ja-JP" altLang="en-US" smtClean="0"/>
              <a:t>2017/9/17</a:t>
            </a:fld>
            <a:endParaRPr lang="ja-JP" altLang="en-US"/>
          </a:p>
        </p:txBody>
      </p:sp>
      <p:sp>
        <p:nvSpPr>
          <p:cNvPr id="3" name="フッター プレースホルダー 2">
            <a:extLst>
              <a:ext uri="{FF2B5EF4-FFF2-40B4-BE49-F238E27FC236}">
                <a16:creationId xmlns:a16="http://schemas.microsoft.com/office/drawing/2014/main" id="{FD2E5571-C7E8-487E-ADE3-7D406B73407D}"/>
              </a:ext>
            </a:extLst>
          </p:cNvPr>
          <p:cNvSpPr>
            <a:spLocks noGrp="1"/>
          </p:cNvSpPr>
          <p:nvPr>
            <p:ph type="ftr" sz="quarter" idx="11"/>
          </p:nvPr>
        </p:nvSpPr>
        <p:spPr/>
        <p:txBody>
          <a:bodyPr/>
          <a:lstStyle/>
          <a:p>
            <a:pPr>
              <a:defRPr/>
            </a:pPr>
            <a:r>
              <a:rPr lang="en-US" altLang="ja-JP"/>
              <a:t>Seoul U. Seminer</a:t>
            </a:r>
            <a:endParaRPr lang="ja-JP" altLang="en-US"/>
          </a:p>
        </p:txBody>
      </p:sp>
      <p:pic>
        <p:nvPicPr>
          <p:cNvPr id="4" name="図 3">
            <a:extLst>
              <a:ext uri="{FF2B5EF4-FFF2-40B4-BE49-F238E27FC236}">
                <a16:creationId xmlns:a16="http://schemas.microsoft.com/office/drawing/2014/main" id="{CAAFF334-AA6E-41C0-AB06-685C40C8E6F5}"/>
              </a:ext>
            </a:extLst>
          </p:cNvPr>
          <p:cNvPicPr>
            <a:picLocks noChangeAspect="1"/>
          </p:cNvPicPr>
          <p:nvPr/>
        </p:nvPicPr>
        <p:blipFill>
          <a:blip r:embed="rId2"/>
          <a:stretch>
            <a:fillRect/>
          </a:stretch>
        </p:blipFill>
        <p:spPr>
          <a:xfrm>
            <a:off x="0" y="27786"/>
            <a:ext cx="9144000" cy="6802427"/>
          </a:xfrm>
          <a:prstGeom prst="rect">
            <a:avLst/>
          </a:prstGeom>
        </p:spPr>
      </p:pic>
    </p:spTree>
    <p:extLst>
      <p:ext uri="{BB962C8B-B14F-4D97-AF65-F5344CB8AC3E}">
        <p14:creationId xmlns:p14="http://schemas.microsoft.com/office/powerpoint/2010/main" val="82745519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FEC9719F-A6F4-4DE5-8980-153668560FD0}"/>
              </a:ext>
            </a:extLst>
          </p:cNvPr>
          <p:cNvSpPr>
            <a:spLocks noGrp="1"/>
          </p:cNvSpPr>
          <p:nvPr>
            <p:ph type="dt" sz="half" idx="10"/>
          </p:nvPr>
        </p:nvSpPr>
        <p:spPr/>
        <p:txBody>
          <a:bodyPr/>
          <a:lstStyle/>
          <a:p>
            <a:pPr>
              <a:defRPr/>
            </a:pPr>
            <a:fld id="{32CB3260-2CFC-41AF-9B66-D1083A71B3A2}" type="datetime1">
              <a:rPr lang="ja-JP" altLang="en-US" smtClean="0"/>
              <a:t>2017/9/17</a:t>
            </a:fld>
            <a:endParaRPr lang="ja-JP" altLang="en-US"/>
          </a:p>
        </p:txBody>
      </p:sp>
      <p:sp>
        <p:nvSpPr>
          <p:cNvPr id="3" name="フッター プレースホルダー 2">
            <a:extLst>
              <a:ext uri="{FF2B5EF4-FFF2-40B4-BE49-F238E27FC236}">
                <a16:creationId xmlns:a16="http://schemas.microsoft.com/office/drawing/2014/main" id="{A51BF95A-6AAD-40AC-9BF7-988157BD1047}"/>
              </a:ext>
            </a:extLst>
          </p:cNvPr>
          <p:cNvSpPr>
            <a:spLocks noGrp="1"/>
          </p:cNvSpPr>
          <p:nvPr>
            <p:ph type="ftr" sz="quarter" idx="11"/>
          </p:nvPr>
        </p:nvSpPr>
        <p:spPr/>
        <p:txBody>
          <a:bodyPr/>
          <a:lstStyle/>
          <a:p>
            <a:pPr>
              <a:defRPr/>
            </a:pPr>
            <a:r>
              <a:rPr lang="en-US" altLang="ja-JP"/>
              <a:t>Seoul U. Seminer</a:t>
            </a:r>
            <a:endParaRPr lang="ja-JP" altLang="en-US"/>
          </a:p>
        </p:txBody>
      </p:sp>
      <p:pic>
        <p:nvPicPr>
          <p:cNvPr id="4" name="図 3">
            <a:extLst>
              <a:ext uri="{FF2B5EF4-FFF2-40B4-BE49-F238E27FC236}">
                <a16:creationId xmlns:a16="http://schemas.microsoft.com/office/drawing/2014/main" id="{AB7D21CA-3B52-42A4-81AC-F78311746B32}"/>
              </a:ext>
            </a:extLst>
          </p:cNvPr>
          <p:cNvPicPr>
            <a:picLocks noChangeAspect="1"/>
          </p:cNvPicPr>
          <p:nvPr/>
        </p:nvPicPr>
        <p:blipFill>
          <a:blip r:embed="rId2"/>
          <a:stretch>
            <a:fillRect/>
          </a:stretch>
        </p:blipFill>
        <p:spPr>
          <a:xfrm>
            <a:off x="0" y="5483"/>
            <a:ext cx="9144000" cy="6847034"/>
          </a:xfrm>
          <a:prstGeom prst="rect">
            <a:avLst/>
          </a:prstGeom>
        </p:spPr>
      </p:pic>
    </p:spTree>
    <p:extLst>
      <p:ext uri="{BB962C8B-B14F-4D97-AF65-F5344CB8AC3E}">
        <p14:creationId xmlns:p14="http://schemas.microsoft.com/office/powerpoint/2010/main" val="34931678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E7B8BC2D-506C-4680-A27E-FD3F1F0A2C47}"/>
              </a:ext>
            </a:extLst>
          </p:cNvPr>
          <p:cNvSpPr>
            <a:spLocks noGrp="1"/>
          </p:cNvSpPr>
          <p:nvPr>
            <p:ph type="dt" sz="half" idx="10"/>
          </p:nvPr>
        </p:nvSpPr>
        <p:spPr/>
        <p:txBody>
          <a:bodyPr/>
          <a:lstStyle/>
          <a:p>
            <a:pPr>
              <a:defRPr/>
            </a:pPr>
            <a:fld id="{32CB3260-2CFC-41AF-9B66-D1083A71B3A2}" type="datetime1">
              <a:rPr lang="ja-JP" altLang="en-US" smtClean="0"/>
              <a:t>2017/9/17</a:t>
            </a:fld>
            <a:endParaRPr lang="ja-JP" altLang="en-US"/>
          </a:p>
        </p:txBody>
      </p:sp>
      <p:sp>
        <p:nvSpPr>
          <p:cNvPr id="3" name="フッター プレースホルダー 2">
            <a:extLst>
              <a:ext uri="{FF2B5EF4-FFF2-40B4-BE49-F238E27FC236}">
                <a16:creationId xmlns:a16="http://schemas.microsoft.com/office/drawing/2014/main" id="{8BB02D57-1C9F-4411-88AE-A637FC94D2CE}"/>
              </a:ext>
            </a:extLst>
          </p:cNvPr>
          <p:cNvSpPr>
            <a:spLocks noGrp="1"/>
          </p:cNvSpPr>
          <p:nvPr>
            <p:ph type="ftr" sz="quarter" idx="11"/>
          </p:nvPr>
        </p:nvSpPr>
        <p:spPr/>
        <p:txBody>
          <a:bodyPr/>
          <a:lstStyle/>
          <a:p>
            <a:pPr>
              <a:defRPr/>
            </a:pPr>
            <a:r>
              <a:rPr lang="en-US" altLang="ja-JP"/>
              <a:t>Seoul U. Seminer</a:t>
            </a:r>
            <a:endParaRPr lang="ja-JP" altLang="en-US"/>
          </a:p>
        </p:txBody>
      </p:sp>
      <p:pic>
        <p:nvPicPr>
          <p:cNvPr id="4" name="図 3">
            <a:extLst>
              <a:ext uri="{FF2B5EF4-FFF2-40B4-BE49-F238E27FC236}">
                <a16:creationId xmlns:a16="http://schemas.microsoft.com/office/drawing/2014/main" id="{C56DCC2D-AA9D-4EB5-BA5F-DC81F124DEAB}"/>
              </a:ext>
            </a:extLst>
          </p:cNvPr>
          <p:cNvPicPr>
            <a:picLocks noChangeAspect="1"/>
          </p:cNvPicPr>
          <p:nvPr/>
        </p:nvPicPr>
        <p:blipFill>
          <a:blip r:embed="rId2"/>
          <a:stretch>
            <a:fillRect/>
          </a:stretch>
        </p:blipFill>
        <p:spPr>
          <a:xfrm>
            <a:off x="0" y="33199"/>
            <a:ext cx="9144000" cy="6791601"/>
          </a:xfrm>
          <a:prstGeom prst="rect">
            <a:avLst/>
          </a:prstGeom>
        </p:spPr>
      </p:pic>
    </p:spTree>
    <p:extLst>
      <p:ext uri="{BB962C8B-B14F-4D97-AF65-F5344CB8AC3E}">
        <p14:creationId xmlns:p14="http://schemas.microsoft.com/office/powerpoint/2010/main" val="58297587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6FA56B10-1297-466E-B9DB-24410CD9AF9F}"/>
              </a:ext>
            </a:extLst>
          </p:cNvPr>
          <p:cNvSpPr>
            <a:spLocks noGrp="1"/>
          </p:cNvSpPr>
          <p:nvPr>
            <p:ph type="dt" sz="half" idx="10"/>
          </p:nvPr>
        </p:nvSpPr>
        <p:spPr/>
        <p:txBody>
          <a:bodyPr/>
          <a:lstStyle/>
          <a:p>
            <a:pPr>
              <a:defRPr/>
            </a:pPr>
            <a:fld id="{32CB3260-2CFC-41AF-9B66-D1083A71B3A2}" type="datetime1">
              <a:rPr lang="ja-JP" altLang="en-US" smtClean="0"/>
              <a:t>2017/9/17</a:t>
            </a:fld>
            <a:endParaRPr lang="ja-JP" altLang="en-US"/>
          </a:p>
        </p:txBody>
      </p:sp>
      <p:sp>
        <p:nvSpPr>
          <p:cNvPr id="3" name="フッター プレースホルダー 2">
            <a:extLst>
              <a:ext uri="{FF2B5EF4-FFF2-40B4-BE49-F238E27FC236}">
                <a16:creationId xmlns:a16="http://schemas.microsoft.com/office/drawing/2014/main" id="{1E7BB5AA-CD34-468E-BC1E-E9C28CB4CBF6}"/>
              </a:ext>
            </a:extLst>
          </p:cNvPr>
          <p:cNvSpPr>
            <a:spLocks noGrp="1"/>
          </p:cNvSpPr>
          <p:nvPr>
            <p:ph type="ftr" sz="quarter" idx="11"/>
          </p:nvPr>
        </p:nvSpPr>
        <p:spPr/>
        <p:txBody>
          <a:bodyPr/>
          <a:lstStyle/>
          <a:p>
            <a:pPr>
              <a:defRPr/>
            </a:pPr>
            <a:r>
              <a:rPr lang="en-US" altLang="ja-JP"/>
              <a:t>Seoul U. Seminer</a:t>
            </a:r>
            <a:endParaRPr lang="ja-JP" altLang="en-US"/>
          </a:p>
        </p:txBody>
      </p:sp>
      <p:pic>
        <p:nvPicPr>
          <p:cNvPr id="4" name="図 3">
            <a:extLst>
              <a:ext uri="{FF2B5EF4-FFF2-40B4-BE49-F238E27FC236}">
                <a16:creationId xmlns:a16="http://schemas.microsoft.com/office/drawing/2014/main" id="{3D0DA2DE-05FC-4AFD-B200-CFF579807A18}"/>
              </a:ext>
            </a:extLst>
          </p:cNvPr>
          <p:cNvPicPr>
            <a:picLocks noChangeAspect="1"/>
          </p:cNvPicPr>
          <p:nvPr/>
        </p:nvPicPr>
        <p:blipFill>
          <a:blip r:embed="rId2"/>
          <a:stretch>
            <a:fillRect/>
          </a:stretch>
        </p:blipFill>
        <p:spPr>
          <a:xfrm>
            <a:off x="22316" y="0"/>
            <a:ext cx="9099367" cy="6858000"/>
          </a:xfrm>
          <a:prstGeom prst="rect">
            <a:avLst/>
          </a:prstGeom>
        </p:spPr>
      </p:pic>
    </p:spTree>
    <p:extLst>
      <p:ext uri="{BB962C8B-B14F-4D97-AF65-F5344CB8AC3E}">
        <p14:creationId xmlns:p14="http://schemas.microsoft.com/office/powerpoint/2010/main" val="220477141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5D7D3362-F4F2-4C19-B8D3-59BAFC0A404A}"/>
              </a:ext>
            </a:extLst>
          </p:cNvPr>
          <p:cNvSpPr>
            <a:spLocks noGrp="1"/>
          </p:cNvSpPr>
          <p:nvPr>
            <p:ph type="dt" sz="half" idx="10"/>
          </p:nvPr>
        </p:nvSpPr>
        <p:spPr/>
        <p:txBody>
          <a:bodyPr/>
          <a:lstStyle/>
          <a:p>
            <a:pPr>
              <a:defRPr/>
            </a:pPr>
            <a:fld id="{32CB3260-2CFC-41AF-9B66-D1083A71B3A2}" type="datetime1">
              <a:rPr lang="ja-JP" altLang="en-US" smtClean="0"/>
              <a:t>2017/9/17</a:t>
            </a:fld>
            <a:endParaRPr lang="ja-JP" altLang="en-US"/>
          </a:p>
        </p:txBody>
      </p:sp>
      <p:sp>
        <p:nvSpPr>
          <p:cNvPr id="3" name="フッター プレースホルダー 2">
            <a:extLst>
              <a:ext uri="{FF2B5EF4-FFF2-40B4-BE49-F238E27FC236}">
                <a16:creationId xmlns:a16="http://schemas.microsoft.com/office/drawing/2014/main" id="{BB36C899-E458-4F4E-8E8F-DDBF37C9F35B}"/>
              </a:ext>
            </a:extLst>
          </p:cNvPr>
          <p:cNvSpPr>
            <a:spLocks noGrp="1"/>
          </p:cNvSpPr>
          <p:nvPr>
            <p:ph type="ftr" sz="quarter" idx="11"/>
          </p:nvPr>
        </p:nvSpPr>
        <p:spPr/>
        <p:txBody>
          <a:bodyPr/>
          <a:lstStyle/>
          <a:p>
            <a:pPr>
              <a:defRPr/>
            </a:pPr>
            <a:r>
              <a:rPr lang="en-US" altLang="ja-JP"/>
              <a:t>Seoul U. Seminer</a:t>
            </a:r>
            <a:endParaRPr lang="ja-JP" altLang="en-US"/>
          </a:p>
        </p:txBody>
      </p:sp>
      <p:pic>
        <p:nvPicPr>
          <p:cNvPr id="4" name="図 3">
            <a:extLst>
              <a:ext uri="{FF2B5EF4-FFF2-40B4-BE49-F238E27FC236}">
                <a16:creationId xmlns:a16="http://schemas.microsoft.com/office/drawing/2014/main" id="{00F9DACB-80A3-46B5-8336-74D754117E5D}"/>
              </a:ext>
            </a:extLst>
          </p:cNvPr>
          <p:cNvPicPr>
            <a:picLocks noChangeAspect="1"/>
          </p:cNvPicPr>
          <p:nvPr/>
        </p:nvPicPr>
        <p:blipFill>
          <a:blip r:embed="rId2"/>
          <a:stretch>
            <a:fillRect/>
          </a:stretch>
        </p:blipFill>
        <p:spPr>
          <a:xfrm>
            <a:off x="22316" y="0"/>
            <a:ext cx="9099367" cy="6858000"/>
          </a:xfrm>
          <a:prstGeom prst="rect">
            <a:avLst/>
          </a:prstGeom>
        </p:spPr>
      </p:pic>
    </p:spTree>
    <p:extLst>
      <p:ext uri="{BB962C8B-B14F-4D97-AF65-F5344CB8AC3E}">
        <p14:creationId xmlns:p14="http://schemas.microsoft.com/office/powerpoint/2010/main" val="325394199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AEA01947-234B-442D-9725-0083B9F58140}"/>
              </a:ext>
            </a:extLst>
          </p:cNvPr>
          <p:cNvSpPr>
            <a:spLocks noGrp="1"/>
          </p:cNvSpPr>
          <p:nvPr>
            <p:ph type="dt" sz="half" idx="10"/>
          </p:nvPr>
        </p:nvSpPr>
        <p:spPr/>
        <p:txBody>
          <a:bodyPr/>
          <a:lstStyle/>
          <a:p>
            <a:pPr>
              <a:defRPr/>
            </a:pPr>
            <a:fld id="{32CB3260-2CFC-41AF-9B66-D1083A71B3A2}" type="datetime1">
              <a:rPr lang="ja-JP" altLang="en-US" smtClean="0"/>
              <a:t>2017/9/17</a:t>
            </a:fld>
            <a:endParaRPr lang="ja-JP" altLang="en-US"/>
          </a:p>
        </p:txBody>
      </p:sp>
      <p:sp>
        <p:nvSpPr>
          <p:cNvPr id="3" name="フッター プレースホルダー 2">
            <a:extLst>
              <a:ext uri="{FF2B5EF4-FFF2-40B4-BE49-F238E27FC236}">
                <a16:creationId xmlns:a16="http://schemas.microsoft.com/office/drawing/2014/main" id="{48B84BEB-CA66-4371-B92E-A40CDB644521}"/>
              </a:ext>
            </a:extLst>
          </p:cNvPr>
          <p:cNvSpPr>
            <a:spLocks noGrp="1"/>
          </p:cNvSpPr>
          <p:nvPr>
            <p:ph type="ftr" sz="quarter" idx="11"/>
          </p:nvPr>
        </p:nvSpPr>
        <p:spPr/>
        <p:txBody>
          <a:bodyPr/>
          <a:lstStyle/>
          <a:p>
            <a:pPr>
              <a:defRPr/>
            </a:pPr>
            <a:r>
              <a:rPr lang="en-US" altLang="ja-JP"/>
              <a:t>Seoul U. Seminer</a:t>
            </a:r>
            <a:endParaRPr lang="ja-JP" altLang="en-US"/>
          </a:p>
        </p:txBody>
      </p:sp>
      <p:pic>
        <p:nvPicPr>
          <p:cNvPr id="4" name="図 3">
            <a:extLst>
              <a:ext uri="{FF2B5EF4-FFF2-40B4-BE49-F238E27FC236}">
                <a16:creationId xmlns:a16="http://schemas.microsoft.com/office/drawing/2014/main" id="{57F69210-47F7-4549-B1E1-300B45E0C464}"/>
              </a:ext>
            </a:extLst>
          </p:cNvPr>
          <p:cNvPicPr>
            <a:picLocks noChangeAspect="1"/>
          </p:cNvPicPr>
          <p:nvPr/>
        </p:nvPicPr>
        <p:blipFill>
          <a:blip r:embed="rId2"/>
          <a:stretch>
            <a:fillRect/>
          </a:stretch>
        </p:blipFill>
        <p:spPr>
          <a:xfrm>
            <a:off x="0" y="5456"/>
            <a:ext cx="9144000" cy="6847087"/>
          </a:xfrm>
          <a:prstGeom prst="rect">
            <a:avLst/>
          </a:prstGeom>
        </p:spPr>
      </p:pic>
    </p:spTree>
    <p:extLst>
      <p:ext uri="{BB962C8B-B14F-4D97-AF65-F5344CB8AC3E}">
        <p14:creationId xmlns:p14="http://schemas.microsoft.com/office/powerpoint/2010/main" val="182466089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22C9B5EF-CF2E-4B50-A78C-A2BB686CD86E}"/>
              </a:ext>
            </a:extLst>
          </p:cNvPr>
          <p:cNvSpPr>
            <a:spLocks noGrp="1"/>
          </p:cNvSpPr>
          <p:nvPr>
            <p:ph type="dt" sz="half" idx="10"/>
          </p:nvPr>
        </p:nvSpPr>
        <p:spPr/>
        <p:txBody>
          <a:bodyPr/>
          <a:lstStyle/>
          <a:p>
            <a:pPr>
              <a:defRPr/>
            </a:pPr>
            <a:fld id="{32CB3260-2CFC-41AF-9B66-D1083A71B3A2}" type="datetime1">
              <a:rPr lang="ja-JP" altLang="en-US" smtClean="0"/>
              <a:t>2017/9/17</a:t>
            </a:fld>
            <a:endParaRPr lang="ja-JP" altLang="en-US"/>
          </a:p>
        </p:txBody>
      </p:sp>
      <p:sp>
        <p:nvSpPr>
          <p:cNvPr id="3" name="フッター プレースホルダー 2">
            <a:extLst>
              <a:ext uri="{FF2B5EF4-FFF2-40B4-BE49-F238E27FC236}">
                <a16:creationId xmlns:a16="http://schemas.microsoft.com/office/drawing/2014/main" id="{7829C53E-A2C2-49F1-96C5-53710321258E}"/>
              </a:ext>
            </a:extLst>
          </p:cNvPr>
          <p:cNvSpPr>
            <a:spLocks noGrp="1"/>
          </p:cNvSpPr>
          <p:nvPr>
            <p:ph type="ftr" sz="quarter" idx="11"/>
          </p:nvPr>
        </p:nvSpPr>
        <p:spPr/>
        <p:txBody>
          <a:bodyPr/>
          <a:lstStyle/>
          <a:p>
            <a:pPr>
              <a:defRPr/>
            </a:pPr>
            <a:r>
              <a:rPr lang="en-US" altLang="ja-JP"/>
              <a:t>Seoul U. Seminer</a:t>
            </a:r>
            <a:endParaRPr lang="ja-JP" altLang="en-US"/>
          </a:p>
        </p:txBody>
      </p:sp>
      <p:pic>
        <p:nvPicPr>
          <p:cNvPr id="4" name="図 3">
            <a:extLst>
              <a:ext uri="{FF2B5EF4-FFF2-40B4-BE49-F238E27FC236}">
                <a16:creationId xmlns:a16="http://schemas.microsoft.com/office/drawing/2014/main" id="{1664920E-85D2-4820-9EE2-A1C68BEAFB04}"/>
              </a:ext>
            </a:extLst>
          </p:cNvPr>
          <p:cNvPicPr>
            <a:picLocks noChangeAspect="1"/>
          </p:cNvPicPr>
          <p:nvPr/>
        </p:nvPicPr>
        <p:blipFill>
          <a:blip r:embed="rId2"/>
          <a:stretch>
            <a:fillRect/>
          </a:stretch>
        </p:blipFill>
        <p:spPr>
          <a:xfrm>
            <a:off x="7582" y="0"/>
            <a:ext cx="9128836" cy="6858000"/>
          </a:xfrm>
          <a:prstGeom prst="rect">
            <a:avLst/>
          </a:prstGeom>
        </p:spPr>
      </p:pic>
    </p:spTree>
    <p:extLst>
      <p:ext uri="{BB962C8B-B14F-4D97-AF65-F5344CB8AC3E}">
        <p14:creationId xmlns:p14="http://schemas.microsoft.com/office/powerpoint/2010/main" val="23174977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タイトル 3"/>
          <p:cNvSpPr>
            <a:spLocks noGrp="1"/>
          </p:cNvSpPr>
          <p:nvPr>
            <p:ph type="title"/>
          </p:nvPr>
        </p:nvSpPr>
        <p:spPr/>
        <p:txBody>
          <a:bodyPr/>
          <a:lstStyle/>
          <a:p>
            <a:r>
              <a:rPr lang="en-US" altLang="ja-JP" dirty="0"/>
              <a:t>Mu Hyperfine Structure</a:t>
            </a:r>
            <a:endParaRPr lang="ja-JP" altLang="en-US" dirty="0"/>
          </a:p>
        </p:txBody>
      </p:sp>
      <p:sp>
        <p:nvSpPr>
          <p:cNvPr id="6" name="テキスト ボックス 5"/>
          <p:cNvSpPr txBox="1"/>
          <p:nvPr/>
        </p:nvSpPr>
        <p:spPr>
          <a:xfrm>
            <a:off x="4860032" y="1844824"/>
            <a:ext cx="1814513" cy="369888"/>
          </a:xfrm>
          <a:prstGeom prst="rect">
            <a:avLst/>
          </a:prstGeom>
          <a:solidFill>
            <a:schemeClr val="bg1"/>
          </a:solidFill>
          <a:ln>
            <a:noFill/>
          </a:ln>
          <a:effectLst>
            <a:outerShdw blurRad="63500" sx="102000" sy="102000" algn="ctr" rotWithShape="0">
              <a:prstClr val="black">
                <a:alpha val="40000"/>
              </a:prstClr>
            </a:outerShdw>
          </a:effectLst>
        </p:spPr>
        <p:txBody>
          <a:bodyPr wrap="none">
            <a:spAutoFit/>
          </a:bodyPr>
          <a:lstStyle/>
          <a:p>
            <a:pPr fontAlgn="auto">
              <a:spcBef>
                <a:spcPts val="0"/>
              </a:spcBef>
              <a:spcAft>
                <a:spcPts val="0"/>
              </a:spcAft>
              <a:defRPr/>
            </a:pPr>
            <a:r>
              <a:rPr lang="en-US" altLang="ja-JP" dirty="0">
                <a:latin typeface="+mn-lt"/>
                <a:ea typeface="+mn-ea"/>
              </a:rPr>
              <a:t>Zeeman Splitting</a:t>
            </a:r>
            <a:r>
              <a:rPr lang="en-US" altLang="ja-JP" dirty="0">
                <a:latin typeface="Symbol" pitchFamily="18" charset="2"/>
                <a:ea typeface="+mn-ea"/>
              </a:rPr>
              <a:t> </a:t>
            </a:r>
            <a:endParaRPr lang="ja-JP" altLang="en-US" dirty="0">
              <a:latin typeface="+mn-lt"/>
              <a:ea typeface="+mn-ea"/>
            </a:endParaRPr>
          </a:p>
        </p:txBody>
      </p:sp>
      <p:pic>
        <p:nvPicPr>
          <p:cNvPr id="7" name="Picture 2"/>
          <p:cNvPicPr>
            <a:picLocks noChangeAspect="1" noChangeArrowheads="1"/>
          </p:cNvPicPr>
          <p:nvPr/>
        </p:nvPicPr>
        <p:blipFill>
          <a:blip r:embed="rId2" cstate="print"/>
          <a:srcRect b="10322"/>
          <a:stretch>
            <a:fillRect/>
          </a:stretch>
        </p:blipFill>
        <p:spPr bwMode="auto">
          <a:xfrm>
            <a:off x="4286250" y="2620615"/>
            <a:ext cx="4067175" cy="2968625"/>
          </a:xfrm>
          <a:prstGeom prst="rect">
            <a:avLst/>
          </a:prstGeom>
          <a:noFill/>
          <a:ln w="9525">
            <a:noFill/>
            <a:miter lim="800000"/>
            <a:headEnd/>
            <a:tailEnd/>
          </a:ln>
          <a:effectLst>
            <a:outerShdw blurRad="63500" sx="102000" sy="102000" algn="ctr" rotWithShape="0">
              <a:prstClr val="black">
                <a:alpha val="40000"/>
              </a:prstClr>
            </a:outerShdw>
          </a:effectLst>
        </p:spPr>
      </p:pic>
      <p:sp>
        <p:nvSpPr>
          <p:cNvPr id="8" name="正方形/長方形 7"/>
          <p:cNvSpPr/>
          <p:nvPr/>
        </p:nvSpPr>
        <p:spPr>
          <a:xfrm>
            <a:off x="4529138" y="5751513"/>
            <a:ext cx="1482522" cy="369332"/>
          </a:xfrm>
          <a:prstGeom prst="rect">
            <a:avLst/>
          </a:prstGeom>
          <a:solidFill>
            <a:schemeClr val="bg1"/>
          </a:solidFill>
          <a:effectLst>
            <a:outerShdw blurRad="50800" dist="38100" dir="2700000" algn="tl" rotWithShape="0">
              <a:prstClr val="black">
                <a:alpha val="40000"/>
              </a:prstClr>
            </a:outerShdw>
          </a:effectLst>
        </p:spPr>
        <p:txBody>
          <a:bodyPr wrap="none">
            <a:spAutoFit/>
          </a:bodyPr>
          <a:lstStyle/>
          <a:p>
            <a:pPr fontAlgn="auto">
              <a:spcBef>
                <a:spcPts val="0"/>
              </a:spcBef>
              <a:spcAft>
                <a:spcPts val="0"/>
              </a:spcAft>
              <a:defRPr/>
            </a:pPr>
            <a:r>
              <a:rPr lang="en-US" altLang="ja-JP" dirty="0">
                <a:latin typeface="Symbol" pitchFamily="18" charset="2"/>
                <a:ea typeface="+mn-ea"/>
              </a:rPr>
              <a:t>n</a:t>
            </a:r>
            <a:r>
              <a:rPr lang="en-US" altLang="ja-JP" baseline="-25000" dirty="0">
                <a:latin typeface="Symbol" pitchFamily="18" charset="2"/>
                <a:ea typeface="+mn-ea"/>
              </a:rPr>
              <a:t>12</a:t>
            </a:r>
            <a:r>
              <a:rPr lang="en-US" altLang="ja-JP" dirty="0">
                <a:latin typeface="Symbol" pitchFamily="18" charset="2"/>
                <a:ea typeface="+mn-ea"/>
              </a:rPr>
              <a:t>+n</a:t>
            </a:r>
            <a:r>
              <a:rPr lang="en-US" altLang="ja-JP" baseline="-25000" dirty="0">
                <a:latin typeface="Symbol" pitchFamily="18" charset="2"/>
                <a:ea typeface="+mn-ea"/>
              </a:rPr>
              <a:t>34</a:t>
            </a:r>
            <a:r>
              <a:rPr lang="en-US" altLang="ja-JP" dirty="0">
                <a:latin typeface="Symbol" pitchFamily="18" charset="2"/>
                <a:ea typeface="+mn-ea"/>
              </a:rPr>
              <a:t>=D</a:t>
            </a:r>
            <a:r>
              <a:rPr lang="en-US" altLang="ja-JP" i="1" dirty="0">
                <a:latin typeface="Symbol" pitchFamily="18" charset="2"/>
              </a:rPr>
              <a:t>n</a:t>
            </a:r>
            <a:r>
              <a:rPr lang="en-US" altLang="ja-JP" baseline="-25000" dirty="0">
                <a:latin typeface="+mn-lt"/>
                <a:ea typeface="+mn-ea"/>
              </a:rPr>
              <a:t>HFS</a:t>
            </a:r>
            <a:endParaRPr lang="ja-JP" altLang="en-US" dirty="0">
              <a:latin typeface="+mn-lt"/>
              <a:ea typeface="+mn-ea"/>
            </a:endParaRPr>
          </a:p>
        </p:txBody>
      </p:sp>
      <p:sp>
        <p:nvSpPr>
          <p:cNvPr id="9" name="正方形/長方形 8"/>
          <p:cNvSpPr/>
          <p:nvPr/>
        </p:nvSpPr>
        <p:spPr>
          <a:xfrm>
            <a:off x="6243638" y="5751513"/>
            <a:ext cx="1681162" cy="368300"/>
          </a:xfrm>
          <a:prstGeom prst="rect">
            <a:avLst/>
          </a:prstGeom>
          <a:solidFill>
            <a:schemeClr val="bg1"/>
          </a:solidFill>
          <a:effectLst>
            <a:outerShdw blurRad="50800" dist="38100" dir="2700000" algn="tl" rotWithShape="0">
              <a:prstClr val="black">
                <a:alpha val="40000"/>
              </a:prstClr>
            </a:outerShdw>
          </a:effectLst>
        </p:spPr>
        <p:txBody>
          <a:bodyPr wrap="none">
            <a:spAutoFit/>
          </a:bodyPr>
          <a:lstStyle/>
          <a:p>
            <a:pPr fontAlgn="auto">
              <a:spcBef>
                <a:spcPts val="0"/>
              </a:spcBef>
              <a:spcAft>
                <a:spcPts val="0"/>
              </a:spcAft>
              <a:defRPr/>
            </a:pPr>
            <a:r>
              <a:rPr lang="en-US" altLang="ja-JP" dirty="0">
                <a:latin typeface="Symbol" pitchFamily="18" charset="2"/>
                <a:ea typeface="+mn-ea"/>
              </a:rPr>
              <a:t>n</a:t>
            </a:r>
            <a:r>
              <a:rPr lang="en-US" altLang="ja-JP" baseline="-25000" dirty="0">
                <a:latin typeface="Symbol" pitchFamily="18" charset="2"/>
                <a:ea typeface="+mn-ea"/>
              </a:rPr>
              <a:t>12</a:t>
            </a:r>
            <a:r>
              <a:rPr lang="en-US" altLang="ja-JP" dirty="0">
                <a:latin typeface="Symbol" pitchFamily="18" charset="2"/>
                <a:ea typeface="+mn-ea"/>
              </a:rPr>
              <a:t>-n</a:t>
            </a:r>
            <a:r>
              <a:rPr lang="en-US" altLang="ja-JP" baseline="-25000" dirty="0">
                <a:latin typeface="Symbol" pitchFamily="18" charset="2"/>
                <a:ea typeface="+mn-ea"/>
              </a:rPr>
              <a:t>34</a:t>
            </a:r>
            <a:r>
              <a:rPr lang="ja-JP" altLang="en-US" dirty="0">
                <a:latin typeface="Symbol" pitchFamily="18" charset="2"/>
                <a:ea typeface="+mn-ea"/>
              </a:rPr>
              <a:t> </a:t>
            </a:r>
            <a:r>
              <a:rPr lang="ja-JP" altLang="en-US" dirty="0">
                <a:latin typeface="+mn-lt"/>
                <a:ea typeface="+mn-ea"/>
              </a:rPr>
              <a:t>∝</a:t>
            </a:r>
            <a:r>
              <a:rPr lang="ja-JP" altLang="en-US" baseline="-25000" dirty="0">
                <a:latin typeface="+mn-lt"/>
                <a:ea typeface="+mn-ea"/>
              </a:rPr>
              <a:t> </a:t>
            </a:r>
            <a:r>
              <a:rPr lang="en-US" altLang="ja-JP" dirty="0">
                <a:latin typeface="Symbol" pitchFamily="18" charset="2"/>
                <a:ea typeface="+mn-ea"/>
              </a:rPr>
              <a:t>m</a:t>
            </a:r>
            <a:r>
              <a:rPr lang="en-US" altLang="ja-JP" baseline="-25000" dirty="0">
                <a:latin typeface="Symbol" pitchFamily="18" charset="2"/>
                <a:ea typeface="+mn-ea"/>
              </a:rPr>
              <a:t>m</a:t>
            </a:r>
            <a:r>
              <a:rPr lang="en-US" altLang="ja-JP" dirty="0">
                <a:latin typeface="Symbol" pitchFamily="18" charset="2"/>
                <a:ea typeface="+mn-ea"/>
              </a:rPr>
              <a:t>/m</a:t>
            </a:r>
            <a:r>
              <a:rPr lang="en-US" altLang="ja-JP" baseline="-25000" dirty="0">
                <a:latin typeface="+mn-lt"/>
                <a:ea typeface="+mn-ea"/>
              </a:rPr>
              <a:t>p</a:t>
            </a:r>
            <a:endParaRPr lang="ja-JP" altLang="en-US" dirty="0">
              <a:latin typeface="+mn-lt"/>
              <a:ea typeface="+mn-ea"/>
            </a:endParaRPr>
          </a:p>
        </p:txBody>
      </p:sp>
      <p:sp>
        <p:nvSpPr>
          <p:cNvPr id="10" name="円/楕円 9"/>
          <p:cNvSpPr/>
          <p:nvPr/>
        </p:nvSpPr>
        <p:spPr>
          <a:xfrm rot="20873827">
            <a:off x="1327150" y="4479925"/>
            <a:ext cx="2640013" cy="611188"/>
          </a:xfrm>
          <a:prstGeom prst="ellipse">
            <a:avLst/>
          </a:prstGeom>
          <a:no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sp>
        <p:nvSpPr>
          <p:cNvPr id="11" name="円/楕円 10"/>
          <p:cNvSpPr/>
          <p:nvPr/>
        </p:nvSpPr>
        <p:spPr>
          <a:xfrm rot="20873827">
            <a:off x="1136650" y="2968625"/>
            <a:ext cx="2640013" cy="611188"/>
          </a:xfrm>
          <a:prstGeom prst="ellipse">
            <a:avLst/>
          </a:prstGeom>
          <a:no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cxnSp>
        <p:nvCxnSpPr>
          <p:cNvPr id="12" name="直線矢印コネクタ 11"/>
          <p:cNvCxnSpPr/>
          <p:nvPr/>
        </p:nvCxnSpPr>
        <p:spPr>
          <a:xfrm rot="16200000" flipV="1">
            <a:off x="3087688" y="2873375"/>
            <a:ext cx="1214438" cy="39687"/>
          </a:xfrm>
          <a:prstGeom prst="straightConnector1">
            <a:avLst/>
          </a:prstGeom>
          <a:ln w="127000">
            <a:solidFill>
              <a:schemeClr val="accent2"/>
            </a:solidFill>
            <a:tailEnd type="arrow"/>
          </a:ln>
        </p:spPr>
        <p:style>
          <a:lnRef idx="2">
            <a:schemeClr val="accent2"/>
          </a:lnRef>
          <a:fillRef idx="0">
            <a:schemeClr val="accent2"/>
          </a:fillRef>
          <a:effectRef idx="1">
            <a:schemeClr val="accent2"/>
          </a:effectRef>
          <a:fontRef idx="minor">
            <a:schemeClr val="tx1"/>
          </a:fontRef>
        </p:style>
      </p:cxnSp>
      <p:cxnSp>
        <p:nvCxnSpPr>
          <p:cNvPr id="13" name="直線矢印コネクタ 12"/>
          <p:cNvCxnSpPr/>
          <p:nvPr/>
        </p:nvCxnSpPr>
        <p:spPr>
          <a:xfrm rot="16200000" flipV="1">
            <a:off x="1750218" y="3107532"/>
            <a:ext cx="1357313" cy="0"/>
          </a:xfrm>
          <a:prstGeom prst="straightConnector1">
            <a:avLst/>
          </a:prstGeom>
          <a:ln w="127000">
            <a:tailEnd type="arrow"/>
          </a:ln>
        </p:spPr>
        <p:style>
          <a:lnRef idx="1">
            <a:schemeClr val="accent1"/>
          </a:lnRef>
          <a:fillRef idx="0">
            <a:schemeClr val="accent1"/>
          </a:fillRef>
          <a:effectRef idx="0">
            <a:schemeClr val="accent1"/>
          </a:effectRef>
          <a:fontRef idx="minor">
            <a:schemeClr val="tx1"/>
          </a:fontRef>
        </p:style>
      </p:cxnSp>
      <p:sp>
        <p:nvSpPr>
          <p:cNvPr id="14" name="円/楕円 13"/>
          <p:cNvSpPr/>
          <p:nvPr/>
        </p:nvSpPr>
        <p:spPr>
          <a:xfrm>
            <a:off x="2114535" y="2973421"/>
            <a:ext cx="678661" cy="678661"/>
          </a:xfrm>
          <a:prstGeom prst="ellipse">
            <a:avLst/>
          </a:prstGeom>
          <a:ln>
            <a:no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ja-JP" sz="2400" dirty="0">
                <a:latin typeface="Symbol" pitchFamily="18" charset="2"/>
              </a:rPr>
              <a:t>m</a:t>
            </a:r>
            <a:r>
              <a:rPr lang="en-US" altLang="ja-JP" sz="2400" baseline="30000" dirty="0"/>
              <a:t>+</a:t>
            </a:r>
            <a:endParaRPr lang="ja-JP" altLang="en-US" sz="2400" baseline="30000" dirty="0"/>
          </a:p>
        </p:txBody>
      </p:sp>
      <p:sp>
        <p:nvSpPr>
          <p:cNvPr id="15" name="円/楕円 14"/>
          <p:cNvSpPr/>
          <p:nvPr/>
        </p:nvSpPr>
        <p:spPr>
          <a:xfrm>
            <a:off x="3403991" y="2786055"/>
            <a:ext cx="596505" cy="542929"/>
          </a:xfrm>
          <a:prstGeom prst="ellipse">
            <a:avLst/>
          </a:prstGeom>
          <a:ln>
            <a:noFill/>
          </a:ln>
          <a:effectLst>
            <a:glow rad="63500">
              <a:schemeClr val="accent2">
                <a:satMod val="175000"/>
                <a:alpha val="40000"/>
              </a:schemeClr>
            </a:glow>
          </a:effectLst>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fontAlgn="auto">
              <a:spcBef>
                <a:spcPts val="0"/>
              </a:spcBef>
              <a:spcAft>
                <a:spcPts val="0"/>
              </a:spcAft>
              <a:defRPr/>
            </a:pPr>
            <a:r>
              <a:rPr lang="en-US" altLang="ja-JP" sz="2400" dirty="0"/>
              <a:t>e</a:t>
            </a:r>
            <a:r>
              <a:rPr lang="en-US" altLang="ja-JP" sz="2400" baseline="30000" dirty="0"/>
              <a:t>-</a:t>
            </a:r>
            <a:endParaRPr lang="ja-JP" altLang="en-US" sz="2400" baseline="30000" dirty="0"/>
          </a:p>
        </p:txBody>
      </p:sp>
      <p:cxnSp>
        <p:nvCxnSpPr>
          <p:cNvPr id="16" name="直線矢印コネクタ 15"/>
          <p:cNvCxnSpPr/>
          <p:nvPr/>
        </p:nvCxnSpPr>
        <p:spPr>
          <a:xfrm rot="5400000">
            <a:off x="3212306" y="4712494"/>
            <a:ext cx="1290638" cy="0"/>
          </a:xfrm>
          <a:prstGeom prst="straightConnector1">
            <a:avLst/>
          </a:prstGeom>
          <a:ln w="127000">
            <a:solidFill>
              <a:schemeClr val="accent2"/>
            </a:solidFill>
            <a:tailEnd type="arrow"/>
          </a:ln>
        </p:spPr>
        <p:style>
          <a:lnRef idx="2">
            <a:schemeClr val="accent2"/>
          </a:lnRef>
          <a:fillRef idx="0">
            <a:schemeClr val="accent2"/>
          </a:fillRef>
          <a:effectRef idx="1">
            <a:schemeClr val="accent2"/>
          </a:effectRef>
          <a:fontRef idx="minor">
            <a:schemeClr val="tx1"/>
          </a:fontRef>
        </p:style>
      </p:cxnSp>
      <p:cxnSp>
        <p:nvCxnSpPr>
          <p:cNvPr id="17" name="直線矢印コネクタ 16"/>
          <p:cNvCxnSpPr/>
          <p:nvPr/>
        </p:nvCxnSpPr>
        <p:spPr>
          <a:xfrm rot="5400000" flipH="1" flipV="1">
            <a:off x="1968501" y="4603750"/>
            <a:ext cx="1357312" cy="7937"/>
          </a:xfrm>
          <a:prstGeom prst="straightConnector1">
            <a:avLst/>
          </a:prstGeom>
          <a:ln w="127000">
            <a:tailEnd type="arrow"/>
          </a:ln>
        </p:spPr>
        <p:style>
          <a:lnRef idx="1">
            <a:schemeClr val="accent1"/>
          </a:lnRef>
          <a:fillRef idx="0">
            <a:schemeClr val="accent1"/>
          </a:fillRef>
          <a:effectRef idx="0">
            <a:schemeClr val="accent1"/>
          </a:effectRef>
          <a:fontRef idx="minor">
            <a:schemeClr val="tx1"/>
          </a:fontRef>
        </p:style>
      </p:cxnSp>
      <p:sp>
        <p:nvSpPr>
          <p:cNvPr id="18" name="円/楕円 17"/>
          <p:cNvSpPr/>
          <p:nvPr/>
        </p:nvSpPr>
        <p:spPr>
          <a:xfrm>
            <a:off x="2310987" y="4471238"/>
            <a:ext cx="678661" cy="678661"/>
          </a:xfrm>
          <a:prstGeom prst="ellipse">
            <a:avLst/>
          </a:prstGeom>
          <a:ln>
            <a:no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ja-JP" sz="2400" dirty="0">
                <a:latin typeface="Symbol" pitchFamily="18" charset="2"/>
              </a:rPr>
              <a:t>m</a:t>
            </a:r>
            <a:r>
              <a:rPr lang="en-US" altLang="ja-JP" sz="2400" baseline="30000" dirty="0"/>
              <a:t>+</a:t>
            </a:r>
            <a:endParaRPr lang="ja-JP" altLang="en-US" sz="2400" baseline="30000" dirty="0"/>
          </a:p>
        </p:txBody>
      </p:sp>
      <p:sp>
        <p:nvSpPr>
          <p:cNvPr id="19" name="円/楕円 18"/>
          <p:cNvSpPr/>
          <p:nvPr/>
        </p:nvSpPr>
        <p:spPr>
          <a:xfrm>
            <a:off x="3529005" y="4214816"/>
            <a:ext cx="614367" cy="542929"/>
          </a:xfrm>
          <a:prstGeom prst="ellipse">
            <a:avLst/>
          </a:prstGeom>
          <a:ln>
            <a:noFill/>
          </a:ln>
          <a:effectLst>
            <a:glow rad="63500">
              <a:schemeClr val="accent2">
                <a:satMod val="175000"/>
                <a:alpha val="40000"/>
              </a:schemeClr>
            </a:glow>
          </a:effectLst>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fontAlgn="auto">
              <a:spcBef>
                <a:spcPts val="0"/>
              </a:spcBef>
              <a:spcAft>
                <a:spcPts val="0"/>
              </a:spcAft>
              <a:defRPr/>
            </a:pPr>
            <a:r>
              <a:rPr lang="en-US" altLang="ja-JP" sz="2400" dirty="0"/>
              <a:t>e</a:t>
            </a:r>
            <a:r>
              <a:rPr lang="en-US" altLang="ja-JP" sz="2400" baseline="30000" dirty="0"/>
              <a:t>-</a:t>
            </a:r>
            <a:endParaRPr lang="ja-JP" altLang="en-US" sz="2400" baseline="30000" dirty="0"/>
          </a:p>
        </p:txBody>
      </p:sp>
      <p:cxnSp>
        <p:nvCxnSpPr>
          <p:cNvPr id="20" name="直線コネクタ 19"/>
          <p:cNvCxnSpPr/>
          <p:nvPr/>
        </p:nvCxnSpPr>
        <p:spPr>
          <a:xfrm rot="10800000">
            <a:off x="785813" y="3286125"/>
            <a:ext cx="1214437" cy="1588"/>
          </a:xfrm>
          <a:prstGeom prst="line">
            <a:avLst/>
          </a:prstGeom>
        </p:spPr>
        <p:style>
          <a:lnRef idx="2">
            <a:schemeClr val="dk1"/>
          </a:lnRef>
          <a:fillRef idx="0">
            <a:schemeClr val="dk1"/>
          </a:fillRef>
          <a:effectRef idx="1">
            <a:schemeClr val="dk1"/>
          </a:effectRef>
          <a:fontRef idx="minor">
            <a:schemeClr val="tx1"/>
          </a:fontRef>
        </p:style>
      </p:cxnSp>
      <p:cxnSp>
        <p:nvCxnSpPr>
          <p:cNvPr id="21" name="直線コネクタ 20"/>
          <p:cNvCxnSpPr/>
          <p:nvPr/>
        </p:nvCxnSpPr>
        <p:spPr>
          <a:xfrm rot="10800000" flipV="1">
            <a:off x="739775" y="5000625"/>
            <a:ext cx="1331913" cy="0"/>
          </a:xfrm>
          <a:prstGeom prst="line">
            <a:avLst/>
          </a:prstGeom>
        </p:spPr>
        <p:style>
          <a:lnRef idx="2">
            <a:schemeClr val="dk1"/>
          </a:lnRef>
          <a:fillRef idx="0">
            <a:schemeClr val="dk1"/>
          </a:fillRef>
          <a:effectRef idx="1">
            <a:schemeClr val="dk1"/>
          </a:effectRef>
          <a:fontRef idx="minor">
            <a:schemeClr val="tx1"/>
          </a:fontRef>
        </p:style>
      </p:cxnSp>
      <p:sp>
        <p:nvSpPr>
          <p:cNvPr id="22" name="上下矢印 21"/>
          <p:cNvSpPr/>
          <p:nvPr/>
        </p:nvSpPr>
        <p:spPr>
          <a:xfrm>
            <a:off x="1168400" y="3286125"/>
            <a:ext cx="474663" cy="1697038"/>
          </a:xfrm>
          <a:prstGeom prst="upDownArrow">
            <a:avLst/>
          </a:prstGeom>
          <a:ln>
            <a:noFill/>
          </a:ln>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endParaRPr lang="ja-JP" altLang="en-US" dirty="0"/>
          </a:p>
        </p:txBody>
      </p:sp>
      <p:sp>
        <p:nvSpPr>
          <p:cNvPr id="23" name="テキスト ボックス 22"/>
          <p:cNvSpPr txBox="1"/>
          <p:nvPr/>
        </p:nvSpPr>
        <p:spPr>
          <a:xfrm>
            <a:off x="785786" y="3966601"/>
            <a:ext cx="1335750" cy="400110"/>
          </a:xfrm>
          <a:prstGeom prst="rect">
            <a:avLst/>
          </a:prstGeom>
          <a:ln>
            <a:noFill/>
          </a:ln>
          <a:effectLst>
            <a:glow rad="63500">
              <a:schemeClr val="accent2">
                <a:satMod val="175000"/>
                <a:alpha val="40000"/>
              </a:schemeClr>
            </a:glow>
          </a:effectLst>
        </p:spPr>
        <p:style>
          <a:lnRef idx="2">
            <a:schemeClr val="accent2"/>
          </a:lnRef>
          <a:fillRef idx="1">
            <a:schemeClr val="lt1"/>
          </a:fillRef>
          <a:effectRef idx="0">
            <a:schemeClr val="accent2"/>
          </a:effectRef>
          <a:fontRef idx="minor">
            <a:schemeClr val="dk1"/>
          </a:fontRef>
        </p:style>
        <p:txBody>
          <a:bodyPr wrap="none">
            <a:spAutoFit/>
          </a:bodyPr>
          <a:lstStyle/>
          <a:p>
            <a:pPr fontAlgn="auto">
              <a:spcBef>
                <a:spcPts val="0"/>
              </a:spcBef>
              <a:spcAft>
                <a:spcPts val="0"/>
              </a:spcAft>
              <a:defRPr/>
            </a:pPr>
            <a:r>
              <a:rPr lang="en-US" altLang="ja-JP" sz="2000" dirty="0"/>
              <a:t>4463 MHz</a:t>
            </a:r>
            <a:endParaRPr lang="ja-JP" altLang="en-US" sz="2000" dirty="0"/>
          </a:p>
        </p:txBody>
      </p:sp>
      <p:sp>
        <p:nvSpPr>
          <p:cNvPr id="5" name="テキスト ボックス 4"/>
          <p:cNvSpPr txBox="1"/>
          <p:nvPr/>
        </p:nvSpPr>
        <p:spPr>
          <a:xfrm>
            <a:off x="1331640" y="1844824"/>
            <a:ext cx="3133807" cy="369332"/>
          </a:xfrm>
          <a:prstGeom prst="rect">
            <a:avLst/>
          </a:prstGeom>
          <a:solidFill>
            <a:schemeClr val="bg1"/>
          </a:solidFill>
          <a:ln>
            <a:noFill/>
          </a:ln>
          <a:effectLst>
            <a:outerShdw blurRad="63500" sx="102000" sy="102000" algn="ctr" rotWithShape="0">
              <a:prstClr val="black">
                <a:alpha val="40000"/>
              </a:prstClr>
            </a:outerShdw>
          </a:effectLst>
        </p:spPr>
        <p:txBody>
          <a:bodyPr wrap="none">
            <a:spAutoFit/>
          </a:bodyPr>
          <a:lstStyle/>
          <a:p>
            <a:pPr fontAlgn="auto">
              <a:spcBef>
                <a:spcPts val="0"/>
              </a:spcBef>
              <a:spcAft>
                <a:spcPts val="0"/>
              </a:spcAft>
              <a:defRPr/>
            </a:pPr>
            <a:r>
              <a:rPr lang="en-US" altLang="ja-JP" dirty="0">
                <a:latin typeface="Symbol" pitchFamily="18" charset="2"/>
                <a:ea typeface="+mn-ea"/>
              </a:rPr>
              <a:t>D</a:t>
            </a:r>
            <a:r>
              <a:rPr lang="en-US" altLang="ja-JP" i="1" dirty="0">
                <a:latin typeface="Symbol" pitchFamily="18" charset="2"/>
                <a:ea typeface="+mn-ea"/>
              </a:rPr>
              <a:t>n</a:t>
            </a:r>
            <a:r>
              <a:rPr lang="en-US" altLang="ja-JP" baseline="-25000" dirty="0">
                <a:latin typeface="+mn-lt"/>
                <a:ea typeface="+mn-ea"/>
              </a:rPr>
              <a:t>HFS</a:t>
            </a:r>
            <a:r>
              <a:rPr lang="en-US" altLang="ja-JP" dirty="0">
                <a:latin typeface="+mn-lt"/>
                <a:ea typeface="+mn-ea"/>
              </a:rPr>
              <a:t>: Mu Hyperfine Structure</a:t>
            </a:r>
            <a:endParaRPr lang="ja-JP" altLang="en-US" dirty="0">
              <a:latin typeface="+mn-lt"/>
              <a:ea typeface="+mn-ea"/>
            </a:endParaRPr>
          </a:p>
        </p:txBody>
      </p:sp>
      <p:sp>
        <p:nvSpPr>
          <p:cNvPr id="48" name="テキスト ボックス 47"/>
          <p:cNvSpPr txBox="1"/>
          <p:nvPr/>
        </p:nvSpPr>
        <p:spPr>
          <a:xfrm>
            <a:off x="1403648" y="5517232"/>
            <a:ext cx="2376263" cy="646331"/>
          </a:xfrm>
          <a:prstGeom prst="rect">
            <a:avLst/>
          </a:prstGeom>
          <a:solidFill>
            <a:schemeClr val="bg1"/>
          </a:solidFill>
          <a:effectLst>
            <a:outerShdw blurRad="63500" sx="102000" sy="102000" algn="ctr" rotWithShape="0">
              <a:prstClr val="black">
                <a:alpha val="40000"/>
              </a:prstClr>
            </a:outerShdw>
          </a:effectLst>
        </p:spPr>
        <p:txBody>
          <a:bodyPr wrap="square">
            <a:spAutoFit/>
          </a:bodyPr>
          <a:lstStyle/>
          <a:p>
            <a:pPr fontAlgn="auto">
              <a:spcBef>
                <a:spcPts val="0"/>
              </a:spcBef>
              <a:spcAft>
                <a:spcPts val="0"/>
              </a:spcAft>
              <a:defRPr/>
            </a:pPr>
            <a:r>
              <a:rPr lang="en-US" altLang="ja-JP" dirty="0">
                <a:latin typeface="+mn-lt"/>
                <a:ea typeface="+mn-ea"/>
              </a:rPr>
              <a:t>Pure  leptonic system</a:t>
            </a:r>
          </a:p>
          <a:p>
            <a:pPr fontAlgn="auto">
              <a:spcBef>
                <a:spcPts val="0"/>
              </a:spcBef>
              <a:spcAft>
                <a:spcPts val="0"/>
              </a:spcAft>
              <a:defRPr/>
            </a:pPr>
            <a:r>
              <a:rPr lang="en-US" altLang="ja-JP" dirty="0">
                <a:latin typeface="+mn-lt"/>
                <a:ea typeface="+mn-ea"/>
              </a:rPr>
              <a:t>(No composite particle)</a:t>
            </a:r>
            <a:endParaRPr lang="ja-JP" altLang="en-US" dirty="0">
              <a:latin typeface="+mn-lt"/>
              <a:ea typeface="+mn-ea"/>
            </a:endParaRPr>
          </a:p>
        </p:txBody>
      </p:sp>
      <p:pic>
        <p:nvPicPr>
          <p:cNvPr id="4129" name="Picture 2"/>
          <p:cNvPicPr>
            <a:picLocks noChangeAspect="1" noChangeArrowheads="1"/>
          </p:cNvPicPr>
          <p:nvPr/>
        </p:nvPicPr>
        <p:blipFill>
          <a:blip r:embed="rId3" cstate="print"/>
          <a:srcRect/>
          <a:stretch>
            <a:fillRect/>
          </a:stretch>
        </p:blipFill>
        <p:spPr bwMode="auto">
          <a:xfrm>
            <a:off x="1168400" y="1257300"/>
            <a:ext cx="6281738" cy="503238"/>
          </a:xfrm>
          <a:prstGeom prst="rect">
            <a:avLst/>
          </a:prstGeom>
          <a:solidFill>
            <a:srgbClr val="FFC000">
              <a:alpha val="0"/>
            </a:srgbClr>
          </a:solidFill>
          <a:ln w="9525">
            <a:noFill/>
            <a:miter lim="800000"/>
            <a:headEnd/>
            <a:tailEnd/>
          </a:ln>
        </p:spPr>
      </p:pic>
      <p:sp>
        <p:nvSpPr>
          <p:cNvPr id="2" name="日付プレースホルダー 1"/>
          <p:cNvSpPr>
            <a:spLocks noGrp="1"/>
          </p:cNvSpPr>
          <p:nvPr>
            <p:ph type="dt" sz="quarter" idx="10"/>
          </p:nvPr>
        </p:nvSpPr>
        <p:spPr/>
        <p:txBody>
          <a:bodyPr/>
          <a:lstStyle/>
          <a:p>
            <a:pPr>
              <a:defRPr/>
            </a:pPr>
            <a:fld id="{8209C249-A565-4DE6-BF80-EFF9C66441B8}" type="datetime1">
              <a:rPr lang="ja-JP" altLang="en-US" smtClean="0"/>
              <a:t>2017/9/17</a:t>
            </a:fld>
            <a:endParaRPr lang="ja-JP" altLang="en-US" dirty="0"/>
          </a:p>
        </p:txBody>
      </p:sp>
      <p:sp>
        <p:nvSpPr>
          <p:cNvPr id="3" name="フッター プレースホルダー 2"/>
          <p:cNvSpPr>
            <a:spLocks noGrp="1"/>
          </p:cNvSpPr>
          <p:nvPr>
            <p:ph type="ftr" sz="quarter" idx="11"/>
          </p:nvPr>
        </p:nvSpPr>
        <p:spPr/>
        <p:txBody>
          <a:bodyPr/>
          <a:lstStyle/>
          <a:p>
            <a:pPr>
              <a:defRPr/>
            </a:pPr>
            <a:r>
              <a:rPr lang="en-US" altLang="ja-JP"/>
              <a:t>Seoul U. Seminer</a:t>
            </a:r>
            <a:endParaRPr lang="ja-JP" altLang="en-US" dirty="0"/>
          </a:p>
        </p:txBody>
      </p:sp>
      <p:sp>
        <p:nvSpPr>
          <p:cNvPr id="4" name="円/楕円 3"/>
          <p:cNvSpPr/>
          <p:nvPr/>
        </p:nvSpPr>
        <p:spPr>
          <a:xfrm>
            <a:off x="4559309" y="3730382"/>
            <a:ext cx="504056" cy="866947"/>
          </a:xfrm>
          <a:prstGeom prst="ellipse">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7" name="円/楕円 26"/>
          <p:cNvSpPr/>
          <p:nvPr/>
        </p:nvSpPr>
        <p:spPr>
          <a:xfrm>
            <a:off x="7084219" y="3022466"/>
            <a:ext cx="659180" cy="2374976"/>
          </a:xfrm>
          <a:prstGeom prst="ellipse">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4" name="テキスト ボックス 23"/>
          <p:cNvSpPr txBox="1"/>
          <p:nvPr/>
        </p:nvSpPr>
        <p:spPr>
          <a:xfrm>
            <a:off x="4596571" y="4701938"/>
            <a:ext cx="466794" cy="369332"/>
          </a:xfrm>
          <a:prstGeom prst="rect">
            <a:avLst/>
          </a:prstGeom>
          <a:noFill/>
        </p:spPr>
        <p:txBody>
          <a:bodyPr wrap="none" rtlCol="0">
            <a:spAutoFit/>
          </a:bodyPr>
          <a:lstStyle/>
          <a:p>
            <a:r>
              <a:rPr kumimoji="1" lang="en-US" altLang="ja-JP" dirty="0">
                <a:solidFill>
                  <a:srgbClr val="92D050"/>
                </a:solidFill>
              </a:rPr>
              <a:t>ZF</a:t>
            </a:r>
            <a:endParaRPr kumimoji="1" lang="ja-JP" altLang="en-US" dirty="0">
              <a:solidFill>
                <a:srgbClr val="92D050"/>
              </a:solidFill>
            </a:endParaRPr>
          </a:p>
        </p:txBody>
      </p:sp>
      <p:sp>
        <p:nvSpPr>
          <p:cNvPr id="33" name="テキスト ボックス 32"/>
          <p:cNvSpPr txBox="1"/>
          <p:nvPr/>
        </p:nvSpPr>
        <p:spPr>
          <a:xfrm>
            <a:off x="7180412" y="3997379"/>
            <a:ext cx="492443" cy="369332"/>
          </a:xfrm>
          <a:prstGeom prst="rect">
            <a:avLst/>
          </a:prstGeom>
          <a:noFill/>
        </p:spPr>
        <p:txBody>
          <a:bodyPr wrap="none" rtlCol="0">
            <a:spAutoFit/>
          </a:bodyPr>
          <a:lstStyle/>
          <a:p>
            <a:r>
              <a:rPr lang="en-US" altLang="ja-JP" dirty="0">
                <a:solidFill>
                  <a:srgbClr val="92D050"/>
                </a:solidFill>
              </a:rPr>
              <a:t>H</a:t>
            </a:r>
            <a:r>
              <a:rPr kumimoji="1" lang="en-US" altLang="ja-JP" dirty="0">
                <a:solidFill>
                  <a:srgbClr val="92D050"/>
                </a:solidFill>
              </a:rPr>
              <a:t>F</a:t>
            </a:r>
            <a:endParaRPr kumimoji="1" lang="ja-JP" altLang="en-US" dirty="0">
              <a:solidFill>
                <a:srgbClr val="92D050"/>
              </a:solidFill>
            </a:endParaRPr>
          </a:p>
        </p:txBody>
      </p:sp>
    </p:spTree>
    <p:extLst>
      <p:ext uri="{BB962C8B-B14F-4D97-AF65-F5344CB8AC3E}">
        <p14:creationId xmlns:p14="http://schemas.microsoft.com/office/powerpoint/2010/main" val="115421010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3C640C2B-F97A-448F-8DF1-3B244D045DA8}"/>
              </a:ext>
            </a:extLst>
          </p:cNvPr>
          <p:cNvSpPr>
            <a:spLocks noGrp="1"/>
          </p:cNvSpPr>
          <p:nvPr>
            <p:ph type="dt" sz="half" idx="10"/>
          </p:nvPr>
        </p:nvSpPr>
        <p:spPr/>
        <p:txBody>
          <a:bodyPr/>
          <a:lstStyle/>
          <a:p>
            <a:pPr>
              <a:defRPr/>
            </a:pPr>
            <a:fld id="{32CB3260-2CFC-41AF-9B66-D1083A71B3A2}" type="datetime1">
              <a:rPr lang="ja-JP" altLang="en-US" smtClean="0"/>
              <a:t>2017/9/17</a:t>
            </a:fld>
            <a:endParaRPr lang="ja-JP" altLang="en-US"/>
          </a:p>
        </p:txBody>
      </p:sp>
      <p:sp>
        <p:nvSpPr>
          <p:cNvPr id="3" name="フッター プレースホルダー 2">
            <a:extLst>
              <a:ext uri="{FF2B5EF4-FFF2-40B4-BE49-F238E27FC236}">
                <a16:creationId xmlns:a16="http://schemas.microsoft.com/office/drawing/2014/main" id="{CA33530B-4BA1-4114-9276-05DFF390B554}"/>
              </a:ext>
            </a:extLst>
          </p:cNvPr>
          <p:cNvSpPr>
            <a:spLocks noGrp="1"/>
          </p:cNvSpPr>
          <p:nvPr>
            <p:ph type="ftr" sz="quarter" idx="11"/>
          </p:nvPr>
        </p:nvSpPr>
        <p:spPr/>
        <p:txBody>
          <a:bodyPr/>
          <a:lstStyle/>
          <a:p>
            <a:pPr>
              <a:defRPr/>
            </a:pPr>
            <a:r>
              <a:rPr lang="en-US" altLang="ja-JP"/>
              <a:t>Seoul U. Seminer</a:t>
            </a:r>
            <a:endParaRPr lang="ja-JP" altLang="en-US"/>
          </a:p>
        </p:txBody>
      </p:sp>
      <p:pic>
        <p:nvPicPr>
          <p:cNvPr id="4" name="図 3">
            <a:extLst>
              <a:ext uri="{FF2B5EF4-FFF2-40B4-BE49-F238E27FC236}">
                <a16:creationId xmlns:a16="http://schemas.microsoft.com/office/drawing/2014/main" id="{13254A81-B073-4FBF-BA1F-7988A0E38E98}"/>
              </a:ext>
            </a:extLst>
          </p:cNvPr>
          <p:cNvPicPr>
            <a:picLocks noChangeAspect="1"/>
          </p:cNvPicPr>
          <p:nvPr/>
        </p:nvPicPr>
        <p:blipFill>
          <a:blip r:embed="rId2"/>
          <a:stretch>
            <a:fillRect/>
          </a:stretch>
        </p:blipFill>
        <p:spPr>
          <a:xfrm>
            <a:off x="14943" y="0"/>
            <a:ext cx="9114114" cy="6858000"/>
          </a:xfrm>
          <a:prstGeom prst="rect">
            <a:avLst/>
          </a:prstGeom>
        </p:spPr>
      </p:pic>
    </p:spTree>
    <p:extLst>
      <p:ext uri="{BB962C8B-B14F-4D97-AF65-F5344CB8AC3E}">
        <p14:creationId xmlns:p14="http://schemas.microsoft.com/office/powerpoint/2010/main" val="195007313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pPr>
              <a:defRPr/>
            </a:pPr>
            <a:fld id="{BFCAE9A1-D951-4A1F-BE91-71B3A648A6BA}" type="datetime1">
              <a:rPr lang="ja-JP" altLang="en-US" smtClean="0"/>
              <a:t>2017/9/17</a:t>
            </a:fld>
            <a:endParaRPr lang="ja-JP" altLang="en-US"/>
          </a:p>
        </p:txBody>
      </p:sp>
      <p:sp>
        <p:nvSpPr>
          <p:cNvPr id="3" name="フッター プレースホルダー 2"/>
          <p:cNvSpPr>
            <a:spLocks noGrp="1"/>
          </p:cNvSpPr>
          <p:nvPr>
            <p:ph type="ftr" sz="quarter" idx="11"/>
          </p:nvPr>
        </p:nvSpPr>
        <p:spPr/>
        <p:txBody>
          <a:bodyPr/>
          <a:lstStyle/>
          <a:p>
            <a:pPr>
              <a:defRPr/>
            </a:pPr>
            <a:r>
              <a:rPr lang="en-US" altLang="ja-JP"/>
              <a:t>Seoul U. Seminer</a:t>
            </a:r>
            <a:endParaRPr lang="ja-JP" altLang="en-US"/>
          </a:p>
        </p:txBody>
      </p:sp>
      <p:pic>
        <p:nvPicPr>
          <p:cNvPr id="4" name="図 3">
            <a:extLst>
              <a:ext uri="{FF2B5EF4-FFF2-40B4-BE49-F238E27FC236}">
                <a16:creationId xmlns:a16="http://schemas.microsoft.com/office/drawing/2014/main" id="{D803F148-AD3C-4253-BE9E-1A77E17C4A88}"/>
              </a:ext>
            </a:extLst>
          </p:cNvPr>
          <p:cNvPicPr>
            <a:picLocks noChangeAspect="1"/>
          </p:cNvPicPr>
          <p:nvPr/>
        </p:nvPicPr>
        <p:blipFill>
          <a:blip r:embed="rId2"/>
          <a:stretch>
            <a:fillRect/>
          </a:stretch>
        </p:blipFill>
        <p:spPr>
          <a:xfrm>
            <a:off x="0" y="44082"/>
            <a:ext cx="9144000" cy="6769835"/>
          </a:xfrm>
          <a:prstGeom prst="rect">
            <a:avLst/>
          </a:prstGeom>
        </p:spPr>
      </p:pic>
    </p:spTree>
    <p:extLst>
      <p:ext uri="{BB962C8B-B14F-4D97-AF65-F5344CB8AC3E}">
        <p14:creationId xmlns:p14="http://schemas.microsoft.com/office/powerpoint/2010/main" val="45391258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350357" y="1881911"/>
            <a:ext cx="8443286" cy="2627209"/>
          </a:xfrm>
        </p:spPr>
        <p:txBody>
          <a:bodyPr>
            <a:normAutofit/>
          </a:bodyPr>
          <a:lstStyle/>
          <a:p>
            <a:pPr>
              <a:defRPr/>
            </a:pPr>
            <a:r>
              <a:rPr lang="en-US" altLang="ja-JP" sz="4000" dirty="0"/>
              <a:t>  Short course  for QM solution for Hydrogen </a:t>
            </a:r>
            <a:r>
              <a:rPr lang="en-US" altLang="ja-JP" sz="4000" dirty="0" err="1"/>
              <a:t>Aom</a:t>
            </a:r>
            <a:br>
              <a:rPr lang="en-US" altLang="ja-JP" sz="4000" dirty="0"/>
            </a:br>
            <a:endParaRPr lang="ja-JP" altLang="en-US" sz="4000" dirty="0">
              <a:solidFill>
                <a:srgbClr val="408000"/>
              </a:solidFill>
            </a:endParaRPr>
          </a:p>
        </p:txBody>
      </p:sp>
      <p:sp>
        <p:nvSpPr>
          <p:cNvPr id="4" name="日付プレースホルダ 3"/>
          <p:cNvSpPr>
            <a:spLocks noGrp="1"/>
          </p:cNvSpPr>
          <p:nvPr>
            <p:ph type="dt" sz="half" idx="10"/>
          </p:nvPr>
        </p:nvSpPr>
        <p:spPr/>
        <p:txBody>
          <a:bodyPr/>
          <a:lstStyle/>
          <a:p>
            <a:pPr>
              <a:defRPr/>
            </a:pPr>
            <a:fld id="{935655BB-51C1-4EA9-81FD-8739980E4D3A}" type="datetime1">
              <a:rPr lang="ja-JP" altLang="en-US" smtClean="0"/>
              <a:t>2017/9/17</a:t>
            </a:fld>
            <a:endParaRPr lang="en-US" altLang="ja-JP" dirty="0"/>
          </a:p>
        </p:txBody>
      </p:sp>
      <p:sp>
        <p:nvSpPr>
          <p:cNvPr id="5" name="フッター プレースホルダ 4"/>
          <p:cNvSpPr>
            <a:spLocks noGrp="1"/>
          </p:cNvSpPr>
          <p:nvPr>
            <p:ph type="ftr" sz="quarter" idx="11"/>
          </p:nvPr>
        </p:nvSpPr>
        <p:spPr/>
        <p:txBody>
          <a:bodyPr/>
          <a:lstStyle/>
          <a:p>
            <a:pPr>
              <a:defRPr/>
            </a:pPr>
            <a:r>
              <a:rPr lang="en-US" altLang="ja-JP"/>
              <a:t>Seoul U. Seminer</a:t>
            </a:r>
            <a:endParaRPr lang="en-US" altLang="ja-JP" dirty="0"/>
          </a:p>
        </p:txBody>
      </p:sp>
    </p:spTree>
    <p:extLst>
      <p:ext uri="{BB962C8B-B14F-4D97-AF65-F5344CB8AC3E}">
        <p14:creationId xmlns:p14="http://schemas.microsoft.com/office/powerpoint/2010/main" val="421862307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2"/>
          <p:cNvSpPr txBox="1">
            <a:spLocks noChangeArrowheads="1"/>
          </p:cNvSpPr>
          <p:nvPr/>
        </p:nvSpPr>
        <p:spPr bwMode="auto">
          <a:xfrm>
            <a:off x="288925" y="76200"/>
            <a:ext cx="2876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ar-AE" sz="2400" b="1">
                <a:solidFill>
                  <a:srgbClr val="FF0000"/>
                </a:solidFill>
                <a:latin typeface="Times New Roman" panose="02020603050405020304" pitchFamily="18" charset="0"/>
              </a:rPr>
              <a:t>The Hydrogen Atom</a:t>
            </a:r>
          </a:p>
        </p:txBody>
      </p:sp>
      <p:sp>
        <p:nvSpPr>
          <p:cNvPr id="3075" name="Text Box 3"/>
          <p:cNvSpPr txBox="1">
            <a:spLocks noChangeArrowheads="1"/>
          </p:cNvSpPr>
          <p:nvPr/>
        </p:nvSpPr>
        <p:spPr bwMode="auto">
          <a:xfrm>
            <a:off x="352425" y="623888"/>
            <a:ext cx="863917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ar-AE" sz="2000" b="1">
                <a:solidFill>
                  <a:schemeClr val="accent2"/>
                </a:solidFill>
                <a:latin typeface="Times New Roman" panose="02020603050405020304" pitchFamily="18" charset="0"/>
              </a:rPr>
              <a:t>The only atom that can be solved exactly.</a:t>
            </a:r>
          </a:p>
          <a:p>
            <a:pPr eaLnBrk="1" hangingPunct="1"/>
            <a:r>
              <a:rPr lang="en-US" altLang="ar-AE" sz="2000" b="1">
                <a:solidFill>
                  <a:schemeClr val="accent2"/>
                </a:solidFill>
                <a:latin typeface="Times New Roman" panose="02020603050405020304" pitchFamily="18" charset="0"/>
              </a:rPr>
              <a:t>The results become the basis for understanding all other atoms and molecules.</a:t>
            </a:r>
          </a:p>
        </p:txBody>
      </p:sp>
      <p:grpSp>
        <p:nvGrpSpPr>
          <p:cNvPr id="3076" name="Group 4"/>
          <p:cNvGrpSpPr>
            <a:grpSpLocks/>
          </p:cNvGrpSpPr>
          <p:nvPr/>
        </p:nvGrpSpPr>
        <p:grpSpPr bwMode="auto">
          <a:xfrm>
            <a:off x="304800" y="1447800"/>
            <a:ext cx="8610600" cy="1782763"/>
            <a:chOff x="192" y="912"/>
            <a:chExt cx="5424" cy="1123"/>
          </a:xfrm>
        </p:grpSpPr>
        <p:sp>
          <p:nvSpPr>
            <p:cNvPr id="3081" name="Line 5"/>
            <p:cNvSpPr>
              <a:spLocks noChangeShapeType="1"/>
            </p:cNvSpPr>
            <p:nvPr/>
          </p:nvSpPr>
          <p:spPr bwMode="auto">
            <a:xfrm>
              <a:off x="192" y="912"/>
              <a:ext cx="542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082" name="Text Box 6"/>
            <p:cNvSpPr txBox="1">
              <a:spLocks noChangeArrowheads="1"/>
            </p:cNvSpPr>
            <p:nvPr/>
          </p:nvSpPr>
          <p:spPr bwMode="auto">
            <a:xfrm>
              <a:off x="422" y="1017"/>
              <a:ext cx="3549" cy="10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ar-AE" sz="2000" b="1">
                  <a:solidFill>
                    <a:srgbClr val="3333FF"/>
                  </a:solidFill>
                  <a:latin typeface="Times New Roman" panose="02020603050405020304" pitchFamily="18" charset="0"/>
                </a:rPr>
                <a:t>Nucleus		charge +</a:t>
              </a:r>
              <a:r>
                <a:rPr lang="en-US" altLang="ar-AE" sz="2000" b="1" i="1">
                  <a:solidFill>
                    <a:srgbClr val="3333FF"/>
                  </a:solidFill>
                  <a:latin typeface="Times New Roman" panose="02020603050405020304" pitchFamily="18" charset="0"/>
                </a:rPr>
                <a:t>Z</a:t>
              </a:r>
              <a:r>
                <a:rPr lang="en-US" altLang="ar-AE" sz="2000" b="1">
                  <a:solidFill>
                    <a:srgbClr val="3333FF"/>
                  </a:solidFill>
                  <a:latin typeface="Times New Roman" panose="02020603050405020304" pitchFamily="18" charset="0"/>
                </a:rPr>
                <a:t>e	mass </a:t>
              </a:r>
              <a:r>
                <a:rPr lang="en-US" altLang="ar-AE" sz="2000" b="1" i="1">
                  <a:solidFill>
                    <a:srgbClr val="3333FF"/>
                  </a:solidFill>
                  <a:latin typeface="Times New Roman" panose="02020603050405020304" pitchFamily="18" charset="0"/>
                </a:rPr>
                <a:t>m</a:t>
              </a:r>
              <a:r>
                <a:rPr lang="en-US" altLang="ar-AE" sz="2000" b="1" baseline="-25000">
                  <a:solidFill>
                    <a:srgbClr val="3333FF"/>
                  </a:solidFill>
                  <a:latin typeface="Times New Roman" panose="02020603050405020304" pitchFamily="18" charset="0"/>
                </a:rPr>
                <a:t>1</a:t>
              </a:r>
              <a:br>
                <a:rPr lang="en-US" altLang="ar-AE" sz="2000" b="1">
                  <a:solidFill>
                    <a:srgbClr val="3333FF"/>
                  </a:solidFill>
                  <a:latin typeface="Times New Roman" panose="02020603050405020304" pitchFamily="18" charset="0"/>
                </a:rPr>
              </a:br>
              <a:r>
                <a:rPr lang="en-US" altLang="ar-AE" sz="2000" b="1">
                  <a:solidFill>
                    <a:srgbClr val="3333FF"/>
                  </a:solidFill>
                  <a:latin typeface="Times New Roman" panose="02020603050405020304" pitchFamily="18" charset="0"/>
                </a:rPr>
                <a:t>		coordinates </a:t>
              </a:r>
              <a:r>
                <a:rPr lang="en-US" altLang="ar-AE" sz="2000" b="1" i="1">
                  <a:solidFill>
                    <a:srgbClr val="3333FF"/>
                  </a:solidFill>
                  <a:latin typeface="Times New Roman" panose="02020603050405020304" pitchFamily="18" charset="0"/>
                </a:rPr>
                <a:t>x</a:t>
              </a:r>
              <a:r>
                <a:rPr lang="en-US" altLang="ar-AE" sz="2000" b="1" baseline="-25000">
                  <a:solidFill>
                    <a:srgbClr val="3333FF"/>
                  </a:solidFill>
                  <a:latin typeface="Times New Roman" panose="02020603050405020304" pitchFamily="18" charset="0"/>
                </a:rPr>
                <a:t>1</a:t>
              </a:r>
              <a:r>
                <a:rPr lang="en-US" altLang="ar-AE" sz="2000" b="1">
                  <a:solidFill>
                    <a:srgbClr val="3333FF"/>
                  </a:solidFill>
                  <a:latin typeface="Times New Roman" panose="02020603050405020304" pitchFamily="18" charset="0"/>
                </a:rPr>
                <a:t>, </a:t>
              </a:r>
              <a:r>
                <a:rPr lang="en-US" altLang="ar-AE" sz="2000" b="1" i="1">
                  <a:solidFill>
                    <a:srgbClr val="3333FF"/>
                  </a:solidFill>
                  <a:latin typeface="Times New Roman" panose="02020603050405020304" pitchFamily="18" charset="0"/>
                </a:rPr>
                <a:t>y</a:t>
              </a:r>
              <a:r>
                <a:rPr lang="en-US" altLang="ar-AE" sz="2000" b="1" baseline="-25000">
                  <a:solidFill>
                    <a:srgbClr val="3333FF"/>
                  </a:solidFill>
                  <a:latin typeface="Times New Roman" panose="02020603050405020304" pitchFamily="18" charset="0"/>
                </a:rPr>
                <a:t>1</a:t>
              </a:r>
              <a:r>
                <a:rPr lang="en-US" altLang="ar-AE" sz="2000" b="1">
                  <a:solidFill>
                    <a:srgbClr val="3333FF"/>
                  </a:solidFill>
                  <a:latin typeface="Times New Roman" panose="02020603050405020304" pitchFamily="18" charset="0"/>
                </a:rPr>
                <a:t>, </a:t>
              </a:r>
              <a:r>
                <a:rPr lang="en-US" altLang="ar-AE" sz="2000" b="1" i="1">
                  <a:solidFill>
                    <a:srgbClr val="3333FF"/>
                  </a:solidFill>
                  <a:latin typeface="Times New Roman" panose="02020603050405020304" pitchFamily="18" charset="0"/>
                </a:rPr>
                <a:t>z</a:t>
              </a:r>
              <a:r>
                <a:rPr lang="en-US" altLang="ar-AE" sz="2000" b="1" baseline="-25000">
                  <a:solidFill>
                    <a:srgbClr val="3333FF"/>
                  </a:solidFill>
                  <a:latin typeface="Times New Roman" panose="02020603050405020304" pitchFamily="18" charset="0"/>
                </a:rPr>
                <a:t>1</a:t>
              </a:r>
              <a:br>
                <a:rPr lang="en-US" altLang="ar-AE" sz="2000" b="1">
                  <a:solidFill>
                    <a:srgbClr val="3333FF"/>
                  </a:solidFill>
                  <a:latin typeface="Times New Roman" panose="02020603050405020304" pitchFamily="18" charset="0"/>
                </a:rPr>
              </a:br>
              <a:br>
                <a:rPr lang="en-US" altLang="ar-AE" sz="2000" b="1">
                  <a:latin typeface="Times New Roman" panose="02020603050405020304" pitchFamily="18" charset="0"/>
                </a:rPr>
              </a:br>
              <a:r>
                <a:rPr lang="en-US" altLang="ar-AE" sz="2000" b="1">
                  <a:solidFill>
                    <a:srgbClr val="CC0000"/>
                  </a:solidFill>
                  <a:latin typeface="Times New Roman" panose="02020603050405020304" pitchFamily="18" charset="0"/>
                </a:rPr>
                <a:t>Electron		charge </a:t>
              </a:r>
              <a:r>
                <a:rPr lang="en-US" altLang="ar-AE" sz="2000" b="1">
                  <a:solidFill>
                    <a:srgbClr val="CC0000"/>
                  </a:solidFill>
                  <a:latin typeface="Times New Roman" panose="02020603050405020304" pitchFamily="18" charset="0"/>
                  <a:cs typeface="Times New Roman" panose="02020603050405020304" pitchFamily="18" charset="0"/>
                </a:rPr>
                <a:t>–</a:t>
              </a:r>
              <a:r>
                <a:rPr lang="en-US" altLang="ar-AE" sz="2000" b="1">
                  <a:solidFill>
                    <a:srgbClr val="CC0000"/>
                  </a:solidFill>
                  <a:latin typeface="Times New Roman" panose="02020603050405020304" pitchFamily="18" charset="0"/>
                </a:rPr>
                <a:t>e	mass </a:t>
              </a:r>
              <a:r>
                <a:rPr lang="en-US" altLang="ar-AE" sz="2000" b="1" i="1">
                  <a:solidFill>
                    <a:srgbClr val="CC0000"/>
                  </a:solidFill>
                  <a:latin typeface="Times New Roman" panose="02020603050405020304" pitchFamily="18" charset="0"/>
                </a:rPr>
                <a:t>m</a:t>
              </a:r>
              <a:r>
                <a:rPr lang="en-US" altLang="ar-AE" sz="2000" b="1" baseline="-25000">
                  <a:solidFill>
                    <a:srgbClr val="CC0000"/>
                  </a:solidFill>
                  <a:latin typeface="Times New Roman" panose="02020603050405020304" pitchFamily="18" charset="0"/>
                </a:rPr>
                <a:t>2</a:t>
              </a:r>
              <a:br>
                <a:rPr lang="en-US" altLang="ar-AE" sz="2000" b="1">
                  <a:solidFill>
                    <a:srgbClr val="CC0000"/>
                  </a:solidFill>
                  <a:latin typeface="Times New Roman" panose="02020603050405020304" pitchFamily="18" charset="0"/>
                </a:rPr>
              </a:br>
              <a:r>
                <a:rPr lang="en-US" altLang="ar-AE" sz="2000" b="1">
                  <a:solidFill>
                    <a:srgbClr val="CC0000"/>
                  </a:solidFill>
                  <a:latin typeface="Times New Roman" panose="02020603050405020304" pitchFamily="18" charset="0"/>
                </a:rPr>
                <a:t>		coordinates </a:t>
              </a:r>
              <a:r>
                <a:rPr lang="en-US" altLang="ar-AE" sz="2000" b="1" i="1">
                  <a:solidFill>
                    <a:srgbClr val="CC0000"/>
                  </a:solidFill>
                  <a:latin typeface="Times New Roman" panose="02020603050405020304" pitchFamily="18" charset="0"/>
                </a:rPr>
                <a:t>x</a:t>
              </a:r>
              <a:r>
                <a:rPr lang="en-US" altLang="ar-AE" sz="2000" b="1" baseline="-25000">
                  <a:solidFill>
                    <a:srgbClr val="CC0000"/>
                  </a:solidFill>
                  <a:latin typeface="Times New Roman" panose="02020603050405020304" pitchFamily="18" charset="0"/>
                </a:rPr>
                <a:t>2</a:t>
              </a:r>
              <a:r>
                <a:rPr lang="en-US" altLang="ar-AE" sz="2000" b="1">
                  <a:solidFill>
                    <a:srgbClr val="CC0000"/>
                  </a:solidFill>
                  <a:latin typeface="Times New Roman" panose="02020603050405020304" pitchFamily="18" charset="0"/>
                </a:rPr>
                <a:t>, </a:t>
              </a:r>
              <a:r>
                <a:rPr lang="en-US" altLang="ar-AE" sz="2000" b="1" i="1">
                  <a:solidFill>
                    <a:srgbClr val="CC0000"/>
                  </a:solidFill>
                  <a:latin typeface="Times New Roman" panose="02020603050405020304" pitchFamily="18" charset="0"/>
                </a:rPr>
                <a:t>y</a:t>
              </a:r>
              <a:r>
                <a:rPr lang="en-US" altLang="ar-AE" sz="2000" b="1" baseline="-25000">
                  <a:solidFill>
                    <a:srgbClr val="CC0000"/>
                  </a:solidFill>
                  <a:latin typeface="Times New Roman" panose="02020603050405020304" pitchFamily="18" charset="0"/>
                </a:rPr>
                <a:t>2</a:t>
              </a:r>
              <a:r>
                <a:rPr lang="en-US" altLang="ar-AE" sz="2000" b="1">
                  <a:solidFill>
                    <a:srgbClr val="CC0000"/>
                  </a:solidFill>
                  <a:latin typeface="Times New Roman" panose="02020603050405020304" pitchFamily="18" charset="0"/>
                </a:rPr>
                <a:t>, </a:t>
              </a:r>
              <a:r>
                <a:rPr lang="en-US" altLang="ar-AE" sz="2000" b="1" i="1">
                  <a:solidFill>
                    <a:srgbClr val="CC0000"/>
                  </a:solidFill>
                  <a:latin typeface="Times New Roman" panose="02020603050405020304" pitchFamily="18" charset="0"/>
                </a:rPr>
                <a:t>z</a:t>
              </a:r>
              <a:r>
                <a:rPr lang="en-US" altLang="ar-AE" sz="2000" b="1" baseline="-25000">
                  <a:solidFill>
                    <a:srgbClr val="CC0000"/>
                  </a:solidFill>
                  <a:latin typeface="Times New Roman" panose="02020603050405020304" pitchFamily="18" charset="0"/>
                </a:rPr>
                <a:t>2</a:t>
              </a:r>
              <a:endParaRPr lang="en-US" altLang="ar-AE" sz="2000" b="1">
                <a:solidFill>
                  <a:srgbClr val="CC0000"/>
                </a:solidFill>
                <a:latin typeface="Times New Roman" panose="02020603050405020304" pitchFamily="18" charset="0"/>
              </a:endParaRPr>
            </a:p>
          </p:txBody>
        </p:sp>
      </p:grpSp>
      <p:grpSp>
        <p:nvGrpSpPr>
          <p:cNvPr id="3079" name="Group 7"/>
          <p:cNvGrpSpPr>
            <a:grpSpLocks/>
          </p:cNvGrpSpPr>
          <p:nvPr/>
        </p:nvGrpSpPr>
        <p:grpSpPr bwMode="auto">
          <a:xfrm>
            <a:off x="173038" y="3595688"/>
            <a:ext cx="8970962" cy="1681162"/>
            <a:chOff x="109" y="2265"/>
            <a:chExt cx="5651" cy="1059"/>
          </a:xfrm>
        </p:grpSpPr>
        <p:sp>
          <p:nvSpPr>
            <p:cNvPr id="2" name="Text Box 8"/>
            <p:cNvSpPr txBox="1">
              <a:spLocks noChangeArrowheads="1"/>
            </p:cNvSpPr>
            <p:nvPr/>
          </p:nvSpPr>
          <p:spPr bwMode="auto">
            <a:xfrm>
              <a:off x="109" y="2265"/>
              <a:ext cx="5651"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ar-AE" sz="2000" b="1">
                  <a:solidFill>
                    <a:srgbClr val="008000"/>
                  </a:solidFill>
                  <a:latin typeface="Times New Roman" panose="02020603050405020304" pitchFamily="18" charset="0"/>
                </a:rPr>
                <a:t>The potential arises from the Coulomb interaction between the charged particles.</a:t>
              </a:r>
            </a:p>
          </p:txBody>
        </p:sp>
        <p:graphicFrame>
          <p:nvGraphicFramePr>
            <p:cNvPr id="3080" name="Object 9"/>
            <p:cNvGraphicFramePr>
              <a:graphicFrameLocks noChangeAspect="1"/>
            </p:cNvGraphicFramePr>
            <p:nvPr/>
          </p:nvGraphicFramePr>
          <p:xfrm>
            <a:off x="147" y="2740"/>
            <a:ext cx="3832" cy="584"/>
          </p:xfrm>
          <a:graphic>
            <a:graphicData uri="http://schemas.openxmlformats.org/presentationml/2006/ole">
              <mc:AlternateContent xmlns:mc="http://schemas.openxmlformats.org/markup-compatibility/2006">
                <mc:Choice xmlns:v="urn:schemas-microsoft-com:vml" Requires="v">
                  <p:oleObj spid="_x0000_s88083" name="Equation" r:id="rId3" imgW="6083300" imgH="927100" progId="">
                    <p:embed/>
                  </p:oleObj>
                </mc:Choice>
                <mc:Fallback>
                  <p:oleObj name="Equation" r:id="rId3" imgW="6083300" imgH="927100" progId="">
                    <p:embed/>
                    <p:pic>
                      <p:nvPicPr>
                        <p:cNvPr id="0"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 y="2740"/>
                          <a:ext cx="3832" cy="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3078" name="Text Box 10"/>
          <p:cNvSpPr txBox="1">
            <a:spLocks noChangeArrowheads="1"/>
          </p:cNvSpPr>
          <p:nvPr/>
        </p:nvSpPr>
        <p:spPr bwMode="auto">
          <a:xfrm>
            <a:off x="7391400" y="6542088"/>
            <a:ext cx="1663700"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ar-AE" sz="800">
                <a:latin typeface="Times New Roman" panose="02020603050405020304" pitchFamily="18" charset="0"/>
              </a:rPr>
              <a:t>Copyright – Michael D. Fayer, 2007</a:t>
            </a:r>
          </a:p>
        </p:txBody>
      </p:sp>
      <p:sp>
        <p:nvSpPr>
          <p:cNvPr id="11" name="日付プレースホルダ 10"/>
          <p:cNvSpPr>
            <a:spLocks noGrp="1"/>
          </p:cNvSpPr>
          <p:nvPr>
            <p:ph type="dt" sz="half" idx="10"/>
          </p:nvPr>
        </p:nvSpPr>
        <p:spPr/>
        <p:txBody>
          <a:bodyPr/>
          <a:lstStyle/>
          <a:p>
            <a:pPr>
              <a:defRPr/>
            </a:pPr>
            <a:fld id="{7E044198-C1FF-4364-BA7C-69C3BF5660B5}" type="datetime1">
              <a:rPr lang="ja-JP" altLang="en-US" smtClean="0"/>
              <a:t>2017/9/17</a:t>
            </a:fld>
            <a:endParaRPr lang="ja-JP" altLang="en-US"/>
          </a:p>
        </p:txBody>
      </p:sp>
      <p:sp>
        <p:nvSpPr>
          <p:cNvPr id="12" name="フッター プレースホルダ 11"/>
          <p:cNvSpPr>
            <a:spLocks noGrp="1"/>
          </p:cNvSpPr>
          <p:nvPr>
            <p:ph type="ftr" sz="quarter" idx="11"/>
          </p:nvPr>
        </p:nvSpPr>
        <p:spPr/>
        <p:txBody>
          <a:bodyPr/>
          <a:lstStyle/>
          <a:p>
            <a:pPr>
              <a:defRPr/>
            </a:pPr>
            <a:r>
              <a:rPr lang="en-US" altLang="ja-JP"/>
              <a:t>Seoul U. Seminer</a:t>
            </a:r>
            <a:endParaRPr lang="ja-JP" altLang="en-US"/>
          </a:p>
        </p:txBody>
      </p:sp>
    </p:spTree>
    <p:extLst>
      <p:ext uri="{BB962C8B-B14F-4D97-AF65-F5344CB8AC3E}">
        <p14:creationId xmlns:p14="http://schemas.microsoft.com/office/powerpoint/2010/main" val="25654039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07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0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2"/>
          <p:cNvSpPr txBox="1">
            <a:spLocks noChangeArrowheads="1"/>
          </p:cNvSpPr>
          <p:nvPr/>
        </p:nvSpPr>
        <p:spPr bwMode="auto">
          <a:xfrm>
            <a:off x="212725" y="90488"/>
            <a:ext cx="57467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ar-AE" sz="2000" b="1">
                <a:solidFill>
                  <a:srgbClr val="CC0000"/>
                </a:solidFill>
                <a:latin typeface="Times New Roman" panose="02020603050405020304" pitchFamily="18" charset="0"/>
              </a:rPr>
              <a:t>The Schr</a:t>
            </a:r>
            <a:r>
              <a:rPr lang="en-US" altLang="ar-AE" sz="2000" b="1">
                <a:solidFill>
                  <a:srgbClr val="CC0000"/>
                </a:solidFill>
                <a:latin typeface="Times New Roman" panose="02020603050405020304" pitchFamily="18" charset="0"/>
                <a:cs typeface="Times New Roman" panose="02020603050405020304" pitchFamily="18" charset="0"/>
              </a:rPr>
              <a:t>ödinger equation for the hydrogen atom is</a:t>
            </a:r>
            <a:endParaRPr lang="en-US" altLang="ar-AE" sz="2000" b="1">
              <a:solidFill>
                <a:srgbClr val="CC0000"/>
              </a:solidFill>
              <a:latin typeface="Times New Roman" panose="02020603050405020304" pitchFamily="18" charset="0"/>
            </a:endParaRPr>
          </a:p>
        </p:txBody>
      </p:sp>
      <p:grpSp>
        <p:nvGrpSpPr>
          <p:cNvPr id="4099" name="Group 3"/>
          <p:cNvGrpSpPr>
            <a:grpSpLocks/>
          </p:cNvGrpSpPr>
          <p:nvPr/>
        </p:nvGrpSpPr>
        <p:grpSpPr bwMode="auto">
          <a:xfrm>
            <a:off x="152400" y="762000"/>
            <a:ext cx="8851900" cy="2087563"/>
            <a:chOff x="96" y="480"/>
            <a:chExt cx="5576" cy="1315"/>
          </a:xfrm>
        </p:grpSpPr>
        <p:graphicFrame>
          <p:nvGraphicFramePr>
            <p:cNvPr id="4105" name="Object 4"/>
            <p:cNvGraphicFramePr>
              <a:graphicFrameLocks noChangeAspect="1"/>
            </p:cNvGraphicFramePr>
            <p:nvPr/>
          </p:nvGraphicFramePr>
          <p:xfrm>
            <a:off x="96" y="480"/>
            <a:ext cx="5576" cy="496"/>
          </p:xfrm>
          <a:graphic>
            <a:graphicData uri="http://schemas.openxmlformats.org/presentationml/2006/ole">
              <mc:AlternateContent xmlns:mc="http://schemas.openxmlformats.org/markup-compatibility/2006">
                <mc:Choice xmlns:v="urn:schemas-microsoft-com:vml" Requires="v">
                  <p:oleObj spid="_x0000_s89107" name="Equation" r:id="rId3" imgW="8851900" imgH="787400" progId="">
                    <p:embed/>
                  </p:oleObj>
                </mc:Choice>
                <mc:Fallback>
                  <p:oleObj name="Equation" r:id="rId3" imgW="8851900" imgH="787400" progId="">
                    <p:embed/>
                    <p:pic>
                      <p:nvPicPr>
                        <p:cNvPr id="0"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 y="480"/>
                          <a:ext cx="5576" cy="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106" name="Text Box 5"/>
            <p:cNvSpPr txBox="1">
              <a:spLocks noChangeArrowheads="1"/>
            </p:cNvSpPr>
            <p:nvPr/>
          </p:nvSpPr>
          <p:spPr bwMode="auto">
            <a:xfrm>
              <a:off x="336" y="1152"/>
              <a:ext cx="1807"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ar-AE" sz="2000" b="1">
                  <a:solidFill>
                    <a:srgbClr val="3333FF"/>
                  </a:solidFill>
                  <a:latin typeface="Times New Roman" panose="02020603050405020304" pitchFamily="18" charset="0"/>
                </a:rPr>
                <a:t>kinetic energy of nucleus</a:t>
              </a:r>
            </a:p>
          </p:txBody>
        </p:sp>
        <p:sp>
          <p:nvSpPr>
            <p:cNvPr id="2" name="Text Box 6"/>
            <p:cNvSpPr txBox="1">
              <a:spLocks noChangeArrowheads="1"/>
            </p:cNvSpPr>
            <p:nvPr/>
          </p:nvSpPr>
          <p:spPr bwMode="auto">
            <a:xfrm>
              <a:off x="2496" y="1152"/>
              <a:ext cx="1842"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ar-AE" sz="2000" b="1">
                  <a:solidFill>
                    <a:srgbClr val="008000"/>
                  </a:solidFill>
                  <a:latin typeface="Times New Roman" panose="02020603050405020304" pitchFamily="18" charset="0"/>
                </a:rPr>
                <a:t>kinetic energy of electron</a:t>
              </a:r>
            </a:p>
          </p:txBody>
        </p:sp>
        <p:sp>
          <p:nvSpPr>
            <p:cNvPr id="4108" name="Text Box 7"/>
            <p:cNvSpPr txBox="1">
              <a:spLocks noChangeArrowheads="1"/>
            </p:cNvSpPr>
            <p:nvPr/>
          </p:nvSpPr>
          <p:spPr bwMode="auto">
            <a:xfrm>
              <a:off x="4886" y="1161"/>
              <a:ext cx="719"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ar-AE" sz="2000" b="1">
                  <a:solidFill>
                    <a:schemeClr val="accent2"/>
                  </a:solidFill>
                  <a:latin typeface="Times New Roman" panose="02020603050405020304" pitchFamily="18" charset="0"/>
                </a:rPr>
                <a:t>potential</a:t>
              </a:r>
            </a:p>
          </p:txBody>
        </p:sp>
        <p:sp>
          <p:nvSpPr>
            <p:cNvPr id="4109" name="Line 8"/>
            <p:cNvSpPr>
              <a:spLocks noChangeShapeType="1"/>
            </p:cNvSpPr>
            <p:nvPr/>
          </p:nvSpPr>
          <p:spPr bwMode="auto">
            <a:xfrm flipV="1">
              <a:off x="5040" y="816"/>
              <a:ext cx="0" cy="38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10" name="Text Box 9"/>
            <p:cNvSpPr txBox="1">
              <a:spLocks noChangeArrowheads="1"/>
            </p:cNvSpPr>
            <p:nvPr/>
          </p:nvSpPr>
          <p:spPr bwMode="auto">
            <a:xfrm>
              <a:off x="4214" y="1545"/>
              <a:ext cx="1399"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ar-AE" sz="2000" b="1">
                  <a:solidFill>
                    <a:srgbClr val="CC0000"/>
                  </a:solidFill>
                  <a:latin typeface="Times New Roman" panose="02020603050405020304" pitchFamily="18" charset="0"/>
                </a:rPr>
                <a:t>energy eigenvalues</a:t>
              </a:r>
            </a:p>
          </p:txBody>
        </p:sp>
        <p:sp>
          <p:nvSpPr>
            <p:cNvPr id="4111" name="Line 10"/>
            <p:cNvSpPr>
              <a:spLocks noChangeShapeType="1"/>
            </p:cNvSpPr>
            <p:nvPr/>
          </p:nvSpPr>
          <p:spPr bwMode="auto">
            <a:xfrm flipV="1">
              <a:off x="4464" y="816"/>
              <a:ext cx="240" cy="72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4107" name="Group 11"/>
          <p:cNvGrpSpPr>
            <a:grpSpLocks/>
          </p:cNvGrpSpPr>
          <p:nvPr/>
        </p:nvGrpSpPr>
        <p:grpSpPr bwMode="auto">
          <a:xfrm>
            <a:off x="441325" y="3138488"/>
            <a:ext cx="8170863" cy="2378075"/>
            <a:chOff x="278" y="1977"/>
            <a:chExt cx="5147" cy="1498"/>
          </a:xfrm>
        </p:grpSpPr>
        <p:sp>
          <p:nvSpPr>
            <p:cNvPr id="4102" name="Text Box 12"/>
            <p:cNvSpPr txBox="1">
              <a:spLocks noChangeArrowheads="1"/>
            </p:cNvSpPr>
            <p:nvPr/>
          </p:nvSpPr>
          <p:spPr bwMode="auto">
            <a:xfrm>
              <a:off x="278" y="1977"/>
              <a:ext cx="5147" cy="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ar-AE" sz="2000" b="1">
                  <a:solidFill>
                    <a:srgbClr val="008000"/>
                  </a:solidFill>
                  <a:latin typeface="Times New Roman" panose="02020603050405020304" pitchFamily="18" charset="0"/>
                </a:rPr>
                <a:t>Can separate translational motion of the entire atom from relative motion</a:t>
              </a:r>
              <a:br>
                <a:rPr lang="en-US" altLang="ar-AE" sz="2000" b="1">
                  <a:solidFill>
                    <a:srgbClr val="008000"/>
                  </a:solidFill>
                  <a:latin typeface="Times New Roman" panose="02020603050405020304" pitchFamily="18" charset="0"/>
                </a:rPr>
              </a:br>
              <a:r>
                <a:rPr lang="en-US" altLang="ar-AE" sz="2000" b="1">
                  <a:solidFill>
                    <a:srgbClr val="008000"/>
                  </a:solidFill>
                  <a:latin typeface="Times New Roman" panose="02020603050405020304" pitchFamily="18" charset="0"/>
                </a:rPr>
                <a:t>	of nucleus and electron.</a:t>
              </a:r>
            </a:p>
          </p:txBody>
        </p:sp>
        <p:sp>
          <p:nvSpPr>
            <p:cNvPr id="4103" name="Text Box 13"/>
            <p:cNvSpPr txBox="1">
              <a:spLocks noChangeArrowheads="1"/>
            </p:cNvSpPr>
            <p:nvPr/>
          </p:nvSpPr>
          <p:spPr bwMode="auto">
            <a:xfrm>
              <a:off x="326" y="2553"/>
              <a:ext cx="1937"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ar-AE" sz="2000" b="1">
                  <a:solidFill>
                    <a:srgbClr val="3333FF"/>
                  </a:solidFill>
                  <a:latin typeface="Times New Roman" panose="02020603050405020304" pitchFamily="18" charset="0"/>
                </a:rPr>
                <a:t>Introduce new coordinates</a:t>
              </a:r>
            </a:p>
          </p:txBody>
        </p:sp>
        <p:sp>
          <p:nvSpPr>
            <p:cNvPr id="4104" name="Text Box 14"/>
            <p:cNvSpPr txBox="1">
              <a:spLocks noChangeArrowheads="1"/>
            </p:cNvSpPr>
            <p:nvPr/>
          </p:nvSpPr>
          <p:spPr bwMode="auto">
            <a:xfrm>
              <a:off x="614" y="2841"/>
              <a:ext cx="4466" cy="6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ar-AE" sz="2000" b="1" i="1">
                  <a:latin typeface="Times New Roman" panose="02020603050405020304" pitchFamily="18" charset="0"/>
                </a:rPr>
                <a:t>x</a:t>
              </a:r>
              <a:r>
                <a:rPr lang="en-US" altLang="ar-AE" sz="2000" b="1">
                  <a:latin typeface="Times New Roman" panose="02020603050405020304" pitchFamily="18" charset="0"/>
                </a:rPr>
                <a:t>,</a:t>
              </a:r>
              <a:r>
                <a:rPr lang="en-US" altLang="ar-AE" sz="2000" b="1" i="1">
                  <a:latin typeface="Times New Roman" panose="02020603050405020304" pitchFamily="18" charset="0"/>
                </a:rPr>
                <a:t> y</a:t>
              </a:r>
              <a:r>
                <a:rPr lang="en-US" altLang="ar-AE" sz="2000" b="1">
                  <a:latin typeface="Times New Roman" panose="02020603050405020304" pitchFamily="18" charset="0"/>
                </a:rPr>
                <a:t>,</a:t>
              </a:r>
              <a:r>
                <a:rPr lang="en-US" altLang="ar-AE" sz="2000" b="1" i="1">
                  <a:latin typeface="Times New Roman" panose="02020603050405020304" pitchFamily="18" charset="0"/>
                </a:rPr>
                <a:t> z</a:t>
              </a:r>
              <a:r>
                <a:rPr lang="en-US" altLang="ar-AE" sz="2000" b="1">
                  <a:latin typeface="Times New Roman" panose="02020603050405020304" pitchFamily="18" charset="0"/>
                </a:rPr>
                <a:t>  -  center of mass coordinates</a:t>
              </a:r>
              <a:br>
                <a:rPr lang="en-US" altLang="ar-AE" sz="2000" b="1">
                  <a:latin typeface="Times New Roman" panose="02020603050405020304" pitchFamily="18" charset="0"/>
                </a:rPr>
              </a:br>
              <a:br>
                <a:rPr lang="en-US" altLang="ar-AE" sz="2000" b="1">
                  <a:latin typeface="Times New Roman" panose="02020603050405020304" pitchFamily="18" charset="0"/>
                </a:rPr>
              </a:br>
              <a:r>
                <a:rPr lang="en-US" altLang="ar-AE" sz="2000" b="1" i="1">
                  <a:latin typeface="Times New Roman" panose="02020603050405020304" pitchFamily="18" charset="0"/>
                </a:rPr>
                <a:t>r</a:t>
              </a:r>
              <a:r>
                <a:rPr lang="en-US" altLang="ar-AE" sz="2000" b="1">
                  <a:latin typeface="Times New Roman" panose="02020603050405020304" pitchFamily="18" charset="0"/>
                </a:rPr>
                <a:t>, </a:t>
              </a:r>
              <a:r>
                <a:rPr lang="en-US" altLang="ar-AE" sz="2000" b="1">
                  <a:latin typeface="Times New Roman" panose="02020603050405020304" pitchFamily="18" charset="0"/>
                  <a:sym typeface="Symbol" panose="05050102010706020507" pitchFamily="18" charset="2"/>
                </a:rPr>
                <a:t>,   -  polar coordinates of second particle relative to the first</a:t>
              </a:r>
              <a:endParaRPr lang="en-US" altLang="ar-AE" sz="2000" b="1">
                <a:latin typeface="Times New Roman" panose="02020603050405020304" pitchFamily="18" charset="0"/>
              </a:endParaRPr>
            </a:p>
          </p:txBody>
        </p:sp>
      </p:grpSp>
      <p:sp>
        <p:nvSpPr>
          <p:cNvPr id="4101" name="Text Box 15"/>
          <p:cNvSpPr txBox="1">
            <a:spLocks noChangeArrowheads="1"/>
          </p:cNvSpPr>
          <p:nvPr/>
        </p:nvSpPr>
        <p:spPr bwMode="auto">
          <a:xfrm>
            <a:off x="7391400" y="6542088"/>
            <a:ext cx="1663700"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ar-AE" sz="800">
                <a:latin typeface="Times New Roman" panose="02020603050405020304" pitchFamily="18" charset="0"/>
              </a:rPr>
              <a:t>Copyright – Michael D. Fayer, 2007</a:t>
            </a:r>
          </a:p>
        </p:txBody>
      </p:sp>
      <p:sp>
        <p:nvSpPr>
          <p:cNvPr id="16" name="日付プレースホルダ 15"/>
          <p:cNvSpPr>
            <a:spLocks noGrp="1"/>
          </p:cNvSpPr>
          <p:nvPr>
            <p:ph type="dt" sz="half" idx="10"/>
          </p:nvPr>
        </p:nvSpPr>
        <p:spPr/>
        <p:txBody>
          <a:bodyPr/>
          <a:lstStyle/>
          <a:p>
            <a:pPr>
              <a:defRPr/>
            </a:pPr>
            <a:fld id="{0A55F3F7-8A74-48AE-8713-DDDC301F5EE1}" type="datetime1">
              <a:rPr lang="ja-JP" altLang="en-US" smtClean="0"/>
              <a:t>2017/9/17</a:t>
            </a:fld>
            <a:endParaRPr lang="ja-JP" altLang="en-US"/>
          </a:p>
        </p:txBody>
      </p:sp>
      <p:sp>
        <p:nvSpPr>
          <p:cNvPr id="17" name="フッター プレースホルダ 16"/>
          <p:cNvSpPr>
            <a:spLocks noGrp="1"/>
          </p:cNvSpPr>
          <p:nvPr>
            <p:ph type="ftr" sz="quarter" idx="11"/>
          </p:nvPr>
        </p:nvSpPr>
        <p:spPr/>
        <p:txBody>
          <a:bodyPr/>
          <a:lstStyle/>
          <a:p>
            <a:pPr>
              <a:defRPr/>
            </a:pPr>
            <a:r>
              <a:rPr lang="en-US" altLang="ja-JP"/>
              <a:t>Seoul U. Seminer</a:t>
            </a:r>
            <a:endParaRPr lang="ja-JP" altLang="en-US"/>
          </a:p>
        </p:txBody>
      </p:sp>
    </p:spTree>
    <p:extLst>
      <p:ext uri="{BB962C8B-B14F-4D97-AF65-F5344CB8AC3E}">
        <p14:creationId xmlns:p14="http://schemas.microsoft.com/office/powerpoint/2010/main" val="12318007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41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2" name="Object 2"/>
          <p:cNvGraphicFramePr>
            <a:graphicFrameLocks noChangeAspect="1"/>
          </p:cNvGraphicFramePr>
          <p:nvPr/>
        </p:nvGraphicFramePr>
        <p:xfrm>
          <a:off x="1447800" y="838200"/>
          <a:ext cx="1739900" cy="685800"/>
        </p:xfrm>
        <a:graphic>
          <a:graphicData uri="http://schemas.openxmlformats.org/presentationml/2006/ole">
            <mc:AlternateContent xmlns:mc="http://schemas.openxmlformats.org/markup-compatibility/2006">
              <mc:Choice xmlns:v="urn:schemas-microsoft-com:vml" Requires="v">
                <p:oleObj spid="_x0000_s90216" name="Equation" r:id="rId3" imgW="1739900" imgH="685800" progId="">
                  <p:embed/>
                </p:oleObj>
              </mc:Choice>
              <mc:Fallback>
                <p:oleObj name="Equation" r:id="rId3" imgW="1739900" imgH="685800" progId="">
                  <p:embed/>
                  <p:pic>
                    <p:nvPicPr>
                      <p:cNvPr id="0" name="Picture 3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838200"/>
                        <a:ext cx="17399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123" name="Object 3"/>
          <p:cNvGraphicFramePr>
            <a:graphicFrameLocks noChangeAspect="1"/>
          </p:cNvGraphicFramePr>
          <p:nvPr/>
        </p:nvGraphicFramePr>
        <p:xfrm>
          <a:off x="1447800" y="1752600"/>
          <a:ext cx="1727200" cy="685800"/>
        </p:xfrm>
        <a:graphic>
          <a:graphicData uri="http://schemas.openxmlformats.org/presentationml/2006/ole">
            <mc:AlternateContent xmlns:mc="http://schemas.openxmlformats.org/markup-compatibility/2006">
              <mc:Choice xmlns:v="urn:schemas-microsoft-com:vml" Requires="v">
                <p:oleObj spid="_x0000_s90217" name="Equation" r:id="rId5" imgW="1727200" imgH="685800" progId="">
                  <p:embed/>
                </p:oleObj>
              </mc:Choice>
              <mc:Fallback>
                <p:oleObj name="Equation" r:id="rId5" imgW="1727200" imgH="685800" progId="">
                  <p:embed/>
                  <p:pic>
                    <p:nvPicPr>
                      <p:cNvPr id="0" name="Picture 3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47800" y="1752600"/>
                        <a:ext cx="17272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124" name="Object 4"/>
          <p:cNvGraphicFramePr>
            <a:graphicFrameLocks noChangeAspect="1"/>
          </p:cNvGraphicFramePr>
          <p:nvPr/>
        </p:nvGraphicFramePr>
        <p:xfrm>
          <a:off x="1447800" y="2590800"/>
          <a:ext cx="1625600" cy="685800"/>
        </p:xfrm>
        <a:graphic>
          <a:graphicData uri="http://schemas.openxmlformats.org/presentationml/2006/ole">
            <mc:AlternateContent xmlns:mc="http://schemas.openxmlformats.org/markup-compatibility/2006">
              <mc:Choice xmlns:v="urn:schemas-microsoft-com:vml" Requires="v">
                <p:oleObj spid="_x0000_s90218" name="Equation" r:id="rId7" imgW="1625600" imgH="685800" progId="">
                  <p:embed/>
                </p:oleObj>
              </mc:Choice>
              <mc:Fallback>
                <p:oleObj name="Equation" r:id="rId7" imgW="1625600" imgH="685800" progId="">
                  <p:embed/>
                  <p:pic>
                    <p:nvPicPr>
                      <p:cNvPr id="0" name="Picture 3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47800" y="2590800"/>
                        <a:ext cx="16256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125" name="Object 5"/>
          <p:cNvGraphicFramePr>
            <a:graphicFrameLocks noChangeAspect="1"/>
          </p:cNvGraphicFramePr>
          <p:nvPr/>
        </p:nvGraphicFramePr>
        <p:xfrm>
          <a:off x="1447800" y="4038600"/>
          <a:ext cx="2184400" cy="317500"/>
        </p:xfrm>
        <a:graphic>
          <a:graphicData uri="http://schemas.openxmlformats.org/presentationml/2006/ole">
            <mc:AlternateContent xmlns:mc="http://schemas.openxmlformats.org/markup-compatibility/2006">
              <mc:Choice xmlns:v="urn:schemas-microsoft-com:vml" Requires="v">
                <p:oleObj spid="_x0000_s90219" name="Equation" r:id="rId9" imgW="2183452" imgH="317362" progId="">
                  <p:embed/>
                </p:oleObj>
              </mc:Choice>
              <mc:Fallback>
                <p:oleObj name="Equation" r:id="rId9" imgW="2183452" imgH="317362" progId="">
                  <p:embed/>
                  <p:pic>
                    <p:nvPicPr>
                      <p:cNvPr id="0" name="Picture 3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47800" y="4038600"/>
                        <a:ext cx="2184400" cy="31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126" name="Object 6"/>
          <p:cNvGraphicFramePr>
            <a:graphicFrameLocks noChangeAspect="1"/>
          </p:cNvGraphicFramePr>
          <p:nvPr/>
        </p:nvGraphicFramePr>
        <p:xfrm>
          <a:off x="1447800" y="4724400"/>
          <a:ext cx="2146300" cy="317500"/>
        </p:xfrm>
        <a:graphic>
          <a:graphicData uri="http://schemas.openxmlformats.org/presentationml/2006/ole">
            <mc:AlternateContent xmlns:mc="http://schemas.openxmlformats.org/markup-compatibility/2006">
              <mc:Choice xmlns:v="urn:schemas-microsoft-com:vml" Requires="v">
                <p:oleObj spid="_x0000_s90220" name="Equation" r:id="rId11" imgW="2145369" imgH="317362" progId="">
                  <p:embed/>
                </p:oleObj>
              </mc:Choice>
              <mc:Fallback>
                <p:oleObj name="Equation" r:id="rId11" imgW="2145369" imgH="317362" progId="">
                  <p:embed/>
                  <p:pic>
                    <p:nvPicPr>
                      <p:cNvPr id="0" name="Picture 3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447800" y="4724400"/>
                        <a:ext cx="2146300" cy="31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127" name="Object 7"/>
          <p:cNvGraphicFramePr>
            <a:graphicFrameLocks noChangeAspect="1"/>
          </p:cNvGraphicFramePr>
          <p:nvPr/>
        </p:nvGraphicFramePr>
        <p:xfrm>
          <a:off x="1447800" y="5334000"/>
          <a:ext cx="1651000" cy="317500"/>
        </p:xfrm>
        <a:graphic>
          <a:graphicData uri="http://schemas.openxmlformats.org/presentationml/2006/ole">
            <mc:AlternateContent xmlns:mc="http://schemas.openxmlformats.org/markup-compatibility/2006">
              <mc:Choice xmlns:v="urn:schemas-microsoft-com:vml" Requires="v">
                <p:oleObj spid="_x0000_s90221" name="Equation" r:id="rId13" imgW="1651000" imgH="317500" progId="">
                  <p:embed/>
                </p:oleObj>
              </mc:Choice>
              <mc:Fallback>
                <p:oleObj name="Equation" r:id="rId13" imgW="1651000" imgH="317500" progId="">
                  <p:embed/>
                  <p:pic>
                    <p:nvPicPr>
                      <p:cNvPr id="0" name="Picture 3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447800" y="5334000"/>
                        <a:ext cx="1651000" cy="31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128" name="Text Box 8"/>
          <p:cNvSpPr txBox="1">
            <a:spLocks noChangeArrowheads="1"/>
          </p:cNvSpPr>
          <p:nvPr/>
        </p:nvSpPr>
        <p:spPr bwMode="auto">
          <a:xfrm>
            <a:off x="457200" y="228600"/>
            <a:ext cx="30511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ar-AE" sz="2000" b="1">
                <a:solidFill>
                  <a:srgbClr val="3333FF"/>
                </a:solidFill>
                <a:latin typeface="Times New Roman" panose="02020603050405020304" pitchFamily="18" charset="0"/>
              </a:rPr>
              <a:t>center of mass coordinates</a:t>
            </a:r>
          </a:p>
        </p:txBody>
      </p:sp>
      <p:sp>
        <p:nvSpPr>
          <p:cNvPr id="5129" name="Text Box 9"/>
          <p:cNvSpPr txBox="1">
            <a:spLocks noChangeArrowheads="1"/>
          </p:cNvSpPr>
          <p:nvPr/>
        </p:nvSpPr>
        <p:spPr bwMode="auto">
          <a:xfrm>
            <a:off x="4038600" y="4495800"/>
            <a:ext cx="40719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ar-AE" sz="2000" b="1">
                <a:solidFill>
                  <a:srgbClr val="CC0000"/>
                </a:solidFill>
                <a:latin typeface="Times New Roman" panose="02020603050405020304" pitchFamily="18" charset="0"/>
              </a:rPr>
              <a:t>relative position – polar coordinates</a:t>
            </a:r>
          </a:p>
        </p:txBody>
      </p:sp>
      <p:sp>
        <p:nvSpPr>
          <p:cNvPr id="5130" name="Text Box 10"/>
          <p:cNvSpPr txBox="1">
            <a:spLocks noChangeArrowheads="1"/>
          </p:cNvSpPr>
          <p:nvPr/>
        </p:nvSpPr>
        <p:spPr bwMode="auto">
          <a:xfrm>
            <a:off x="7391400" y="6542088"/>
            <a:ext cx="1663700"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ar-AE" sz="800">
                <a:latin typeface="Times New Roman" panose="02020603050405020304" pitchFamily="18" charset="0"/>
              </a:rPr>
              <a:t>Copyright – Michael D. Fayer, 2007</a:t>
            </a:r>
          </a:p>
        </p:txBody>
      </p:sp>
      <p:pic>
        <p:nvPicPr>
          <p:cNvPr id="5131" name="Picture 11"/>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800600" y="838200"/>
            <a:ext cx="3883025" cy="2657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日付プレースホルダ 11"/>
          <p:cNvSpPr>
            <a:spLocks noGrp="1"/>
          </p:cNvSpPr>
          <p:nvPr>
            <p:ph type="dt" sz="half" idx="10"/>
          </p:nvPr>
        </p:nvSpPr>
        <p:spPr/>
        <p:txBody>
          <a:bodyPr/>
          <a:lstStyle/>
          <a:p>
            <a:pPr>
              <a:defRPr/>
            </a:pPr>
            <a:fld id="{425B4E99-6293-40A6-8B26-067D958821F7}" type="datetime1">
              <a:rPr lang="ja-JP" altLang="en-US" smtClean="0"/>
              <a:t>2017/9/17</a:t>
            </a:fld>
            <a:endParaRPr lang="ja-JP" altLang="en-US"/>
          </a:p>
        </p:txBody>
      </p:sp>
      <p:sp>
        <p:nvSpPr>
          <p:cNvPr id="13" name="フッター プレースホルダ 12"/>
          <p:cNvSpPr>
            <a:spLocks noGrp="1"/>
          </p:cNvSpPr>
          <p:nvPr>
            <p:ph type="ftr" sz="quarter" idx="11"/>
          </p:nvPr>
        </p:nvSpPr>
        <p:spPr/>
        <p:txBody>
          <a:bodyPr/>
          <a:lstStyle/>
          <a:p>
            <a:pPr>
              <a:defRPr/>
            </a:pPr>
            <a:r>
              <a:rPr lang="en-US" altLang="ja-JP"/>
              <a:t>Seoul U. Seminer</a:t>
            </a:r>
            <a:endParaRPr lang="ja-JP" altLang="en-US"/>
          </a:p>
        </p:txBody>
      </p:sp>
    </p:spTree>
    <p:extLst>
      <p:ext uri="{BB962C8B-B14F-4D97-AF65-F5344CB8AC3E}">
        <p14:creationId xmlns:p14="http://schemas.microsoft.com/office/powerpoint/2010/main" val="362234192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2"/>
          <p:cNvSpPr txBox="1">
            <a:spLocks noChangeArrowheads="1"/>
          </p:cNvSpPr>
          <p:nvPr/>
        </p:nvSpPr>
        <p:spPr bwMode="auto">
          <a:xfrm>
            <a:off x="123825" y="166688"/>
            <a:ext cx="88868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ar-AE" sz="2000" b="1">
                <a:solidFill>
                  <a:srgbClr val="CC0000"/>
                </a:solidFill>
                <a:latin typeface="Times New Roman" panose="02020603050405020304" pitchFamily="18" charset="0"/>
              </a:rPr>
              <a:t>Substituting these into the Schr</a:t>
            </a:r>
            <a:r>
              <a:rPr lang="en-US" altLang="ar-AE" sz="2000" b="1">
                <a:solidFill>
                  <a:srgbClr val="CC0000"/>
                </a:solidFill>
                <a:latin typeface="Times New Roman" panose="02020603050405020304" pitchFamily="18" charset="0"/>
                <a:cs typeface="Times New Roman" panose="02020603050405020304" pitchFamily="18" charset="0"/>
              </a:rPr>
              <a:t>ödinger equation.  Change differential operators.</a:t>
            </a:r>
            <a:endParaRPr lang="en-US" altLang="ar-AE" sz="2000" b="1">
              <a:solidFill>
                <a:srgbClr val="CC0000"/>
              </a:solidFill>
              <a:latin typeface="Times New Roman" panose="02020603050405020304" pitchFamily="18" charset="0"/>
            </a:endParaRPr>
          </a:p>
        </p:txBody>
      </p:sp>
      <p:graphicFrame>
        <p:nvGraphicFramePr>
          <p:cNvPr id="6147" name="Object 3"/>
          <p:cNvGraphicFramePr>
            <a:graphicFrameLocks noChangeAspect="1"/>
          </p:cNvGraphicFramePr>
          <p:nvPr/>
        </p:nvGraphicFramePr>
        <p:xfrm>
          <a:off x="609600" y="1066800"/>
          <a:ext cx="3822700" cy="762000"/>
        </p:xfrm>
        <a:graphic>
          <a:graphicData uri="http://schemas.openxmlformats.org/presentationml/2006/ole">
            <mc:AlternateContent xmlns:mc="http://schemas.openxmlformats.org/markup-compatibility/2006">
              <mc:Choice xmlns:v="urn:schemas-microsoft-com:vml" Requires="v">
                <p:oleObj spid="_x0000_s91240" name="Equation" r:id="rId3" imgW="3822700" imgH="762000" progId="">
                  <p:embed/>
                </p:oleObj>
              </mc:Choice>
              <mc:Fallback>
                <p:oleObj name="Equation" r:id="rId3" imgW="3822700" imgH="762000" progId="">
                  <p:embed/>
                  <p:pic>
                    <p:nvPicPr>
                      <p:cNvPr id="0" name="Picture 3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1066800"/>
                        <a:ext cx="38227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148" name="Object 4"/>
          <p:cNvGraphicFramePr>
            <a:graphicFrameLocks noChangeAspect="1"/>
          </p:cNvGraphicFramePr>
          <p:nvPr/>
        </p:nvGraphicFramePr>
        <p:xfrm>
          <a:off x="495300" y="2286000"/>
          <a:ext cx="7137400" cy="787400"/>
        </p:xfrm>
        <a:graphic>
          <a:graphicData uri="http://schemas.openxmlformats.org/presentationml/2006/ole">
            <mc:AlternateContent xmlns:mc="http://schemas.openxmlformats.org/markup-compatibility/2006">
              <mc:Choice xmlns:v="urn:schemas-microsoft-com:vml" Requires="v">
                <p:oleObj spid="_x0000_s91241" name="Equation" r:id="rId5" imgW="7137400" imgH="787400" progId="">
                  <p:embed/>
                </p:oleObj>
              </mc:Choice>
              <mc:Fallback>
                <p:oleObj name="Equation" r:id="rId5" imgW="7137400" imgH="787400" progId="">
                  <p:embed/>
                  <p:pic>
                    <p:nvPicPr>
                      <p:cNvPr id="0" name="Picture 3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5300" y="2286000"/>
                        <a:ext cx="7137400" cy="78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149" name="Object 5"/>
          <p:cNvGraphicFramePr>
            <a:graphicFrameLocks noChangeAspect="1"/>
          </p:cNvGraphicFramePr>
          <p:nvPr/>
        </p:nvGraphicFramePr>
        <p:xfrm>
          <a:off x="5867400" y="3429000"/>
          <a:ext cx="2806700" cy="622300"/>
        </p:xfrm>
        <a:graphic>
          <a:graphicData uri="http://schemas.openxmlformats.org/presentationml/2006/ole">
            <mc:AlternateContent xmlns:mc="http://schemas.openxmlformats.org/markup-compatibility/2006">
              <mc:Choice xmlns:v="urn:schemas-microsoft-com:vml" Requires="v">
                <p:oleObj spid="_x0000_s91242" name="Equation" r:id="rId7" imgW="2806700" imgH="622300" progId="">
                  <p:embed/>
                </p:oleObj>
              </mc:Choice>
              <mc:Fallback>
                <p:oleObj name="Equation" r:id="rId7" imgW="2806700" imgH="622300" progId="">
                  <p:embed/>
                  <p:pic>
                    <p:nvPicPr>
                      <p:cNvPr id="0" name="Picture 3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67400" y="3429000"/>
                        <a:ext cx="2806700" cy="62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150" name="Object 6"/>
          <p:cNvGraphicFramePr>
            <a:graphicFrameLocks noChangeAspect="1"/>
          </p:cNvGraphicFramePr>
          <p:nvPr/>
        </p:nvGraphicFramePr>
        <p:xfrm>
          <a:off x="806450" y="3962400"/>
          <a:ext cx="1346200" cy="685800"/>
        </p:xfrm>
        <a:graphic>
          <a:graphicData uri="http://schemas.openxmlformats.org/presentationml/2006/ole">
            <mc:AlternateContent xmlns:mc="http://schemas.openxmlformats.org/markup-compatibility/2006">
              <mc:Choice xmlns:v="urn:schemas-microsoft-com:vml" Requires="v">
                <p:oleObj spid="_x0000_s91243" name="Equation" r:id="rId9" imgW="1346200" imgH="685800" progId="">
                  <p:embed/>
                </p:oleObj>
              </mc:Choice>
              <mc:Fallback>
                <p:oleObj name="Equation" r:id="rId9" imgW="1346200" imgH="685800" progId="">
                  <p:embed/>
                  <p:pic>
                    <p:nvPicPr>
                      <p:cNvPr id="0" name="Picture 3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06450" y="3962400"/>
                        <a:ext cx="13462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151" name="Text Box 7"/>
          <p:cNvSpPr txBox="1">
            <a:spLocks noChangeArrowheads="1"/>
          </p:cNvSpPr>
          <p:nvPr/>
        </p:nvSpPr>
        <p:spPr bwMode="auto">
          <a:xfrm>
            <a:off x="2422525" y="4052888"/>
            <a:ext cx="16573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ar-AE" sz="2000" b="1">
                <a:solidFill>
                  <a:srgbClr val="CC0000"/>
                </a:solidFill>
                <a:latin typeface="Times New Roman" panose="02020603050405020304" pitchFamily="18" charset="0"/>
              </a:rPr>
              <a:t>reduced mass</a:t>
            </a:r>
          </a:p>
        </p:txBody>
      </p:sp>
      <p:grpSp>
        <p:nvGrpSpPr>
          <p:cNvPr id="6152" name="Group 8"/>
          <p:cNvGrpSpPr>
            <a:grpSpLocks/>
          </p:cNvGrpSpPr>
          <p:nvPr/>
        </p:nvGrpSpPr>
        <p:grpSpPr bwMode="auto">
          <a:xfrm>
            <a:off x="609600" y="700088"/>
            <a:ext cx="8420100" cy="1311275"/>
            <a:chOff x="384" y="441"/>
            <a:chExt cx="5304" cy="826"/>
          </a:xfrm>
        </p:grpSpPr>
        <p:sp>
          <p:nvSpPr>
            <p:cNvPr id="6161" name="Line 9"/>
            <p:cNvSpPr>
              <a:spLocks noChangeShapeType="1"/>
            </p:cNvSpPr>
            <p:nvPr/>
          </p:nvSpPr>
          <p:spPr bwMode="auto">
            <a:xfrm>
              <a:off x="384" y="1248"/>
              <a:ext cx="2352" cy="0"/>
            </a:xfrm>
            <a:prstGeom prst="line">
              <a:avLst/>
            </a:prstGeom>
            <a:noFill/>
            <a:ln w="28575">
              <a:solidFill>
                <a:srgbClr val="3333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162" name="Line 10"/>
            <p:cNvSpPr>
              <a:spLocks noChangeShapeType="1"/>
            </p:cNvSpPr>
            <p:nvPr/>
          </p:nvSpPr>
          <p:spPr bwMode="auto">
            <a:xfrm flipH="1">
              <a:off x="2736" y="816"/>
              <a:ext cx="816" cy="38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163" name="Text Box 11"/>
            <p:cNvSpPr txBox="1">
              <a:spLocks noChangeArrowheads="1"/>
            </p:cNvSpPr>
            <p:nvPr/>
          </p:nvSpPr>
          <p:spPr bwMode="auto">
            <a:xfrm>
              <a:off x="3638" y="441"/>
              <a:ext cx="2050" cy="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ar-AE" sz="2000" b="1">
                  <a:solidFill>
                    <a:srgbClr val="3333FF"/>
                  </a:solidFill>
                  <a:latin typeface="Times New Roman" panose="02020603050405020304" pitchFamily="18" charset="0"/>
                </a:rPr>
                <a:t>This term only depends on</a:t>
              </a:r>
            </a:p>
            <a:p>
              <a:pPr eaLnBrk="1" hangingPunct="1"/>
              <a:r>
                <a:rPr lang="en-US" altLang="ar-AE" sz="2000" b="1">
                  <a:solidFill>
                    <a:srgbClr val="3333FF"/>
                  </a:solidFill>
                  <a:latin typeface="Times New Roman" panose="02020603050405020304" pitchFamily="18" charset="0"/>
                </a:rPr>
                <a:t>center of mass coordinates.</a:t>
              </a:r>
              <a:br>
                <a:rPr lang="en-US" altLang="ar-AE" sz="2000" b="1">
                  <a:solidFill>
                    <a:srgbClr val="3333FF"/>
                  </a:solidFill>
                  <a:latin typeface="Times New Roman" panose="02020603050405020304" pitchFamily="18" charset="0"/>
                </a:rPr>
              </a:br>
              <a:r>
                <a:rPr lang="en-US" altLang="ar-AE" sz="2000" b="1">
                  <a:solidFill>
                    <a:srgbClr val="008000"/>
                  </a:solidFill>
                  <a:latin typeface="Times New Roman" panose="02020603050405020304" pitchFamily="18" charset="0"/>
                </a:rPr>
                <a:t>Other terms only on relative</a:t>
              </a:r>
              <a:br>
                <a:rPr lang="en-US" altLang="ar-AE" sz="2000" b="1">
                  <a:solidFill>
                    <a:srgbClr val="008000"/>
                  </a:solidFill>
                  <a:latin typeface="Times New Roman" panose="02020603050405020304" pitchFamily="18" charset="0"/>
                </a:rPr>
              </a:br>
              <a:r>
                <a:rPr lang="en-US" altLang="ar-AE" sz="2000" b="1">
                  <a:solidFill>
                    <a:srgbClr val="008000"/>
                  </a:solidFill>
                  <a:latin typeface="Times New Roman" panose="02020603050405020304" pitchFamily="18" charset="0"/>
                </a:rPr>
                <a:t>coordinates.</a:t>
              </a:r>
            </a:p>
          </p:txBody>
        </p:sp>
      </p:grpSp>
      <p:grpSp>
        <p:nvGrpSpPr>
          <p:cNvPr id="6156" name="Group 12"/>
          <p:cNvGrpSpPr>
            <a:grpSpLocks/>
          </p:cNvGrpSpPr>
          <p:nvPr/>
        </p:nvGrpSpPr>
        <p:grpSpPr bwMode="auto">
          <a:xfrm>
            <a:off x="517525" y="4967288"/>
            <a:ext cx="4333875" cy="1463675"/>
            <a:chOff x="326" y="3129"/>
            <a:chExt cx="2730" cy="922"/>
          </a:xfrm>
        </p:grpSpPr>
        <p:grpSp>
          <p:nvGrpSpPr>
            <p:cNvPr id="6155" name="Group 13"/>
            <p:cNvGrpSpPr>
              <a:grpSpLocks/>
            </p:cNvGrpSpPr>
            <p:nvPr/>
          </p:nvGrpSpPr>
          <p:grpSpPr bwMode="auto">
            <a:xfrm>
              <a:off x="326" y="3129"/>
              <a:ext cx="2730" cy="575"/>
              <a:chOff x="326" y="3129"/>
              <a:chExt cx="2730" cy="575"/>
            </a:xfrm>
          </p:grpSpPr>
          <p:sp>
            <p:nvSpPr>
              <p:cNvPr id="6159" name="Text Box 14"/>
              <p:cNvSpPr txBox="1">
                <a:spLocks noChangeArrowheads="1"/>
              </p:cNvSpPr>
              <p:nvPr/>
            </p:nvSpPr>
            <p:spPr bwMode="auto">
              <a:xfrm>
                <a:off x="326" y="3129"/>
                <a:ext cx="95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ar-AE" sz="2000" b="1">
                    <a:solidFill>
                      <a:srgbClr val="3333FF"/>
                    </a:solidFill>
                    <a:latin typeface="Times New Roman" panose="02020603050405020304" pitchFamily="18" charset="0"/>
                  </a:rPr>
                  <a:t>Try solution</a:t>
                </a:r>
              </a:p>
            </p:txBody>
          </p:sp>
          <p:graphicFrame>
            <p:nvGraphicFramePr>
              <p:cNvPr id="6160" name="Object 15"/>
              <p:cNvGraphicFramePr>
                <a:graphicFrameLocks noChangeAspect="1"/>
              </p:cNvGraphicFramePr>
              <p:nvPr/>
            </p:nvGraphicFramePr>
            <p:xfrm>
              <a:off x="384" y="3504"/>
              <a:ext cx="2672" cy="200"/>
            </p:xfrm>
            <a:graphic>
              <a:graphicData uri="http://schemas.openxmlformats.org/presentationml/2006/ole">
                <mc:AlternateContent xmlns:mc="http://schemas.openxmlformats.org/markup-compatibility/2006">
                  <mc:Choice xmlns:v="urn:schemas-microsoft-com:vml" Requires="v">
                    <p:oleObj spid="_x0000_s91244" name="Equation" r:id="rId11" imgW="4241800" imgH="317500" progId="">
                      <p:embed/>
                    </p:oleObj>
                  </mc:Choice>
                  <mc:Fallback>
                    <p:oleObj name="Equation" r:id="rId11" imgW="4241800" imgH="317500" progId="">
                      <p:embed/>
                      <p:pic>
                        <p:nvPicPr>
                          <p:cNvPr id="0" name="Picture 3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84" y="3504"/>
                            <a:ext cx="2672" cy="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pSp>
          <p:nvGrpSpPr>
            <p:cNvPr id="2" name="Group 16"/>
            <p:cNvGrpSpPr>
              <a:grpSpLocks/>
            </p:cNvGrpSpPr>
            <p:nvPr/>
          </p:nvGrpSpPr>
          <p:grpSpPr bwMode="auto">
            <a:xfrm>
              <a:off x="374" y="3801"/>
              <a:ext cx="1986" cy="250"/>
              <a:chOff x="374" y="3801"/>
              <a:chExt cx="1986" cy="250"/>
            </a:xfrm>
          </p:grpSpPr>
          <p:sp>
            <p:nvSpPr>
              <p:cNvPr id="6157" name="Text Box 17"/>
              <p:cNvSpPr txBox="1">
                <a:spLocks noChangeArrowheads="1"/>
              </p:cNvSpPr>
              <p:nvPr/>
            </p:nvSpPr>
            <p:spPr bwMode="auto">
              <a:xfrm>
                <a:off x="374" y="3801"/>
                <a:ext cx="1812"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ar-AE" sz="2000" b="1">
                    <a:solidFill>
                      <a:srgbClr val="CC0000"/>
                    </a:solidFill>
                    <a:latin typeface="Times New Roman" panose="02020603050405020304" pitchFamily="18" charset="0"/>
                  </a:rPr>
                  <a:t>Substitute and divide by </a:t>
                </a:r>
              </a:p>
            </p:txBody>
          </p:sp>
          <p:graphicFrame>
            <p:nvGraphicFramePr>
              <p:cNvPr id="6158" name="Object 18"/>
              <p:cNvGraphicFramePr>
                <a:graphicFrameLocks noChangeAspect="1"/>
              </p:cNvGraphicFramePr>
              <p:nvPr/>
            </p:nvGraphicFramePr>
            <p:xfrm>
              <a:off x="2128" y="3840"/>
              <a:ext cx="232" cy="200"/>
            </p:xfrm>
            <a:graphic>
              <a:graphicData uri="http://schemas.openxmlformats.org/presentationml/2006/ole">
                <mc:AlternateContent xmlns:mc="http://schemas.openxmlformats.org/markup-compatibility/2006">
                  <mc:Choice xmlns:v="urn:schemas-microsoft-com:vml" Requires="v">
                    <p:oleObj spid="_x0000_s91245" name="Equation" r:id="rId13" imgW="368140" imgH="317362" progId="">
                      <p:embed/>
                    </p:oleObj>
                  </mc:Choice>
                  <mc:Fallback>
                    <p:oleObj name="Equation" r:id="rId13" imgW="368140" imgH="317362" progId="">
                      <p:embed/>
                      <p:pic>
                        <p:nvPicPr>
                          <p:cNvPr id="0" name="Picture 3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128" y="3840"/>
                            <a:ext cx="232" cy="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sp>
        <p:nvSpPr>
          <p:cNvPr id="6154" name="Text Box 19"/>
          <p:cNvSpPr txBox="1">
            <a:spLocks noChangeArrowheads="1"/>
          </p:cNvSpPr>
          <p:nvPr/>
        </p:nvSpPr>
        <p:spPr bwMode="auto">
          <a:xfrm>
            <a:off x="7391400" y="6542088"/>
            <a:ext cx="1663700"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ar-AE" sz="800">
                <a:latin typeface="Times New Roman" panose="02020603050405020304" pitchFamily="18" charset="0"/>
              </a:rPr>
              <a:t>Copyright – Michael D. Fayer, 2007</a:t>
            </a:r>
          </a:p>
        </p:txBody>
      </p:sp>
      <p:sp>
        <p:nvSpPr>
          <p:cNvPr id="20" name="日付プレースホルダ 19"/>
          <p:cNvSpPr>
            <a:spLocks noGrp="1"/>
          </p:cNvSpPr>
          <p:nvPr>
            <p:ph type="dt" sz="half" idx="10"/>
          </p:nvPr>
        </p:nvSpPr>
        <p:spPr/>
        <p:txBody>
          <a:bodyPr/>
          <a:lstStyle/>
          <a:p>
            <a:pPr>
              <a:defRPr/>
            </a:pPr>
            <a:fld id="{1BE6925F-1CDB-4C0F-ABE4-7D1380841977}" type="datetime1">
              <a:rPr lang="ja-JP" altLang="en-US" smtClean="0"/>
              <a:t>2017/9/17</a:t>
            </a:fld>
            <a:endParaRPr lang="ja-JP" altLang="en-US"/>
          </a:p>
        </p:txBody>
      </p:sp>
      <p:sp>
        <p:nvSpPr>
          <p:cNvPr id="21" name="フッター プレースホルダ 20"/>
          <p:cNvSpPr>
            <a:spLocks noGrp="1"/>
          </p:cNvSpPr>
          <p:nvPr>
            <p:ph type="ftr" sz="quarter" idx="11"/>
          </p:nvPr>
        </p:nvSpPr>
        <p:spPr/>
        <p:txBody>
          <a:bodyPr/>
          <a:lstStyle/>
          <a:p>
            <a:pPr>
              <a:defRPr/>
            </a:pPr>
            <a:r>
              <a:rPr lang="en-US" altLang="ja-JP"/>
              <a:t>Seoul U. Seminer</a:t>
            </a:r>
            <a:endParaRPr lang="ja-JP" altLang="en-US"/>
          </a:p>
        </p:txBody>
      </p:sp>
    </p:spTree>
    <p:extLst>
      <p:ext uri="{BB962C8B-B14F-4D97-AF65-F5344CB8AC3E}">
        <p14:creationId xmlns:p14="http://schemas.microsoft.com/office/powerpoint/2010/main" val="19850060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615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1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2"/>
          <p:cNvSpPr txBox="1">
            <a:spLocks noChangeArrowheads="1"/>
          </p:cNvSpPr>
          <p:nvPr/>
        </p:nvSpPr>
        <p:spPr bwMode="auto">
          <a:xfrm>
            <a:off x="517525" y="152400"/>
            <a:ext cx="37576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ar-AE" sz="2000" b="1">
                <a:solidFill>
                  <a:srgbClr val="CC0000"/>
                </a:solidFill>
                <a:latin typeface="Times New Roman" panose="02020603050405020304" pitchFamily="18" charset="0"/>
              </a:rPr>
              <a:t>Gives two independent equations</a:t>
            </a:r>
          </a:p>
        </p:txBody>
      </p:sp>
      <p:graphicFrame>
        <p:nvGraphicFramePr>
          <p:cNvPr id="7171" name="Object 3"/>
          <p:cNvGraphicFramePr>
            <a:graphicFrameLocks noChangeAspect="1"/>
          </p:cNvGraphicFramePr>
          <p:nvPr/>
        </p:nvGraphicFramePr>
        <p:xfrm>
          <a:off x="609600" y="838200"/>
          <a:ext cx="4419600" cy="698500"/>
        </p:xfrm>
        <a:graphic>
          <a:graphicData uri="http://schemas.openxmlformats.org/presentationml/2006/ole">
            <mc:AlternateContent xmlns:mc="http://schemas.openxmlformats.org/markup-compatibility/2006">
              <mc:Choice xmlns:v="urn:schemas-microsoft-com:vml" Requires="v">
                <p:oleObj spid="_x0000_s92281" name="Equation" r:id="rId3" imgW="4419600" imgH="698500" progId="">
                  <p:embed/>
                </p:oleObj>
              </mc:Choice>
              <mc:Fallback>
                <p:oleObj name="Equation" r:id="rId3" imgW="4419600" imgH="698500" progId="">
                  <p:embed/>
                  <p:pic>
                    <p:nvPicPr>
                      <p:cNvPr id="0" name="Picture 3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838200"/>
                        <a:ext cx="4419600" cy="698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172" name="Object 4"/>
          <p:cNvGraphicFramePr>
            <a:graphicFrameLocks noChangeAspect="1"/>
          </p:cNvGraphicFramePr>
          <p:nvPr/>
        </p:nvGraphicFramePr>
        <p:xfrm>
          <a:off x="495300" y="2133600"/>
          <a:ext cx="3543300" cy="736600"/>
        </p:xfrm>
        <a:graphic>
          <a:graphicData uri="http://schemas.openxmlformats.org/presentationml/2006/ole">
            <mc:AlternateContent xmlns:mc="http://schemas.openxmlformats.org/markup-compatibility/2006">
              <mc:Choice xmlns:v="urn:schemas-microsoft-com:vml" Requires="v">
                <p:oleObj spid="_x0000_s92282" name="Equation" r:id="rId5" imgW="3543300" imgH="736600" progId="">
                  <p:embed/>
                </p:oleObj>
              </mc:Choice>
              <mc:Fallback>
                <p:oleObj name="Equation" r:id="rId5" imgW="3543300" imgH="736600" progId="">
                  <p:embed/>
                  <p:pic>
                    <p:nvPicPr>
                      <p:cNvPr id="0" name="Picture 3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5300" y="2133600"/>
                        <a:ext cx="3543300" cy="73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173" name="Object 5"/>
          <p:cNvGraphicFramePr>
            <a:graphicFrameLocks noChangeAspect="1"/>
          </p:cNvGraphicFramePr>
          <p:nvPr/>
        </p:nvGraphicFramePr>
        <p:xfrm>
          <a:off x="4006850" y="2133600"/>
          <a:ext cx="2476500" cy="736600"/>
        </p:xfrm>
        <a:graphic>
          <a:graphicData uri="http://schemas.openxmlformats.org/presentationml/2006/ole">
            <mc:AlternateContent xmlns:mc="http://schemas.openxmlformats.org/markup-compatibility/2006">
              <mc:Choice xmlns:v="urn:schemas-microsoft-com:vml" Requires="v">
                <p:oleObj spid="_x0000_s92283" name="Equation" r:id="rId7" imgW="2476500" imgH="736600" progId="">
                  <p:embed/>
                </p:oleObj>
              </mc:Choice>
              <mc:Fallback>
                <p:oleObj name="Equation" r:id="rId7" imgW="2476500" imgH="736600" progId="">
                  <p:embed/>
                  <p:pic>
                    <p:nvPicPr>
                      <p:cNvPr id="0" name="Picture 3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06850" y="2133600"/>
                        <a:ext cx="2476500" cy="73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174" name="Object 6"/>
          <p:cNvGraphicFramePr>
            <a:graphicFrameLocks noChangeAspect="1"/>
          </p:cNvGraphicFramePr>
          <p:nvPr/>
        </p:nvGraphicFramePr>
        <p:xfrm>
          <a:off x="5791200" y="3124200"/>
          <a:ext cx="2768600" cy="622300"/>
        </p:xfrm>
        <a:graphic>
          <a:graphicData uri="http://schemas.openxmlformats.org/presentationml/2006/ole">
            <mc:AlternateContent xmlns:mc="http://schemas.openxmlformats.org/markup-compatibility/2006">
              <mc:Choice xmlns:v="urn:schemas-microsoft-com:vml" Requires="v">
                <p:oleObj spid="_x0000_s92284" name="Equation" r:id="rId9" imgW="2768600" imgH="622300" progId="">
                  <p:embed/>
                </p:oleObj>
              </mc:Choice>
              <mc:Fallback>
                <p:oleObj name="Equation" r:id="rId9" imgW="2768600" imgH="622300" progId="">
                  <p:embed/>
                  <p:pic>
                    <p:nvPicPr>
                      <p:cNvPr id="0" name="Picture 4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91200" y="3124200"/>
                        <a:ext cx="2768600" cy="62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175" name="Object 7"/>
          <p:cNvGraphicFramePr>
            <a:graphicFrameLocks noChangeAspect="1"/>
          </p:cNvGraphicFramePr>
          <p:nvPr/>
        </p:nvGraphicFramePr>
        <p:xfrm>
          <a:off x="1600200" y="3886200"/>
          <a:ext cx="1422400" cy="317500"/>
        </p:xfrm>
        <a:graphic>
          <a:graphicData uri="http://schemas.openxmlformats.org/presentationml/2006/ole">
            <mc:AlternateContent xmlns:mc="http://schemas.openxmlformats.org/markup-compatibility/2006">
              <mc:Choice xmlns:v="urn:schemas-microsoft-com:vml" Requires="v">
                <p:oleObj spid="_x0000_s92285" name="Equation" r:id="rId11" imgW="1421783" imgH="317362" progId="">
                  <p:embed/>
                </p:oleObj>
              </mc:Choice>
              <mc:Fallback>
                <p:oleObj name="Equation" r:id="rId11" imgW="1421783" imgH="317362" progId="">
                  <p:embed/>
                  <p:pic>
                    <p:nvPicPr>
                      <p:cNvPr id="0" name="Picture 4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600200" y="3886200"/>
                        <a:ext cx="1422400" cy="31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176" name="Text Box 8"/>
          <p:cNvSpPr txBox="1">
            <a:spLocks noChangeArrowheads="1"/>
          </p:cNvSpPr>
          <p:nvPr/>
        </p:nvSpPr>
        <p:spPr bwMode="auto">
          <a:xfrm>
            <a:off x="517525" y="3824288"/>
            <a:ext cx="7334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ar-AE" sz="2000" b="1">
                <a:solidFill>
                  <a:srgbClr val="CC0000"/>
                </a:solidFill>
                <a:latin typeface="Times New Roman" panose="02020603050405020304" pitchFamily="18" charset="0"/>
              </a:rPr>
              <a:t>With</a:t>
            </a:r>
          </a:p>
        </p:txBody>
      </p:sp>
      <p:grpSp>
        <p:nvGrpSpPr>
          <p:cNvPr id="7177" name="Group 9"/>
          <p:cNvGrpSpPr>
            <a:grpSpLocks/>
          </p:cNvGrpSpPr>
          <p:nvPr/>
        </p:nvGrpSpPr>
        <p:grpSpPr bwMode="auto">
          <a:xfrm>
            <a:off x="3959225" y="381000"/>
            <a:ext cx="5103813" cy="4221163"/>
            <a:chOff x="2582" y="240"/>
            <a:chExt cx="3215" cy="2659"/>
          </a:xfrm>
        </p:grpSpPr>
        <p:sp>
          <p:nvSpPr>
            <p:cNvPr id="7187" name="Text Box 10"/>
            <p:cNvSpPr txBox="1">
              <a:spLocks noChangeArrowheads="1"/>
            </p:cNvSpPr>
            <p:nvPr/>
          </p:nvSpPr>
          <p:spPr bwMode="auto">
            <a:xfrm>
              <a:off x="3360" y="240"/>
              <a:ext cx="2437" cy="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ar-AE" sz="2000" b="1">
                  <a:solidFill>
                    <a:srgbClr val="3333FF"/>
                  </a:solidFill>
                  <a:latin typeface="Times New Roman" panose="02020603050405020304" pitchFamily="18" charset="0"/>
                </a:rPr>
                <a:t>Depends only on center of mass</a:t>
              </a:r>
              <a:br>
                <a:rPr lang="en-US" altLang="ar-AE" sz="2000" b="1">
                  <a:solidFill>
                    <a:srgbClr val="3333FF"/>
                  </a:solidFill>
                  <a:latin typeface="Times New Roman" panose="02020603050405020304" pitchFamily="18" charset="0"/>
                </a:rPr>
              </a:br>
              <a:r>
                <a:rPr lang="en-US" altLang="ar-AE" sz="2000" b="1">
                  <a:solidFill>
                    <a:srgbClr val="3333FF"/>
                  </a:solidFill>
                  <a:latin typeface="Times New Roman" panose="02020603050405020304" pitchFamily="18" charset="0"/>
                </a:rPr>
                <a:t>coordinates.  Translation of entire</a:t>
              </a:r>
              <a:br>
                <a:rPr lang="en-US" altLang="ar-AE" sz="2000" b="1">
                  <a:solidFill>
                    <a:srgbClr val="3333FF"/>
                  </a:solidFill>
                  <a:latin typeface="Times New Roman" panose="02020603050405020304" pitchFamily="18" charset="0"/>
                </a:rPr>
              </a:br>
              <a:r>
                <a:rPr lang="en-US" altLang="ar-AE" sz="2000" b="1">
                  <a:solidFill>
                    <a:srgbClr val="3333FF"/>
                  </a:solidFill>
                  <a:latin typeface="Times New Roman" panose="02020603050405020304" pitchFamily="18" charset="0"/>
                </a:rPr>
                <a:t>atom as free particle.  Will not</a:t>
              </a:r>
            </a:p>
            <a:p>
              <a:pPr eaLnBrk="1" hangingPunct="1"/>
              <a:r>
                <a:rPr lang="en-US" altLang="ar-AE" sz="2000" b="1">
                  <a:solidFill>
                    <a:srgbClr val="3333FF"/>
                  </a:solidFill>
                  <a:latin typeface="Times New Roman" panose="02020603050405020304" pitchFamily="18" charset="0"/>
                </a:rPr>
                <a:t>treat further.</a:t>
              </a:r>
            </a:p>
          </p:txBody>
        </p:sp>
        <p:sp>
          <p:nvSpPr>
            <p:cNvPr id="7188" name="Line 11"/>
            <p:cNvSpPr>
              <a:spLocks noChangeShapeType="1"/>
            </p:cNvSpPr>
            <p:nvPr/>
          </p:nvSpPr>
          <p:spPr bwMode="auto">
            <a:xfrm flipH="1">
              <a:off x="2784" y="384"/>
              <a:ext cx="576" cy="19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189" name="Text Box 12"/>
            <p:cNvSpPr txBox="1">
              <a:spLocks noChangeArrowheads="1"/>
            </p:cNvSpPr>
            <p:nvPr/>
          </p:nvSpPr>
          <p:spPr bwMode="auto">
            <a:xfrm>
              <a:off x="2582" y="2457"/>
              <a:ext cx="2795" cy="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ar-AE" sz="2000" b="1">
                  <a:solidFill>
                    <a:srgbClr val="CC0000"/>
                  </a:solidFill>
                  <a:latin typeface="Times New Roman" panose="02020603050405020304" pitchFamily="18" charset="0"/>
                </a:rPr>
                <a:t>Relative positions of particles.  Internal</a:t>
              </a:r>
              <a:br>
                <a:rPr lang="en-US" altLang="ar-AE" sz="2000" b="1">
                  <a:solidFill>
                    <a:srgbClr val="CC0000"/>
                  </a:solidFill>
                  <a:latin typeface="Times New Roman" panose="02020603050405020304" pitchFamily="18" charset="0"/>
                </a:rPr>
              </a:br>
              <a:r>
                <a:rPr lang="en-US" altLang="ar-AE" sz="2000" b="1">
                  <a:solidFill>
                    <a:srgbClr val="CC0000"/>
                  </a:solidFill>
                  <a:latin typeface="Times New Roman" panose="02020603050405020304" pitchFamily="18" charset="0"/>
                </a:rPr>
                <a:t>“structure” of H atom.</a:t>
              </a:r>
            </a:p>
          </p:txBody>
        </p:sp>
        <p:sp>
          <p:nvSpPr>
            <p:cNvPr id="7190" name="Line 13"/>
            <p:cNvSpPr>
              <a:spLocks noChangeShapeType="1"/>
            </p:cNvSpPr>
            <p:nvPr/>
          </p:nvSpPr>
          <p:spPr bwMode="auto">
            <a:xfrm flipH="1" flipV="1">
              <a:off x="2640" y="1968"/>
              <a:ext cx="288" cy="48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7182" name="Group 14"/>
          <p:cNvGrpSpPr>
            <a:grpSpLocks/>
          </p:cNvGrpSpPr>
          <p:nvPr/>
        </p:nvGrpSpPr>
        <p:grpSpPr bwMode="auto">
          <a:xfrm>
            <a:off x="365125" y="4800600"/>
            <a:ext cx="8397875" cy="1471613"/>
            <a:chOff x="230" y="3024"/>
            <a:chExt cx="5290" cy="927"/>
          </a:xfrm>
        </p:grpSpPr>
        <p:sp>
          <p:nvSpPr>
            <p:cNvPr id="7180" name="Line 15"/>
            <p:cNvSpPr>
              <a:spLocks noChangeShapeType="1"/>
            </p:cNvSpPr>
            <p:nvPr/>
          </p:nvSpPr>
          <p:spPr bwMode="auto">
            <a:xfrm>
              <a:off x="240" y="3024"/>
              <a:ext cx="528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181" name="Text Box 16"/>
            <p:cNvSpPr txBox="1">
              <a:spLocks noChangeArrowheads="1"/>
            </p:cNvSpPr>
            <p:nvPr/>
          </p:nvSpPr>
          <p:spPr bwMode="auto">
            <a:xfrm>
              <a:off x="230" y="3081"/>
              <a:ext cx="1953"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ar-AE" sz="2000" b="1">
                  <a:solidFill>
                    <a:srgbClr val="008000"/>
                  </a:solidFill>
                  <a:latin typeface="Times New Roman" panose="02020603050405020304" pitchFamily="18" charset="0"/>
                </a:rPr>
                <a:t>In absence of external field</a:t>
              </a:r>
            </a:p>
          </p:txBody>
        </p:sp>
        <p:sp>
          <p:nvSpPr>
            <p:cNvPr id="2" name="Text Box 17"/>
            <p:cNvSpPr txBox="1">
              <a:spLocks noChangeArrowheads="1"/>
            </p:cNvSpPr>
            <p:nvPr/>
          </p:nvSpPr>
          <p:spPr bwMode="auto">
            <a:xfrm>
              <a:off x="2108" y="3080"/>
              <a:ext cx="748"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ar-AE" sz="2000" b="1" i="1">
                  <a:solidFill>
                    <a:srgbClr val="008000"/>
                  </a:solidFill>
                  <a:latin typeface="Times New Roman" panose="02020603050405020304" pitchFamily="18" charset="0"/>
                </a:rPr>
                <a:t>V  =  V</a:t>
              </a:r>
              <a:r>
                <a:rPr lang="en-US" altLang="ar-AE" sz="2000" b="1">
                  <a:solidFill>
                    <a:srgbClr val="008000"/>
                  </a:solidFill>
                  <a:latin typeface="Times New Roman" panose="02020603050405020304" pitchFamily="18" charset="0"/>
                </a:rPr>
                <a:t>(</a:t>
              </a:r>
              <a:r>
                <a:rPr lang="en-US" altLang="ar-AE" sz="2000" b="1" i="1">
                  <a:solidFill>
                    <a:srgbClr val="008000"/>
                  </a:solidFill>
                  <a:latin typeface="Times New Roman" panose="02020603050405020304" pitchFamily="18" charset="0"/>
                </a:rPr>
                <a:t>r</a:t>
              </a:r>
              <a:r>
                <a:rPr lang="en-US" altLang="ar-AE" sz="2000" b="1">
                  <a:solidFill>
                    <a:srgbClr val="008000"/>
                  </a:solidFill>
                  <a:latin typeface="Times New Roman" panose="02020603050405020304" pitchFamily="18" charset="0"/>
                </a:rPr>
                <a:t>)</a:t>
              </a:r>
              <a:endParaRPr lang="en-US" altLang="ar-AE" sz="2000" b="1" i="1">
                <a:solidFill>
                  <a:srgbClr val="008000"/>
                </a:solidFill>
                <a:latin typeface="Times New Roman" panose="02020603050405020304" pitchFamily="18" charset="0"/>
              </a:endParaRPr>
            </a:p>
          </p:txBody>
        </p:sp>
        <p:sp>
          <p:nvSpPr>
            <p:cNvPr id="7183" name="Text Box 18"/>
            <p:cNvSpPr txBox="1">
              <a:spLocks noChangeArrowheads="1"/>
            </p:cNvSpPr>
            <p:nvPr/>
          </p:nvSpPr>
          <p:spPr bwMode="auto">
            <a:xfrm>
              <a:off x="230" y="3321"/>
              <a:ext cx="374"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ar-AE" sz="2000" b="1">
                  <a:solidFill>
                    <a:srgbClr val="CC0000"/>
                  </a:solidFill>
                  <a:latin typeface="Times New Roman" panose="02020603050405020304" pitchFamily="18" charset="0"/>
                </a:rPr>
                <a:t>Try</a:t>
              </a:r>
            </a:p>
          </p:txBody>
        </p:sp>
        <p:graphicFrame>
          <p:nvGraphicFramePr>
            <p:cNvPr id="7184" name="Object 19"/>
            <p:cNvGraphicFramePr>
              <a:graphicFrameLocks noChangeAspect="1"/>
            </p:cNvGraphicFramePr>
            <p:nvPr/>
          </p:nvGraphicFramePr>
          <p:xfrm>
            <a:off x="768" y="3456"/>
            <a:ext cx="1872" cy="184"/>
          </p:xfrm>
          <a:graphic>
            <a:graphicData uri="http://schemas.openxmlformats.org/presentationml/2006/ole">
              <mc:AlternateContent xmlns:mc="http://schemas.openxmlformats.org/markup-compatibility/2006">
                <mc:Choice xmlns:v="urn:schemas-microsoft-com:vml" Requires="v">
                  <p:oleObj spid="_x0000_s92286" name="Equation" r:id="rId13" imgW="2971800" imgH="292100" progId="">
                    <p:embed/>
                  </p:oleObj>
                </mc:Choice>
                <mc:Fallback>
                  <p:oleObj name="Equation" r:id="rId13" imgW="2971800" imgH="292100" progId="">
                    <p:embed/>
                    <p:pic>
                      <p:nvPicPr>
                        <p:cNvPr id="0" name="Picture 4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68" y="3456"/>
                          <a:ext cx="1872" cy="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185" name="Text Box 20"/>
            <p:cNvSpPr txBox="1">
              <a:spLocks noChangeArrowheads="1"/>
            </p:cNvSpPr>
            <p:nvPr/>
          </p:nvSpPr>
          <p:spPr bwMode="auto">
            <a:xfrm>
              <a:off x="230" y="3701"/>
              <a:ext cx="4513"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ar-AE" sz="2000" b="1">
                  <a:solidFill>
                    <a:srgbClr val="3333FF"/>
                  </a:solidFill>
                  <a:latin typeface="Times New Roman" panose="02020603050405020304" pitchFamily="18" charset="0"/>
                </a:rPr>
                <a:t>Substitute this into the </a:t>
              </a:r>
              <a:r>
                <a:rPr lang="en-US" altLang="ar-AE" sz="2000" b="1">
                  <a:solidFill>
                    <a:srgbClr val="3333FF"/>
                  </a:solidFill>
                  <a:latin typeface="Times New Roman" panose="02020603050405020304" pitchFamily="18" charset="0"/>
                  <a:sym typeface="Symbol" panose="05050102010706020507" pitchFamily="18" charset="2"/>
                </a:rPr>
                <a:t> equation and dividing by            yields </a:t>
              </a:r>
              <a:r>
                <a:rPr lang="en-US" altLang="ar-AE" sz="2000" b="1">
                  <a:solidFill>
                    <a:srgbClr val="3333FF"/>
                  </a:solidFill>
                  <a:latin typeface="Times New Roman" panose="02020603050405020304" pitchFamily="18" charset="0"/>
                </a:rPr>
                <a:t> </a:t>
              </a:r>
            </a:p>
          </p:txBody>
        </p:sp>
        <p:graphicFrame>
          <p:nvGraphicFramePr>
            <p:cNvPr id="7186" name="Object 21"/>
            <p:cNvGraphicFramePr>
              <a:graphicFrameLocks noChangeAspect="1"/>
            </p:cNvGraphicFramePr>
            <p:nvPr/>
          </p:nvGraphicFramePr>
          <p:xfrm>
            <a:off x="3744" y="3760"/>
            <a:ext cx="424" cy="184"/>
          </p:xfrm>
          <a:graphic>
            <a:graphicData uri="http://schemas.openxmlformats.org/presentationml/2006/ole">
              <mc:AlternateContent xmlns:mc="http://schemas.openxmlformats.org/markup-compatibility/2006">
                <mc:Choice xmlns:v="urn:schemas-microsoft-com:vml" Requires="v">
                  <p:oleObj spid="_x0000_s92287" name="Equation" r:id="rId15" imgW="672808" imgH="291973" progId="">
                    <p:embed/>
                  </p:oleObj>
                </mc:Choice>
                <mc:Fallback>
                  <p:oleObj name="Equation" r:id="rId15" imgW="672808" imgH="291973" progId="">
                    <p:embed/>
                    <p:pic>
                      <p:nvPicPr>
                        <p:cNvPr id="0" name="Picture 4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744" y="3760"/>
                          <a:ext cx="424" cy="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7179" name="Text Box 22"/>
          <p:cNvSpPr txBox="1">
            <a:spLocks noChangeArrowheads="1"/>
          </p:cNvSpPr>
          <p:nvPr/>
        </p:nvSpPr>
        <p:spPr bwMode="auto">
          <a:xfrm>
            <a:off x="7391400" y="6542088"/>
            <a:ext cx="1663700"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ar-AE" sz="800">
                <a:latin typeface="Times New Roman" panose="02020603050405020304" pitchFamily="18" charset="0"/>
              </a:rPr>
              <a:t>Copyright – Michael D. Fayer, 2007</a:t>
            </a:r>
          </a:p>
        </p:txBody>
      </p:sp>
      <p:sp>
        <p:nvSpPr>
          <p:cNvPr id="23" name="日付プレースホルダ 22"/>
          <p:cNvSpPr>
            <a:spLocks noGrp="1"/>
          </p:cNvSpPr>
          <p:nvPr>
            <p:ph type="dt" sz="half" idx="10"/>
          </p:nvPr>
        </p:nvSpPr>
        <p:spPr/>
        <p:txBody>
          <a:bodyPr/>
          <a:lstStyle/>
          <a:p>
            <a:pPr>
              <a:defRPr/>
            </a:pPr>
            <a:fld id="{85BB3A8E-894F-422A-9653-FC3769C9B693}" type="datetime1">
              <a:rPr lang="ja-JP" altLang="en-US" smtClean="0"/>
              <a:t>2017/9/17</a:t>
            </a:fld>
            <a:endParaRPr lang="ja-JP" altLang="en-US"/>
          </a:p>
        </p:txBody>
      </p:sp>
      <p:sp>
        <p:nvSpPr>
          <p:cNvPr id="24" name="フッター プレースホルダ 23"/>
          <p:cNvSpPr>
            <a:spLocks noGrp="1"/>
          </p:cNvSpPr>
          <p:nvPr>
            <p:ph type="ftr" sz="quarter" idx="11"/>
          </p:nvPr>
        </p:nvSpPr>
        <p:spPr/>
        <p:txBody>
          <a:bodyPr/>
          <a:lstStyle/>
          <a:p>
            <a:pPr>
              <a:defRPr/>
            </a:pPr>
            <a:r>
              <a:rPr lang="en-US" altLang="ja-JP"/>
              <a:t>Seoul U. Seminer</a:t>
            </a:r>
            <a:endParaRPr lang="ja-JP" altLang="en-US"/>
          </a:p>
        </p:txBody>
      </p:sp>
    </p:spTree>
    <p:extLst>
      <p:ext uri="{BB962C8B-B14F-4D97-AF65-F5344CB8AC3E}">
        <p14:creationId xmlns:p14="http://schemas.microsoft.com/office/powerpoint/2010/main" val="20702888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71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194" name="Object 2"/>
          <p:cNvGraphicFramePr>
            <a:graphicFrameLocks noChangeAspect="1"/>
          </p:cNvGraphicFramePr>
          <p:nvPr/>
        </p:nvGraphicFramePr>
        <p:xfrm>
          <a:off x="171450" y="747713"/>
          <a:ext cx="8788400" cy="736600"/>
        </p:xfrm>
        <a:graphic>
          <a:graphicData uri="http://schemas.openxmlformats.org/presentationml/2006/ole">
            <mc:AlternateContent xmlns:mc="http://schemas.openxmlformats.org/markup-compatibility/2006">
              <mc:Choice xmlns:v="urn:schemas-microsoft-com:vml" Requires="v">
                <p:oleObj spid="_x0000_s93305" name="Equation" r:id="rId3" imgW="8788400" imgH="736600" progId="">
                  <p:embed/>
                </p:oleObj>
              </mc:Choice>
              <mc:Fallback>
                <p:oleObj name="Equation" r:id="rId3" imgW="8788400" imgH="736600" progId="">
                  <p:embed/>
                  <p:pic>
                    <p:nvPicPr>
                      <p:cNvPr id="0" name="Picture 3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450" y="747713"/>
                        <a:ext cx="8788400" cy="73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8195" name="Group 3"/>
          <p:cNvGrpSpPr>
            <a:grpSpLocks/>
          </p:cNvGrpSpPr>
          <p:nvPr/>
        </p:nvGrpSpPr>
        <p:grpSpPr bwMode="auto">
          <a:xfrm>
            <a:off x="187325" y="1776413"/>
            <a:ext cx="8470900" cy="1412875"/>
            <a:chOff x="118" y="1119"/>
            <a:chExt cx="5336" cy="890"/>
          </a:xfrm>
        </p:grpSpPr>
        <p:graphicFrame>
          <p:nvGraphicFramePr>
            <p:cNvPr id="2" name="Object 4"/>
            <p:cNvGraphicFramePr>
              <a:graphicFrameLocks noChangeAspect="1"/>
            </p:cNvGraphicFramePr>
            <p:nvPr/>
          </p:nvGraphicFramePr>
          <p:xfrm>
            <a:off x="118" y="1545"/>
            <a:ext cx="5336" cy="464"/>
          </p:xfrm>
          <a:graphic>
            <a:graphicData uri="http://schemas.openxmlformats.org/presentationml/2006/ole">
              <mc:AlternateContent xmlns:mc="http://schemas.openxmlformats.org/markup-compatibility/2006">
                <mc:Choice xmlns:v="urn:schemas-microsoft-com:vml" Requires="v">
                  <p:oleObj spid="_x0000_s93306" name="Equation" r:id="rId5" imgW="8470900" imgH="736600" progId="">
                    <p:embed/>
                  </p:oleObj>
                </mc:Choice>
                <mc:Fallback>
                  <p:oleObj name="Equation" r:id="rId5" imgW="8470900" imgH="736600" progId="">
                    <p:embed/>
                    <p:pic>
                      <p:nvPicPr>
                        <p:cNvPr id="0" name="Picture 3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8" y="1545"/>
                          <a:ext cx="5336" cy="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207" name="Text Box 5"/>
            <p:cNvSpPr txBox="1">
              <a:spLocks noChangeArrowheads="1"/>
            </p:cNvSpPr>
            <p:nvPr/>
          </p:nvSpPr>
          <p:spPr bwMode="auto">
            <a:xfrm>
              <a:off x="242" y="1119"/>
              <a:ext cx="4158"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ar-AE" sz="2000" b="1">
                  <a:solidFill>
                    <a:srgbClr val="3333FF"/>
                  </a:solidFill>
                  <a:latin typeface="Times New Roman" panose="02020603050405020304" pitchFamily="18" charset="0"/>
                </a:rPr>
                <a:t>Multiply by                .  Then second term only depends      . </a:t>
              </a:r>
            </a:p>
          </p:txBody>
        </p:sp>
        <p:graphicFrame>
          <p:nvGraphicFramePr>
            <p:cNvPr id="8208" name="Object 6"/>
            <p:cNvGraphicFramePr>
              <a:graphicFrameLocks noChangeAspect="1"/>
            </p:cNvGraphicFramePr>
            <p:nvPr/>
          </p:nvGraphicFramePr>
          <p:xfrm>
            <a:off x="1144" y="1135"/>
            <a:ext cx="560" cy="192"/>
          </p:xfrm>
          <a:graphic>
            <a:graphicData uri="http://schemas.openxmlformats.org/presentationml/2006/ole">
              <mc:AlternateContent xmlns:mc="http://schemas.openxmlformats.org/markup-compatibility/2006">
                <mc:Choice xmlns:v="urn:schemas-microsoft-com:vml" Requires="v">
                  <p:oleObj spid="_x0000_s93307" name="Equation" r:id="rId7" imgW="888614" imgH="304668" progId="">
                    <p:embed/>
                  </p:oleObj>
                </mc:Choice>
                <mc:Fallback>
                  <p:oleObj name="Equation" r:id="rId7" imgW="888614" imgH="304668" progId="">
                    <p:embed/>
                    <p:pic>
                      <p:nvPicPr>
                        <p:cNvPr id="0" name="Picture 3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44" y="1135"/>
                          <a:ext cx="560" cy="19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209" name="Object 7"/>
            <p:cNvGraphicFramePr>
              <a:graphicFrameLocks noChangeAspect="1"/>
            </p:cNvGraphicFramePr>
            <p:nvPr/>
          </p:nvGraphicFramePr>
          <p:xfrm>
            <a:off x="4059" y="1177"/>
            <a:ext cx="128" cy="152"/>
          </p:xfrm>
          <a:graphic>
            <a:graphicData uri="http://schemas.openxmlformats.org/presentationml/2006/ole">
              <mc:AlternateContent xmlns:mc="http://schemas.openxmlformats.org/markup-compatibility/2006">
                <mc:Choice xmlns:v="urn:schemas-microsoft-com:vml" Requires="v">
                  <p:oleObj spid="_x0000_s93308" name="Equation" r:id="rId9" imgW="203112" imgH="241195" progId="">
                    <p:embed/>
                  </p:oleObj>
                </mc:Choice>
                <mc:Fallback>
                  <p:oleObj name="Equation" r:id="rId9" imgW="203112" imgH="241195" progId="">
                    <p:embed/>
                    <p:pic>
                      <p:nvPicPr>
                        <p:cNvPr id="0" name="Picture 4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059" y="1177"/>
                          <a:ext cx="128" cy="15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8200" name="Group 8"/>
          <p:cNvGrpSpPr>
            <a:grpSpLocks/>
          </p:cNvGrpSpPr>
          <p:nvPr/>
        </p:nvGrpSpPr>
        <p:grpSpPr bwMode="auto">
          <a:xfrm>
            <a:off x="238125" y="3405188"/>
            <a:ext cx="8529638" cy="2366962"/>
            <a:chOff x="150" y="2145"/>
            <a:chExt cx="5373" cy="1491"/>
          </a:xfrm>
        </p:grpSpPr>
        <p:sp>
          <p:nvSpPr>
            <p:cNvPr id="8201" name="Text Box 9"/>
            <p:cNvSpPr txBox="1">
              <a:spLocks noChangeArrowheads="1"/>
            </p:cNvSpPr>
            <p:nvPr/>
          </p:nvSpPr>
          <p:spPr bwMode="auto">
            <a:xfrm>
              <a:off x="210" y="2145"/>
              <a:ext cx="4229"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ar-AE" sz="2000" b="1">
                  <a:solidFill>
                    <a:srgbClr val="008000"/>
                  </a:solidFill>
                  <a:latin typeface="Times New Roman" panose="02020603050405020304" pitchFamily="18" charset="0"/>
                </a:rPr>
                <a:t>Therefore, it must be equal to a constant – call constant –</a:t>
              </a:r>
              <a:r>
                <a:rPr lang="en-US" altLang="ar-AE" sz="2000" b="1" i="1">
                  <a:solidFill>
                    <a:srgbClr val="008000"/>
                  </a:solidFill>
                  <a:latin typeface="Times New Roman" panose="02020603050405020304" pitchFamily="18" charset="0"/>
                </a:rPr>
                <a:t>m</a:t>
              </a:r>
              <a:r>
                <a:rPr lang="en-US" altLang="ar-AE" sz="2000" b="1" baseline="30000">
                  <a:solidFill>
                    <a:srgbClr val="008000"/>
                  </a:solidFill>
                  <a:latin typeface="Times New Roman" panose="02020603050405020304" pitchFamily="18" charset="0"/>
                </a:rPr>
                <a:t>2</a:t>
              </a:r>
              <a:r>
                <a:rPr lang="en-US" altLang="ar-AE" sz="2000" b="1">
                  <a:solidFill>
                    <a:srgbClr val="008000"/>
                  </a:solidFill>
                  <a:latin typeface="Times New Roman" panose="02020603050405020304" pitchFamily="18" charset="0"/>
                </a:rPr>
                <a:t>.</a:t>
              </a:r>
            </a:p>
          </p:txBody>
        </p:sp>
        <p:sp>
          <p:nvSpPr>
            <p:cNvPr id="8202" name="Line 10"/>
            <p:cNvSpPr>
              <a:spLocks noChangeShapeType="1"/>
            </p:cNvSpPr>
            <p:nvPr/>
          </p:nvSpPr>
          <p:spPr bwMode="auto">
            <a:xfrm>
              <a:off x="150" y="2146"/>
              <a:ext cx="537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aphicFrame>
          <p:nvGraphicFramePr>
            <p:cNvPr id="8203" name="Object 11"/>
            <p:cNvGraphicFramePr>
              <a:graphicFrameLocks noChangeAspect="1"/>
            </p:cNvGraphicFramePr>
            <p:nvPr/>
          </p:nvGraphicFramePr>
          <p:xfrm>
            <a:off x="518" y="2424"/>
            <a:ext cx="952" cy="440"/>
          </p:xfrm>
          <a:graphic>
            <a:graphicData uri="http://schemas.openxmlformats.org/presentationml/2006/ole">
              <mc:AlternateContent xmlns:mc="http://schemas.openxmlformats.org/markup-compatibility/2006">
                <mc:Choice xmlns:v="urn:schemas-microsoft-com:vml" Requires="v">
                  <p:oleObj spid="_x0000_s93309" name="Equation" r:id="rId11" imgW="1511300" imgH="698500" progId="">
                    <p:embed/>
                  </p:oleObj>
                </mc:Choice>
                <mc:Fallback>
                  <p:oleObj name="Equation" r:id="rId11" imgW="1511300" imgH="698500" progId="">
                    <p:embed/>
                    <p:pic>
                      <p:nvPicPr>
                        <p:cNvPr id="0" name="Picture 4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18" y="2424"/>
                          <a:ext cx="952" cy="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204" name="Object 12"/>
            <p:cNvGraphicFramePr>
              <a:graphicFrameLocks noChangeAspect="1"/>
            </p:cNvGraphicFramePr>
            <p:nvPr/>
          </p:nvGraphicFramePr>
          <p:xfrm>
            <a:off x="508" y="3196"/>
            <a:ext cx="912" cy="440"/>
          </p:xfrm>
          <a:graphic>
            <a:graphicData uri="http://schemas.openxmlformats.org/presentationml/2006/ole">
              <mc:AlternateContent xmlns:mc="http://schemas.openxmlformats.org/markup-compatibility/2006">
                <mc:Choice xmlns:v="urn:schemas-microsoft-com:vml" Requires="v">
                  <p:oleObj spid="_x0000_s93310" name="Equation" r:id="rId13" imgW="1447800" imgH="698500" progId="">
                    <p:embed/>
                  </p:oleObj>
                </mc:Choice>
                <mc:Fallback>
                  <p:oleObj name="Equation" r:id="rId13" imgW="1447800" imgH="698500" progId="">
                    <p:embed/>
                    <p:pic>
                      <p:nvPicPr>
                        <p:cNvPr id="0" name="Picture 4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08" y="3196"/>
                          <a:ext cx="912" cy="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205" name="Text Box 13"/>
            <p:cNvSpPr txBox="1">
              <a:spLocks noChangeArrowheads="1"/>
            </p:cNvSpPr>
            <p:nvPr/>
          </p:nvSpPr>
          <p:spPr bwMode="auto">
            <a:xfrm>
              <a:off x="494" y="2892"/>
              <a:ext cx="374"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ar-AE" sz="2000" b="1">
                  <a:solidFill>
                    <a:srgbClr val="CC0000"/>
                  </a:solidFill>
                  <a:latin typeface="Times New Roman" panose="02020603050405020304" pitchFamily="18" charset="0"/>
                </a:rPr>
                <a:t>and</a:t>
              </a:r>
            </a:p>
          </p:txBody>
        </p:sp>
      </p:grpSp>
      <p:grpSp>
        <p:nvGrpSpPr>
          <p:cNvPr id="8206" name="Group 14"/>
          <p:cNvGrpSpPr>
            <a:grpSpLocks/>
          </p:cNvGrpSpPr>
          <p:nvPr/>
        </p:nvGrpSpPr>
        <p:grpSpPr bwMode="auto">
          <a:xfrm>
            <a:off x="371475" y="6022975"/>
            <a:ext cx="5632450" cy="396875"/>
            <a:chOff x="234" y="3794"/>
            <a:chExt cx="3548" cy="250"/>
          </a:xfrm>
        </p:grpSpPr>
        <p:sp>
          <p:nvSpPr>
            <p:cNvPr id="8199" name="Text Box 15"/>
            <p:cNvSpPr txBox="1">
              <a:spLocks noChangeArrowheads="1"/>
            </p:cNvSpPr>
            <p:nvPr/>
          </p:nvSpPr>
          <p:spPr bwMode="auto">
            <a:xfrm>
              <a:off x="234" y="3794"/>
              <a:ext cx="3548"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ar-AE" sz="2000" b="1">
                  <a:solidFill>
                    <a:srgbClr val="CC0000"/>
                  </a:solidFill>
                  <a:latin typeface="Times New Roman" panose="02020603050405020304" pitchFamily="18" charset="0"/>
                </a:rPr>
                <a:t>Dividing the remaining equation by              leaves </a:t>
              </a:r>
            </a:p>
          </p:txBody>
        </p:sp>
        <p:graphicFrame>
          <p:nvGraphicFramePr>
            <p:cNvPr id="3" name="Object 16"/>
            <p:cNvGraphicFramePr>
              <a:graphicFrameLocks noChangeAspect="1"/>
            </p:cNvGraphicFramePr>
            <p:nvPr/>
          </p:nvGraphicFramePr>
          <p:xfrm>
            <a:off x="2778" y="3808"/>
            <a:ext cx="400" cy="192"/>
          </p:xfrm>
          <a:graphic>
            <a:graphicData uri="http://schemas.openxmlformats.org/presentationml/2006/ole">
              <mc:AlternateContent xmlns:mc="http://schemas.openxmlformats.org/markup-compatibility/2006">
                <mc:Choice xmlns:v="urn:schemas-microsoft-com:vml" Requires="v">
                  <p:oleObj spid="_x0000_s93311" name="Equation" r:id="rId15" imgW="634725" imgH="304668" progId="">
                    <p:embed/>
                  </p:oleObj>
                </mc:Choice>
                <mc:Fallback>
                  <p:oleObj name="Equation" r:id="rId15" imgW="634725" imgH="304668" progId="">
                    <p:embed/>
                    <p:pic>
                      <p:nvPicPr>
                        <p:cNvPr id="0" name="Picture 4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778" y="3808"/>
                          <a:ext cx="400" cy="19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8198" name="Text Box 17"/>
          <p:cNvSpPr txBox="1">
            <a:spLocks noChangeArrowheads="1"/>
          </p:cNvSpPr>
          <p:nvPr/>
        </p:nvSpPr>
        <p:spPr bwMode="auto">
          <a:xfrm>
            <a:off x="7391400" y="6542088"/>
            <a:ext cx="1663700"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ar-AE" sz="800">
                <a:latin typeface="Times New Roman" panose="02020603050405020304" pitchFamily="18" charset="0"/>
              </a:rPr>
              <a:t>Copyright – Michael D. Fayer, 2007</a:t>
            </a:r>
          </a:p>
        </p:txBody>
      </p:sp>
      <p:sp>
        <p:nvSpPr>
          <p:cNvPr id="18" name="日付プレースホルダ 17"/>
          <p:cNvSpPr>
            <a:spLocks noGrp="1"/>
          </p:cNvSpPr>
          <p:nvPr>
            <p:ph type="dt" sz="half" idx="10"/>
          </p:nvPr>
        </p:nvSpPr>
        <p:spPr/>
        <p:txBody>
          <a:bodyPr/>
          <a:lstStyle/>
          <a:p>
            <a:pPr>
              <a:defRPr/>
            </a:pPr>
            <a:fld id="{C02FED5D-6C86-4255-B943-0E7ECC04C9DA}" type="datetime1">
              <a:rPr lang="ja-JP" altLang="en-US" smtClean="0"/>
              <a:t>2017/9/17</a:t>
            </a:fld>
            <a:endParaRPr lang="ja-JP" altLang="en-US"/>
          </a:p>
        </p:txBody>
      </p:sp>
      <p:sp>
        <p:nvSpPr>
          <p:cNvPr id="19" name="フッター プレースホルダ 18"/>
          <p:cNvSpPr>
            <a:spLocks noGrp="1"/>
          </p:cNvSpPr>
          <p:nvPr>
            <p:ph type="ftr" sz="quarter" idx="11"/>
          </p:nvPr>
        </p:nvSpPr>
        <p:spPr/>
        <p:txBody>
          <a:bodyPr/>
          <a:lstStyle/>
          <a:p>
            <a:pPr>
              <a:defRPr/>
            </a:pPr>
            <a:r>
              <a:rPr lang="en-US" altLang="ja-JP"/>
              <a:t>Seoul U. Seminer</a:t>
            </a:r>
            <a:endParaRPr lang="ja-JP" altLang="en-US"/>
          </a:p>
        </p:txBody>
      </p:sp>
    </p:spTree>
    <p:extLst>
      <p:ext uri="{BB962C8B-B14F-4D97-AF65-F5344CB8AC3E}">
        <p14:creationId xmlns:p14="http://schemas.microsoft.com/office/powerpoint/2010/main" val="7664209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819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820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82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218" name="Object 2"/>
          <p:cNvGraphicFramePr>
            <a:graphicFrameLocks noChangeAspect="1"/>
          </p:cNvGraphicFramePr>
          <p:nvPr/>
        </p:nvGraphicFramePr>
        <p:xfrm>
          <a:off x="550863" y="471488"/>
          <a:ext cx="7264400" cy="736600"/>
        </p:xfrm>
        <a:graphic>
          <a:graphicData uri="http://schemas.openxmlformats.org/presentationml/2006/ole">
            <mc:AlternateContent xmlns:mc="http://schemas.openxmlformats.org/markup-compatibility/2006">
              <mc:Choice xmlns:v="urn:schemas-microsoft-com:vml" Requires="v">
                <p:oleObj spid="_x0000_s94261" name="Equation" r:id="rId3" imgW="7264400" imgH="736600" progId="">
                  <p:embed/>
                </p:oleObj>
              </mc:Choice>
              <mc:Fallback>
                <p:oleObj name="Equation" r:id="rId3" imgW="7264400" imgH="736600" progId="">
                  <p:embed/>
                  <p:pic>
                    <p:nvPicPr>
                      <p:cNvPr id="0" name="Picture 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863" y="471488"/>
                        <a:ext cx="7264400" cy="73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219" name="Text Box 3"/>
          <p:cNvSpPr txBox="1">
            <a:spLocks noChangeArrowheads="1"/>
          </p:cNvSpPr>
          <p:nvPr/>
        </p:nvSpPr>
        <p:spPr bwMode="auto">
          <a:xfrm>
            <a:off x="520700" y="1519238"/>
            <a:ext cx="5611813"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ar-AE" sz="2000" b="1">
                <a:solidFill>
                  <a:srgbClr val="CC0000"/>
                </a:solidFill>
                <a:latin typeface="Times New Roman" panose="02020603050405020304" pitchFamily="18" charset="0"/>
              </a:rPr>
              <a:t>The second and third terms dependent only on </a:t>
            </a:r>
            <a:r>
              <a:rPr lang="en-US" altLang="ar-AE" sz="2000" b="1" i="1">
                <a:solidFill>
                  <a:srgbClr val="CC0000"/>
                </a:solidFill>
                <a:latin typeface="Times New Roman" panose="02020603050405020304" pitchFamily="18" charset="0"/>
                <a:sym typeface="Symbol" panose="05050102010706020507" pitchFamily="18" charset="2"/>
              </a:rPr>
              <a:t></a:t>
            </a:r>
            <a:r>
              <a:rPr lang="en-US" altLang="ar-AE" sz="2000" b="1">
                <a:solidFill>
                  <a:srgbClr val="CC0000"/>
                </a:solidFill>
                <a:latin typeface="Times New Roman" panose="02020603050405020304" pitchFamily="18" charset="0"/>
                <a:sym typeface="Symbol" panose="05050102010706020507" pitchFamily="18" charset="2"/>
              </a:rPr>
              <a:t>.  </a:t>
            </a:r>
            <a:br>
              <a:rPr lang="en-US" altLang="ar-AE" sz="2000" b="1">
                <a:solidFill>
                  <a:srgbClr val="CC0000"/>
                </a:solidFill>
                <a:latin typeface="Times New Roman" panose="02020603050405020304" pitchFamily="18" charset="0"/>
                <a:sym typeface="Symbol" panose="05050102010706020507" pitchFamily="18" charset="2"/>
              </a:rPr>
            </a:br>
            <a:r>
              <a:rPr lang="en-US" altLang="ar-AE" sz="2000" b="1">
                <a:solidFill>
                  <a:srgbClr val="3333FF"/>
                </a:solidFill>
                <a:latin typeface="Times New Roman" panose="02020603050405020304" pitchFamily="18" charset="0"/>
                <a:sym typeface="Symbol" panose="05050102010706020507" pitchFamily="18" charset="2"/>
              </a:rPr>
              <a:t>The other terms depend only on </a:t>
            </a:r>
            <a:r>
              <a:rPr lang="en-US" altLang="ar-AE" sz="2000" b="1" i="1">
                <a:solidFill>
                  <a:srgbClr val="3333FF"/>
                </a:solidFill>
                <a:latin typeface="Times New Roman" panose="02020603050405020304" pitchFamily="18" charset="0"/>
                <a:sym typeface="Symbol" panose="05050102010706020507" pitchFamily="18" charset="2"/>
              </a:rPr>
              <a:t>r</a:t>
            </a:r>
            <a:r>
              <a:rPr lang="en-US" altLang="ar-AE" sz="2000" b="1">
                <a:solidFill>
                  <a:srgbClr val="3333FF"/>
                </a:solidFill>
                <a:latin typeface="Times New Roman" panose="02020603050405020304" pitchFamily="18" charset="0"/>
                <a:sym typeface="Symbol" panose="05050102010706020507" pitchFamily="18" charset="2"/>
              </a:rPr>
              <a:t>.</a:t>
            </a:r>
            <a:endParaRPr lang="en-US" altLang="ar-AE" sz="2000" b="1" i="1">
              <a:solidFill>
                <a:srgbClr val="3333FF"/>
              </a:solidFill>
              <a:latin typeface="Times New Roman" panose="02020603050405020304" pitchFamily="18" charset="0"/>
            </a:endParaRPr>
          </a:p>
        </p:txBody>
      </p:sp>
      <p:sp>
        <p:nvSpPr>
          <p:cNvPr id="9220" name="Text Box 4"/>
          <p:cNvSpPr txBox="1">
            <a:spLocks noChangeArrowheads="1"/>
          </p:cNvSpPr>
          <p:nvPr/>
        </p:nvSpPr>
        <p:spPr bwMode="auto">
          <a:xfrm>
            <a:off x="571500" y="2459038"/>
            <a:ext cx="53387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ar-AE" sz="2000" b="1">
                <a:solidFill>
                  <a:srgbClr val="008000"/>
                </a:solidFill>
                <a:latin typeface="Times New Roman" panose="02020603050405020304" pitchFamily="18" charset="0"/>
              </a:rPr>
              <a:t>The </a:t>
            </a:r>
            <a:r>
              <a:rPr lang="en-US" altLang="ar-AE" sz="2000" b="1" i="1">
                <a:solidFill>
                  <a:srgbClr val="008000"/>
                </a:solidFill>
                <a:latin typeface="Times New Roman" panose="02020603050405020304" pitchFamily="18" charset="0"/>
                <a:sym typeface="Symbol" panose="05050102010706020507" pitchFamily="18" charset="2"/>
              </a:rPr>
              <a:t></a:t>
            </a:r>
            <a:r>
              <a:rPr lang="en-US" altLang="ar-AE" sz="2000" b="1">
                <a:solidFill>
                  <a:srgbClr val="008000"/>
                </a:solidFill>
                <a:latin typeface="Times New Roman" panose="02020603050405020304" pitchFamily="18" charset="0"/>
                <a:sym typeface="Symbol" panose="05050102010706020507" pitchFamily="18" charset="2"/>
              </a:rPr>
              <a:t>  terms are equal to a constant.  Call it  -</a:t>
            </a:r>
            <a:r>
              <a:rPr lang="en-US" altLang="ar-AE" sz="2000" b="1" i="1">
                <a:solidFill>
                  <a:srgbClr val="008000"/>
                </a:solidFill>
                <a:latin typeface="Times New Roman" panose="02020603050405020304" pitchFamily="18" charset="0"/>
                <a:sym typeface="Symbol" panose="05050102010706020507" pitchFamily="18" charset="2"/>
              </a:rPr>
              <a:t></a:t>
            </a:r>
            <a:r>
              <a:rPr lang="en-US" altLang="ar-AE" sz="2000" b="1">
                <a:solidFill>
                  <a:srgbClr val="008000"/>
                </a:solidFill>
                <a:latin typeface="Times New Roman" panose="02020603050405020304" pitchFamily="18" charset="0"/>
                <a:sym typeface="Symbol" panose="05050102010706020507" pitchFamily="18" charset="2"/>
              </a:rPr>
              <a:t>.</a:t>
            </a:r>
          </a:p>
        </p:txBody>
      </p:sp>
      <p:grpSp>
        <p:nvGrpSpPr>
          <p:cNvPr id="9221" name="Group 5"/>
          <p:cNvGrpSpPr>
            <a:grpSpLocks/>
          </p:cNvGrpSpPr>
          <p:nvPr/>
        </p:nvGrpSpPr>
        <p:grpSpPr bwMode="auto">
          <a:xfrm>
            <a:off x="635000" y="3071813"/>
            <a:ext cx="5076825" cy="1379537"/>
            <a:chOff x="400" y="1935"/>
            <a:chExt cx="3198" cy="869"/>
          </a:xfrm>
        </p:grpSpPr>
        <p:graphicFrame>
          <p:nvGraphicFramePr>
            <p:cNvPr id="9226" name="Object 6"/>
            <p:cNvGraphicFramePr>
              <a:graphicFrameLocks noChangeAspect="1"/>
            </p:cNvGraphicFramePr>
            <p:nvPr/>
          </p:nvGraphicFramePr>
          <p:xfrm>
            <a:off x="457" y="2340"/>
            <a:ext cx="2544" cy="464"/>
          </p:xfrm>
          <a:graphic>
            <a:graphicData uri="http://schemas.openxmlformats.org/presentationml/2006/ole">
              <mc:AlternateContent xmlns:mc="http://schemas.openxmlformats.org/markup-compatibility/2006">
                <mc:Choice xmlns:v="urn:schemas-microsoft-com:vml" Requires="v">
                  <p:oleObj spid="_x0000_s94262" name="Equation" r:id="rId5" imgW="4038600" imgH="736600" progId="">
                    <p:embed/>
                  </p:oleObj>
                </mc:Choice>
                <mc:Fallback>
                  <p:oleObj name="Equation" r:id="rId5" imgW="4038600" imgH="736600" progId="">
                    <p:embed/>
                    <p:pic>
                      <p:nvPicPr>
                        <p:cNvPr id="0" name="Picture 1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 y="2340"/>
                          <a:ext cx="2544" cy="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227" name="Text Box 7"/>
            <p:cNvSpPr txBox="1">
              <a:spLocks noChangeArrowheads="1"/>
            </p:cNvSpPr>
            <p:nvPr/>
          </p:nvSpPr>
          <p:spPr bwMode="auto">
            <a:xfrm>
              <a:off x="400" y="1935"/>
              <a:ext cx="3198"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ar-AE" sz="2000" b="1">
                  <a:solidFill>
                    <a:srgbClr val="CC0000"/>
                  </a:solidFill>
                  <a:latin typeface="Times New Roman" panose="02020603050405020304" pitchFamily="18" charset="0"/>
                </a:rPr>
                <a:t>Multiplying by </a:t>
              </a:r>
              <a:r>
                <a:rPr lang="en-US" altLang="ar-AE" sz="2000" b="1">
                  <a:solidFill>
                    <a:srgbClr val="CC0000"/>
                  </a:solidFill>
                  <a:latin typeface="Times New Roman" panose="02020603050405020304" pitchFamily="18" charset="0"/>
                  <a:sym typeface="Symbol" panose="05050102010706020507" pitchFamily="18" charset="2"/>
                </a:rPr>
                <a:t> and transposing -</a:t>
              </a:r>
              <a:r>
                <a:rPr lang="en-US" altLang="ar-AE" sz="2000" b="1" i="1">
                  <a:solidFill>
                    <a:srgbClr val="CC0000"/>
                  </a:solidFill>
                  <a:latin typeface="Times New Roman" panose="02020603050405020304" pitchFamily="18" charset="0"/>
                  <a:sym typeface="Symbol" panose="05050102010706020507" pitchFamily="18" charset="2"/>
                </a:rPr>
                <a:t></a:t>
              </a:r>
              <a:r>
                <a:rPr lang="en-US" altLang="ar-AE" sz="2000" b="1">
                  <a:solidFill>
                    <a:srgbClr val="CC0000"/>
                  </a:solidFill>
                  <a:latin typeface="Times New Roman" panose="02020603050405020304" pitchFamily="18" charset="0"/>
                  <a:sym typeface="Symbol" panose="05050102010706020507" pitchFamily="18" charset="2"/>
                </a:rPr>
                <a:t>, yields</a:t>
              </a:r>
              <a:endParaRPr lang="en-US" altLang="ar-AE" sz="2000" b="1">
                <a:solidFill>
                  <a:srgbClr val="CC0000"/>
                </a:solidFill>
                <a:latin typeface="Times New Roman" panose="02020603050405020304" pitchFamily="18" charset="0"/>
              </a:endParaRPr>
            </a:p>
          </p:txBody>
        </p:sp>
      </p:grpSp>
      <p:grpSp>
        <p:nvGrpSpPr>
          <p:cNvPr id="9224" name="Group 8"/>
          <p:cNvGrpSpPr>
            <a:grpSpLocks/>
          </p:cNvGrpSpPr>
          <p:nvPr/>
        </p:nvGrpSpPr>
        <p:grpSpPr bwMode="auto">
          <a:xfrm>
            <a:off x="760413" y="4738688"/>
            <a:ext cx="7429500" cy="1592262"/>
            <a:chOff x="479" y="2985"/>
            <a:chExt cx="4680" cy="1003"/>
          </a:xfrm>
        </p:grpSpPr>
        <p:sp>
          <p:nvSpPr>
            <p:cNvPr id="2" name="Text Box 9"/>
            <p:cNvSpPr txBox="1">
              <a:spLocks noChangeArrowheads="1"/>
            </p:cNvSpPr>
            <p:nvPr/>
          </p:nvSpPr>
          <p:spPr bwMode="auto">
            <a:xfrm>
              <a:off x="479" y="2985"/>
              <a:ext cx="4680" cy="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ar-AE" sz="2000" b="1">
                  <a:solidFill>
                    <a:srgbClr val="3333FF"/>
                  </a:solidFill>
                  <a:latin typeface="Times New Roman" panose="02020603050405020304" pitchFamily="18" charset="0"/>
                </a:rPr>
                <a:t>Replacing the second and third terms in the top equation by </a:t>
              </a:r>
              <a:r>
                <a:rPr lang="en-US" altLang="ar-AE" sz="2000" b="1">
                  <a:solidFill>
                    <a:srgbClr val="3333FF"/>
                  </a:solidFill>
                  <a:latin typeface="Times New Roman" panose="02020603050405020304" pitchFamily="18" charset="0"/>
                  <a:sym typeface="Symbol" panose="05050102010706020507" pitchFamily="18" charset="2"/>
                </a:rPr>
                <a:t>-</a:t>
              </a:r>
              <a:r>
                <a:rPr lang="en-US" altLang="ar-AE" sz="2000" b="1" i="1">
                  <a:solidFill>
                    <a:srgbClr val="3333FF"/>
                  </a:solidFill>
                  <a:latin typeface="Times New Roman" panose="02020603050405020304" pitchFamily="18" charset="0"/>
                  <a:sym typeface="Symbol" panose="05050102010706020507" pitchFamily="18" charset="2"/>
                </a:rPr>
                <a:t></a:t>
              </a:r>
              <a:r>
                <a:rPr lang="en-US" altLang="ar-AE" sz="2000" b="1">
                  <a:solidFill>
                    <a:srgbClr val="3333FF"/>
                  </a:solidFill>
                  <a:latin typeface="Times New Roman" panose="02020603050405020304" pitchFamily="18" charset="0"/>
                  <a:sym typeface="Symbol" panose="05050102010706020507" pitchFamily="18" charset="2"/>
                </a:rPr>
                <a:t> and</a:t>
              </a:r>
              <a:br>
                <a:rPr lang="en-US" altLang="ar-AE" sz="2000" b="1">
                  <a:solidFill>
                    <a:srgbClr val="3333FF"/>
                  </a:solidFill>
                  <a:latin typeface="Times New Roman" panose="02020603050405020304" pitchFamily="18" charset="0"/>
                  <a:sym typeface="Symbol" panose="05050102010706020507" pitchFamily="18" charset="2"/>
                </a:rPr>
              </a:br>
              <a:r>
                <a:rPr lang="en-US" altLang="ar-AE" sz="2000" b="1">
                  <a:solidFill>
                    <a:srgbClr val="3333FF"/>
                  </a:solidFill>
                  <a:latin typeface="Times New Roman" panose="02020603050405020304" pitchFamily="18" charset="0"/>
                  <a:sym typeface="Symbol" panose="05050102010706020507" pitchFamily="18" charset="2"/>
                </a:rPr>
                <a:t>multiplying by </a:t>
              </a:r>
              <a:r>
                <a:rPr lang="en-US" altLang="ar-AE" sz="2000" b="1" i="1">
                  <a:solidFill>
                    <a:srgbClr val="3333FF"/>
                  </a:solidFill>
                  <a:latin typeface="Times New Roman" panose="02020603050405020304" pitchFamily="18" charset="0"/>
                  <a:sym typeface="Symbol" panose="05050102010706020507" pitchFamily="18" charset="2"/>
                </a:rPr>
                <a:t>R/r</a:t>
              </a:r>
              <a:r>
                <a:rPr lang="en-US" altLang="ar-AE" sz="2000" b="1" baseline="30000">
                  <a:solidFill>
                    <a:srgbClr val="3333FF"/>
                  </a:solidFill>
                  <a:latin typeface="Times New Roman" panose="02020603050405020304" pitchFamily="18" charset="0"/>
                  <a:sym typeface="Symbol" panose="05050102010706020507" pitchFamily="18" charset="2"/>
                </a:rPr>
                <a:t>2</a:t>
              </a:r>
              <a:r>
                <a:rPr lang="en-US" altLang="ar-AE" sz="2000" b="1">
                  <a:solidFill>
                    <a:srgbClr val="3333FF"/>
                  </a:solidFill>
                  <a:latin typeface="Times New Roman" panose="02020603050405020304" pitchFamily="18" charset="0"/>
                  <a:sym typeface="Symbol" panose="05050102010706020507" pitchFamily="18" charset="2"/>
                </a:rPr>
                <a:t> gives</a:t>
              </a:r>
              <a:endParaRPr lang="en-US" altLang="ar-AE" sz="2000" b="1" i="1">
                <a:solidFill>
                  <a:srgbClr val="3333FF"/>
                </a:solidFill>
                <a:latin typeface="Times New Roman" panose="02020603050405020304" pitchFamily="18" charset="0"/>
                <a:sym typeface="Symbol" panose="05050102010706020507" pitchFamily="18" charset="2"/>
              </a:endParaRPr>
            </a:p>
          </p:txBody>
        </p:sp>
        <p:graphicFrame>
          <p:nvGraphicFramePr>
            <p:cNvPr id="9225" name="Object 10"/>
            <p:cNvGraphicFramePr>
              <a:graphicFrameLocks noChangeAspect="1"/>
            </p:cNvGraphicFramePr>
            <p:nvPr/>
          </p:nvGraphicFramePr>
          <p:xfrm>
            <a:off x="525" y="3524"/>
            <a:ext cx="2928" cy="464"/>
          </p:xfrm>
          <a:graphic>
            <a:graphicData uri="http://schemas.openxmlformats.org/presentationml/2006/ole">
              <mc:AlternateContent xmlns:mc="http://schemas.openxmlformats.org/markup-compatibility/2006">
                <mc:Choice xmlns:v="urn:schemas-microsoft-com:vml" Requires="v">
                  <p:oleObj spid="_x0000_s94263" name="Equation" r:id="rId7" imgW="4648200" imgH="736600" progId="">
                    <p:embed/>
                  </p:oleObj>
                </mc:Choice>
                <mc:Fallback>
                  <p:oleObj name="Equation" r:id="rId7" imgW="4648200" imgH="736600" progId="">
                    <p:embed/>
                    <p:pic>
                      <p:nvPicPr>
                        <p:cNvPr id="0" name="Picture 1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5" y="3524"/>
                          <a:ext cx="2928" cy="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9223" name="Text Box 11"/>
          <p:cNvSpPr txBox="1">
            <a:spLocks noChangeArrowheads="1"/>
          </p:cNvSpPr>
          <p:nvPr/>
        </p:nvSpPr>
        <p:spPr bwMode="auto">
          <a:xfrm>
            <a:off x="7391400" y="6542088"/>
            <a:ext cx="1663700"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ar-AE" sz="800">
                <a:latin typeface="Times New Roman" panose="02020603050405020304" pitchFamily="18" charset="0"/>
              </a:rPr>
              <a:t>Copyright – Michael D. Fayer, 2007</a:t>
            </a:r>
          </a:p>
        </p:txBody>
      </p:sp>
      <p:sp>
        <p:nvSpPr>
          <p:cNvPr id="12" name="日付プレースホルダ 11"/>
          <p:cNvSpPr>
            <a:spLocks noGrp="1"/>
          </p:cNvSpPr>
          <p:nvPr>
            <p:ph type="dt" sz="half" idx="10"/>
          </p:nvPr>
        </p:nvSpPr>
        <p:spPr/>
        <p:txBody>
          <a:bodyPr/>
          <a:lstStyle/>
          <a:p>
            <a:pPr>
              <a:defRPr/>
            </a:pPr>
            <a:fld id="{E81593C4-61B3-4D4E-BFCA-6A799414ABB3}" type="datetime1">
              <a:rPr lang="ja-JP" altLang="en-US" smtClean="0"/>
              <a:t>2017/9/17</a:t>
            </a:fld>
            <a:endParaRPr lang="ja-JP" altLang="en-US"/>
          </a:p>
        </p:txBody>
      </p:sp>
      <p:sp>
        <p:nvSpPr>
          <p:cNvPr id="13" name="フッター プレースホルダ 12"/>
          <p:cNvSpPr>
            <a:spLocks noGrp="1"/>
          </p:cNvSpPr>
          <p:nvPr>
            <p:ph type="ftr" sz="quarter" idx="11"/>
          </p:nvPr>
        </p:nvSpPr>
        <p:spPr/>
        <p:txBody>
          <a:bodyPr/>
          <a:lstStyle/>
          <a:p>
            <a:pPr>
              <a:defRPr/>
            </a:pPr>
            <a:r>
              <a:rPr lang="en-US" altLang="ja-JP"/>
              <a:t>Seoul U. Seminer</a:t>
            </a:r>
            <a:endParaRPr lang="ja-JP" altLang="en-US"/>
          </a:p>
        </p:txBody>
      </p:sp>
    </p:spTree>
    <p:extLst>
      <p:ext uri="{BB962C8B-B14F-4D97-AF65-F5344CB8AC3E}">
        <p14:creationId xmlns:p14="http://schemas.microsoft.com/office/powerpoint/2010/main" val="10330167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922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922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92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0" grpId="0" build="p"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dirty="0"/>
          </a:p>
        </p:txBody>
      </p:sp>
      <p:sp>
        <p:nvSpPr>
          <p:cNvPr id="3" name="日付プレースホルダー 2"/>
          <p:cNvSpPr>
            <a:spLocks noGrp="1"/>
          </p:cNvSpPr>
          <p:nvPr>
            <p:ph type="dt" sz="half" idx="10"/>
          </p:nvPr>
        </p:nvSpPr>
        <p:spPr/>
        <p:txBody>
          <a:bodyPr/>
          <a:lstStyle/>
          <a:p>
            <a:pPr>
              <a:defRPr/>
            </a:pPr>
            <a:fld id="{0F2AABAA-9186-4D74-9083-6220FA3F69C1}" type="datetime1">
              <a:rPr lang="ja-JP" altLang="en-US" smtClean="0"/>
              <a:t>2017/9/17</a:t>
            </a:fld>
            <a:endParaRPr lang="ja-JP" altLang="en-US" dirty="0"/>
          </a:p>
        </p:txBody>
      </p:sp>
      <p:sp>
        <p:nvSpPr>
          <p:cNvPr id="4" name="フッター プレースホルダー 3"/>
          <p:cNvSpPr>
            <a:spLocks noGrp="1"/>
          </p:cNvSpPr>
          <p:nvPr>
            <p:ph type="ftr" sz="quarter" idx="11"/>
          </p:nvPr>
        </p:nvSpPr>
        <p:spPr/>
        <p:txBody>
          <a:bodyPr/>
          <a:lstStyle/>
          <a:p>
            <a:pPr>
              <a:defRPr/>
            </a:pPr>
            <a:r>
              <a:rPr lang="en-US" altLang="ja-JP"/>
              <a:t>Seoul U. Seminer</a:t>
            </a:r>
            <a:endParaRPr lang="ja-JP" altLang="en-US" dirty="0"/>
          </a:p>
        </p:txBody>
      </p:sp>
      <p:pic>
        <p:nvPicPr>
          <p:cNvPr id="5" name="図 4"/>
          <p:cNvPicPr>
            <a:picLocks noChangeAspect="1"/>
          </p:cNvPicPr>
          <p:nvPr/>
        </p:nvPicPr>
        <p:blipFill>
          <a:blip r:embed="rId2" cstate="print"/>
          <a:stretch>
            <a:fillRect/>
          </a:stretch>
        </p:blipFill>
        <p:spPr>
          <a:xfrm>
            <a:off x="761165" y="748640"/>
            <a:ext cx="7621670" cy="5360720"/>
          </a:xfrm>
          <a:prstGeom prst="rect">
            <a:avLst/>
          </a:prstGeom>
        </p:spPr>
      </p:pic>
    </p:spTree>
    <p:extLst>
      <p:ext uri="{BB962C8B-B14F-4D97-AF65-F5344CB8AC3E}">
        <p14:creationId xmlns:p14="http://schemas.microsoft.com/office/powerpoint/2010/main" val="2590072884"/>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2"/>
          <p:cNvSpPr txBox="1">
            <a:spLocks noChangeArrowheads="1"/>
          </p:cNvSpPr>
          <p:nvPr/>
        </p:nvSpPr>
        <p:spPr bwMode="auto">
          <a:xfrm>
            <a:off x="371475" y="60325"/>
            <a:ext cx="797083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ar-AE" sz="2000" b="1">
                <a:solidFill>
                  <a:srgbClr val="3333FF"/>
                </a:solidFill>
                <a:latin typeface="Times New Roman" panose="02020603050405020304" pitchFamily="18" charset="0"/>
              </a:rPr>
              <a:t>The initial equation in 3 polar coordinates has been separated into three</a:t>
            </a:r>
            <a:br>
              <a:rPr lang="en-US" altLang="ar-AE" sz="2000" b="1">
                <a:solidFill>
                  <a:srgbClr val="3333FF"/>
                </a:solidFill>
                <a:latin typeface="Times New Roman" panose="02020603050405020304" pitchFamily="18" charset="0"/>
              </a:rPr>
            </a:br>
            <a:r>
              <a:rPr lang="en-US" altLang="ar-AE" sz="2000" b="1">
                <a:solidFill>
                  <a:srgbClr val="3333FF"/>
                </a:solidFill>
                <a:latin typeface="Times New Roman" panose="02020603050405020304" pitchFamily="18" charset="0"/>
              </a:rPr>
              <a:t>one dimensional equations.</a:t>
            </a:r>
          </a:p>
        </p:txBody>
      </p:sp>
      <p:graphicFrame>
        <p:nvGraphicFramePr>
          <p:cNvPr id="10243" name="Object 3"/>
          <p:cNvGraphicFramePr>
            <a:graphicFrameLocks noChangeAspect="1"/>
          </p:cNvGraphicFramePr>
          <p:nvPr/>
        </p:nvGraphicFramePr>
        <p:xfrm>
          <a:off x="1144588" y="1177925"/>
          <a:ext cx="1447800" cy="698500"/>
        </p:xfrm>
        <a:graphic>
          <a:graphicData uri="http://schemas.openxmlformats.org/presentationml/2006/ole">
            <mc:AlternateContent xmlns:mc="http://schemas.openxmlformats.org/markup-compatibility/2006">
              <mc:Choice xmlns:v="urn:schemas-microsoft-com:vml" Requires="v">
                <p:oleObj spid="_x0000_s95285" name="Equation" r:id="rId3" imgW="1447800" imgH="698500" progId="">
                  <p:embed/>
                </p:oleObj>
              </mc:Choice>
              <mc:Fallback>
                <p:oleObj name="Equation" r:id="rId3" imgW="1447800" imgH="698500" progId="">
                  <p:embed/>
                  <p:pic>
                    <p:nvPicPr>
                      <p:cNvPr id="0" name="Picture 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4588" y="1177925"/>
                        <a:ext cx="1447800" cy="698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244" name="Object 4"/>
          <p:cNvGraphicFramePr>
            <a:graphicFrameLocks noChangeAspect="1"/>
          </p:cNvGraphicFramePr>
          <p:nvPr/>
        </p:nvGraphicFramePr>
        <p:xfrm>
          <a:off x="1076325" y="2187575"/>
          <a:ext cx="4038600" cy="736600"/>
        </p:xfrm>
        <a:graphic>
          <a:graphicData uri="http://schemas.openxmlformats.org/presentationml/2006/ole">
            <mc:AlternateContent xmlns:mc="http://schemas.openxmlformats.org/markup-compatibility/2006">
              <mc:Choice xmlns:v="urn:schemas-microsoft-com:vml" Requires="v">
                <p:oleObj spid="_x0000_s95286" name="Equation" r:id="rId5" imgW="4038600" imgH="736600" progId="">
                  <p:embed/>
                </p:oleObj>
              </mc:Choice>
              <mc:Fallback>
                <p:oleObj name="Equation" r:id="rId5" imgW="4038600" imgH="736600" progId="">
                  <p:embed/>
                  <p:pic>
                    <p:nvPicPr>
                      <p:cNvPr id="0" name="Picture 1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6325" y="2187575"/>
                        <a:ext cx="4038600" cy="73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245" name="Object 5"/>
          <p:cNvGraphicFramePr>
            <a:graphicFrameLocks noChangeAspect="1"/>
          </p:cNvGraphicFramePr>
          <p:nvPr/>
        </p:nvGraphicFramePr>
        <p:xfrm>
          <a:off x="1108075" y="3352800"/>
          <a:ext cx="4648200" cy="736600"/>
        </p:xfrm>
        <a:graphic>
          <a:graphicData uri="http://schemas.openxmlformats.org/presentationml/2006/ole">
            <mc:AlternateContent xmlns:mc="http://schemas.openxmlformats.org/markup-compatibility/2006">
              <mc:Choice xmlns:v="urn:schemas-microsoft-com:vml" Requires="v">
                <p:oleObj spid="_x0000_s95287" name="Equation" r:id="rId7" imgW="4648200" imgH="736600" progId="">
                  <p:embed/>
                </p:oleObj>
              </mc:Choice>
              <mc:Fallback>
                <p:oleObj name="Equation" r:id="rId7" imgW="4648200" imgH="736600" progId="">
                  <p:embed/>
                  <p:pic>
                    <p:nvPicPr>
                      <p:cNvPr id="0" name="Picture 1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08075" y="3352800"/>
                        <a:ext cx="4648200" cy="73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46" name="Text Box 6"/>
          <p:cNvSpPr txBox="1">
            <a:spLocks noChangeArrowheads="1"/>
          </p:cNvSpPr>
          <p:nvPr/>
        </p:nvSpPr>
        <p:spPr bwMode="auto">
          <a:xfrm>
            <a:off x="522288" y="4338638"/>
            <a:ext cx="6851650" cy="1373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40000"/>
              </a:lnSpc>
            </a:pPr>
            <a:r>
              <a:rPr lang="en-US" altLang="ar-AE" sz="2000" b="1">
                <a:solidFill>
                  <a:srgbClr val="3333FF"/>
                </a:solidFill>
                <a:latin typeface="Times New Roman" panose="02020603050405020304" pitchFamily="18" charset="0"/>
              </a:rPr>
              <a:t>Solve </a:t>
            </a:r>
            <a:r>
              <a:rPr lang="en-US" altLang="ar-AE" sz="2000" b="1">
                <a:solidFill>
                  <a:srgbClr val="3333FF"/>
                </a:solidFill>
                <a:latin typeface="Times New Roman" panose="02020603050405020304" pitchFamily="18" charset="0"/>
                <a:sym typeface="Symbol" panose="05050102010706020507" pitchFamily="18" charset="2"/>
              </a:rPr>
              <a:t> equation.  Find it is good for only certain values of </a:t>
            </a:r>
            <a:r>
              <a:rPr lang="en-US" altLang="ar-AE" sz="2000" b="1" i="1">
                <a:solidFill>
                  <a:srgbClr val="3333FF"/>
                </a:solidFill>
                <a:latin typeface="Times New Roman" panose="02020603050405020304" pitchFamily="18" charset="0"/>
                <a:sym typeface="Symbol" panose="05050102010706020507" pitchFamily="18" charset="2"/>
              </a:rPr>
              <a:t>m</a:t>
            </a:r>
            <a:r>
              <a:rPr lang="en-US" altLang="ar-AE" sz="2000" b="1">
                <a:solidFill>
                  <a:srgbClr val="3333FF"/>
                </a:solidFill>
                <a:latin typeface="Times New Roman" panose="02020603050405020304" pitchFamily="18" charset="0"/>
                <a:sym typeface="Symbol" panose="05050102010706020507" pitchFamily="18" charset="2"/>
              </a:rPr>
              <a:t>.</a:t>
            </a:r>
            <a:br>
              <a:rPr lang="en-US" altLang="ar-AE" sz="2000" b="1">
                <a:solidFill>
                  <a:srgbClr val="3333FF"/>
                </a:solidFill>
                <a:latin typeface="Times New Roman" panose="02020603050405020304" pitchFamily="18" charset="0"/>
                <a:sym typeface="Symbol" panose="05050102010706020507" pitchFamily="18" charset="2"/>
              </a:rPr>
            </a:br>
            <a:r>
              <a:rPr lang="en-US" altLang="ar-AE" sz="2000" b="1">
                <a:solidFill>
                  <a:srgbClr val="008000"/>
                </a:solidFill>
                <a:latin typeface="Times New Roman" panose="02020603050405020304" pitchFamily="18" charset="0"/>
                <a:sym typeface="Symbol" panose="05050102010706020507" pitchFamily="18" charset="2"/>
              </a:rPr>
              <a:t>Solve  equation.  Find it is good for only certain values of </a:t>
            </a:r>
            <a:r>
              <a:rPr lang="en-US" altLang="ar-AE" sz="2000" b="1" i="1">
                <a:solidFill>
                  <a:srgbClr val="008000"/>
                </a:solidFill>
                <a:latin typeface="Times New Roman" panose="02020603050405020304" pitchFamily="18" charset="0"/>
                <a:sym typeface="Symbol" panose="05050102010706020507" pitchFamily="18" charset="2"/>
              </a:rPr>
              <a:t></a:t>
            </a:r>
            <a:r>
              <a:rPr lang="en-US" altLang="ar-AE" sz="2000" b="1">
                <a:solidFill>
                  <a:srgbClr val="008000"/>
                </a:solidFill>
                <a:latin typeface="Times New Roman" panose="02020603050405020304" pitchFamily="18" charset="0"/>
                <a:sym typeface="Symbol" panose="05050102010706020507" pitchFamily="18" charset="2"/>
              </a:rPr>
              <a:t>.</a:t>
            </a:r>
            <a:br>
              <a:rPr lang="en-US" altLang="ar-AE" sz="2000" b="1">
                <a:solidFill>
                  <a:srgbClr val="008000"/>
                </a:solidFill>
                <a:latin typeface="Times New Roman" panose="02020603050405020304" pitchFamily="18" charset="0"/>
                <a:sym typeface="Symbol" panose="05050102010706020507" pitchFamily="18" charset="2"/>
              </a:rPr>
            </a:br>
            <a:r>
              <a:rPr lang="en-US" altLang="ar-AE" sz="2000" b="1">
                <a:solidFill>
                  <a:srgbClr val="CC0000"/>
                </a:solidFill>
                <a:latin typeface="Times New Roman" panose="02020603050405020304" pitchFamily="18" charset="0"/>
                <a:sym typeface="Symbol" panose="05050102010706020507" pitchFamily="18" charset="2"/>
              </a:rPr>
              <a:t>Solve </a:t>
            </a:r>
            <a:r>
              <a:rPr lang="en-US" altLang="ar-AE" sz="2000" b="1" i="1">
                <a:solidFill>
                  <a:srgbClr val="CC0000"/>
                </a:solidFill>
                <a:latin typeface="Times New Roman" panose="02020603050405020304" pitchFamily="18" charset="0"/>
                <a:sym typeface="Symbol" panose="05050102010706020507" pitchFamily="18" charset="2"/>
              </a:rPr>
              <a:t>R</a:t>
            </a:r>
            <a:r>
              <a:rPr lang="en-US" altLang="ar-AE" sz="2000" b="1">
                <a:solidFill>
                  <a:srgbClr val="CC0000"/>
                </a:solidFill>
                <a:latin typeface="Times New Roman" panose="02020603050405020304" pitchFamily="18" charset="0"/>
                <a:sym typeface="Symbol" panose="05050102010706020507" pitchFamily="18" charset="2"/>
              </a:rPr>
              <a:t> equation.  Find it is good for only certain values of </a:t>
            </a:r>
            <a:r>
              <a:rPr lang="en-US" altLang="ar-AE" sz="2000" b="1" i="1">
                <a:solidFill>
                  <a:srgbClr val="CC0000"/>
                </a:solidFill>
                <a:latin typeface="Times New Roman" panose="02020603050405020304" pitchFamily="18" charset="0"/>
                <a:sym typeface="Symbol" panose="05050102010706020507" pitchFamily="18" charset="2"/>
              </a:rPr>
              <a:t>E</a:t>
            </a:r>
            <a:r>
              <a:rPr lang="en-US" altLang="ar-AE" sz="2000" b="1">
                <a:solidFill>
                  <a:srgbClr val="CC0000"/>
                </a:solidFill>
                <a:latin typeface="Times New Roman" panose="02020603050405020304" pitchFamily="18" charset="0"/>
                <a:sym typeface="Symbol" panose="05050102010706020507" pitchFamily="18" charset="2"/>
              </a:rPr>
              <a:t>. </a:t>
            </a:r>
            <a:endParaRPr lang="en-US" altLang="ar-AE" sz="2000" b="1">
              <a:solidFill>
                <a:srgbClr val="CC0000"/>
              </a:solidFill>
              <a:latin typeface="Times New Roman" panose="02020603050405020304" pitchFamily="18" charset="0"/>
            </a:endParaRPr>
          </a:p>
        </p:txBody>
      </p:sp>
      <p:sp>
        <p:nvSpPr>
          <p:cNvPr id="10247" name="Text Box 7"/>
          <p:cNvSpPr txBox="1">
            <a:spLocks noChangeArrowheads="1"/>
          </p:cNvSpPr>
          <p:nvPr/>
        </p:nvSpPr>
        <p:spPr bwMode="auto">
          <a:xfrm>
            <a:off x="7391400" y="6542088"/>
            <a:ext cx="1663700"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ar-AE" sz="800">
                <a:latin typeface="Times New Roman" panose="02020603050405020304" pitchFamily="18" charset="0"/>
              </a:rPr>
              <a:t>Copyright – Michael D. Fayer, 2007</a:t>
            </a:r>
          </a:p>
        </p:txBody>
      </p:sp>
      <p:sp>
        <p:nvSpPr>
          <p:cNvPr id="8" name="日付プレースホルダ 7"/>
          <p:cNvSpPr>
            <a:spLocks noGrp="1"/>
          </p:cNvSpPr>
          <p:nvPr>
            <p:ph type="dt" sz="half" idx="10"/>
          </p:nvPr>
        </p:nvSpPr>
        <p:spPr/>
        <p:txBody>
          <a:bodyPr/>
          <a:lstStyle/>
          <a:p>
            <a:pPr>
              <a:defRPr/>
            </a:pPr>
            <a:fld id="{FABB61F0-1E8B-4E78-8E56-7E9B069EA27E}" type="datetime1">
              <a:rPr lang="ja-JP" altLang="en-US" smtClean="0"/>
              <a:t>2017/9/17</a:t>
            </a:fld>
            <a:endParaRPr lang="ja-JP" altLang="en-US"/>
          </a:p>
        </p:txBody>
      </p:sp>
      <p:sp>
        <p:nvSpPr>
          <p:cNvPr id="9" name="フッター プレースホルダ 8"/>
          <p:cNvSpPr>
            <a:spLocks noGrp="1"/>
          </p:cNvSpPr>
          <p:nvPr>
            <p:ph type="ftr" sz="quarter" idx="11"/>
          </p:nvPr>
        </p:nvSpPr>
        <p:spPr/>
        <p:txBody>
          <a:bodyPr/>
          <a:lstStyle/>
          <a:p>
            <a:pPr>
              <a:defRPr/>
            </a:pPr>
            <a:r>
              <a:rPr lang="en-US" altLang="ja-JP"/>
              <a:t>Seoul U. Seminer</a:t>
            </a:r>
            <a:endParaRPr lang="ja-JP" altLang="en-US"/>
          </a:p>
        </p:txBody>
      </p:sp>
    </p:spTree>
    <p:extLst>
      <p:ext uri="{BB962C8B-B14F-4D97-AF65-F5344CB8AC3E}">
        <p14:creationId xmlns:p14="http://schemas.microsoft.com/office/powerpoint/2010/main" val="7879968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024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6" grpId="0" build="p" autoUpdateAnimBg="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2"/>
          <p:cNvSpPr txBox="1">
            <a:spLocks noChangeArrowheads="1"/>
          </p:cNvSpPr>
          <p:nvPr/>
        </p:nvSpPr>
        <p:spPr bwMode="auto">
          <a:xfrm>
            <a:off x="271463" y="66675"/>
            <a:ext cx="31257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ar-AE" sz="2000" b="1">
                <a:solidFill>
                  <a:srgbClr val="3333FF"/>
                </a:solidFill>
                <a:latin typeface="Times New Roman" panose="02020603050405020304" pitchFamily="18" charset="0"/>
              </a:rPr>
              <a:t>Solutions of the </a:t>
            </a:r>
            <a:r>
              <a:rPr lang="en-US" altLang="ar-AE" sz="2000" b="1">
                <a:solidFill>
                  <a:srgbClr val="3333FF"/>
                </a:solidFill>
                <a:latin typeface="Times New Roman" panose="02020603050405020304" pitchFamily="18" charset="0"/>
                <a:sym typeface="Symbol" panose="05050102010706020507" pitchFamily="18" charset="2"/>
              </a:rPr>
              <a:t> equation</a:t>
            </a:r>
            <a:endParaRPr lang="en-US" altLang="ar-AE" sz="2000" b="1">
              <a:solidFill>
                <a:srgbClr val="3333FF"/>
              </a:solidFill>
              <a:latin typeface="Times New Roman" panose="02020603050405020304" pitchFamily="18" charset="0"/>
            </a:endParaRPr>
          </a:p>
        </p:txBody>
      </p:sp>
      <p:grpSp>
        <p:nvGrpSpPr>
          <p:cNvPr id="11267" name="Group 3"/>
          <p:cNvGrpSpPr>
            <a:grpSpLocks/>
          </p:cNvGrpSpPr>
          <p:nvPr/>
        </p:nvGrpSpPr>
        <p:grpSpPr bwMode="auto">
          <a:xfrm>
            <a:off x="396875" y="635000"/>
            <a:ext cx="8189913" cy="1660525"/>
            <a:chOff x="250" y="400"/>
            <a:chExt cx="5159" cy="1046"/>
          </a:xfrm>
        </p:grpSpPr>
        <p:graphicFrame>
          <p:nvGraphicFramePr>
            <p:cNvPr id="11281" name="Object 4"/>
            <p:cNvGraphicFramePr>
              <a:graphicFrameLocks noChangeAspect="1"/>
            </p:cNvGraphicFramePr>
            <p:nvPr/>
          </p:nvGraphicFramePr>
          <p:xfrm>
            <a:off x="262" y="400"/>
            <a:ext cx="912" cy="440"/>
          </p:xfrm>
          <a:graphic>
            <a:graphicData uri="http://schemas.openxmlformats.org/presentationml/2006/ole">
              <mc:AlternateContent xmlns:mc="http://schemas.openxmlformats.org/markup-compatibility/2006">
                <mc:Choice xmlns:v="urn:schemas-microsoft-com:vml" Requires="v">
                  <p:oleObj spid="_x0000_s96377" name="Equation" r:id="rId3" imgW="1447800" imgH="698500" progId="">
                    <p:embed/>
                  </p:oleObj>
                </mc:Choice>
                <mc:Fallback>
                  <p:oleObj name="Equation" r:id="rId3" imgW="1447800" imgH="698500" progId="">
                    <p:embed/>
                    <p:pic>
                      <p:nvPicPr>
                        <p:cNvPr id="0" name="Picture 3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2" y="400"/>
                          <a:ext cx="912" cy="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1282" name="Object 5"/>
            <p:cNvGraphicFramePr>
              <a:graphicFrameLocks noChangeAspect="1"/>
            </p:cNvGraphicFramePr>
            <p:nvPr/>
          </p:nvGraphicFramePr>
          <p:xfrm>
            <a:off x="250" y="1022"/>
            <a:ext cx="1264" cy="424"/>
          </p:xfrm>
          <a:graphic>
            <a:graphicData uri="http://schemas.openxmlformats.org/presentationml/2006/ole">
              <mc:AlternateContent xmlns:mc="http://schemas.openxmlformats.org/markup-compatibility/2006">
                <mc:Choice xmlns:v="urn:schemas-microsoft-com:vml" Requires="v">
                  <p:oleObj spid="_x0000_s96378" name="Equation" r:id="rId5" imgW="2006600" imgH="673100" progId="">
                    <p:embed/>
                  </p:oleObj>
                </mc:Choice>
                <mc:Fallback>
                  <p:oleObj name="Equation" r:id="rId5" imgW="2006600" imgH="673100" progId="">
                    <p:embed/>
                    <p:pic>
                      <p:nvPicPr>
                        <p:cNvPr id="0" name="Picture 3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0" y="1022"/>
                          <a:ext cx="1264" cy="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283" name="Text Box 6"/>
            <p:cNvSpPr txBox="1">
              <a:spLocks noChangeArrowheads="1"/>
            </p:cNvSpPr>
            <p:nvPr/>
          </p:nvSpPr>
          <p:spPr bwMode="auto">
            <a:xfrm>
              <a:off x="1330" y="425"/>
              <a:ext cx="4079" cy="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ar-AE" sz="2000" b="1">
                  <a:solidFill>
                    <a:srgbClr val="3333FF"/>
                  </a:solidFill>
                  <a:latin typeface="Times New Roman" panose="02020603050405020304" pitchFamily="18" charset="0"/>
                </a:rPr>
                <a:t>Second derivative equals function times negative constant.</a:t>
              </a:r>
            </a:p>
            <a:p>
              <a:pPr eaLnBrk="1" hangingPunct="1"/>
              <a:r>
                <a:rPr lang="en-US" altLang="ar-AE" sz="2000" b="1">
                  <a:solidFill>
                    <a:srgbClr val="3333FF"/>
                  </a:solidFill>
                  <a:latin typeface="Times New Roman" panose="02020603050405020304" pitchFamily="18" charset="0"/>
                </a:rPr>
                <a:t>Solutions – sin and cos.  But can also use</a:t>
              </a:r>
            </a:p>
          </p:txBody>
        </p:sp>
      </p:grpSp>
      <p:grpSp>
        <p:nvGrpSpPr>
          <p:cNvPr id="11271" name="Group 7"/>
          <p:cNvGrpSpPr>
            <a:grpSpLocks/>
          </p:cNvGrpSpPr>
          <p:nvPr/>
        </p:nvGrpSpPr>
        <p:grpSpPr bwMode="auto">
          <a:xfrm>
            <a:off x="284163" y="2501900"/>
            <a:ext cx="7178675" cy="1306513"/>
            <a:chOff x="179" y="1576"/>
            <a:chExt cx="4522" cy="823"/>
          </a:xfrm>
        </p:grpSpPr>
        <p:sp>
          <p:nvSpPr>
            <p:cNvPr id="11277" name="Text Box 8"/>
            <p:cNvSpPr txBox="1">
              <a:spLocks noChangeArrowheads="1"/>
            </p:cNvSpPr>
            <p:nvPr/>
          </p:nvSpPr>
          <p:spPr bwMode="auto">
            <a:xfrm>
              <a:off x="179" y="1576"/>
              <a:ext cx="2868"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ar-AE" sz="2000" b="1">
                  <a:solidFill>
                    <a:srgbClr val="008000"/>
                  </a:solidFill>
                  <a:latin typeface="Times New Roman" panose="02020603050405020304" pitchFamily="18" charset="0"/>
                </a:rPr>
                <a:t>Must be single valued (Born conditions).</a:t>
              </a:r>
            </a:p>
          </p:txBody>
        </p:sp>
        <p:graphicFrame>
          <p:nvGraphicFramePr>
            <p:cNvPr id="11278" name="Object 9"/>
            <p:cNvGraphicFramePr>
              <a:graphicFrameLocks noChangeAspect="1"/>
            </p:cNvGraphicFramePr>
            <p:nvPr/>
          </p:nvGraphicFramePr>
          <p:xfrm>
            <a:off x="237" y="1920"/>
            <a:ext cx="2264" cy="184"/>
          </p:xfrm>
          <a:graphic>
            <a:graphicData uri="http://schemas.openxmlformats.org/presentationml/2006/ole">
              <mc:AlternateContent xmlns:mc="http://schemas.openxmlformats.org/markup-compatibility/2006">
                <mc:Choice xmlns:v="urn:schemas-microsoft-com:vml" Requires="v">
                  <p:oleObj spid="_x0000_s96379" name="Equation" r:id="rId7" imgW="3594100" imgH="292100" progId="">
                    <p:embed/>
                  </p:oleObj>
                </mc:Choice>
                <mc:Fallback>
                  <p:oleObj name="Equation" r:id="rId7" imgW="3594100" imgH="292100" progId="">
                    <p:embed/>
                    <p:pic>
                      <p:nvPicPr>
                        <p:cNvPr id="0" name="Picture 3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7" y="1920"/>
                          <a:ext cx="2264" cy="18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279" name="Text Box 10"/>
            <p:cNvSpPr txBox="1">
              <a:spLocks noChangeArrowheads="1"/>
            </p:cNvSpPr>
            <p:nvPr/>
          </p:nvSpPr>
          <p:spPr bwMode="auto">
            <a:xfrm>
              <a:off x="202" y="2149"/>
              <a:ext cx="4499"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ar-AE" sz="2000" b="1">
                  <a:solidFill>
                    <a:srgbClr val="CC0000"/>
                  </a:solidFill>
                  <a:latin typeface="Times New Roman" panose="02020603050405020304" pitchFamily="18" charset="0"/>
                </a:rPr>
                <a:t>For arbitrary value of </a:t>
              </a:r>
              <a:r>
                <a:rPr lang="en-US" altLang="ar-AE" sz="2000" b="1" i="1">
                  <a:solidFill>
                    <a:srgbClr val="CC0000"/>
                  </a:solidFill>
                  <a:latin typeface="Times New Roman" panose="02020603050405020304" pitchFamily="18" charset="0"/>
                </a:rPr>
                <a:t>m</a:t>
              </a:r>
              <a:r>
                <a:rPr lang="en-US" altLang="ar-AE" sz="2000" b="1">
                  <a:solidFill>
                    <a:srgbClr val="CC0000"/>
                  </a:solidFill>
                  <a:latin typeface="Times New Roman" panose="02020603050405020304" pitchFamily="18" charset="0"/>
                </a:rPr>
                <a:t>,                                      but = 1 for </a:t>
              </a:r>
              <a:r>
                <a:rPr lang="en-US" altLang="ar-AE" sz="2000" b="1" i="1">
                  <a:solidFill>
                    <a:srgbClr val="CC0000"/>
                  </a:solidFill>
                  <a:latin typeface="Times New Roman" panose="02020603050405020304" pitchFamily="18" charset="0"/>
                  <a:sym typeface="Symbol" panose="05050102010706020507" pitchFamily="18" charset="2"/>
                </a:rPr>
                <a:t> </a:t>
              </a:r>
              <a:r>
                <a:rPr lang="en-US" altLang="ar-AE" sz="2000" b="1">
                  <a:solidFill>
                    <a:srgbClr val="CC0000"/>
                  </a:solidFill>
                  <a:latin typeface="Times New Roman" panose="02020603050405020304" pitchFamily="18" charset="0"/>
                  <a:sym typeface="Symbol" panose="05050102010706020507" pitchFamily="18" charset="2"/>
                </a:rPr>
                <a:t>= 0.</a:t>
              </a:r>
              <a:endParaRPr lang="en-US" altLang="ar-AE" sz="2000" b="1" i="1">
                <a:solidFill>
                  <a:srgbClr val="CC0000"/>
                </a:solidFill>
                <a:latin typeface="Times New Roman" panose="02020603050405020304" pitchFamily="18" charset="0"/>
              </a:endParaRPr>
            </a:p>
          </p:txBody>
        </p:sp>
        <p:graphicFrame>
          <p:nvGraphicFramePr>
            <p:cNvPr id="11280" name="Object 11"/>
            <p:cNvGraphicFramePr>
              <a:graphicFrameLocks noChangeAspect="1"/>
            </p:cNvGraphicFramePr>
            <p:nvPr/>
          </p:nvGraphicFramePr>
          <p:xfrm>
            <a:off x="2034" y="2172"/>
            <a:ext cx="1280" cy="224"/>
          </p:xfrm>
          <a:graphic>
            <a:graphicData uri="http://schemas.openxmlformats.org/presentationml/2006/ole">
              <mc:AlternateContent xmlns:mc="http://schemas.openxmlformats.org/markup-compatibility/2006">
                <mc:Choice xmlns:v="urn:schemas-microsoft-com:vml" Requires="v">
                  <p:oleObj spid="_x0000_s96380" name="Equation" r:id="rId9" imgW="2032000" imgH="355600" progId="">
                    <p:embed/>
                  </p:oleObj>
                </mc:Choice>
                <mc:Fallback>
                  <p:oleObj name="Equation" r:id="rId9" imgW="2032000" imgH="355600" progId="">
                    <p:embed/>
                    <p:pic>
                      <p:nvPicPr>
                        <p:cNvPr id="0" name="Picture 4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034" y="2172"/>
                          <a:ext cx="1280" cy="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pSp>
        <p:nvGrpSpPr>
          <p:cNvPr id="11276" name="Group 12"/>
          <p:cNvGrpSpPr>
            <a:grpSpLocks/>
          </p:cNvGrpSpPr>
          <p:nvPr/>
        </p:nvGrpSpPr>
        <p:grpSpPr bwMode="auto">
          <a:xfrm>
            <a:off x="358775" y="3956050"/>
            <a:ext cx="5648325" cy="2555875"/>
            <a:chOff x="226" y="2492"/>
            <a:chExt cx="3558" cy="1610"/>
          </a:xfrm>
        </p:grpSpPr>
        <p:graphicFrame>
          <p:nvGraphicFramePr>
            <p:cNvPr id="2" name="Object 13"/>
            <p:cNvGraphicFramePr>
              <a:graphicFrameLocks noChangeAspect="1"/>
            </p:cNvGraphicFramePr>
            <p:nvPr/>
          </p:nvGraphicFramePr>
          <p:xfrm>
            <a:off x="247" y="2492"/>
            <a:ext cx="1696" cy="224"/>
          </p:xfrm>
          <a:graphic>
            <a:graphicData uri="http://schemas.openxmlformats.org/presentationml/2006/ole">
              <mc:AlternateContent xmlns:mc="http://schemas.openxmlformats.org/markup-compatibility/2006">
                <mc:Choice xmlns:v="urn:schemas-microsoft-com:vml" Requires="v">
                  <p:oleObj spid="_x0000_s96381" name="Equation" r:id="rId11" imgW="2692400" imgH="355600" progId="">
                    <p:embed/>
                  </p:oleObj>
                </mc:Choice>
                <mc:Fallback>
                  <p:oleObj name="Equation" r:id="rId11" imgW="2692400" imgH="355600" progId="">
                    <p:embed/>
                    <p:pic>
                      <p:nvPicPr>
                        <p:cNvPr id="0" name="Picture 4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7" y="2492"/>
                          <a:ext cx="1696" cy="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1272" name="Object 14"/>
            <p:cNvGraphicFramePr>
              <a:graphicFrameLocks noChangeAspect="1"/>
            </p:cNvGraphicFramePr>
            <p:nvPr/>
          </p:nvGraphicFramePr>
          <p:xfrm>
            <a:off x="253" y="2817"/>
            <a:ext cx="568" cy="192"/>
          </p:xfrm>
          <a:graphic>
            <a:graphicData uri="http://schemas.openxmlformats.org/presentationml/2006/ole">
              <mc:AlternateContent xmlns:mc="http://schemas.openxmlformats.org/markup-compatibility/2006">
                <mc:Choice xmlns:v="urn:schemas-microsoft-com:vml" Requires="v">
                  <p:oleObj spid="_x0000_s96382" name="Equation" r:id="rId13" imgW="901309" imgH="304668" progId="">
                    <p:embed/>
                  </p:oleObj>
                </mc:Choice>
                <mc:Fallback>
                  <p:oleObj name="Equation" r:id="rId13" imgW="901309" imgH="304668" progId="">
                    <p:embed/>
                    <p:pic>
                      <p:nvPicPr>
                        <p:cNvPr id="0" name="Picture 4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53" y="2817"/>
                          <a:ext cx="568"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273" name="Text Box 15"/>
            <p:cNvSpPr txBox="1">
              <a:spLocks noChangeArrowheads="1"/>
            </p:cNvSpPr>
            <p:nvPr/>
          </p:nvSpPr>
          <p:spPr bwMode="auto">
            <a:xfrm>
              <a:off x="944" y="2800"/>
              <a:ext cx="2840"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ar-AE" sz="2000" b="1">
                  <a:solidFill>
                    <a:srgbClr val="008000"/>
                  </a:solidFill>
                  <a:latin typeface="Times New Roman" panose="02020603050405020304" pitchFamily="18" charset="0"/>
                </a:rPr>
                <a:t>if </a:t>
              </a:r>
              <a:r>
                <a:rPr lang="en-US" altLang="ar-AE" sz="2000" b="1" i="1">
                  <a:solidFill>
                    <a:srgbClr val="008000"/>
                  </a:solidFill>
                  <a:latin typeface="Times New Roman" panose="02020603050405020304" pitchFamily="18" charset="0"/>
                </a:rPr>
                <a:t>n</a:t>
              </a:r>
              <a:r>
                <a:rPr lang="en-US" altLang="ar-AE" sz="2000" b="1">
                  <a:solidFill>
                    <a:srgbClr val="008000"/>
                  </a:solidFill>
                  <a:latin typeface="Times New Roman" panose="02020603050405020304" pitchFamily="18" charset="0"/>
                </a:rPr>
                <a:t> is a positive or negative integer or 0.</a:t>
              </a:r>
            </a:p>
          </p:txBody>
        </p:sp>
        <p:sp>
          <p:nvSpPr>
            <p:cNvPr id="11274" name="Text Box 16"/>
            <p:cNvSpPr txBox="1">
              <a:spLocks noChangeArrowheads="1"/>
            </p:cNvSpPr>
            <p:nvPr/>
          </p:nvSpPr>
          <p:spPr bwMode="auto">
            <a:xfrm>
              <a:off x="226" y="3092"/>
              <a:ext cx="840"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ar-AE" sz="2000" b="1">
                  <a:solidFill>
                    <a:srgbClr val="CC0000"/>
                  </a:solidFill>
                  <a:latin typeface="Times New Roman" panose="02020603050405020304" pitchFamily="18" charset="0"/>
                </a:rPr>
                <a:t>Therefore,</a:t>
              </a:r>
            </a:p>
          </p:txBody>
        </p:sp>
        <p:graphicFrame>
          <p:nvGraphicFramePr>
            <p:cNvPr id="11275" name="Object 17"/>
            <p:cNvGraphicFramePr>
              <a:graphicFrameLocks noChangeAspect="1"/>
            </p:cNvGraphicFramePr>
            <p:nvPr/>
          </p:nvGraphicFramePr>
          <p:xfrm>
            <a:off x="1157" y="3148"/>
            <a:ext cx="1160" cy="480"/>
          </p:xfrm>
          <a:graphic>
            <a:graphicData uri="http://schemas.openxmlformats.org/presentationml/2006/ole">
              <mc:AlternateContent xmlns:mc="http://schemas.openxmlformats.org/markup-compatibility/2006">
                <mc:Choice xmlns:v="urn:schemas-microsoft-com:vml" Requires="v">
                  <p:oleObj spid="_x0000_s96383" name="Equation" r:id="rId15" imgW="1841500" imgH="762000" progId="">
                    <p:embed/>
                  </p:oleObj>
                </mc:Choice>
                <mc:Fallback>
                  <p:oleObj name="Equation" r:id="rId15" imgW="1841500" imgH="762000" progId="">
                    <p:embed/>
                    <p:pic>
                      <p:nvPicPr>
                        <p:cNvPr id="0" name="Picture 4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157" y="3148"/>
                          <a:ext cx="1160" cy="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Text Box 18"/>
            <p:cNvSpPr txBox="1">
              <a:spLocks noChangeArrowheads="1"/>
            </p:cNvSpPr>
            <p:nvPr/>
          </p:nvSpPr>
          <p:spPr bwMode="auto">
            <a:xfrm>
              <a:off x="266" y="3660"/>
              <a:ext cx="2868" cy="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ar-AE" sz="2000" b="1">
                  <a:solidFill>
                    <a:srgbClr val="008000"/>
                  </a:solidFill>
                  <a:latin typeface="Times New Roman" panose="02020603050405020304" pitchFamily="18" charset="0"/>
                </a:rPr>
                <a:t>and wavefunction is single valued</a:t>
              </a:r>
              <a:r>
                <a:rPr lang="en-US" altLang="ar-AE" sz="2000" b="1">
                  <a:latin typeface="Times New Roman" panose="02020603050405020304" pitchFamily="18" charset="0"/>
                </a:rPr>
                <a:t> </a:t>
              </a:r>
              <a:r>
                <a:rPr lang="en-US" altLang="ar-AE" sz="2000" b="1">
                  <a:solidFill>
                    <a:srgbClr val="CC0000"/>
                  </a:solidFill>
                  <a:latin typeface="Times New Roman" panose="02020603050405020304" pitchFamily="18" charset="0"/>
                </a:rPr>
                <a:t>only if</a:t>
              </a:r>
            </a:p>
            <a:p>
              <a:pPr eaLnBrk="1" hangingPunct="1"/>
              <a:r>
                <a:rPr lang="en-US" altLang="ar-AE" sz="2000" b="1" i="1">
                  <a:solidFill>
                    <a:srgbClr val="CC0000"/>
                  </a:solidFill>
                  <a:latin typeface="Times New Roman" panose="02020603050405020304" pitchFamily="18" charset="0"/>
                </a:rPr>
                <a:t>m</a:t>
              </a:r>
              <a:r>
                <a:rPr lang="en-US" altLang="ar-AE" sz="2000" b="1">
                  <a:solidFill>
                    <a:srgbClr val="CC0000"/>
                  </a:solidFill>
                  <a:latin typeface="Times New Roman" panose="02020603050405020304" pitchFamily="18" charset="0"/>
                </a:rPr>
                <a:t> is a positive or negative integer or 0.</a:t>
              </a:r>
              <a:endParaRPr lang="en-US" altLang="ar-AE" sz="2000" b="1" i="1">
                <a:solidFill>
                  <a:srgbClr val="CC0000"/>
                </a:solidFill>
                <a:latin typeface="Times New Roman" panose="02020603050405020304" pitchFamily="18" charset="0"/>
              </a:endParaRPr>
            </a:p>
          </p:txBody>
        </p:sp>
      </p:grpSp>
      <p:sp>
        <p:nvSpPr>
          <p:cNvPr id="11270" name="Text Box 19"/>
          <p:cNvSpPr txBox="1">
            <a:spLocks noChangeArrowheads="1"/>
          </p:cNvSpPr>
          <p:nvPr/>
        </p:nvSpPr>
        <p:spPr bwMode="auto">
          <a:xfrm>
            <a:off x="7391400" y="6542088"/>
            <a:ext cx="1663700"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ar-AE" sz="800">
                <a:latin typeface="Times New Roman" panose="02020603050405020304" pitchFamily="18" charset="0"/>
              </a:rPr>
              <a:t>Copyright – Michael D. Fayer, 2007</a:t>
            </a:r>
          </a:p>
        </p:txBody>
      </p:sp>
      <p:sp>
        <p:nvSpPr>
          <p:cNvPr id="20" name="日付プレースホルダ 19"/>
          <p:cNvSpPr>
            <a:spLocks noGrp="1"/>
          </p:cNvSpPr>
          <p:nvPr>
            <p:ph type="dt" sz="half" idx="10"/>
          </p:nvPr>
        </p:nvSpPr>
        <p:spPr/>
        <p:txBody>
          <a:bodyPr/>
          <a:lstStyle/>
          <a:p>
            <a:pPr>
              <a:defRPr/>
            </a:pPr>
            <a:fld id="{E2913F45-C5D1-4AE5-89C2-B6498DC051F7}" type="datetime1">
              <a:rPr lang="ja-JP" altLang="en-US" smtClean="0"/>
              <a:t>2017/9/17</a:t>
            </a:fld>
            <a:endParaRPr lang="ja-JP" altLang="en-US"/>
          </a:p>
        </p:txBody>
      </p:sp>
      <p:sp>
        <p:nvSpPr>
          <p:cNvPr id="21" name="フッター プレースホルダ 20"/>
          <p:cNvSpPr>
            <a:spLocks noGrp="1"/>
          </p:cNvSpPr>
          <p:nvPr>
            <p:ph type="ftr" sz="quarter" idx="11"/>
          </p:nvPr>
        </p:nvSpPr>
        <p:spPr/>
        <p:txBody>
          <a:bodyPr/>
          <a:lstStyle/>
          <a:p>
            <a:pPr>
              <a:defRPr/>
            </a:pPr>
            <a:r>
              <a:rPr lang="en-US" altLang="ja-JP"/>
              <a:t>Seoul U. Seminer</a:t>
            </a:r>
            <a:endParaRPr lang="ja-JP" altLang="en-US"/>
          </a:p>
        </p:txBody>
      </p:sp>
    </p:spTree>
    <p:extLst>
      <p:ext uri="{BB962C8B-B14F-4D97-AF65-F5344CB8AC3E}">
        <p14:creationId xmlns:p14="http://schemas.microsoft.com/office/powerpoint/2010/main" val="2915427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127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112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290" name="Object 2"/>
          <p:cNvGraphicFramePr>
            <a:graphicFrameLocks noChangeAspect="1"/>
          </p:cNvGraphicFramePr>
          <p:nvPr/>
        </p:nvGraphicFramePr>
        <p:xfrm>
          <a:off x="1031875" y="501650"/>
          <a:ext cx="1993900" cy="673100"/>
        </p:xfrm>
        <a:graphic>
          <a:graphicData uri="http://schemas.openxmlformats.org/presentationml/2006/ole">
            <mc:AlternateContent xmlns:mc="http://schemas.openxmlformats.org/markup-compatibility/2006">
              <mc:Choice xmlns:v="urn:schemas-microsoft-com:vml" Requires="v">
                <p:oleObj spid="_x0000_s97350" name="Equation" r:id="rId3" imgW="1993900" imgH="673100" progId="">
                  <p:embed/>
                </p:oleObj>
              </mc:Choice>
              <mc:Fallback>
                <p:oleObj name="Equation" r:id="rId3" imgW="1993900" imgH="673100" progId="">
                  <p:embed/>
                  <p:pic>
                    <p:nvPicPr>
                      <p:cNvPr id="0" name="Picture 2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1875" y="501650"/>
                        <a:ext cx="1993900" cy="67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2291" name="Object 3"/>
          <p:cNvGraphicFramePr>
            <a:graphicFrameLocks noChangeAspect="1"/>
          </p:cNvGraphicFramePr>
          <p:nvPr/>
        </p:nvGraphicFramePr>
        <p:xfrm>
          <a:off x="1035050" y="1436688"/>
          <a:ext cx="2197100" cy="292100"/>
        </p:xfrm>
        <a:graphic>
          <a:graphicData uri="http://schemas.openxmlformats.org/presentationml/2006/ole">
            <mc:AlternateContent xmlns:mc="http://schemas.openxmlformats.org/markup-compatibility/2006">
              <mc:Choice xmlns:v="urn:schemas-microsoft-com:vml" Requires="v">
                <p:oleObj spid="_x0000_s97351" name="Equation" r:id="rId5" imgW="2197100" imgH="292100" progId="">
                  <p:embed/>
                </p:oleObj>
              </mc:Choice>
              <mc:Fallback>
                <p:oleObj name="Equation" r:id="rId5" imgW="2197100" imgH="292100" progId="">
                  <p:embed/>
                  <p:pic>
                    <p:nvPicPr>
                      <p:cNvPr id="0" name="Picture 2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35050" y="1436688"/>
                        <a:ext cx="2197100" cy="29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2292" name="Object 4"/>
          <p:cNvGraphicFramePr>
            <a:graphicFrameLocks noChangeAspect="1"/>
          </p:cNvGraphicFramePr>
          <p:nvPr/>
        </p:nvGraphicFramePr>
        <p:xfrm>
          <a:off x="1012825" y="3367088"/>
          <a:ext cx="3390900" cy="673100"/>
        </p:xfrm>
        <a:graphic>
          <a:graphicData uri="http://schemas.openxmlformats.org/presentationml/2006/ole">
            <mc:AlternateContent xmlns:mc="http://schemas.openxmlformats.org/markup-compatibility/2006">
              <mc:Choice xmlns:v="urn:schemas-microsoft-com:vml" Requires="v">
                <p:oleObj spid="_x0000_s97352" name="Equation" r:id="rId7" imgW="3390900" imgH="673100" progId="">
                  <p:embed/>
                </p:oleObj>
              </mc:Choice>
              <mc:Fallback>
                <p:oleObj name="Equation" r:id="rId7" imgW="3390900" imgH="673100" progId="">
                  <p:embed/>
                  <p:pic>
                    <p:nvPicPr>
                      <p:cNvPr id="0" name="Picture 2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12825" y="3367088"/>
                        <a:ext cx="3390900" cy="67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2293" name="Object 5"/>
          <p:cNvGraphicFramePr>
            <a:graphicFrameLocks noChangeAspect="1"/>
          </p:cNvGraphicFramePr>
          <p:nvPr/>
        </p:nvGraphicFramePr>
        <p:xfrm>
          <a:off x="992188" y="4146550"/>
          <a:ext cx="4229100" cy="1397000"/>
        </p:xfrm>
        <a:graphic>
          <a:graphicData uri="http://schemas.openxmlformats.org/presentationml/2006/ole">
            <mc:AlternateContent xmlns:mc="http://schemas.openxmlformats.org/markup-compatibility/2006">
              <mc:Choice xmlns:v="urn:schemas-microsoft-com:vml" Requires="v">
                <p:oleObj spid="_x0000_s97353" name="Equation" r:id="rId9" imgW="4229100" imgH="1397000" progId="">
                  <p:embed/>
                </p:oleObj>
              </mc:Choice>
              <mc:Fallback>
                <p:oleObj name="Equation" r:id="rId9" imgW="4229100" imgH="1397000" progId="">
                  <p:embed/>
                  <p:pic>
                    <p:nvPicPr>
                      <p:cNvPr id="0" name="Picture 2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92188" y="4146550"/>
                        <a:ext cx="4229100" cy="139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2294" name="Text Box 6"/>
          <p:cNvSpPr txBox="1">
            <a:spLocks noChangeArrowheads="1"/>
          </p:cNvSpPr>
          <p:nvPr/>
        </p:nvSpPr>
        <p:spPr bwMode="auto">
          <a:xfrm>
            <a:off x="973138" y="1900238"/>
            <a:ext cx="479901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ar-AE" sz="2000" b="1" i="1">
                <a:solidFill>
                  <a:srgbClr val="CC0000"/>
                </a:solidFill>
                <a:latin typeface="Times New Roman" panose="02020603050405020304" pitchFamily="18" charset="0"/>
              </a:rPr>
              <a:t>m</a:t>
            </a:r>
            <a:r>
              <a:rPr lang="en-US" altLang="ar-AE" sz="2000" b="1">
                <a:solidFill>
                  <a:srgbClr val="CC0000"/>
                </a:solidFill>
                <a:latin typeface="Times New Roman" panose="02020603050405020304" pitchFamily="18" charset="0"/>
              </a:rPr>
              <a:t> is called the magnetic quantum number.</a:t>
            </a:r>
            <a:endParaRPr lang="en-US" altLang="ar-AE" sz="2000" b="1" i="1">
              <a:solidFill>
                <a:srgbClr val="CC0000"/>
              </a:solidFill>
              <a:latin typeface="Times New Roman" panose="02020603050405020304" pitchFamily="18" charset="0"/>
            </a:endParaRPr>
          </a:p>
        </p:txBody>
      </p:sp>
      <p:sp>
        <p:nvSpPr>
          <p:cNvPr id="12295" name="Text Box 7"/>
          <p:cNvSpPr txBox="1">
            <a:spLocks noChangeArrowheads="1"/>
          </p:cNvSpPr>
          <p:nvPr/>
        </p:nvSpPr>
        <p:spPr bwMode="auto">
          <a:xfrm>
            <a:off x="996950" y="2503488"/>
            <a:ext cx="731043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ar-AE" sz="2000" b="1">
                <a:solidFill>
                  <a:srgbClr val="3333FF"/>
                </a:solidFill>
                <a:latin typeface="Times New Roman" panose="02020603050405020304" pitchFamily="18" charset="0"/>
              </a:rPr>
              <a:t>The functions having the same |</a:t>
            </a:r>
            <a:r>
              <a:rPr lang="en-US" altLang="ar-AE" sz="2000" b="1" i="1">
                <a:solidFill>
                  <a:srgbClr val="3333FF"/>
                </a:solidFill>
                <a:latin typeface="Times New Roman" panose="02020603050405020304" pitchFamily="18" charset="0"/>
              </a:rPr>
              <a:t>m</a:t>
            </a:r>
            <a:r>
              <a:rPr lang="en-US" altLang="ar-AE" sz="2000" b="1">
                <a:solidFill>
                  <a:srgbClr val="3333FF"/>
                </a:solidFill>
                <a:latin typeface="Times New Roman" panose="02020603050405020304" pitchFamily="18" charset="0"/>
              </a:rPr>
              <a:t>| can be added and subtracted to</a:t>
            </a:r>
            <a:br>
              <a:rPr lang="en-US" altLang="ar-AE" sz="2000" b="1">
                <a:solidFill>
                  <a:srgbClr val="3333FF"/>
                </a:solidFill>
                <a:latin typeface="Times New Roman" panose="02020603050405020304" pitchFamily="18" charset="0"/>
              </a:rPr>
            </a:br>
            <a:r>
              <a:rPr lang="en-US" altLang="ar-AE" sz="2000" b="1">
                <a:solidFill>
                  <a:srgbClr val="3333FF"/>
                </a:solidFill>
                <a:latin typeface="Times New Roman" panose="02020603050405020304" pitchFamily="18" charset="0"/>
              </a:rPr>
              <a:t>obtain real functions.</a:t>
            </a:r>
          </a:p>
        </p:txBody>
      </p:sp>
      <p:sp>
        <p:nvSpPr>
          <p:cNvPr id="12296" name="Text Box 8"/>
          <p:cNvSpPr txBox="1">
            <a:spLocks noChangeArrowheads="1"/>
          </p:cNvSpPr>
          <p:nvPr/>
        </p:nvSpPr>
        <p:spPr bwMode="auto">
          <a:xfrm>
            <a:off x="960438" y="5810250"/>
            <a:ext cx="6996112"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ar-AE" sz="2000" b="1">
                <a:solidFill>
                  <a:srgbClr val="008000"/>
                </a:solidFill>
                <a:latin typeface="Times New Roman" panose="02020603050405020304" pitchFamily="18" charset="0"/>
              </a:rPr>
              <a:t>The cos function is used for positive </a:t>
            </a:r>
            <a:r>
              <a:rPr lang="en-US" altLang="ar-AE" sz="2000" b="1" i="1">
                <a:solidFill>
                  <a:srgbClr val="008000"/>
                </a:solidFill>
                <a:latin typeface="Times New Roman" panose="02020603050405020304" pitchFamily="18" charset="0"/>
              </a:rPr>
              <a:t>m</a:t>
            </a:r>
            <a:r>
              <a:rPr lang="en-US" altLang="ar-AE" sz="2000" b="1">
                <a:solidFill>
                  <a:srgbClr val="008000"/>
                </a:solidFill>
                <a:latin typeface="Times New Roman" panose="02020603050405020304" pitchFamily="18" charset="0"/>
              </a:rPr>
              <a:t>’s and the sin function is </a:t>
            </a:r>
            <a:br>
              <a:rPr lang="en-US" altLang="ar-AE" sz="2000" b="1">
                <a:solidFill>
                  <a:srgbClr val="008000"/>
                </a:solidFill>
                <a:latin typeface="Times New Roman" panose="02020603050405020304" pitchFamily="18" charset="0"/>
              </a:rPr>
            </a:br>
            <a:r>
              <a:rPr lang="en-US" altLang="ar-AE" sz="2000" b="1">
                <a:solidFill>
                  <a:srgbClr val="008000"/>
                </a:solidFill>
                <a:latin typeface="Times New Roman" panose="02020603050405020304" pitchFamily="18" charset="0"/>
              </a:rPr>
              <a:t>used for negative </a:t>
            </a:r>
            <a:r>
              <a:rPr lang="en-US" altLang="ar-AE" sz="2000" b="1" i="1">
                <a:solidFill>
                  <a:srgbClr val="008000"/>
                </a:solidFill>
                <a:latin typeface="Times New Roman" panose="02020603050405020304" pitchFamily="18" charset="0"/>
              </a:rPr>
              <a:t>m</a:t>
            </a:r>
            <a:r>
              <a:rPr lang="en-US" altLang="ar-AE" sz="2000" b="1">
                <a:solidFill>
                  <a:srgbClr val="008000"/>
                </a:solidFill>
                <a:latin typeface="Times New Roman" panose="02020603050405020304" pitchFamily="18" charset="0"/>
              </a:rPr>
              <a:t>’s.</a:t>
            </a:r>
          </a:p>
        </p:txBody>
      </p:sp>
      <p:sp>
        <p:nvSpPr>
          <p:cNvPr id="12297" name="Text Box 9"/>
          <p:cNvSpPr txBox="1">
            <a:spLocks noChangeArrowheads="1"/>
          </p:cNvSpPr>
          <p:nvPr/>
        </p:nvSpPr>
        <p:spPr bwMode="auto">
          <a:xfrm>
            <a:off x="7391400" y="6542088"/>
            <a:ext cx="1663700"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ar-AE" sz="800">
                <a:latin typeface="Times New Roman" panose="02020603050405020304" pitchFamily="18" charset="0"/>
              </a:rPr>
              <a:t>Copyright – Michael D. Fayer, 2007</a:t>
            </a:r>
          </a:p>
        </p:txBody>
      </p:sp>
      <p:sp>
        <p:nvSpPr>
          <p:cNvPr id="10" name="日付プレースホルダ 9"/>
          <p:cNvSpPr>
            <a:spLocks noGrp="1"/>
          </p:cNvSpPr>
          <p:nvPr>
            <p:ph type="dt" sz="half" idx="10"/>
          </p:nvPr>
        </p:nvSpPr>
        <p:spPr/>
        <p:txBody>
          <a:bodyPr/>
          <a:lstStyle/>
          <a:p>
            <a:pPr>
              <a:defRPr/>
            </a:pPr>
            <a:fld id="{7ECCAAC8-9781-4723-9199-76A6258EAA05}" type="datetime1">
              <a:rPr lang="ja-JP" altLang="en-US" smtClean="0"/>
              <a:t>2017/9/17</a:t>
            </a:fld>
            <a:endParaRPr lang="ja-JP" altLang="en-US"/>
          </a:p>
        </p:txBody>
      </p:sp>
      <p:sp>
        <p:nvSpPr>
          <p:cNvPr id="11" name="フッター プレースホルダ 10"/>
          <p:cNvSpPr>
            <a:spLocks noGrp="1"/>
          </p:cNvSpPr>
          <p:nvPr>
            <p:ph type="ftr" sz="quarter" idx="11"/>
          </p:nvPr>
        </p:nvSpPr>
        <p:spPr/>
        <p:txBody>
          <a:bodyPr/>
          <a:lstStyle/>
          <a:p>
            <a:pPr>
              <a:defRPr/>
            </a:pPr>
            <a:r>
              <a:rPr lang="en-US" altLang="ja-JP"/>
              <a:t>Seoul U. Seminer</a:t>
            </a:r>
            <a:endParaRPr lang="ja-JP" altLang="en-US"/>
          </a:p>
        </p:txBody>
      </p:sp>
    </p:spTree>
    <p:extLst>
      <p:ext uri="{BB962C8B-B14F-4D97-AF65-F5344CB8AC3E}">
        <p14:creationId xmlns:p14="http://schemas.microsoft.com/office/powerpoint/2010/main" val="85375234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2"/>
          <p:cNvSpPr txBox="1">
            <a:spLocks noChangeArrowheads="1"/>
          </p:cNvSpPr>
          <p:nvPr/>
        </p:nvSpPr>
        <p:spPr bwMode="auto">
          <a:xfrm>
            <a:off x="220663" y="79375"/>
            <a:ext cx="30861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ar-AE" sz="2000" b="1">
                <a:solidFill>
                  <a:srgbClr val="008000"/>
                </a:solidFill>
                <a:latin typeface="Times New Roman" panose="02020603050405020304" pitchFamily="18" charset="0"/>
              </a:rPr>
              <a:t>Solution of the </a:t>
            </a:r>
            <a:r>
              <a:rPr lang="en-US" altLang="ar-AE" sz="2000" b="1">
                <a:solidFill>
                  <a:srgbClr val="008000"/>
                </a:solidFill>
                <a:latin typeface="Times New Roman" panose="02020603050405020304" pitchFamily="18" charset="0"/>
                <a:sym typeface="Symbol" panose="05050102010706020507" pitchFamily="18" charset="2"/>
              </a:rPr>
              <a:t> equation.</a:t>
            </a:r>
            <a:endParaRPr lang="en-US" altLang="ar-AE" sz="2000" b="1">
              <a:solidFill>
                <a:srgbClr val="008000"/>
              </a:solidFill>
              <a:latin typeface="Times New Roman" panose="02020603050405020304" pitchFamily="18" charset="0"/>
            </a:endParaRPr>
          </a:p>
        </p:txBody>
      </p:sp>
      <p:graphicFrame>
        <p:nvGraphicFramePr>
          <p:cNvPr id="13315" name="Object 3"/>
          <p:cNvGraphicFramePr>
            <a:graphicFrameLocks noChangeAspect="1"/>
          </p:cNvGraphicFramePr>
          <p:nvPr/>
        </p:nvGraphicFramePr>
        <p:xfrm>
          <a:off x="419100" y="731838"/>
          <a:ext cx="4038600" cy="736600"/>
        </p:xfrm>
        <a:graphic>
          <a:graphicData uri="http://schemas.openxmlformats.org/presentationml/2006/ole">
            <mc:AlternateContent xmlns:mc="http://schemas.openxmlformats.org/markup-compatibility/2006">
              <mc:Choice xmlns:v="urn:schemas-microsoft-com:vml" Requires="v">
                <p:oleObj spid="_x0000_s98425" name="Equation" r:id="rId3" imgW="4038600" imgH="736600" progId="">
                  <p:embed/>
                </p:oleObj>
              </mc:Choice>
              <mc:Fallback>
                <p:oleObj name="Equation" r:id="rId3" imgW="4038600" imgH="736600" progId="">
                  <p:embed/>
                  <p:pic>
                    <p:nvPicPr>
                      <p:cNvPr id="0" name="Picture 3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 y="731838"/>
                        <a:ext cx="4038600" cy="73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3316" name="Text Box 4"/>
          <p:cNvSpPr txBox="1">
            <a:spLocks noChangeArrowheads="1"/>
          </p:cNvSpPr>
          <p:nvPr/>
        </p:nvSpPr>
        <p:spPr bwMode="auto">
          <a:xfrm>
            <a:off x="409575" y="1638300"/>
            <a:ext cx="12827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ar-AE" sz="2000" b="1">
                <a:solidFill>
                  <a:srgbClr val="3333FF"/>
                </a:solidFill>
                <a:latin typeface="Times New Roman" panose="02020603050405020304" pitchFamily="18" charset="0"/>
              </a:rPr>
              <a:t>Substitute</a:t>
            </a:r>
          </a:p>
        </p:txBody>
      </p:sp>
      <p:graphicFrame>
        <p:nvGraphicFramePr>
          <p:cNvPr id="13317" name="Object 5"/>
          <p:cNvGraphicFramePr>
            <a:graphicFrameLocks noChangeAspect="1"/>
          </p:cNvGraphicFramePr>
          <p:nvPr/>
        </p:nvGraphicFramePr>
        <p:xfrm>
          <a:off x="1697038" y="1698625"/>
          <a:ext cx="927100" cy="254000"/>
        </p:xfrm>
        <a:graphic>
          <a:graphicData uri="http://schemas.openxmlformats.org/presentationml/2006/ole">
            <mc:AlternateContent xmlns:mc="http://schemas.openxmlformats.org/markup-compatibility/2006">
              <mc:Choice xmlns:v="urn:schemas-microsoft-com:vml" Requires="v">
                <p:oleObj spid="_x0000_s98426" name="Equation" r:id="rId5" imgW="926698" imgH="253890" progId="">
                  <p:embed/>
                </p:oleObj>
              </mc:Choice>
              <mc:Fallback>
                <p:oleObj name="Equation" r:id="rId5" imgW="926698" imgH="253890" progId="">
                  <p:embed/>
                  <p:pic>
                    <p:nvPicPr>
                      <p:cNvPr id="0" name="Picture 3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97038" y="1698625"/>
                        <a:ext cx="927100" cy="254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318" name="Text Box 6"/>
          <p:cNvSpPr txBox="1">
            <a:spLocks noChangeArrowheads="1"/>
          </p:cNvSpPr>
          <p:nvPr/>
        </p:nvSpPr>
        <p:spPr bwMode="auto">
          <a:xfrm>
            <a:off x="3089275" y="1625600"/>
            <a:ext cx="31353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ar-AE" sz="2000" b="1" i="1">
                <a:solidFill>
                  <a:srgbClr val="3333FF"/>
                </a:solidFill>
                <a:latin typeface="Times New Roman" panose="02020603050405020304" pitchFamily="18" charset="0"/>
              </a:rPr>
              <a:t>z</a:t>
            </a:r>
            <a:r>
              <a:rPr lang="en-US" altLang="ar-AE" sz="2000" b="1">
                <a:solidFill>
                  <a:srgbClr val="3333FF"/>
                </a:solidFill>
                <a:latin typeface="Times New Roman" panose="02020603050405020304" pitchFamily="18" charset="0"/>
              </a:rPr>
              <a:t> varies between +1 and –1.</a:t>
            </a:r>
            <a:endParaRPr lang="en-US" altLang="ar-AE" sz="2000" b="1" i="1">
              <a:solidFill>
                <a:srgbClr val="3333FF"/>
              </a:solidFill>
              <a:latin typeface="Times New Roman" panose="02020603050405020304" pitchFamily="18" charset="0"/>
            </a:endParaRPr>
          </a:p>
        </p:txBody>
      </p:sp>
      <p:graphicFrame>
        <p:nvGraphicFramePr>
          <p:cNvPr id="13319" name="Object 7"/>
          <p:cNvGraphicFramePr>
            <a:graphicFrameLocks noChangeAspect="1"/>
          </p:cNvGraphicFramePr>
          <p:nvPr/>
        </p:nvGraphicFramePr>
        <p:xfrm>
          <a:off x="501650" y="2239963"/>
          <a:ext cx="3594100" cy="355600"/>
        </p:xfrm>
        <a:graphic>
          <a:graphicData uri="http://schemas.openxmlformats.org/presentationml/2006/ole">
            <mc:AlternateContent xmlns:mc="http://schemas.openxmlformats.org/markup-compatibility/2006">
              <mc:Choice xmlns:v="urn:schemas-microsoft-com:vml" Requires="v">
                <p:oleObj spid="_x0000_s98427" name="Equation" r:id="rId7" imgW="3594100" imgH="355600" progId="">
                  <p:embed/>
                </p:oleObj>
              </mc:Choice>
              <mc:Fallback>
                <p:oleObj name="Equation" r:id="rId7" imgW="3594100" imgH="355600" progId="">
                  <p:embed/>
                  <p:pic>
                    <p:nvPicPr>
                      <p:cNvPr id="0" name="Picture 3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1650" y="2239963"/>
                        <a:ext cx="3594100" cy="355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320" name="Object 8"/>
          <p:cNvGraphicFramePr>
            <a:graphicFrameLocks noChangeAspect="1"/>
          </p:cNvGraphicFramePr>
          <p:nvPr/>
        </p:nvGraphicFramePr>
        <p:xfrm>
          <a:off x="554038" y="2870200"/>
          <a:ext cx="1498600" cy="673100"/>
        </p:xfrm>
        <a:graphic>
          <a:graphicData uri="http://schemas.openxmlformats.org/presentationml/2006/ole">
            <mc:AlternateContent xmlns:mc="http://schemas.openxmlformats.org/markup-compatibility/2006">
              <mc:Choice xmlns:v="urn:schemas-microsoft-com:vml" Requires="v">
                <p:oleObj spid="_x0000_s98428" name="Equation" r:id="rId9" imgW="1497950" imgH="672808" progId="">
                  <p:embed/>
                </p:oleObj>
              </mc:Choice>
              <mc:Fallback>
                <p:oleObj name="Equation" r:id="rId9" imgW="1497950" imgH="672808" progId="">
                  <p:embed/>
                  <p:pic>
                    <p:nvPicPr>
                      <p:cNvPr id="0" name="Picture 4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54038" y="2870200"/>
                        <a:ext cx="1498600" cy="67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3321" name="Object 9"/>
          <p:cNvGraphicFramePr>
            <a:graphicFrameLocks noChangeAspect="1"/>
          </p:cNvGraphicFramePr>
          <p:nvPr/>
        </p:nvGraphicFramePr>
        <p:xfrm>
          <a:off x="538163" y="3789363"/>
          <a:ext cx="1549400" cy="292100"/>
        </p:xfrm>
        <a:graphic>
          <a:graphicData uri="http://schemas.openxmlformats.org/presentationml/2006/ole">
            <mc:AlternateContent xmlns:mc="http://schemas.openxmlformats.org/markup-compatibility/2006">
              <mc:Choice xmlns:v="urn:schemas-microsoft-com:vml" Requires="v">
                <p:oleObj spid="_x0000_s98429" name="Equation" r:id="rId11" imgW="1548728" imgH="291973" progId="">
                  <p:embed/>
                </p:oleObj>
              </mc:Choice>
              <mc:Fallback>
                <p:oleObj name="Equation" r:id="rId11" imgW="1548728" imgH="291973" progId="">
                  <p:embed/>
                  <p:pic>
                    <p:nvPicPr>
                      <p:cNvPr id="0" name="Picture 4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38163" y="3789363"/>
                        <a:ext cx="1549400" cy="29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3322" name="Object 10"/>
          <p:cNvGraphicFramePr>
            <a:graphicFrameLocks noChangeAspect="1"/>
          </p:cNvGraphicFramePr>
          <p:nvPr/>
        </p:nvGraphicFramePr>
        <p:xfrm>
          <a:off x="2066925" y="2886075"/>
          <a:ext cx="1270000" cy="647700"/>
        </p:xfrm>
        <a:graphic>
          <a:graphicData uri="http://schemas.openxmlformats.org/presentationml/2006/ole">
            <mc:AlternateContent xmlns:mc="http://schemas.openxmlformats.org/markup-compatibility/2006">
              <mc:Choice xmlns:v="urn:schemas-microsoft-com:vml" Requires="v">
                <p:oleObj spid="_x0000_s98430" name="Equation" r:id="rId13" imgW="1270000" imgH="647700" progId="">
                  <p:embed/>
                </p:oleObj>
              </mc:Choice>
              <mc:Fallback>
                <p:oleObj name="Equation" r:id="rId13" imgW="1270000" imgH="647700" progId="">
                  <p:embed/>
                  <p:pic>
                    <p:nvPicPr>
                      <p:cNvPr id="0" name="Picture 4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066925" y="2886075"/>
                        <a:ext cx="1270000"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3323" name="Object 11"/>
          <p:cNvGraphicFramePr>
            <a:graphicFrameLocks noChangeAspect="1"/>
          </p:cNvGraphicFramePr>
          <p:nvPr/>
        </p:nvGraphicFramePr>
        <p:xfrm>
          <a:off x="508000" y="4232275"/>
          <a:ext cx="1676400" cy="673100"/>
        </p:xfrm>
        <a:graphic>
          <a:graphicData uri="http://schemas.openxmlformats.org/presentationml/2006/ole">
            <mc:AlternateContent xmlns:mc="http://schemas.openxmlformats.org/markup-compatibility/2006">
              <mc:Choice xmlns:v="urn:schemas-microsoft-com:vml" Requires="v">
                <p:oleObj spid="_x0000_s98431" name="Equation" r:id="rId15" imgW="1676400" imgH="673100" progId="">
                  <p:embed/>
                </p:oleObj>
              </mc:Choice>
              <mc:Fallback>
                <p:oleObj name="Equation" r:id="rId15" imgW="1676400" imgH="673100" progId="">
                  <p:embed/>
                  <p:pic>
                    <p:nvPicPr>
                      <p:cNvPr id="0" name="Picture 4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08000" y="4232275"/>
                        <a:ext cx="1676400" cy="67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3324" name="Text Box 12"/>
          <p:cNvSpPr txBox="1">
            <a:spLocks noChangeArrowheads="1"/>
          </p:cNvSpPr>
          <p:nvPr/>
        </p:nvSpPr>
        <p:spPr bwMode="auto">
          <a:xfrm>
            <a:off x="420688" y="5183188"/>
            <a:ext cx="37687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ar-AE" sz="2000" b="1">
                <a:solidFill>
                  <a:srgbClr val="CC0000"/>
                </a:solidFill>
                <a:latin typeface="Times New Roman" panose="02020603050405020304" pitchFamily="18" charset="0"/>
              </a:rPr>
              <a:t>Making these substitutions yields</a:t>
            </a:r>
          </a:p>
        </p:txBody>
      </p:sp>
      <p:sp>
        <p:nvSpPr>
          <p:cNvPr id="13325" name="Text Box 13"/>
          <p:cNvSpPr txBox="1">
            <a:spLocks noChangeArrowheads="1"/>
          </p:cNvSpPr>
          <p:nvPr/>
        </p:nvSpPr>
        <p:spPr bwMode="auto">
          <a:xfrm>
            <a:off x="7391400" y="6542088"/>
            <a:ext cx="1663700"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ar-AE" sz="800">
                <a:latin typeface="Times New Roman" panose="02020603050405020304" pitchFamily="18" charset="0"/>
              </a:rPr>
              <a:t>Copyright – Michael D. Fayer, 2007</a:t>
            </a:r>
          </a:p>
        </p:txBody>
      </p:sp>
      <p:sp>
        <p:nvSpPr>
          <p:cNvPr id="14" name="日付プレースホルダ 13"/>
          <p:cNvSpPr>
            <a:spLocks noGrp="1"/>
          </p:cNvSpPr>
          <p:nvPr>
            <p:ph type="dt" sz="half" idx="10"/>
          </p:nvPr>
        </p:nvSpPr>
        <p:spPr/>
        <p:txBody>
          <a:bodyPr/>
          <a:lstStyle/>
          <a:p>
            <a:pPr>
              <a:defRPr/>
            </a:pPr>
            <a:fld id="{9DADAD6F-C806-438D-B323-5C8622AB98A7}" type="datetime1">
              <a:rPr lang="ja-JP" altLang="en-US" smtClean="0"/>
              <a:t>2017/9/17</a:t>
            </a:fld>
            <a:endParaRPr lang="ja-JP" altLang="en-US"/>
          </a:p>
        </p:txBody>
      </p:sp>
      <p:sp>
        <p:nvSpPr>
          <p:cNvPr id="15" name="フッター プレースホルダ 14"/>
          <p:cNvSpPr>
            <a:spLocks noGrp="1"/>
          </p:cNvSpPr>
          <p:nvPr>
            <p:ph type="ftr" sz="quarter" idx="11"/>
          </p:nvPr>
        </p:nvSpPr>
        <p:spPr/>
        <p:txBody>
          <a:bodyPr/>
          <a:lstStyle/>
          <a:p>
            <a:pPr>
              <a:defRPr/>
            </a:pPr>
            <a:r>
              <a:rPr lang="en-US" altLang="ja-JP"/>
              <a:t>Seoul U. Seminer</a:t>
            </a:r>
            <a:endParaRPr lang="ja-JP" altLang="en-US"/>
          </a:p>
        </p:txBody>
      </p:sp>
    </p:spTree>
    <p:extLst>
      <p:ext uri="{BB962C8B-B14F-4D97-AF65-F5344CB8AC3E}">
        <p14:creationId xmlns:p14="http://schemas.microsoft.com/office/powerpoint/2010/main" val="70436485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338" name="Object 2"/>
          <p:cNvGraphicFramePr>
            <a:graphicFrameLocks noChangeAspect="1"/>
          </p:cNvGraphicFramePr>
          <p:nvPr/>
        </p:nvGraphicFramePr>
        <p:xfrm>
          <a:off x="563563" y="596900"/>
          <a:ext cx="4584700" cy="762000"/>
        </p:xfrm>
        <a:graphic>
          <a:graphicData uri="http://schemas.openxmlformats.org/presentationml/2006/ole">
            <mc:AlternateContent xmlns:mc="http://schemas.openxmlformats.org/markup-compatibility/2006">
              <mc:Choice xmlns:v="urn:schemas-microsoft-com:vml" Requires="v">
                <p:oleObj spid="_x0000_s99398" name="Equation" r:id="rId3" imgW="4584700" imgH="762000" progId="">
                  <p:embed/>
                </p:oleObj>
              </mc:Choice>
              <mc:Fallback>
                <p:oleObj name="Equation" r:id="rId3" imgW="4584700" imgH="762000" progId="">
                  <p:embed/>
                  <p:pic>
                    <p:nvPicPr>
                      <p:cNvPr id="0" name="Picture 2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563" y="596900"/>
                        <a:ext cx="45847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4339" name="Text Box 3"/>
          <p:cNvSpPr txBox="1">
            <a:spLocks noChangeArrowheads="1"/>
          </p:cNvSpPr>
          <p:nvPr/>
        </p:nvSpPr>
        <p:spPr bwMode="auto">
          <a:xfrm>
            <a:off x="471488" y="73025"/>
            <a:ext cx="46069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ar-AE" sz="2000" b="1">
                <a:solidFill>
                  <a:srgbClr val="CC0000"/>
                </a:solidFill>
                <a:latin typeface="Times New Roman" panose="02020603050405020304" pitchFamily="18" charset="0"/>
              </a:rPr>
              <a:t>The differential equation in terms of </a:t>
            </a:r>
            <a:r>
              <a:rPr lang="en-US" altLang="ar-AE" sz="2000" b="1" i="1">
                <a:solidFill>
                  <a:srgbClr val="CC0000"/>
                </a:solidFill>
                <a:latin typeface="Times New Roman" panose="02020603050405020304" pitchFamily="18" charset="0"/>
              </a:rPr>
              <a:t>P</a:t>
            </a:r>
            <a:r>
              <a:rPr lang="en-US" altLang="ar-AE" sz="2000" b="1">
                <a:solidFill>
                  <a:srgbClr val="CC0000"/>
                </a:solidFill>
                <a:latin typeface="Times New Roman" panose="02020603050405020304" pitchFamily="18" charset="0"/>
              </a:rPr>
              <a:t>(</a:t>
            </a:r>
            <a:r>
              <a:rPr lang="en-US" altLang="ar-AE" sz="2000" b="1" i="1">
                <a:solidFill>
                  <a:srgbClr val="CC0000"/>
                </a:solidFill>
                <a:latin typeface="Times New Roman" panose="02020603050405020304" pitchFamily="18" charset="0"/>
              </a:rPr>
              <a:t>z</a:t>
            </a:r>
            <a:r>
              <a:rPr lang="en-US" altLang="ar-AE" sz="2000" b="1">
                <a:solidFill>
                  <a:srgbClr val="CC0000"/>
                </a:solidFill>
                <a:latin typeface="Times New Roman" panose="02020603050405020304" pitchFamily="18" charset="0"/>
              </a:rPr>
              <a:t>)</a:t>
            </a:r>
          </a:p>
        </p:txBody>
      </p:sp>
      <p:grpSp>
        <p:nvGrpSpPr>
          <p:cNvPr id="14340" name="Group 4"/>
          <p:cNvGrpSpPr>
            <a:grpSpLocks/>
          </p:cNvGrpSpPr>
          <p:nvPr/>
        </p:nvGrpSpPr>
        <p:grpSpPr bwMode="auto">
          <a:xfrm>
            <a:off x="360363" y="1314450"/>
            <a:ext cx="5861050" cy="720725"/>
            <a:chOff x="227" y="828"/>
            <a:chExt cx="3692" cy="454"/>
          </a:xfrm>
        </p:grpSpPr>
        <p:sp>
          <p:nvSpPr>
            <p:cNvPr id="14351" name="Text Box 5"/>
            <p:cNvSpPr txBox="1">
              <a:spLocks noChangeArrowheads="1"/>
            </p:cNvSpPr>
            <p:nvPr/>
          </p:nvSpPr>
          <p:spPr bwMode="auto">
            <a:xfrm>
              <a:off x="227" y="1032"/>
              <a:ext cx="3692"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ar-AE" sz="2000" b="1">
                  <a:solidFill>
                    <a:srgbClr val="3333FF"/>
                  </a:solidFill>
                  <a:latin typeface="Times New Roman" panose="02020603050405020304" pitchFamily="18" charset="0"/>
                </a:rPr>
                <a:t>This equation has a singularity.  Blows up for </a:t>
              </a:r>
              <a:r>
                <a:rPr lang="en-US" altLang="ar-AE" sz="2000" b="1" i="1">
                  <a:solidFill>
                    <a:srgbClr val="3333FF"/>
                  </a:solidFill>
                  <a:latin typeface="Times New Roman" panose="02020603050405020304" pitchFamily="18" charset="0"/>
                </a:rPr>
                <a:t>z</a:t>
              </a:r>
              <a:r>
                <a:rPr lang="en-US" altLang="ar-AE" sz="2000" b="1">
                  <a:solidFill>
                    <a:srgbClr val="3333FF"/>
                  </a:solidFill>
                  <a:latin typeface="Times New Roman" panose="02020603050405020304" pitchFamily="18" charset="0"/>
                </a:rPr>
                <a:t> = </a:t>
              </a:r>
              <a:r>
                <a:rPr lang="en-US" altLang="ar-AE" sz="2000" b="1">
                  <a:solidFill>
                    <a:srgbClr val="3333FF"/>
                  </a:solidFill>
                  <a:latin typeface="Times New Roman" panose="02020603050405020304" pitchFamily="18" charset="0"/>
                  <a:cs typeface="Times New Roman" panose="02020603050405020304" pitchFamily="18" charset="0"/>
                </a:rPr>
                <a:t>±1.</a:t>
              </a:r>
              <a:endParaRPr lang="en-US" altLang="ar-AE" sz="2000" b="1">
                <a:solidFill>
                  <a:srgbClr val="3333FF"/>
                </a:solidFill>
                <a:latin typeface="Times New Roman" panose="02020603050405020304" pitchFamily="18" charset="0"/>
              </a:endParaRPr>
            </a:p>
          </p:txBody>
        </p:sp>
        <p:sp>
          <p:nvSpPr>
            <p:cNvPr id="14352" name="Line 6"/>
            <p:cNvSpPr>
              <a:spLocks noChangeShapeType="1"/>
            </p:cNvSpPr>
            <p:nvPr/>
          </p:nvSpPr>
          <p:spPr bwMode="auto">
            <a:xfrm flipH="1" flipV="1">
              <a:off x="2391" y="828"/>
              <a:ext cx="292" cy="24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14343" name="Group 7"/>
          <p:cNvGrpSpPr>
            <a:grpSpLocks/>
          </p:cNvGrpSpPr>
          <p:nvPr/>
        </p:nvGrpSpPr>
        <p:grpSpPr bwMode="auto">
          <a:xfrm>
            <a:off x="409575" y="2152650"/>
            <a:ext cx="8491538" cy="2036763"/>
            <a:chOff x="258" y="1356"/>
            <a:chExt cx="5349" cy="1283"/>
          </a:xfrm>
        </p:grpSpPr>
        <p:sp>
          <p:nvSpPr>
            <p:cNvPr id="14347" name="Text Box 8"/>
            <p:cNvSpPr txBox="1">
              <a:spLocks noChangeArrowheads="1"/>
            </p:cNvSpPr>
            <p:nvPr/>
          </p:nvSpPr>
          <p:spPr bwMode="auto">
            <a:xfrm>
              <a:off x="258" y="1356"/>
              <a:ext cx="5349"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ar-AE" sz="2000" b="1">
                  <a:solidFill>
                    <a:srgbClr val="008000"/>
                  </a:solidFill>
                  <a:latin typeface="Times New Roman" panose="02020603050405020304" pitchFamily="18" charset="0"/>
                </a:rPr>
                <a:t>Singularity called Regular Point.  Standard method for resolving singularity.</a:t>
              </a:r>
            </a:p>
          </p:txBody>
        </p:sp>
        <p:sp>
          <p:nvSpPr>
            <p:cNvPr id="2" name="Text Box 9"/>
            <p:cNvSpPr txBox="1">
              <a:spLocks noChangeArrowheads="1"/>
            </p:cNvSpPr>
            <p:nvPr/>
          </p:nvSpPr>
          <p:spPr bwMode="auto">
            <a:xfrm>
              <a:off x="273" y="1648"/>
              <a:ext cx="1749"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ar-AE" sz="2000" b="1">
                  <a:solidFill>
                    <a:srgbClr val="CC0000"/>
                  </a:solidFill>
                  <a:latin typeface="Times New Roman" panose="02020603050405020304" pitchFamily="18" charset="0"/>
                </a:rPr>
                <a:t>Making the substitution</a:t>
              </a:r>
            </a:p>
          </p:txBody>
        </p:sp>
        <p:graphicFrame>
          <p:nvGraphicFramePr>
            <p:cNvPr id="14349" name="Object 10"/>
            <p:cNvGraphicFramePr>
              <a:graphicFrameLocks noChangeAspect="1"/>
            </p:cNvGraphicFramePr>
            <p:nvPr/>
          </p:nvGraphicFramePr>
          <p:xfrm>
            <a:off x="339" y="1930"/>
            <a:ext cx="1408" cy="352"/>
          </p:xfrm>
          <a:graphic>
            <a:graphicData uri="http://schemas.openxmlformats.org/presentationml/2006/ole">
              <mc:AlternateContent xmlns:mc="http://schemas.openxmlformats.org/markup-compatibility/2006">
                <mc:Choice xmlns:v="urn:schemas-microsoft-com:vml" Requires="v">
                  <p:oleObj spid="_x0000_s99399" name="Equation" r:id="rId5" imgW="2235200" imgH="558800" progId="">
                    <p:embed/>
                  </p:oleObj>
                </mc:Choice>
                <mc:Fallback>
                  <p:oleObj name="Equation" r:id="rId5" imgW="2235200" imgH="558800" progId="">
                    <p:embed/>
                    <p:pic>
                      <p:nvPicPr>
                        <p:cNvPr id="0" name="Picture 2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9" y="1930"/>
                          <a:ext cx="1408" cy="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4350" name="Text Box 11"/>
            <p:cNvSpPr txBox="1">
              <a:spLocks noChangeArrowheads="1"/>
            </p:cNvSpPr>
            <p:nvPr/>
          </p:nvSpPr>
          <p:spPr bwMode="auto">
            <a:xfrm>
              <a:off x="329" y="2389"/>
              <a:ext cx="4067"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ar-AE" sz="2000" b="1">
                  <a:solidFill>
                    <a:srgbClr val="CC0000"/>
                  </a:solidFill>
                  <a:latin typeface="Times New Roman" panose="02020603050405020304" pitchFamily="18" charset="0"/>
                </a:rPr>
                <a:t>removes the singularity and gives a new equation for </a:t>
              </a:r>
              <a:r>
                <a:rPr lang="en-US" altLang="ar-AE" sz="2000" b="1" i="1">
                  <a:solidFill>
                    <a:srgbClr val="CC0000"/>
                  </a:solidFill>
                  <a:latin typeface="Times New Roman" panose="02020603050405020304" pitchFamily="18" charset="0"/>
                </a:rPr>
                <a:t>G</a:t>
              </a:r>
              <a:r>
                <a:rPr lang="en-US" altLang="ar-AE" sz="2000" b="1">
                  <a:solidFill>
                    <a:srgbClr val="CC0000"/>
                  </a:solidFill>
                  <a:latin typeface="Times New Roman" panose="02020603050405020304" pitchFamily="18" charset="0"/>
                </a:rPr>
                <a:t>(</a:t>
              </a:r>
              <a:r>
                <a:rPr lang="en-US" altLang="ar-AE" sz="2000" b="1" i="1">
                  <a:solidFill>
                    <a:srgbClr val="CC0000"/>
                  </a:solidFill>
                  <a:latin typeface="Times New Roman" panose="02020603050405020304" pitchFamily="18" charset="0"/>
                </a:rPr>
                <a:t>z</a:t>
              </a:r>
              <a:r>
                <a:rPr lang="en-US" altLang="ar-AE" sz="2000" b="1">
                  <a:solidFill>
                    <a:srgbClr val="CC0000"/>
                  </a:solidFill>
                  <a:latin typeface="Times New Roman" panose="02020603050405020304" pitchFamily="18" charset="0"/>
                </a:rPr>
                <a:t>).</a:t>
              </a:r>
            </a:p>
          </p:txBody>
        </p:sp>
      </p:grpSp>
      <p:grpSp>
        <p:nvGrpSpPr>
          <p:cNvPr id="14348" name="Group 12"/>
          <p:cNvGrpSpPr>
            <a:grpSpLocks/>
          </p:cNvGrpSpPr>
          <p:nvPr/>
        </p:nvGrpSpPr>
        <p:grpSpPr bwMode="auto">
          <a:xfrm>
            <a:off x="650875" y="4406900"/>
            <a:ext cx="5168900" cy="1584325"/>
            <a:chOff x="410" y="2776"/>
            <a:chExt cx="3256" cy="998"/>
          </a:xfrm>
        </p:grpSpPr>
        <p:graphicFrame>
          <p:nvGraphicFramePr>
            <p:cNvPr id="14344" name="Object 13"/>
            <p:cNvGraphicFramePr>
              <a:graphicFrameLocks noChangeAspect="1"/>
            </p:cNvGraphicFramePr>
            <p:nvPr/>
          </p:nvGraphicFramePr>
          <p:xfrm>
            <a:off x="410" y="2776"/>
            <a:ext cx="3256" cy="256"/>
          </p:xfrm>
          <a:graphic>
            <a:graphicData uri="http://schemas.openxmlformats.org/presentationml/2006/ole">
              <mc:AlternateContent xmlns:mc="http://schemas.openxmlformats.org/markup-compatibility/2006">
                <mc:Choice xmlns:v="urn:schemas-microsoft-com:vml" Requires="v">
                  <p:oleObj spid="_x0000_s99400" name="Equation" r:id="rId7" imgW="5168900" imgH="406400" progId="">
                    <p:embed/>
                  </p:oleObj>
                </mc:Choice>
                <mc:Fallback>
                  <p:oleObj name="Equation" r:id="rId7" imgW="5168900" imgH="406400" progId="">
                    <p:embed/>
                    <p:pic>
                      <p:nvPicPr>
                        <p:cNvPr id="0" name="Picture 2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0" y="2776"/>
                          <a:ext cx="3256" cy="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4345" name="Object 14"/>
            <p:cNvGraphicFramePr>
              <a:graphicFrameLocks noChangeAspect="1"/>
            </p:cNvGraphicFramePr>
            <p:nvPr/>
          </p:nvGraphicFramePr>
          <p:xfrm>
            <a:off x="902" y="3350"/>
            <a:ext cx="2072" cy="424"/>
          </p:xfrm>
          <a:graphic>
            <a:graphicData uri="http://schemas.openxmlformats.org/presentationml/2006/ole">
              <mc:AlternateContent xmlns:mc="http://schemas.openxmlformats.org/markup-compatibility/2006">
                <mc:Choice xmlns:v="urn:schemas-microsoft-com:vml" Requires="v">
                  <p:oleObj spid="_x0000_s99401" name="Equation" r:id="rId9" imgW="3289300" imgH="673100" progId="">
                    <p:embed/>
                  </p:oleObj>
                </mc:Choice>
                <mc:Fallback>
                  <p:oleObj name="Equation" r:id="rId9" imgW="3289300" imgH="673100" progId="">
                    <p:embed/>
                    <p:pic>
                      <p:nvPicPr>
                        <p:cNvPr id="0" name="Picture 2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02" y="3350"/>
                          <a:ext cx="2072" cy="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4346" name="Text Box 15"/>
            <p:cNvSpPr txBox="1">
              <a:spLocks noChangeArrowheads="1"/>
            </p:cNvSpPr>
            <p:nvPr/>
          </p:nvSpPr>
          <p:spPr bwMode="auto">
            <a:xfrm>
              <a:off x="415" y="3099"/>
              <a:ext cx="418"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ar-AE" sz="2000" b="1">
                  <a:solidFill>
                    <a:srgbClr val="3333FF"/>
                  </a:solidFill>
                  <a:latin typeface="Times New Roman" panose="02020603050405020304" pitchFamily="18" charset="0"/>
                </a:rPr>
                <a:t>with</a:t>
              </a:r>
            </a:p>
          </p:txBody>
        </p:sp>
      </p:grpSp>
      <p:sp>
        <p:nvSpPr>
          <p:cNvPr id="3" name="Text Box 16"/>
          <p:cNvSpPr txBox="1">
            <a:spLocks noChangeArrowheads="1"/>
          </p:cNvSpPr>
          <p:nvPr/>
        </p:nvSpPr>
        <p:spPr bwMode="auto">
          <a:xfrm>
            <a:off x="7391400" y="6542088"/>
            <a:ext cx="1663700"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ar-AE" sz="800">
                <a:latin typeface="Times New Roman" panose="02020603050405020304" pitchFamily="18" charset="0"/>
              </a:rPr>
              <a:t>Copyright – Michael D. Fayer, 2007</a:t>
            </a:r>
          </a:p>
        </p:txBody>
      </p:sp>
      <p:sp>
        <p:nvSpPr>
          <p:cNvPr id="17" name="日付プレースホルダ 16"/>
          <p:cNvSpPr>
            <a:spLocks noGrp="1"/>
          </p:cNvSpPr>
          <p:nvPr>
            <p:ph type="dt" sz="half" idx="10"/>
          </p:nvPr>
        </p:nvSpPr>
        <p:spPr/>
        <p:txBody>
          <a:bodyPr/>
          <a:lstStyle/>
          <a:p>
            <a:pPr>
              <a:defRPr/>
            </a:pPr>
            <a:fld id="{51693662-A0A3-4E33-8FD8-6B994156E2ED}" type="datetime1">
              <a:rPr lang="ja-JP" altLang="en-US" smtClean="0"/>
              <a:t>2017/9/17</a:t>
            </a:fld>
            <a:endParaRPr lang="ja-JP" altLang="en-US"/>
          </a:p>
        </p:txBody>
      </p:sp>
      <p:sp>
        <p:nvSpPr>
          <p:cNvPr id="18" name="フッター プレースホルダ 17"/>
          <p:cNvSpPr>
            <a:spLocks noGrp="1"/>
          </p:cNvSpPr>
          <p:nvPr>
            <p:ph type="ftr" sz="quarter" idx="11"/>
          </p:nvPr>
        </p:nvSpPr>
        <p:spPr/>
        <p:txBody>
          <a:bodyPr/>
          <a:lstStyle/>
          <a:p>
            <a:pPr>
              <a:defRPr/>
            </a:pPr>
            <a:r>
              <a:rPr lang="en-US" altLang="ja-JP"/>
              <a:t>Seoul U. Seminer</a:t>
            </a:r>
            <a:endParaRPr lang="ja-JP" altLang="en-US"/>
          </a:p>
        </p:txBody>
      </p:sp>
    </p:spTree>
    <p:extLst>
      <p:ext uri="{BB962C8B-B14F-4D97-AF65-F5344CB8AC3E}">
        <p14:creationId xmlns:p14="http://schemas.microsoft.com/office/powerpoint/2010/main" val="22142372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434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1434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143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362" name="Group 2"/>
          <p:cNvGrpSpPr>
            <a:grpSpLocks/>
          </p:cNvGrpSpPr>
          <p:nvPr/>
        </p:nvGrpSpPr>
        <p:grpSpPr bwMode="auto">
          <a:xfrm>
            <a:off x="333375" y="73025"/>
            <a:ext cx="7466013" cy="1471613"/>
            <a:chOff x="210" y="46"/>
            <a:chExt cx="4703" cy="927"/>
          </a:xfrm>
        </p:grpSpPr>
        <p:sp>
          <p:nvSpPr>
            <p:cNvPr id="15378" name="Text Box 3"/>
            <p:cNvSpPr txBox="1">
              <a:spLocks noChangeArrowheads="1"/>
            </p:cNvSpPr>
            <p:nvPr/>
          </p:nvSpPr>
          <p:spPr bwMode="auto">
            <a:xfrm>
              <a:off x="210" y="46"/>
              <a:ext cx="4703"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ar-AE" sz="2000" b="1">
                  <a:solidFill>
                    <a:srgbClr val="3333FF"/>
                  </a:solidFill>
                  <a:latin typeface="Times New Roman" panose="02020603050405020304" pitchFamily="18" charset="0"/>
                </a:rPr>
                <a:t>Use the polynomial method (like in solution to harmonic oscillator).</a:t>
              </a:r>
            </a:p>
          </p:txBody>
        </p:sp>
        <p:grpSp>
          <p:nvGrpSpPr>
            <p:cNvPr id="15379" name="Group 4"/>
            <p:cNvGrpSpPr>
              <a:grpSpLocks/>
            </p:cNvGrpSpPr>
            <p:nvPr/>
          </p:nvGrpSpPr>
          <p:grpSpPr bwMode="auto">
            <a:xfrm>
              <a:off x="269" y="379"/>
              <a:ext cx="4368" cy="594"/>
              <a:chOff x="269" y="483"/>
              <a:chExt cx="4368" cy="594"/>
            </a:xfrm>
          </p:grpSpPr>
          <p:graphicFrame>
            <p:nvGraphicFramePr>
              <p:cNvPr id="15380" name="Object 5"/>
              <p:cNvGraphicFramePr>
                <a:graphicFrameLocks noChangeAspect="1"/>
              </p:cNvGraphicFramePr>
              <p:nvPr/>
            </p:nvGraphicFramePr>
            <p:xfrm>
              <a:off x="269" y="483"/>
              <a:ext cx="2120" cy="232"/>
            </p:xfrm>
            <a:graphic>
              <a:graphicData uri="http://schemas.openxmlformats.org/presentationml/2006/ole">
                <mc:AlternateContent xmlns:mc="http://schemas.openxmlformats.org/markup-compatibility/2006">
                  <mc:Choice xmlns:v="urn:schemas-microsoft-com:vml" Requires="v">
                    <p:oleObj spid="_x0000_s100524" name="Equation" r:id="rId3" imgW="3365500" imgH="368300" progId="">
                      <p:embed/>
                    </p:oleObj>
                  </mc:Choice>
                  <mc:Fallback>
                    <p:oleObj name="Equation" r:id="rId3" imgW="3365500" imgH="368300" progId="">
                      <p:embed/>
                      <p:pic>
                        <p:nvPicPr>
                          <p:cNvPr id="0" name="Picture 5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9" y="483"/>
                            <a:ext cx="2120" cy="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5381" name="Object 6"/>
              <p:cNvGraphicFramePr>
                <a:graphicFrameLocks noChangeAspect="1"/>
              </p:cNvGraphicFramePr>
              <p:nvPr/>
            </p:nvGraphicFramePr>
            <p:xfrm>
              <a:off x="284" y="880"/>
              <a:ext cx="184" cy="160"/>
            </p:xfrm>
            <a:graphic>
              <a:graphicData uri="http://schemas.openxmlformats.org/presentationml/2006/ole">
                <mc:AlternateContent xmlns:mc="http://schemas.openxmlformats.org/markup-compatibility/2006">
                  <mc:Choice xmlns:v="urn:schemas-microsoft-com:vml" Requires="v">
                    <p:oleObj spid="_x0000_s100525" name="Equation" r:id="rId5" imgW="291973" imgH="253890" progId="">
                      <p:embed/>
                    </p:oleObj>
                  </mc:Choice>
                  <mc:Fallback>
                    <p:oleObj name="Equation" r:id="rId5" imgW="291973" imgH="253890" progId="">
                      <p:embed/>
                      <p:pic>
                        <p:nvPicPr>
                          <p:cNvPr id="0" name="Picture 5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4" y="880"/>
                            <a:ext cx="184" cy="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5382" name="Object 7"/>
              <p:cNvGraphicFramePr>
                <a:graphicFrameLocks noChangeAspect="1"/>
              </p:cNvGraphicFramePr>
              <p:nvPr/>
            </p:nvGraphicFramePr>
            <p:xfrm>
              <a:off x="930" y="892"/>
              <a:ext cx="200" cy="160"/>
            </p:xfrm>
            <a:graphic>
              <a:graphicData uri="http://schemas.openxmlformats.org/presentationml/2006/ole">
                <mc:AlternateContent xmlns:mc="http://schemas.openxmlformats.org/markup-compatibility/2006">
                  <mc:Choice xmlns:v="urn:schemas-microsoft-com:vml" Requires="v">
                    <p:oleObj spid="_x0000_s100526" name="Equation" r:id="rId7" imgW="317225" imgH="253780" progId="">
                      <p:embed/>
                    </p:oleObj>
                  </mc:Choice>
                  <mc:Fallback>
                    <p:oleObj name="Equation" r:id="rId7" imgW="317225" imgH="253780" progId="">
                      <p:embed/>
                      <p:pic>
                        <p:nvPicPr>
                          <p:cNvPr id="0" name="Picture 5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30" y="892"/>
                            <a:ext cx="200" cy="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5383" name="Text Box 8"/>
              <p:cNvSpPr txBox="1">
                <a:spLocks noChangeArrowheads="1"/>
              </p:cNvSpPr>
              <p:nvPr/>
            </p:nvSpPr>
            <p:spPr bwMode="auto">
              <a:xfrm>
                <a:off x="526" y="827"/>
                <a:ext cx="4111"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ar-AE" sz="2000" b="1">
                    <a:solidFill>
                      <a:srgbClr val="008000"/>
                    </a:solidFill>
                    <a:latin typeface="Times New Roman" panose="02020603050405020304" pitchFamily="18" charset="0"/>
                  </a:rPr>
                  <a:t>and         are found by term by term differentiation of </a:t>
                </a:r>
                <a:r>
                  <a:rPr lang="en-US" altLang="ar-AE" sz="2000" b="1" i="1">
                    <a:solidFill>
                      <a:srgbClr val="008000"/>
                    </a:solidFill>
                    <a:latin typeface="Times New Roman" panose="02020603050405020304" pitchFamily="18" charset="0"/>
                  </a:rPr>
                  <a:t>G</a:t>
                </a:r>
                <a:r>
                  <a:rPr lang="en-US" altLang="ar-AE" sz="2000" b="1">
                    <a:solidFill>
                      <a:srgbClr val="008000"/>
                    </a:solidFill>
                    <a:latin typeface="Times New Roman" panose="02020603050405020304" pitchFamily="18" charset="0"/>
                  </a:rPr>
                  <a:t>(</a:t>
                </a:r>
                <a:r>
                  <a:rPr lang="en-US" altLang="ar-AE" sz="2000" b="1" i="1">
                    <a:solidFill>
                      <a:srgbClr val="008000"/>
                    </a:solidFill>
                    <a:latin typeface="Times New Roman" panose="02020603050405020304" pitchFamily="18" charset="0"/>
                  </a:rPr>
                  <a:t>z</a:t>
                </a:r>
                <a:r>
                  <a:rPr lang="en-US" altLang="ar-AE" sz="2000" b="1">
                    <a:solidFill>
                      <a:srgbClr val="008000"/>
                    </a:solidFill>
                    <a:latin typeface="Times New Roman" panose="02020603050405020304" pitchFamily="18" charset="0"/>
                  </a:rPr>
                  <a:t>).</a:t>
                </a:r>
              </a:p>
            </p:txBody>
          </p:sp>
        </p:grpSp>
      </p:grpSp>
      <p:sp>
        <p:nvSpPr>
          <p:cNvPr id="15369" name="Text Box 9"/>
          <p:cNvSpPr txBox="1">
            <a:spLocks noChangeArrowheads="1"/>
          </p:cNvSpPr>
          <p:nvPr/>
        </p:nvSpPr>
        <p:spPr bwMode="auto">
          <a:xfrm>
            <a:off x="458788" y="1689100"/>
            <a:ext cx="8539162"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ar-AE" sz="2000" b="1">
                <a:solidFill>
                  <a:srgbClr val="3333FF"/>
                </a:solidFill>
                <a:latin typeface="Times New Roman" panose="02020603050405020304" pitchFamily="18" charset="0"/>
              </a:rPr>
              <a:t>Like in the H. O. problem, the sum of all the terms with different powers of </a:t>
            </a:r>
            <a:r>
              <a:rPr lang="en-US" altLang="ar-AE" sz="2000" b="1" i="1">
                <a:solidFill>
                  <a:srgbClr val="3333FF"/>
                </a:solidFill>
                <a:latin typeface="Times New Roman" panose="02020603050405020304" pitchFamily="18" charset="0"/>
              </a:rPr>
              <a:t>z</a:t>
            </a:r>
            <a:r>
              <a:rPr lang="en-US" altLang="ar-AE" sz="2000" b="1">
                <a:solidFill>
                  <a:srgbClr val="3333FF"/>
                </a:solidFill>
                <a:latin typeface="Times New Roman" panose="02020603050405020304" pitchFamily="18" charset="0"/>
              </a:rPr>
              <a:t> </a:t>
            </a:r>
            <a:br>
              <a:rPr lang="en-US" altLang="ar-AE" sz="2000" b="1">
                <a:solidFill>
                  <a:srgbClr val="3333FF"/>
                </a:solidFill>
                <a:latin typeface="Times New Roman" panose="02020603050405020304" pitchFamily="18" charset="0"/>
              </a:rPr>
            </a:br>
            <a:r>
              <a:rPr lang="en-US" altLang="ar-AE" sz="2000" b="1">
                <a:solidFill>
                  <a:srgbClr val="3333FF"/>
                </a:solidFill>
                <a:latin typeface="Times New Roman" panose="02020603050405020304" pitchFamily="18" charset="0"/>
              </a:rPr>
              <a:t>equals 0.</a:t>
            </a:r>
            <a:br>
              <a:rPr lang="en-US" altLang="ar-AE" sz="2000" b="1">
                <a:solidFill>
                  <a:srgbClr val="3333FF"/>
                </a:solidFill>
                <a:latin typeface="Times New Roman" panose="02020603050405020304" pitchFamily="18" charset="0"/>
              </a:rPr>
            </a:br>
            <a:r>
              <a:rPr lang="en-US" altLang="ar-AE" sz="2000" b="1">
                <a:solidFill>
                  <a:srgbClr val="CC0000"/>
                </a:solidFill>
                <a:latin typeface="Times New Roman" panose="02020603050405020304" pitchFamily="18" charset="0"/>
              </a:rPr>
              <a:t>Therefore, the coefficients of each power of </a:t>
            </a:r>
            <a:r>
              <a:rPr lang="en-US" altLang="ar-AE" sz="2000" b="1" i="1">
                <a:solidFill>
                  <a:srgbClr val="CC0000"/>
                </a:solidFill>
                <a:latin typeface="Times New Roman" panose="02020603050405020304" pitchFamily="18" charset="0"/>
              </a:rPr>
              <a:t>z</a:t>
            </a:r>
            <a:r>
              <a:rPr lang="en-US" altLang="ar-AE" sz="2000" b="1">
                <a:solidFill>
                  <a:srgbClr val="CC0000"/>
                </a:solidFill>
                <a:latin typeface="Times New Roman" panose="02020603050405020304" pitchFamily="18" charset="0"/>
              </a:rPr>
              <a:t> must each be equal to .</a:t>
            </a:r>
          </a:p>
        </p:txBody>
      </p:sp>
      <p:grpSp>
        <p:nvGrpSpPr>
          <p:cNvPr id="15370" name="Group 10"/>
          <p:cNvGrpSpPr>
            <a:grpSpLocks/>
          </p:cNvGrpSpPr>
          <p:nvPr/>
        </p:nvGrpSpPr>
        <p:grpSpPr bwMode="auto">
          <a:xfrm>
            <a:off x="496888" y="2852738"/>
            <a:ext cx="8166100" cy="3573462"/>
            <a:chOff x="313" y="1797"/>
            <a:chExt cx="5144" cy="2251"/>
          </a:xfrm>
        </p:grpSpPr>
        <p:grpSp>
          <p:nvGrpSpPr>
            <p:cNvPr id="15366" name="Group 11"/>
            <p:cNvGrpSpPr>
              <a:grpSpLocks/>
            </p:cNvGrpSpPr>
            <p:nvPr/>
          </p:nvGrpSpPr>
          <p:grpSpPr bwMode="auto">
            <a:xfrm>
              <a:off x="313" y="1797"/>
              <a:ext cx="4813" cy="2251"/>
              <a:chOff x="313" y="1797"/>
              <a:chExt cx="4813" cy="2251"/>
            </a:xfrm>
          </p:grpSpPr>
          <p:sp>
            <p:nvSpPr>
              <p:cNvPr id="15368" name="Text Box 12"/>
              <p:cNvSpPr txBox="1">
                <a:spLocks noChangeArrowheads="1"/>
              </p:cNvSpPr>
              <p:nvPr/>
            </p:nvSpPr>
            <p:spPr bwMode="auto">
              <a:xfrm>
                <a:off x="329" y="1797"/>
                <a:ext cx="387"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ar-AE" sz="2000" b="1">
                    <a:solidFill>
                      <a:srgbClr val="008000"/>
                    </a:solidFill>
                    <a:latin typeface="Times New Roman" panose="02020603050405020304" pitchFamily="18" charset="0"/>
                  </a:rPr>
                  <a:t>Let </a:t>
                </a:r>
              </a:p>
            </p:txBody>
          </p:sp>
          <p:graphicFrame>
            <p:nvGraphicFramePr>
              <p:cNvPr id="2" name="Object 13"/>
              <p:cNvGraphicFramePr>
                <a:graphicFrameLocks noChangeAspect="1"/>
              </p:cNvGraphicFramePr>
              <p:nvPr/>
            </p:nvGraphicFramePr>
            <p:xfrm>
              <a:off x="791" y="1820"/>
              <a:ext cx="1416" cy="256"/>
            </p:xfrm>
            <a:graphic>
              <a:graphicData uri="http://schemas.openxmlformats.org/presentationml/2006/ole">
                <mc:AlternateContent xmlns:mc="http://schemas.openxmlformats.org/markup-compatibility/2006">
                  <mc:Choice xmlns:v="urn:schemas-microsoft-com:vml" Requires="v">
                    <p:oleObj spid="_x0000_s100527" name="Equation" r:id="rId9" imgW="2247900" imgH="406400" progId="">
                      <p:embed/>
                    </p:oleObj>
                  </mc:Choice>
                  <mc:Fallback>
                    <p:oleObj name="Equation" r:id="rId9" imgW="2247900" imgH="406400" progId="">
                      <p:embed/>
                      <p:pic>
                        <p:nvPicPr>
                          <p:cNvPr id="0" name="Picture 5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91" y="1820"/>
                            <a:ext cx="1416" cy="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Text Box 14"/>
              <p:cNvSpPr txBox="1">
                <a:spLocks noChangeArrowheads="1"/>
              </p:cNvSpPr>
              <p:nvPr/>
            </p:nvSpPr>
            <p:spPr bwMode="auto">
              <a:xfrm>
                <a:off x="313" y="2050"/>
                <a:ext cx="472"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ar-AE" sz="2000" b="1">
                    <a:solidFill>
                      <a:srgbClr val="FF0000"/>
                    </a:solidFill>
                    <a:latin typeface="Times New Roman" panose="02020603050405020304" pitchFamily="18" charset="0"/>
                  </a:rPr>
                  <a:t>Then</a:t>
                </a:r>
              </a:p>
            </p:txBody>
          </p:sp>
          <p:graphicFrame>
            <p:nvGraphicFramePr>
              <p:cNvPr id="15371" name="Object 15"/>
              <p:cNvGraphicFramePr>
                <a:graphicFrameLocks noChangeAspect="1"/>
              </p:cNvGraphicFramePr>
              <p:nvPr/>
            </p:nvGraphicFramePr>
            <p:xfrm>
              <a:off x="394" y="2335"/>
              <a:ext cx="1496" cy="232"/>
            </p:xfrm>
            <a:graphic>
              <a:graphicData uri="http://schemas.openxmlformats.org/presentationml/2006/ole">
                <mc:AlternateContent xmlns:mc="http://schemas.openxmlformats.org/markup-compatibility/2006">
                  <mc:Choice xmlns:v="urn:schemas-microsoft-com:vml" Requires="v">
                    <p:oleObj spid="_x0000_s100528" name="Equation" r:id="rId11" imgW="2374900" imgH="368300" progId="">
                      <p:embed/>
                    </p:oleObj>
                  </mc:Choice>
                  <mc:Fallback>
                    <p:oleObj name="Equation" r:id="rId11" imgW="2374900" imgH="368300" progId="">
                      <p:embed/>
                      <p:pic>
                        <p:nvPicPr>
                          <p:cNvPr id="0" name="Picture 5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94" y="2335"/>
                            <a:ext cx="1496" cy="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5372" name="Object 16"/>
              <p:cNvGraphicFramePr>
                <a:graphicFrameLocks noChangeAspect="1"/>
              </p:cNvGraphicFramePr>
              <p:nvPr/>
            </p:nvGraphicFramePr>
            <p:xfrm>
              <a:off x="405" y="2632"/>
              <a:ext cx="2336" cy="248"/>
            </p:xfrm>
            <a:graphic>
              <a:graphicData uri="http://schemas.openxmlformats.org/presentationml/2006/ole">
                <mc:AlternateContent xmlns:mc="http://schemas.openxmlformats.org/markup-compatibility/2006">
                  <mc:Choice xmlns:v="urn:schemas-microsoft-com:vml" Requires="v">
                    <p:oleObj spid="_x0000_s100529" name="Equation" r:id="rId13" imgW="3708400" imgH="393700" progId="">
                      <p:embed/>
                    </p:oleObj>
                  </mc:Choice>
                  <mc:Fallback>
                    <p:oleObj name="Equation" r:id="rId13" imgW="3708400" imgH="393700" progId="">
                      <p:embed/>
                      <p:pic>
                        <p:nvPicPr>
                          <p:cNvPr id="0" name="Picture 5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05" y="2632"/>
                            <a:ext cx="2336" cy="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5373" name="Object 17"/>
              <p:cNvGraphicFramePr>
                <a:graphicFrameLocks noChangeAspect="1"/>
              </p:cNvGraphicFramePr>
              <p:nvPr/>
            </p:nvGraphicFramePr>
            <p:xfrm>
              <a:off x="400" y="2917"/>
              <a:ext cx="2648" cy="248"/>
            </p:xfrm>
            <a:graphic>
              <a:graphicData uri="http://schemas.openxmlformats.org/presentationml/2006/ole">
                <mc:AlternateContent xmlns:mc="http://schemas.openxmlformats.org/markup-compatibility/2006">
                  <mc:Choice xmlns:v="urn:schemas-microsoft-com:vml" Requires="v">
                    <p:oleObj spid="_x0000_s100530" name="Equation" r:id="rId15" imgW="4203700" imgH="393700" progId="">
                      <p:embed/>
                    </p:oleObj>
                  </mc:Choice>
                  <mc:Fallback>
                    <p:oleObj name="Equation" r:id="rId15" imgW="4203700" imgH="393700" progId="">
                      <p:embed/>
                      <p:pic>
                        <p:nvPicPr>
                          <p:cNvPr id="0" name="Picture 5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00" y="2917"/>
                            <a:ext cx="2648" cy="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5374" name="Object 18"/>
              <p:cNvGraphicFramePr>
                <a:graphicFrameLocks noChangeAspect="1"/>
              </p:cNvGraphicFramePr>
              <p:nvPr/>
            </p:nvGraphicFramePr>
            <p:xfrm>
              <a:off x="410" y="3258"/>
              <a:ext cx="2656" cy="248"/>
            </p:xfrm>
            <a:graphic>
              <a:graphicData uri="http://schemas.openxmlformats.org/presentationml/2006/ole">
                <mc:AlternateContent xmlns:mc="http://schemas.openxmlformats.org/markup-compatibility/2006">
                  <mc:Choice xmlns:v="urn:schemas-microsoft-com:vml" Requires="v">
                    <p:oleObj spid="_x0000_s100531" name="Equation" r:id="rId17" imgW="4216400" imgH="393700" progId="">
                      <p:embed/>
                    </p:oleObj>
                  </mc:Choice>
                  <mc:Fallback>
                    <p:oleObj name="Equation" r:id="rId17" imgW="4216400" imgH="393700" progId="">
                      <p:embed/>
                      <p:pic>
                        <p:nvPicPr>
                          <p:cNvPr id="0" name="Picture 59"/>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10" y="3258"/>
                            <a:ext cx="2656" cy="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5375" name="Object 19"/>
              <p:cNvGraphicFramePr>
                <a:graphicFrameLocks noChangeAspect="1"/>
              </p:cNvGraphicFramePr>
              <p:nvPr/>
            </p:nvGraphicFramePr>
            <p:xfrm>
              <a:off x="1727" y="3568"/>
              <a:ext cx="136" cy="480"/>
            </p:xfrm>
            <a:graphic>
              <a:graphicData uri="http://schemas.openxmlformats.org/presentationml/2006/ole">
                <mc:AlternateContent xmlns:mc="http://schemas.openxmlformats.org/markup-compatibility/2006">
                  <mc:Choice xmlns:v="urn:schemas-microsoft-com:vml" Requires="v">
                    <p:oleObj spid="_x0000_s100532" name="Equation" r:id="rId19" imgW="88746" imgH="253560" progId="">
                      <p:embed/>
                    </p:oleObj>
                  </mc:Choice>
                  <mc:Fallback>
                    <p:oleObj name="Equation" r:id="rId19" imgW="88746" imgH="253560" progId="">
                      <p:embed/>
                      <p:pic>
                        <p:nvPicPr>
                          <p:cNvPr id="0" name="Picture 60"/>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727" y="3568"/>
                            <a:ext cx="136" cy="48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376" name="Object 20"/>
              <p:cNvGraphicFramePr>
                <a:graphicFrameLocks noChangeAspect="1"/>
              </p:cNvGraphicFramePr>
              <p:nvPr/>
            </p:nvGraphicFramePr>
            <p:xfrm>
              <a:off x="458" y="3553"/>
              <a:ext cx="161" cy="480"/>
            </p:xfrm>
            <a:graphic>
              <a:graphicData uri="http://schemas.openxmlformats.org/presentationml/2006/ole">
                <mc:AlternateContent xmlns:mc="http://schemas.openxmlformats.org/markup-compatibility/2006">
                  <mc:Choice xmlns:v="urn:schemas-microsoft-com:vml" Requires="v">
                    <p:oleObj spid="_x0000_s100533" name="Equation" r:id="rId21" imgW="88746" imgH="253560" progId="">
                      <p:embed/>
                    </p:oleObj>
                  </mc:Choice>
                  <mc:Fallback>
                    <p:oleObj name="Equation" r:id="rId21" imgW="88746" imgH="253560" progId="">
                      <p:embed/>
                      <p:pic>
                        <p:nvPicPr>
                          <p:cNvPr id="0" name="Picture 61"/>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58" y="3553"/>
                            <a:ext cx="161" cy="48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377" name="Text Box 21"/>
              <p:cNvSpPr txBox="1">
                <a:spLocks noChangeArrowheads="1"/>
              </p:cNvSpPr>
              <p:nvPr/>
            </p:nvSpPr>
            <p:spPr bwMode="auto">
              <a:xfrm>
                <a:off x="3682" y="2634"/>
                <a:ext cx="1444"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ar-AE" sz="2000" b="1">
                    <a:solidFill>
                      <a:srgbClr val="FF0000"/>
                    </a:solidFill>
                    <a:latin typeface="Times New Roman" panose="02020603050405020304" pitchFamily="18" charset="0"/>
                  </a:rPr>
                  <a:t>odd and even series</a:t>
                </a:r>
              </a:p>
            </p:txBody>
          </p:sp>
        </p:grpSp>
        <p:sp>
          <p:nvSpPr>
            <p:cNvPr id="15367" name="Text Box 22"/>
            <p:cNvSpPr txBox="1">
              <a:spLocks noChangeArrowheads="1"/>
            </p:cNvSpPr>
            <p:nvPr/>
          </p:nvSpPr>
          <p:spPr bwMode="auto">
            <a:xfrm>
              <a:off x="3682" y="2871"/>
              <a:ext cx="1775" cy="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ar-AE" sz="2000" b="1">
                  <a:solidFill>
                    <a:srgbClr val="008000"/>
                  </a:solidFill>
                  <a:latin typeface="Times New Roman" panose="02020603050405020304" pitchFamily="18" charset="0"/>
                </a:rPr>
                <a:t>Pick </a:t>
              </a:r>
              <a:r>
                <a:rPr lang="en-US" altLang="ar-AE" sz="2000" b="1" i="1">
                  <a:solidFill>
                    <a:srgbClr val="008000"/>
                  </a:solidFill>
                  <a:latin typeface="Times New Roman" panose="02020603050405020304" pitchFamily="18" charset="0"/>
                </a:rPr>
                <a:t>a</a:t>
              </a:r>
              <a:r>
                <a:rPr lang="en-US" altLang="ar-AE" sz="2000" b="1" baseline="-25000">
                  <a:solidFill>
                    <a:srgbClr val="008000"/>
                  </a:solidFill>
                  <a:latin typeface="Times New Roman" panose="02020603050405020304" pitchFamily="18" charset="0"/>
                </a:rPr>
                <a:t>0</a:t>
              </a:r>
              <a:r>
                <a:rPr lang="en-US" altLang="ar-AE" sz="2000" b="1">
                  <a:solidFill>
                    <a:srgbClr val="008000"/>
                  </a:solidFill>
                  <a:latin typeface="Times New Roman" panose="02020603050405020304" pitchFamily="18" charset="0"/>
                </a:rPr>
                <a:t> – get even terms.</a:t>
              </a:r>
              <a:br>
                <a:rPr lang="en-US" altLang="ar-AE" sz="2000" b="1">
                  <a:solidFill>
                    <a:srgbClr val="008000"/>
                  </a:solidFill>
                  <a:latin typeface="Times New Roman" panose="02020603050405020304" pitchFamily="18" charset="0"/>
                </a:rPr>
              </a:br>
              <a:r>
                <a:rPr lang="en-US" altLang="ar-AE" sz="2000" b="1">
                  <a:solidFill>
                    <a:srgbClr val="008000"/>
                  </a:solidFill>
                  <a:latin typeface="Times New Roman" panose="02020603050405020304" pitchFamily="18" charset="0"/>
                </a:rPr>
                <a:t>Pick </a:t>
              </a:r>
              <a:r>
                <a:rPr lang="en-US" altLang="ar-AE" sz="2000" b="1" i="1">
                  <a:solidFill>
                    <a:srgbClr val="008000"/>
                  </a:solidFill>
                  <a:latin typeface="Times New Roman" panose="02020603050405020304" pitchFamily="18" charset="0"/>
                </a:rPr>
                <a:t>a</a:t>
              </a:r>
              <a:r>
                <a:rPr lang="en-US" altLang="ar-AE" sz="2000" b="1" baseline="-25000">
                  <a:solidFill>
                    <a:srgbClr val="008000"/>
                  </a:solidFill>
                  <a:latin typeface="Times New Roman" panose="02020603050405020304" pitchFamily="18" charset="0"/>
                </a:rPr>
                <a:t>1</a:t>
              </a:r>
              <a:r>
                <a:rPr lang="en-US" altLang="ar-AE" sz="2000" b="1">
                  <a:solidFill>
                    <a:srgbClr val="008000"/>
                  </a:solidFill>
                  <a:latin typeface="Times New Roman" panose="02020603050405020304" pitchFamily="18" charset="0"/>
                </a:rPr>
                <a:t> – get odd terms.</a:t>
              </a:r>
              <a:br>
                <a:rPr lang="en-US" altLang="ar-AE" sz="2000" b="1">
                  <a:solidFill>
                    <a:srgbClr val="008000"/>
                  </a:solidFill>
                  <a:latin typeface="Times New Roman" panose="02020603050405020304" pitchFamily="18" charset="0"/>
                </a:rPr>
              </a:br>
              <a:r>
                <a:rPr lang="en-US" altLang="ar-AE" sz="2000" b="1" i="1">
                  <a:solidFill>
                    <a:srgbClr val="008000"/>
                  </a:solidFill>
                  <a:latin typeface="Times New Roman" panose="02020603050405020304" pitchFamily="18" charset="0"/>
                </a:rPr>
                <a:t>a</a:t>
              </a:r>
              <a:r>
                <a:rPr lang="en-US" altLang="ar-AE" sz="2000" b="1" baseline="-25000">
                  <a:solidFill>
                    <a:srgbClr val="008000"/>
                  </a:solidFill>
                  <a:latin typeface="Times New Roman" panose="02020603050405020304" pitchFamily="18" charset="0"/>
                </a:rPr>
                <a:t>0</a:t>
              </a:r>
              <a:r>
                <a:rPr lang="en-US" altLang="ar-AE" sz="2000" b="1">
                  <a:solidFill>
                    <a:srgbClr val="008000"/>
                  </a:solidFill>
                  <a:latin typeface="Times New Roman" panose="02020603050405020304" pitchFamily="18" charset="0"/>
                </a:rPr>
                <a:t> and </a:t>
              </a:r>
              <a:r>
                <a:rPr lang="en-US" altLang="ar-AE" sz="2000" b="1" i="1">
                  <a:solidFill>
                    <a:srgbClr val="008000"/>
                  </a:solidFill>
                  <a:latin typeface="Times New Roman" panose="02020603050405020304" pitchFamily="18" charset="0"/>
                </a:rPr>
                <a:t>a</a:t>
              </a:r>
              <a:r>
                <a:rPr lang="en-US" altLang="ar-AE" sz="2000" b="1" baseline="-25000">
                  <a:solidFill>
                    <a:srgbClr val="008000"/>
                  </a:solidFill>
                  <a:latin typeface="Times New Roman" panose="02020603050405020304" pitchFamily="18" charset="0"/>
                </a:rPr>
                <a:t>1</a:t>
              </a:r>
              <a:r>
                <a:rPr lang="en-US" altLang="ar-AE" sz="2000" b="1">
                  <a:solidFill>
                    <a:srgbClr val="008000"/>
                  </a:solidFill>
                  <a:latin typeface="Times New Roman" panose="02020603050405020304" pitchFamily="18" charset="0"/>
                </a:rPr>
                <a:t> determined by</a:t>
              </a:r>
              <a:br>
                <a:rPr lang="en-US" altLang="ar-AE" sz="2000" b="1">
                  <a:solidFill>
                    <a:srgbClr val="008000"/>
                  </a:solidFill>
                  <a:latin typeface="Times New Roman" panose="02020603050405020304" pitchFamily="18" charset="0"/>
                </a:rPr>
              </a:br>
              <a:r>
                <a:rPr lang="en-US" altLang="ar-AE" sz="2000" b="1">
                  <a:solidFill>
                    <a:srgbClr val="008000"/>
                  </a:solidFill>
                  <a:latin typeface="Times New Roman" panose="02020603050405020304" pitchFamily="18" charset="0"/>
                </a:rPr>
                <a:t>normalization.</a:t>
              </a:r>
              <a:endParaRPr lang="en-US" altLang="ar-AE" sz="2000" b="1" baseline="-25000">
                <a:solidFill>
                  <a:srgbClr val="008000"/>
                </a:solidFill>
                <a:latin typeface="Times New Roman" panose="02020603050405020304" pitchFamily="18" charset="0"/>
              </a:endParaRPr>
            </a:p>
          </p:txBody>
        </p:sp>
      </p:grpSp>
      <p:sp>
        <p:nvSpPr>
          <p:cNvPr id="15365" name="Text Box 23"/>
          <p:cNvSpPr txBox="1">
            <a:spLocks noChangeArrowheads="1"/>
          </p:cNvSpPr>
          <p:nvPr/>
        </p:nvSpPr>
        <p:spPr bwMode="auto">
          <a:xfrm>
            <a:off x="7391400" y="6542088"/>
            <a:ext cx="1663700"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ar-AE" sz="800">
                <a:latin typeface="Times New Roman" panose="02020603050405020304" pitchFamily="18" charset="0"/>
              </a:rPr>
              <a:t>Copyright – Michael D. Fayer, 2007</a:t>
            </a:r>
          </a:p>
        </p:txBody>
      </p:sp>
      <p:sp>
        <p:nvSpPr>
          <p:cNvPr id="24" name="日付プレースホルダ 23"/>
          <p:cNvSpPr>
            <a:spLocks noGrp="1"/>
          </p:cNvSpPr>
          <p:nvPr>
            <p:ph type="dt" sz="half" idx="10"/>
          </p:nvPr>
        </p:nvSpPr>
        <p:spPr/>
        <p:txBody>
          <a:bodyPr/>
          <a:lstStyle/>
          <a:p>
            <a:pPr>
              <a:defRPr/>
            </a:pPr>
            <a:fld id="{709E55E4-0586-4808-A253-4340775E09B7}" type="datetime1">
              <a:rPr lang="ja-JP" altLang="en-US" smtClean="0"/>
              <a:t>2017/9/17</a:t>
            </a:fld>
            <a:endParaRPr lang="ja-JP" altLang="en-US"/>
          </a:p>
        </p:txBody>
      </p:sp>
      <p:sp>
        <p:nvSpPr>
          <p:cNvPr id="25" name="フッター プレースホルダ 24"/>
          <p:cNvSpPr>
            <a:spLocks noGrp="1"/>
          </p:cNvSpPr>
          <p:nvPr>
            <p:ph type="ftr" sz="quarter" idx="11"/>
          </p:nvPr>
        </p:nvSpPr>
        <p:spPr/>
        <p:txBody>
          <a:bodyPr/>
          <a:lstStyle/>
          <a:p>
            <a:pPr>
              <a:defRPr/>
            </a:pPr>
            <a:r>
              <a:rPr lang="en-US" altLang="ja-JP"/>
              <a:t>Seoul U. Seminer</a:t>
            </a:r>
            <a:endParaRPr lang="ja-JP" altLang="en-US"/>
          </a:p>
        </p:txBody>
      </p:sp>
    </p:spTree>
    <p:extLst>
      <p:ext uri="{BB962C8B-B14F-4D97-AF65-F5344CB8AC3E}">
        <p14:creationId xmlns:p14="http://schemas.microsoft.com/office/powerpoint/2010/main" val="27081651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536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153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9" grpId="0" build="p" autoUpdateAnimBg="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386" name="Object 2"/>
          <p:cNvGraphicFramePr>
            <a:graphicFrameLocks noChangeAspect="1"/>
          </p:cNvGraphicFramePr>
          <p:nvPr/>
        </p:nvGraphicFramePr>
        <p:xfrm>
          <a:off x="465138" y="622300"/>
          <a:ext cx="3429000" cy="711200"/>
        </p:xfrm>
        <a:graphic>
          <a:graphicData uri="http://schemas.openxmlformats.org/presentationml/2006/ole">
            <mc:AlternateContent xmlns:mc="http://schemas.openxmlformats.org/markup-compatibility/2006">
              <mc:Choice xmlns:v="urn:schemas-microsoft-com:vml" Requires="v">
                <p:oleObj spid="_x0000_s101531" name="Equation" r:id="rId3" imgW="3429000" imgH="711200" progId="">
                  <p:embed/>
                </p:oleObj>
              </mc:Choice>
              <mc:Fallback>
                <p:oleObj name="Equation" r:id="rId3" imgW="3429000" imgH="711200" progId="">
                  <p:embed/>
                  <p:pic>
                    <p:nvPicPr>
                      <p:cNvPr id="0" name="Picture 4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5138" y="622300"/>
                        <a:ext cx="3429000" cy="71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6387" name="Text Box 3"/>
          <p:cNvSpPr txBox="1">
            <a:spLocks noChangeArrowheads="1"/>
          </p:cNvSpPr>
          <p:nvPr/>
        </p:nvSpPr>
        <p:spPr bwMode="auto">
          <a:xfrm>
            <a:off x="446088" y="60325"/>
            <a:ext cx="286861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ar-AE" sz="2000" b="1">
                <a:solidFill>
                  <a:srgbClr val="FF0000"/>
                </a:solidFill>
                <a:latin typeface="Times New Roman" panose="02020603050405020304" pitchFamily="18" charset="0"/>
              </a:rPr>
              <a:t>The recursion formula is</a:t>
            </a:r>
          </a:p>
        </p:txBody>
      </p:sp>
      <p:sp>
        <p:nvSpPr>
          <p:cNvPr id="16388" name="Text Box 4"/>
          <p:cNvSpPr txBox="1">
            <a:spLocks noChangeArrowheads="1"/>
          </p:cNvSpPr>
          <p:nvPr/>
        </p:nvSpPr>
        <p:spPr bwMode="auto">
          <a:xfrm>
            <a:off x="396875" y="1701800"/>
            <a:ext cx="7707313"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ar-AE" sz="2000" b="1">
                <a:solidFill>
                  <a:srgbClr val="3333FF"/>
                </a:solidFill>
                <a:latin typeface="Times New Roman" panose="02020603050405020304" pitchFamily="18" charset="0"/>
              </a:rPr>
              <a:t>Solution to differential equation, but not good wavefunction if infinite</a:t>
            </a:r>
            <a:br>
              <a:rPr lang="en-US" altLang="ar-AE" sz="2000" b="1">
                <a:solidFill>
                  <a:srgbClr val="3333FF"/>
                </a:solidFill>
                <a:latin typeface="Times New Roman" panose="02020603050405020304" pitchFamily="18" charset="0"/>
              </a:rPr>
            </a:br>
            <a:r>
              <a:rPr lang="en-US" altLang="ar-AE" sz="2000" b="1">
                <a:solidFill>
                  <a:srgbClr val="3333FF"/>
                </a:solidFill>
                <a:latin typeface="Times New Roman" panose="02020603050405020304" pitchFamily="18" charset="0"/>
              </a:rPr>
              <a:t>number of terms in series (like H. O.).</a:t>
            </a:r>
          </a:p>
        </p:txBody>
      </p:sp>
      <p:grpSp>
        <p:nvGrpSpPr>
          <p:cNvPr id="16389" name="Group 5"/>
          <p:cNvGrpSpPr>
            <a:grpSpLocks/>
          </p:cNvGrpSpPr>
          <p:nvPr/>
        </p:nvGrpSpPr>
        <p:grpSpPr bwMode="auto">
          <a:xfrm>
            <a:off x="371475" y="2538413"/>
            <a:ext cx="8524875" cy="1284287"/>
            <a:chOff x="234" y="1599"/>
            <a:chExt cx="5370" cy="809"/>
          </a:xfrm>
        </p:grpSpPr>
        <p:graphicFrame>
          <p:nvGraphicFramePr>
            <p:cNvPr id="16405" name="Object 6"/>
            <p:cNvGraphicFramePr>
              <a:graphicFrameLocks noChangeAspect="1"/>
            </p:cNvGraphicFramePr>
            <p:nvPr/>
          </p:nvGraphicFramePr>
          <p:xfrm>
            <a:off x="293" y="1954"/>
            <a:ext cx="2808" cy="240"/>
          </p:xfrm>
          <a:graphic>
            <a:graphicData uri="http://schemas.openxmlformats.org/presentationml/2006/ole">
              <mc:AlternateContent xmlns:mc="http://schemas.openxmlformats.org/markup-compatibility/2006">
                <mc:Choice xmlns:v="urn:schemas-microsoft-com:vml" Requires="v">
                  <p:oleObj spid="_x0000_s101532" name="Equation" r:id="rId5" imgW="4457700" imgH="381000" progId="">
                    <p:embed/>
                  </p:oleObj>
                </mc:Choice>
                <mc:Fallback>
                  <p:oleObj name="Equation" r:id="rId5" imgW="4457700" imgH="381000" progId="">
                    <p:embed/>
                    <p:pic>
                      <p:nvPicPr>
                        <p:cNvPr id="0" name="Picture 4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3" y="1954"/>
                          <a:ext cx="2808" cy="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6406" name="Text Box 7"/>
            <p:cNvSpPr txBox="1">
              <a:spLocks noChangeArrowheads="1"/>
            </p:cNvSpPr>
            <p:nvPr/>
          </p:nvSpPr>
          <p:spPr bwMode="auto">
            <a:xfrm>
              <a:off x="234" y="1599"/>
              <a:ext cx="2406"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ar-AE" sz="2000" b="1">
                  <a:solidFill>
                    <a:srgbClr val="008000"/>
                  </a:solidFill>
                  <a:latin typeface="Times New Roman" panose="02020603050405020304" pitchFamily="18" charset="0"/>
                </a:rPr>
                <a:t>To break series off after       term </a:t>
              </a:r>
            </a:p>
          </p:txBody>
        </p:sp>
        <p:graphicFrame>
          <p:nvGraphicFramePr>
            <p:cNvPr id="16407" name="Object 8"/>
            <p:cNvGraphicFramePr>
              <a:graphicFrameLocks noChangeAspect="1"/>
            </p:cNvGraphicFramePr>
            <p:nvPr/>
          </p:nvGraphicFramePr>
          <p:xfrm>
            <a:off x="1984" y="1649"/>
            <a:ext cx="160" cy="152"/>
          </p:xfrm>
          <a:graphic>
            <a:graphicData uri="http://schemas.openxmlformats.org/presentationml/2006/ole">
              <mc:AlternateContent xmlns:mc="http://schemas.openxmlformats.org/markup-compatibility/2006">
                <mc:Choice xmlns:v="urn:schemas-microsoft-com:vml" Requires="v">
                  <p:oleObj spid="_x0000_s101533" name="Equation" r:id="rId7" imgW="253890" imgH="241195" progId="">
                    <p:embed/>
                  </p:oleObj>
                </mc:Choice>
                <mc:Fallback>
                  <p:oleObj name="Equation" r:id="rId7" imgW="253890" imgH="241195" progId="">
                    <p:embed/>
                    <p:pic>
                      <p:nvPicPr>
                        <p:cNvPr id="0" name="Picture 4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84" y="1649"/>
                          <a:ext cx="160" cy="15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408" name="Text Box 9"/>
            <p:cNvSpPr txBox="1">
              <a:spLocks noChangeArrowheads="1"/>
            </p:cNvSpPr>
            <p:nvPr/>
          </p:nvSpPr>
          <p:spPr bwMode="auto">
            <a:xfrm>
              <a:off x="3304" y="1966"/>
              <a:ext cx="2300" cy="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ar-AE" sz="2000" b="1">
                  <a:solidFill>
                    <a:srgbClr val="CC0000"/>
                  </a:solidFill>
                  <a:latin typeface="Times New Roman" panose="02020603050405020304" pitchFamily="18" charset="0"/>
                </a:rPr>
                <a:t>This quantizes </a:t>
              </a:r>
              <a:r>
                <a:rPr lang="en-US" altLang="ar-AE" sz="2000" b="1" i="1">
                  <a:solidFill>
                    <a:srgbClr val="CC0000"/>
                  </a:solidFill>
                  <a:latin typeface="Times New Roman" panose="02020603050405020304" pitchFamily="18" charset="0"/>
                  <a:sym typeface="Symbol" panose="05050102010706020507" pitchFamily="18" charset="2"/>
                </a:rPr>
                <a:t></a:t>
              </a:r>
              <a:r>
                <a:rPr lang="en-US" altLang="ar-AE" sz="2000" b="1">
                  <a:solidFill>
                    <a:srgbClr val="CC0000"/>
                  </a:solidFill>
                  <a:latin typeface="Times New Roman" panose="02020603050405020304" pitchFamily="18" charset="0"/>
                  <a:sym typeface="Symbol" panose="05050102010706020507" pitchFamily="18" charset="2"/>
                </a:rPr>
                <a:t>.  The series is</a:t>
              </a:r>
              <a:br>
                <a:rPr lang="en-US" altLang="ar-AE" sz="2000" b="1">
                  <a:solidFill>
                    <a:srgbClr val="CC0000"/>
                  </a:solidFill>
                  <a:latin typeface="Times New Roman" panose="02020603050405020304" pitchFamily="18" charset="0"/>
                  <a:sym typeface="Symbol" panose="05050102010706020507" pitchFamily="18" charset="2"/>
                </a:rPr>
              </a:br>
              <a:r>
                <a:rPr lang="en-US" altLang="ar-AE" sz="2000" b="1">
                  <a:solidFill>
                    <a:srgbClr val="CC0000"/>
                  </a:solidFill>
                  <a:latin typeface="Times New Roman" panose="02020603050405020304" pitchFamily="18" charset="0"/>
                  <a:sym typeface="Symbol" panose="05050102010706020507" pitchFamily="18" charset="2"/>
                </a:rPr>
                <a:t>even or odd as </a:t>
              </a:r>
              <a:r>
                <a:rPr lang="en-US" altLang="ar-AE" sz="2000" b="1" i="1">
                  <a:solidFill>
                    <a:srgbClr val="CC0000"/>
                  </a:solidFill>
                  <a:latin typeface="Times New Roman" panose="02020603050405020304" pitchFamily="18" charset="0"/>
                  <a:sym typeface="Symbol" panose="05050102010706020507" pitchFamily="18" charset="2"/>
                </a:rPr>
                <a:t></a:t>
              </a:r>
              <a:r>
                <a:rPr lang="en-US" altLang="ar-AE" sz="2000" b="1">
                  <a:solidFill>
                    <a:srgbClr val="CC0000"/>
                  </a:solidFill>
                  <a:latin typeface="Times New Roman" panose="02020603050405020304" pitchFamily="18" charset="0"/>
                  <a:cs typeface="Times New Roman" panose="02020603050405020304" pitchFamily="18" charset="0"/>
                  <a:sym typeface="Symbol" panose="05050102010706020507" pitchFamily="18" charset="2"/>
                </a:rPr>
                <a:t>´ is even or odd.</a:t>
              </a:r>
              <a:endParaRPr lang="en-US" altLang="ar-AE" sz="2000" b="1" i="1">
                <a:solidFill>
                  <a:srgbClr val="CC0000"/>
                </a:solidFill>
                <a:latin typeface="Times New Roman" panose="02020603050405020304" pitchFamily="18" charset="0"/>
              </a:endParaRPr>
            </a:p>
          </p:txBody>
        </p:sp>
      </p:grpSp>
      <p:grpSp>
        <p:nvGrpSpPr>
          <p:cNvPr id="16394" name="Group 10"/>
          <p:cNvGrpSpPr>
            <a:grpSpLocks/>
          </p:cNvGrpSpPr>
          <p:nvPr/>
        </p:nvGrpSpPr>
        <p:grpSpPr bwMode="auto">
          <a:xfrm>
            <a:off x="358775" y="3844925"/>
            <a:ext cx="8547100" cy="2085975"/>
            <a:chOff x="226" y="2422"/>
            <a:chExt cx="5384" cy="1314"/>
          </a:xfrm>
        </p:grpSpPr>
        <p:sp>
          <p:nvSpPr>
            <p:cNvPr id="16399" name="Line 11"/>
            <p:cNvSpPr>
              <a:spLocks noChangeShapeType="1"/>
            </p:cNvSpPr>
            <p:nvPr/>
          </p:nvSpPr>
          <p:spPr bwMode="auto">
            <a:xfrm>
              <a:off x="252" y="2422"/>
              <a:ext cx="535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aphicFrame>
          <p:nvGraphicFramePr>
            <p:cNvPr id="16400" name="Object 12"/>
            <p:cNvGraphicFramePr>
              <a:graphicFrameLocks noChangeAspect="1"/>
            </p:cNvGraphicFramePr>
            <p:nvPr/>
          </p:nvGraphicFramePr>
          <p:xfrm>
            <a:off x="282" y="2681"/>
            <a:ext cx="1896" cy="240"/>
          </p:xfrm>
          <a:graphic>
            <a:graphicData uri="http://schemas.openxmlformats.org/presentationml/2006/ole">
              <mc:AlternateContent xmlns:mc="http://schemas.openxmlformats.org/markup-compatibility/2006">
                <mc:Choice xmlns:v="urn:schemas-microsoft-com:vml" Requires="v">
                  <p:oleObj spid="_x0000_s101534" name="Equation" r:id="rId9" imgW="3009900" imgH="381000" progId="">
                    <p:embed/>
                  </p:oleObj>
                </mc:Choice>
                <mc:Fallback>
                  <p:oleObj name="Equation" r:id="rId9" imgW="3009900" imgH="381000" progId="">
                    <p:embed/>
                    <p:pic>
                      <p:nvPicPr>
                        <p:cNvPr id="0" name="Picture 5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82" y="2681"/>
                          <a:ext cx="1896" cy="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 name="Object 13"/>
            <p:cNvGraphicFramePr>
              <a:graphicFrameLocks noChangeAspect="1"/>
            </p:cNvGraphicFramePr>
            <p:nvPr/>
          </p:nvGraphicFramePr>
          <p:xfrm>
            <a:off x="648" y="3180"/>
            <a:ext cx="776" cy="184"/>
          </p:xfrm>
          <a:graphic>
            <a:graphicData uri="http://schemas.openxmlformats.org/presentationml/2006/ole">
              <mc:AlternateContent xmlns:mc="http://schemas.openxmlformats.org/markup-compatibility/2006">
                <mc:Choice xmlns:v="urn:schemas-microsoft-com:vml" Requires="v">
                  <p:oleObj spid="_x0000_s101535" name="Equation" r:id="rId11" imgW="1231366" imgH="291973" progId="">
                    <p:embed/>
                  </p:oleObj>
                </mc:Choice>
                <mc:Fallback>
                  <p:oleObj name="Equation" r:id="rId11" imgW="1231366" imgH="291973" progId="">
                    <p:embed/>
                    <p:pic>
                      <p:nvPicPr>
                        <p:cNvPr id="0" name="Picture 5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48" y="3180"/>
                          <a:ext cx="776" cy="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6402" name="Text Box 14"/>
            <p:cNvSpPr txBox="1">
              <a:spLocks noChangeArrowheads="1"/>
            </p:cNvSpPr>
            <p:nvPr/>
          </p:nvSpPr>
          <p:spPr bwMode="auto">
            <a:xfrm>
              <a:off x="226" y="2445"/>
              <a:ext cx="347"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ar-AE" sz="2000" b="1">
                  <a:solidFill>
                    <a:srgbClr val="3333FF"/>
                  </a:solidFill>
                  <a:latin typeface="Times New Roman" panose="02020603050405020304" pitchFamily="18" charset="0"/>
                </a:rPr>
                <a:t>Let</a:t>
              </a:r>
            </a:p>
          </p:txBody>
        </p:sp>
        <p:sp>
          <p:nvSpPr>
            <p:cNvPr id="16403" name="Text Box 15"/>
            <p:cNvSpPr txBox="1">
              <a:spLocks noChangeArrowheads="1"/>
            </p:cNvSpPr>
            <p:nvPr/>
          </p:nvSpPr>
          <p:spPr bwMode="auto">
            <a:xfrm>
              <a:off x="266" y="2910"/>
              <a:ext cx="472"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ar-AE" sz="2000" b="1">
                  <a:solidFill>
                    <a:srgbClr val="CC0000"/>
                  </a:solidFill>
                  <a:latin typeface="Times New Roman" panose="02020603050405020304" pitchFamily="18" charset="0"/>
                </a:rPr>
                <a:t>Then</a:t>
              </a:r>
            </a:p>
          </p:txBody>
        </p:sp>
        <p:sp>
          <p:nvSpPr>
            <p:cNvPr id="16404" name="Text Box 16"/>
            <p:cNvSpPr txBox="1">
              <a:spLocks noChangeArrowheads="1"/>
            </p:cNvSpPr>
            <p:nvPr/>
          </p:nvSpPr>
          <p:spPr bwMode="auto">
            <a:xfrm>
              <a:off x="305" y="3486"/>
              <a:ext cx="1252"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ar-AE" sz="2000" b="1">
                  <a:solidFill>
                    <a:srgbClr val="CC0000"/>
                  </a:solidFill>
                  <a:latin typeface="Times New Roman" panose="02020603050405020304" pitchFamily="18" charset="0"/>
                </a:rPr>
                <a:t>s, p, d, f  orbitals</a:t>
              </a:r>
            </a:p>
          </p:txBody>
        </p:sp>
      </p:grpSp>
      <p:grpSp>
        <p:nvGrpSpPr>
          <p:cNvPr id="16401" name="Group 17"/>
          <p:cNvGrpSpPr>
            <a:grpSpLocks/>
          </p:cNvGrpSpPr>
          <p:nvPr/>
        </p:nvGrpSpPr>
        <p:grpSpPr bwMode="auto">
          <a:xfrm>
            <a:off x="4252913" y="3971925"/>
            <a:ext cx="4714875" cy="2609850"/>
            <a:chOff x="2679" y="2502"/>
            <a:chExt cx="2970" cy="1644"/>
          </a:xfrm>
        </p:grpSpPr>
        <p:graphicFrame>
          <p:nvGraphicFramePr>
            <p:cNvPr id="16393" name="Object 18"/>
            <p:cNvGraphicFramePr>
              <a:graphicFrameLocks noChangeAspect="1"/>
            </p:cNvGraphicFramePr>
            <p:nvPr/>
          </p:nvGraphicFramePr>
          <p:xfrm>
            <a:off x="2703" y="2502"/>
            <a:ext cx="1488" cy="384"/>
          </p:xfrm>
          <a:graphic>
            <a:graphicData uri="http://schemas.openxmlformats.org/presentationml/2006/ole">
              <mc:AlternateContent xmlns:mc="http://schemas.openxmlformats.org/markup-compatibility/2006">
                <mc:Choice xmlns:v="urn:schemas-microsoft-com:vml" Requires="v">
                  <p:oleObj spid="_x0000_s101536" name="Equation" r:id="rId13" imgW="2362200" imgH="609600" progId="">
                    <p:embed/>
                  </p:oleObj>
                </mc:Choice>
                <mc:Fallback>
                  <p:oleObj name="Equation" r:id="rId13" imgW="2362200" imgH="609600" progId="">
                    <p:embed/>
                    <p:pic>
                      <p:nvPicPr>
                        <p:cNvPr id="0" name="Picture 5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703" y="2502"/>
                          <a:ext cx="1488" cy="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 name="Object 19"/>
            <p:cNvGraphicFramePr>
              <a:graphicFrameLocks noChangeAspect="1"/>
            </p:cNvGraphicFramePr>
            <p:nvPr/>
          </p:nvGraphicFramePr>
          <p:xfrm>
            <a:off x="2731" y="2960"/>
            <a:ext cx="776" cy="184"/>
          </p:xfrm>
          <a:graphic>
            <a:graphicData uri="http://schemas.openxmlformats.org/presentationml/2006/ole">
              <mc:AlternateContent xmlns:mc="http://schemas.openxmlformats.org/markup-compatibility/2006">
                <mc:Choice xmlns:v="urn:schemas-microsoft-com:vml" Requires="v">
                  <p:oleObj spid="_x0000_s101537" name="Equation" r:id="rId15" imgW="1231366" imgH="291973" progId="">
                    <p:embed/>
                  </p:oleObj>
                </mc:Choice>
                <mc:Fallback>
                  <p:oleObj name="Equation" r:id="rId15" imgW="1231366" imgH="291973" progId="">
                    <p:embed/>
                    <p:pic>
                      <p:nvPicPr>
                        <p:cNvPr id="0" name="Picture 5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731" y="2960"/>
                          <a:ext cx="776" cy="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6395" name="Object 20"/>
            <p:cNvGraphicFramePr>
              <a:graphicFrameLocks noChangeAspect="1"/>
            </p:cNvGraphicFramePr>
            <p:nvPr/>
          </p:nvGraphicFramePr>
          <p:xfrm>
            <a:off x="2728" y="3741"/>
            <a:ext cx="384" cy="240"/>
          </p:xfrm>
          <a:graphic>
            <a:graphicData uri="http://schemas.openxmlformats.org/presentationml/2006/ole">
              <mc:AlternateContent xmlns:mc="http://schemas.openxmlformats.org/markup-compatibility/2006">
                <mc:Choice xmlns:v="urn:schemas-microsoft-com:vml" Requires="v">
                  <p:oleObj spid="_x0000_s101538" name="Equation" r:id="rId16" imgW="609336" imgH="380835" progId="">
                    <p:embed/>
                  </p:oleObj>
                </mc:Choice>
                <mc:Fallback>
                  <p:oleObj name="Equation" r:id="rId16" imgW="609336" imgH="380835" progId="">
                    <p:embed/>
                    <p:pic>
                      <p:nvPicPr>
                        <p:cNvPr id="0" name="Picture 54"/>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728" y="3741"/>
                          <a:ext cx="384" cy="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6396" name="Text Box 21"/>
            <p:cNvSpPr txBox="1">
              <a:spLocks noChangeArrowheads="1"/>
            </p:cNvSpPr>
            <p:nvPr/>
          </p:nvSpPr>
          <p:spPr bwMode="auto">
            <a:xfrm>
              <a:off x="3232" y="3704"/>
              <a:ext cx="1435" cy="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ar-AE" sz="2000" b="1">
                  <a:solidFill>
                    <a:srgbClr val="CC0000"/>
                  </a:solidFill>
                  <a:latin typeface="Times New Roman" panose="02020603050405020304" pitchFamily="18" charset="0"/>
                </a:rPr>
                <a:t>are the associated </a:t>
              </a:r>
              <a:br>
                <a:rPr lang="en-US" altLang="ar-AE" sz="2000" b="1">
                  <a:solidFill>
                    <a:srgbClr val="CC0000"/>
                  </a:solidFill>
                  <a:latin typeface="Times New Roman" panose="02020603050405020304" pitchFamily="18" charset="0"/>
                </a:rPr>
              </a:br>
              <a:r>
                <a:rPr lang="en-US" altLang="ar-AE" sz="2000" b="1">
                  <a:solidFill>
                    <a:srgbClr val="CC0000"/>
                  </a:solidFill>
                  <a:latin typeface="Times New Roman" panose="02020603050405020304" pitchFamily="18" charset="0"/>
                </a:rPr>
                <a:t>Legendre functions</a:t>
              </a:r>
            </a:p>
          </p:txBody>
        </p:sp>
        <p:sp>
          <p:nvSpPr>
            <p:cNvPr id="16397" name="Text Box 22"/>
            <p:cNvSpPr txBox="1">
              <a:spLocks noChangeArrowheads="1"/>
            </p:cNvSpPr>
            <p:nvPr/>
          </p:nvSpPr>
          <p:spPr bwMode="auto">
            <a:xfrm>
              <a:off x="2679" y="3194"/>
              <a:ext cx="2970"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ar-AE" sz="2000" b="1" i="1">
                  <a:latin typeface="Times New Roman" panose="02020603050405020304" pitchFamily="18" charset="0"/>
                </a:rPr>
                <a:t>G</a:t>
              </a:r>
              <a:r>
                <a:rPr lang="en-US" altLang="ar-AE" sz="2000" b="1">
                  <a:latin typeface="Times New Roman" panose="02020603050405020304" pitchFamily="18" charset="0"/>
                </a:rPr>
                <a:t>(</a:t>
              </a:r>
              <a:r>
                <a:rPr lang="en-US" altLang="ar-AE" sz="2000" b="1" i="1">
                  <a:latin typeface="Times New Roman" panose="02020603050405020304" pitchFamily="18" charset="0"/>
                </a:rPr>
                <a:t>z</a:t>
              </a:r>
              <a:r>
                <a:rPr lang="en-US" altLang="ar-AE" sz="2000" b="1">
                  <a:latin typeface="Times New Roman" panose="02020603050405020304" pitchFamily="18" charset="0"/>
                </a:rPr>
                <a:t>) are defined by the recursion relation.</a:t>
              </a:r>
              <a:endParaRPr lang="en-US" altLang="ar-AE" sz="2000" b="1" i="1">
                <a:latin typeface="Times New Roman" panose="02020603050405020304" pitchFamily="18" charset="0"/>
              </a:endParaRPr>
            </a:p>
          </p:txBody>
        </p:sp>
        <p:graphicFrame>
          <p:nvGraphicFramePr>
            <p:cNvPr id="16398" name="Object 23"/>
            <p:cNvGraphicFramePr>
              <a:graphicFrameLocks noChangeAspect="1"/>
            </p:cNvGraphicFramePr>
            <p:nvPr/>
          </p:nvGraphicFramePr>
          <p:xfrm>
            <a:off x="2750" y="3478"/>
            <a:ext cx="584" cy="160"/>
          </p:xfrm>
          <a:graphic>
            <a:graphicData uri="http://schemas.openxmlformats.org/presentationml/2006/ole">
              <mc:AlternateContent xmlns:mc="http://schemas.openxmlformats.org/markup-compatibility/2006">
                <mc:Choice xmlns:v="urn:schemas-microsoft-com:vml" Requires="v">
                  <p:oleObj spid="_x0000_s101539" name="Equation" r:id="rId18" imgW="926698" imgH="253890" progId="">
                    <p:embed/>
                  </p:oleObj>
                </mc:Choice>
                <mc:Fallback>
                  <p:oleObj name="Equation" r:id="rId18" imgW="926698" imgH="253890" progId="">
                    <p:embed/>
                    <p:pic>
                      <p:nvPicPr>
                        <p:cNvPr id="0" name="Picture 55"/>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750" y="3478"/>
                          <a:ext cx="584" cy="16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6392" name="Text Box 24"/>
          <p:cNvSpPr txBox="1">
            <a:spLocks noChangeArrowheads="1"/>
          </p:cNvSpPr>
          <p:nvPr/>
        </p:nvSpPr>
        <p:spPr bwMode="auto">
          <a:xfrm>
            <a:off x="7391400" y="6542088"/>
            <a:ext cx="1663700"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ar-AE" sz="800">
                <a:latin typeface="Times New Roman" panose="02020603050405020304" pitchFamily="18" charset="0"/>
              </a:rPr>
              <a:t>Copyright – Michael D. Fayer, 2007</a:t>
            </a:r>
          </a:p>
        </p:txBody>
      </p:sp>
      <p:sp>
        <p:nvSpPr>
          <p:cNvPr id="25" name="日付プレースホルダ 24"/>
          <p:cNvSpPr>
            <a:spLocks noGrp="1"/>
          </p:cNvSpPr>
          <p:nvPr>
            <p:ph type="dt" sz="half" idx="10"/>
          </p:nvPr>
        </p:nvSpPr>
        <p:spPr/>
        <p:txBody>
          <a:bodyPr/>
          <a:lstStyle/>
          <a:p>
            <a:pPr>
              <a:defRPr/>
            </a:pPr>
            <a:fld id="{94F21655-9F3A-4284-8C02-FA05525A6147}" type="datetime1">
              <a:rPr lang="ja-JP" altLang="en-US" smtClean="0"/>
              <a:t>2017/9/17</a:t>
            </a:fld>
            <a:endParaRPr lang="ja-JP" altLang="en-US"/>
          </a:p>
        </p:txBody>
      </p:sp>
      <p:sp>
        <p:nvSpPr>
          <p:cNvPr id="26" name="フッター プレースホルダ 25"/>
          <p:cNvSpPr>
            <a:spLocks noGrp="1"/>
          </p:cNvSpPr>
          <p:nvPr>
            <p:ph type="ftr" sz="quarter" idx="11"/>
          </p:nvPr>
        </p:nvSpPr>
        <p:spPr/>
        <p:txBody>
          <a:bodyPr/>
          <a:lstStyle/>
          <a:p>
            <a:pPr>
              <a:defRPr/>
            </a:pPr>
            <a:r>
              <a:rPr lang="en-US" altLang="ja-JP"/>
              <a:t>Seoul U. Seminer</a:t>
            </a:r>
            <a:endParaRPr lang="ja-JP" altLang="en-US"/>
          </a:p>
        </p:txBody>
      </p:sp>
    </p:spTree>
    <p:extLst>
      <p:ext uri="{BB962C8B-B14F-4D97-AF65-F5344CB8AC3E}">
        <p14:creationId xmlns:p14="http://schemas.microsoft.com/office/powerpoint/2010/main" val="42299386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638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1638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1639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164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8" grpId="0" build="p" autoUpdateAnimBg="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410" name="Object 2"/>
          <p:cNvGraphicFramePr>
            <a:graphicFrameLocks noChangeAspect="1"/>
          </p:cNvGraphicFramePr>
          <p:nvPr/>
        </p:nvGraphicFramePr>
        <p:xfrm>
          <a:off x="1020763" y="206375"/>
          <a:ext cx="1231900" cy="292100"/>
        </p:xfrm>
        <a:graphic>
          <a:graphicData uri="http://schemas.openxmlformats.org/presentationml/2006/ole">
            <mc:AlternateContent xmlns:mc="http://schemas.openxmlformats.org/markup-compatibility/2006">
              <mc:Choice xmlns:v="urn:schemas-microsoft-com:vml" Requires="v">
                <p:oleObj spid="_x0000_s102504" name="Equation" r:id="rId3" imgW="1231366" imgH="291973" progId="">
                  <p:embed/>
                </p:oleObj>
              </mc:Choice>
              <mc:Fallback>
                <p:oleObj name="Equation" r:id="rId3" imgW="1231366" imgH="291973" progId="">
                  <p:embed/>
                  <p:pic>
                    <p:nvPicPr>
                      <p:cNvPr id="0" name="Picture 3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0763" y="206375"/>
                        <a:ext cx="1231900" cy="29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7411" name="Object 3"/>
          <p:cNvGraphicFramePr>
            <a:graphicFrameLocks noChangeAspect="1"/>
          </p:cNvGraphicFramePr>
          <p:nvPr/>
        </p:nvGraphicFramePr>
        <p:xfrm>
          <a:off x="411163" y="679450"/>
          <a:ext cx="5181600" cy="685800"/>
        </p:xfrm>
        <a:graphic>
          <a:graphicData uri="http://schemas.openxmlformats.org/presentationml/2006/ole">
            <mc:AlternateContent xmlns:mc="http://schemas.openxmlformats.org/markup-compatibility/2006">
              <mc:Choice xmlns:v="urn:schemas-microsoft-com:vml" Requires="v">
                <p:oleObj spid="_x0000_s102505" name="Equation" r:id="rId5" imgW="5181600" imgH="685800" progId="">
                  <p:embed/>
                </p:oleObj>
              </mc:Choice>
              <mc:Fallback>
                <p:oleObj name="Equation" r:id="rId5" imgW="5181600" imgH="685800" progId="">
                  <p:embed/>
                  <p:pic>
                    <p:nvPicPr>
                      <p:cNvPr id="0" name="Picture 3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1163" y="679450"/>
                        <a:ext cx="51816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7412" name="Object 4"/>
          <p:cNvGraphicFramePr>
            <a:graphicFrameLocks noChangeAspect="1"/>
          </p:cNvGraphicFramePr>
          <p:nvPr/>
        </p:nvGraphicFramePr>
        <p:xfrm>
          <a:off x="404813" y="1697038"/>
          <a:ext cx="1587500" cy="711200"/>
        </p:xfrm>
        <a:graphic>
          <a:graphicData uri="http://schemas.openxmlformats.org/presentationml/2006/ole">
            <mc:AlternateContent xmlns:mc="http://schemas.openxmlformats.org/markup-compatibility/2006">
              <mc:Choice xmlns:v="urn:schemas-microsoft-com:vml" Requires="v">
                <p:oleObj spid="_x0000_s102506" name="Equation" r:id="rId7" imgW="1587500" imgH="711200" progId="">
                  <p:embed/>
                </p:oleObj>
              </mc:Choice>
              <mc:Fallback>
                <p:oleObj name="Equation" r:id="rId7" imgW="1587500" imgH="711200" progId="">
                  <p:embed/>
                  <p:pic>
                    <p:nvPicPr>
                      <p:cNvPr id="0" name="Picture 3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4813" y="1697038"/>
                        <a:ext cx="1587500" cy="71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7413" name="Text Box 5"/>
          <p:cNvSpPr txBox="1">
            <a:spLocks noChangeArrowheads="1"/>
          </p:cNvSpPr>
          <p:nvPr/>
        </p:nvSpPr>
        <p:spPr bwMode="auto">
          <a:xfrm>
            <a:off x="290513" y="106363"/>
            <a:ext cx="315436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ar-AE" sz="2000" b="1">
                <a:solidFill>
                  <a:srgbClr val="CC0000"/>
                </a:solidFill>
                <a:latin typeface="Times New Roman" panose="02020603050405020304" pitchFamily="18" charset="0"/>
              </a:rPr>
              <a:t>Since                      , we have</a:t>
            </a:r>
          </a:p>
        </p:txBody>
      </p:sp>
      <p:sp>
        <p:nvSpPr>
          <p:cNvPr id="17414" name="Text Box 6"/>
          <p:cNvSpPr txBox="1">
            <a:spLocks noChangeArrowheads="1"/>
          </p:cNvSpPr>
          <p:nvPr/>
        </p:nvSpPr>
        <p:spPr bwMode="auto">
          <a:xfrm>
            <a:off x="2425700" y="1863725"/>
            <a:ext cx="645953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ar-AE" sz="2000" b="1">
                <a:solidFill>
                  <a:srgbClr val="CC0000"/>
                </a:solidFill>
                <a:latin typeface="Times New Roman" panose="02020603050405020304" pitchFamily="18" charset="0"/>
              </a:rPr>
              <a:t>The potential only enters into the </a:t>
            </a:r>
            <a:r>
              <a:rPr lang="en-US" altLang="ar-AE" sz="2000" b="1" i="1">
                <a:solidFill>
                  <a:srgbClr val="CC0000"/>
                </a:solidFill>
                <a:latin typeface="Times New Roman" panose="02020603050405020304" pitchFamily="18" charset="0"/>
              </a:rPr>
              <a:t>R</a:t>
            </a:r>
            <a:r>
              <a:rPr lang="en-US" altLang="ar-AE" sz="2000" b="1">
                <a:solidFill>
                  <a:srgbClr val="CC0000"/>
                </a:solidFill>
                <a:latin typeface="Times New Roman" panose="02020603050405020304" pitchFamily="18" charset="0"/>
              </a:rPr>
              <a:t>(</a:t>
            </a:r>
            <a:r>
              <a:rPr lang="en-US" altLang="ar-AE" sz="2000" b="1" i="1">
                <a:solidFill>
                  <a:srgbClr val="CC0000"/>
                </a:solidFill>
                <a:latin typeface="Times New Roman" panose="02020603050405020304" pitchFamily="18" charset="0"/>
              </a:rPr>
              <a:t>r</a:t>
            </a:r>
            <a:r>
              <a:rPr lang="en-US" altLang="ar-AE" sz="2000" b="1">
                <a:solidFill>
                  <a:srgbClr val="CC0000"/>
                </a:solidFill>
                <a:latin typeface="Times New Roman" panose="02020603050405020304" pitchFamily="18" charset="0"/>
              </a:rPr>
              <a:t>) equation.  </a:t>
            </a:r>
            <a:r>
              <a:rPr lang="en-US" altLang="ar-AE" sz="2000" b="1" i="1">
                <a:solidFill>
                  <a:srgbClr val="CC0000"/>
                </a:solidFill>
                <a:latin typeface="Times New Roman" panose="02020603050405020304" pitchFamily="18" charset="0"/>
              </a:rPr>
              <a:t>Z</a:t>
            </a:r>
            <a:r>
              <a:rPr lang="en-US" altLang="ar-AE" sz="2000" b="1">
                <a:solidFill>
                  <a:srgbClr val="CC0000"/>
                </a:solidFill>
                <a:latin typeface="Times New Roman" panose="02020603050405020304" pitchFamily="18" charset="0"/>
              </a:rPr>
              <a:t> is the</a:t>
            </a:r>
            <a:br>
              <a:rPr lang="en-US" altLang="ar-AE" sz="2000" b="1">
                <a:solidFill>
                  <a:srgbClr val="CC0000"/>
                </a:solidFill>
                <a:latin typeface="Times New Roman" panose="02020603050405020304" pitchFamily="18" charset="0"/>
              </a:rPr>
            </a:br>
            <a:r>
              <a:rPr lang="en-US" altLang="ar-AE" sz="2000" b="1">
                <a:solidFill>
                  <a:srgbClr val="CC0000"/>
                </a:solidFill>
                <a:latin typeface="Times New Roman" panose="02020603050405020304" pitchFamily="18" charset="0"/>
              </a:rPr>
              <a:t>charge on the nucleus.  One for H atom.  Two for He</a:t>
            </a:r>
            <a:r>
              <a:rPr lang="en-US" altLang="ar-AE" sz="2000" b="1" baseline="30000">
                <a:solidFill>
                  <a:srgbClr val="CC0000"/>
                </a:solidFill>
                <a:latin typeface="Times New Roman" panose="02020603050405020304" pitchFamily="18" charset="0"/>
              </a:rPr>
              <a:t>+</a:t>
            </a:r>
            <a:r>
              <a:rPr lang="en-US" altLang="ar-AE" sz="2000" b="1">
                <a:solidFill>
                  <a:srgbClr val="CC0000"/>
                </a:solidFill>
                <a:latin typeface="Times New Roman" panose="02020603050405020304" pitchFamily="18" charset="0"/>
              </a:rPr>
              <a:t>, etc.</a:t>
            </a:r>
          </a:p>
        </p:txBody>
      </p:sp>
      <p:grpSp>
        <p:nvGrpSpPr>
          <p:cNvPr id="17415" name="Group 7"/>
          <p:cNvGrpSpPr>
            <a:grpSpLocks/>
          </p:cNvGrpSpPr>
          <p:nvPr/>
        </p:nvGrpSpPr>
        <p:grpSpPr bwMode="auto">
          <a:xfrm>
            <a:off x="384175" y="2578100"/>
            <a:ext cx="2649538" cy="2066925"/>
            <a:chOff x="242" y="1624"/>
            <a:chExt cx="1669" cy="1302"/>
          </a:xfrm>
        </p:grpSpPr>
        <p:graphicFrame>
          <p:nvGraphicFramePr>
            <p:cNvPr id="17422" name="Object 8"/>
            <p:cNvGraphicFramePr>
              <a:graphicFrameLocks noChangeAspect="1"/>
            </p:cNvGraphicFramePr>
            <p:nvPr/>
          </p:nvGraphicFramePr>
          <p:xfrm>
            <a:off x="382" y="1985"/>
            <a:ext cx="840" cy="392"/>
          </p:xfrm>
          <a:graphic>
            <a:graphicData uri="http://schemas.openxmlformats.org/presentationml/2006/ole">
              <mc:AlternateContent xmlns:mc="http://schemas.openxmlformats.org/markup-compatibility/2006">
                <mc:Choice xmlns:v="urn:schemas-microsoft-com:vml" Requires="v">
                  <p:oleObj spid="_x0000_s102507" name="Equation" r:id="rId9" imgW="1333500" imgH="622300" progId="">
                    <p:embed/>
                  </p:oleObj>
                </mc:Choice>
                <mc:Fallback>
                  <p:oleObj name="Equation" r:id="rId9" imgW="1333500" imgH="622300" progId="">
                    <p:embed/>
                    <p:pic>
                      <p:nvPicPr>
                        <p:cNvPr id="0" name="Picture 3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2" y="1985"/>
                          <a:ext cx="840" cy="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7423" name="Object 9"/>
            <p:cNvGraphicFramePr>
              <a:graphicFrameLocks noChangeAspect="1"/>
            </p:cNvGraphicFramePr>
            <p:nvPr/>
          </p:nvGraphicFramePr>
          <p:xfrm>
            <a:off x="377" y="2478"/>
            <a:ext cx="872" cy="448"/>
          </p:xfrm>
          <a:graphic>
            <a:graphicData uri="http://schemas.openxmlformats.org/presentationml/2006/ole">
              <mc:AlternateContent xmlns:mc="http://schemas.openxmlformats.org/markup-compatibility/2006">
                <mc:Choice xmlns:v="urn:schemas-microsoft-com:vml" Requires="v">
                  <p:oleObj spid="_x0000_s102508" name="Equation" r:id="rId11" imgW="1384300" imgH="711200" progId="">
                    <p:embed/>
                  </p:oleObj>
                </mc:Choice>
                <mc:Fallback>
                  <p:oleObj name="Equation" r:id="rId11" imgW="1384300" imgH="711200" progId="">
                    <p:embed/>
                    <p:pic>
                      <p:nvPicPr>
                        <p:cNvPr id="0" name="Picture 3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77" y="2478"/>
                          <a:ext cx="872" cy="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7424" name="Text Box 10"/>
            <p:cNvSpPr txBox="1">
              <a:spLocks noChangeArrowheads="1"/>
            </p:cNvSpPr>
            <p:nvPr/>
          </p:nvSpPr>
          <p:spPr bwMode="auto">
            <a:xfrm>
              <a:off x="242" y="1624"/>
              <a:ext cx="1669"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ar-AE" sz="2000" b="1">
                  <a:solidFill>
                    <a:srgbClr val="3333FF"/>
                  </a:solidFill>
                  <a:latin typeface="Times New Roman" panose="02020603050405020304" pitchFamily="18" charset="0"/>
                </a:rPr>
                <a:t>Make the substitutions</a:t>
              </a:r>
            </a:p>
          </p:txBody>
        </p:sp>
      </p:grpSp>
      <p:grpSp>
        <p:nvGrpSpPr>
          <p:cNvPr id="17419" name="Group 11"/>
          <p:cNvGrpSpPr>
            <a:grpSpLocks/>
          </p:cNvGrpSpPr>
          <p:nvPr/>
        </p:nvGrpSpPr>
        <p:grpSpPr bwMode="auto">
          <a:xfrm>
            <a:off x="458788" y="4832350"/>
            <a:ext cx="6162675" cy="1000125"/>
            <a:chOff x="289" y="3044"/>
            <a:chExt cx="3882" cy="630"/>
          </a:xfrm>
        </p:grpSpPr>
        <p:grpSp>
          <p:nvGrpSpPr>
            <p:cNvPr id="17418" name="Group 12"/>
            <p:cNvGrpSpPr>
              <a:grpSpLocks/>
            </p:cNvGrpSpPr>
            <p:nvPr/>
          </p:nvGrpSpPr>
          <p:grpSpPr bwMode="auto">
            <a:xfrm>
              <a:off x="289" y="3044"/>
              <a:ext cx="2843" cy="630"/>
              <a:chOff x="289" y="3044"/>
              <a:chExt cx="2843" cy="630"/>
            </a:xfrm>
          </p:grpSpPr>
          <p:graphicFrame>
            <p:nvGraphicFramePr>
              <p:cNvPr id="17420" name="Object 13"/>
              <p:cNvGraphicFramePr>
                <a:graphicFrameLocks noChangeAspect="1"/>
              </p:cNvGraphicFramePr>
              <p:nvPr/>
            </p:nvGraphicFramePr>
            <p:xfrm>
              <a:off x="390" y="3490"/>
              <a:ext cx="560" cy="184"/>
            </p:xfrm>
            <a:graphic>
              <a:graphicData uri="http://schemas.openxmlformats.org/presentationml/2006/ole">
                <mc:AlternateContent xmlns:mc="http://schemas.openxmlformats.org/markup-compatibility/2006">
                  <mc:Choice xmlns:v="urn:schemas-microsoft-com:vml" Requires="v">
                    <p:oleObj spid="_x0000_s102509" name="Equation" r:id="rId13" imgW="888614" imgH="291973" progId="">
                      <p:embed/>
                    </p:oleObj>
                  </mc:Choice>
                  <mc:Fallback>
                    <p:oleObj name="Equation" r:id="rId13" imgW="888614" imgH="291973" progId="">
                      <p:embed/>
                      <p:pic>
                        <p:nvPicPr>
                          <p:cNvPr id="0" name="Picture 3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90" y="3490"/>
                            <a:ext cx="560" cy="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7421" name="Text Box 14"/>
              <p:cNvSpPr txBox="1">
                <a:spLocks noChangeArrowheads="1"/>
              </p:cNvSpPr>
              <p:nvPr/>
            </p:nvSpPr>
            <p:spPr bwMode="auto">
              <a:xfrm>
                <a:off x="289" y="3044"/>
                <a:ext cx="2843"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ar-AE" sz="2000" b="1">
                    <a:solidFill>
                      <a:srgbClr val="008000"/>
                    </a:solidFill>
                    <a:latin typeface="Times New Roman" panose="02020603050405020304" pitchFamily="18" charset="0"/>
                  </a:rPr>
                  <a:t>Introduce the new independent variable</a:t>
                </a:r>
              </a:p>
            </p:txBody>
          </p:sp>
        </p:grpSp>
        <p:sp>
          <p:nvSpPr>
            <p:cNvPr id="2" name="Text Box 15"/>
            <p:cNvSpPr txBox="1">
              <a:spLocks noChangeArrowheads="1"/>
            </p:cNvSpPr>
            <p:nvPr/>
          </p:nvSpPr>
          <p:spPr bwMode="auto">
            <a:xfrm>
              <a:off x="1133" y="3419"/>
              <a:ext cx="3038"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ar-AE" sz="2000" b="1" i="1">
                  <a:solidFill>
                    <a:srgbClr val="CC0000"/>
                  </a:solidFill>
                  <a:latin typeface="Symbol" panose="05050102010706020507" pitchFamily="18" charset="2"/>
                </a:rPr>
                <a:t>r</a:t>
              </a:r>
              <a:r>
                <a:rPr lang="en-US" altLang="ar-AE" sz="2000" b="1">
                  <a:solidFill>
                    <a:srgbClr val="CC0000"/>
                  </a:solidFill>
                  <a:latin typeface="Times New Roman" panose="02020603050405020304" pitchFamily="18" charset="0"/>
                </a:rPr>
                <a:t> is the the distance variable in units of 2</a:t>
              </a:r>
              <a:r>
                <a:rPr lang="en-US" altLang="ar-AE" sz="2000" b="1" i="1">
                  <a:solidFill>
                    <a:srgbClr val="CC0000"/>
                  </a:solidFill>
                  <a:latin typeface="Symbol" panose="05050102010706020507" pitchFamily="18" charset="2"/>
                </a:rPr>
                <a:t>a</a:t>
              </a:r>
              <a:r>
                <a:rPr lang="en-US" altLang="ar-AE" sz="2000" b="1">
                  <a:solidFill>
                    <a:srgbClr val="CC0000"/>
                  </a:solidFill>
                  <a:latin typeface="Times New Roman" panose="02020603050405020304" pitchFamily="18" charset="0"/>
                </a:rPr>
                <a:t>.</a:t>
              </a:r>
            </a:p>
          </p:txBody>
        </p:sp>
      </p:grpSp>
      <p:sp>
        <p:nvSpPr>
          <p:cNvPr id="17417" name="Text Box 16"/>
          <p:cNvSpPr txBox="1">
            <a:spLocks noChangeArrowheads="1"/>
          </p:cNvSpPr>
          <p:nvPr/>
        </p:nvSpPr>
        <p:spPr bwMode="auto">
          <a:xfrm>
            <a:off x="7391400" y="6542088"/>
            <a:ext cx="1663700"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ar-AE" sz="800">
                <a:latin typeface="Times New Roman" panose="02020603050405020304" pitchFamily="18" charset="0"/>
              </a:rPr>
              <a:t>Copyright – Michael D. Fayer, 2007</a:t>
            </a:r>
          </a:p>
        </p:txBody>
      </p:sp>
      <p:sp>
        <p:nvSpPr>
          <p:cNvPr id="17" name="日付プレースホルダ 16"/>
          <p:cNvSpPr>
            <a:spLocks noGrp="1"/>
          </p:cNvSpPr>
          <p:nvPr>
            <p:ph type="dt" sz="half" idx="10"/>
          </p:nvPr>
        </p:nvSpPr>
        <p:spPr/>
        <p:txBody>
          <a:bodyPr/>
          <a:lstStyle/>
          <a:p>
            <a:pPr>
              <a:defRPr/>
            </a:pPr>
            <a:fld id="{80742B10-D57A-4C2A-AA2E-29FC91C7D5B0}" type="datetime1">
              <a:rPr lang="ja-JP" altLang="en-US" smtClean="0"/>
              <a:t>2017/9/17</a:t>
            </a:fld>
            <a:endParaRPr lang="ja-JP" altLang="en-US"/>
          </a:p>
        </p:txBody>
      </p:sp>
      <p:sp>
        <p:nvSpPr>
          <p:cNvPr id="18" name="フッター プレースホルダ 17"/>
          <p:cNvSpPr>
            <a:spLocks noGrp="1"/>
          </p:cNvSpPr>
          <p:nvPr>
            <p:ph type="ftr" sz="quarter" idx="11"/>
          </p:nvPr>
        </p:nvSpPr>
        <p:spPr/>
        <p:txBody>
          <a:bodyPr/>
          <a:lstStyle/>
          <a:p>
            <a:pPr>
              <a:defRPr/>
            </a:pPr>
            <a:r>
              <a:rPr lang="en-US" altLang="ja-JP"/>
              <a:t>Seoul U. Seminer</a:t>
            </a:r>
            <a:endParaRPr lang="ja-JP" altLang="en-US"/>
          </a:p>
        </p:txBody>
      </p:sp>
    </p:spTree>
    <p:extLst>
      <p:ext uri="{BB962C8B-B14F-4D97-AF65-F5344CB8AC3E}">
        <p14:creationId xmlns:p14="http://schemas.microsoft.com/office/powerpoint/2010/main" val="26852002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741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174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2"/>
          <p:cNvSpPr txBox="1">
            <a:spLocks noChangeArrowheads="1"/>
          </p:cNvSpPr>
          <p:nvPr/>
        </p:nvSpPr>
        <p:spPr bwMode="auto">
          <a:xfrm>
            <a:off x="346075" y="109538"/>
            <a:ext cx="334803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ar-AE" sz="2000" b="1">
                <a:solidFill>
                  <a:srgbClr val="008000"/>
                </a:solidFill>
                <a:latin typeface="Times New Roman" panose="02020603050405020304" pitchFamily="18" charset="0"/>
              </a:rPr>
              <a:t>Making the substitutions and</a:t>
            </a:r>
            <a:br>
              <a:rPr lang="en-US" altLang="ar-AE" sz="2000" b="1">
                <a:solidFill>
                  <a:srgbClr val="008000"/>
                </a:solidFill>
                <a:latin typeface="Times New Roman" panose="02020603050405020304" pitchFamily="18" charset="0"/>
              </a:rPr>
            </a:br>
            <a:r>
              <a:rPr lang="en-US" altLang="ar-AE" sz="2000" b="1">
                <a:solidFill>
                  <a:srgbClr val="008000"/>
                </a:solidFill>
                <a:latin typeface="Times New Roman" panose="02020603050405020304" pitchFamily="18" charset="0"/>
              </a:rPr>
              <a:t>with</a:t>
            </a:r>
          </a:p>
        </p:txBody>
      </p:sp>
      <p:graphicFrame>
        <p:nvGraphicFramePr>
          <p:cNvPr id="18435" name="Object 3"/>
          <p:cNvGraphicFramePr>
            <a:graphicFrameLocks noChangeAspect="1"/>
          </p:cNvGraphicFramePr>
          <p:nvPr/>
        </p:nvGraphicFramePr>
        <p:xfrm>
          <a:off x="1042988" y="827088"/>
          <a:ext cx="1320800" cy="292100"/>
        </p:xfrm>
        <a:graphic>
          <a:graphicData uri="http://schemas.openxmlformats.org/presentationml/2006/ole">
            <mc:AlternateContent xmlns:mc="http://schemas.openxmlformats.org/markup-compatibility/2006">
              <mc:Choice xmlns:v="urn:schemas-microsoft-com:vml" Requires="v">
                <p:oleObj spid="_x0000_s103562" name="Equation" r:id="rId3" imgW="1320227" imgH="291973" progId="">
                  <p:embed/>
                </p:oleObj>
              </mc:Choice>
              <mc:Fallback>
                <p:oleObj name="Equation" r:id="rId3" imgW="1320227" imgH="291973" progId="">
                  <p:embed/>
                  <p:pic>
                    <p:nvPicPr>
                      <p:cNvPr id="0" name="Picture 4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2988" y="827088"/>
                        <a:ext cx="1320800" cy="292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8436" name="Text Box 4"/>
          <p:cNvSpPr txBox="1">
            <a:spLocks noChangeArrowheads="1"/>
          </p:cNvSpPr>
          <p:nvPr/>
        </p:nvSpPr>
        <p:spPr bwMode="auto">
          <a:xfrm>
            <a:off x="396875" y="1096963"/>
            <a:ext cx="8032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ar-AE" sz="2000" b="1">
                <a:solidFill>
                  <a:srgbClr val="008000"/>
                </a:solidFill>
                <a:latin typeface="Times New Roman" panose="02020603050405020304" pitchFamily="18" charset="0"/>
              </a:rPr>
              <a:t>yields</a:t>
            </a:r>
          </a:p>
        </p:txBody>
      </p:sp>
      <p:graphicFrame>
        <p:nvGraphicFramePr>
          <p:cNvPr id="18437" name="Object 5"/>
          <p:cNvGraphicFramePr>
            <a:graphicFrameLocks noChangeAspect="1"/>
          </p:cNvGraphicFramePr>
          <p:nvPr/>
        </p:nvGraphicFramePr>
        <p:xfrm>
          <a:off x="544513" y="1646238"/>
          <a:ext cx="4597400" cy="736600"/>
        </p:xfrm>
        <a:graphic>
          <a:graphicData uri="http://schemas.openxmlformats.org/presentationml/2006/ole">
            <mc:AlternateContent xmlns:mc="http://schemas.openxmlformats.org/markup-compatibility/2006">
              <mc:Choice xmlns:v="urn:schemas-microsoft-com:vml" Requires="v">
                <p:oleObj spid="_x0000_s103563" name="Equation" r:id="rId5" imgW="4597400" imgH="736600" progId="">
                  <p:embed/>
                </p:oleObj>
              </mc:Choice>
              <mc:Fallback>
                <p:oleObj name="Equation" r:id="rId5" imgW="4597400" imgH="736600" progId="">
                  <p:embed/>
                  <p:pic>
                    <p:nvPicPr>
                      <p:cNvPr id="0" name="Picture 4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4513" y="1646238"/>
                        <a:ext cx="4597400" cy="73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8438" name="Object 6"/>
          <p:cNvGraphicFramePr>
            <a:graphicFrameLocks noChangeAspect="1"/>
          </p:cNvGraphicFramePr>
          <p:nvPr/>
        </p:nvGraphicFramePr>
        <p:xfrm>
          <a:off x="5959475" y="1830388"/>
          <a:ext cx="1003300" cy="292100"/>
        </p:xfrm>
        <a:graphic>
          <a:graphicData uri="http://schemas.openxmlformats.org/presentationml/2006/ole">
            <mc:AlternateContent xmlns:mc="http://schemas.openxmlformats.org/markup-compatibility/2006">
              <mc:Choice xmlns:v="urn:schemas-microsoft-com:vml" Requires="v">
                <p:oleObj spid="_x0000_s103564" name="Equation" r:id="rId7" imgW="1002865" imgH="291973" progId="">
                  <p:embed/>
                </p:oleObj>
              </mc:Choice>
              <mc:Fallback>
                <p:oleObj name="Equation" r:id="rId7" imgW="1002865" imgH="291973" progId="">
                  <p:embed/>
                  <p:pic>
                    <p:nvPicPr>
                      <p:cNvPr id="0" name="Picture 4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59475" y="1830388"/>
                        <a:ext cx="1003300" cy="29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18439" name="Group 7"/>
          <p:cNvGrpSpPr>
            <a:grpSpLocks/>
          </p:cNvGrpSpPr>
          <p:nvPr/>
        </p:nvGrpSpPr>
        <p:grpSpPr bwMode="auto">
          <a:xfrm>
            <a:off x="471488" y="2655888"/>
            <a:ext cx="6635750" cy="396875"/>
            <a:chOff x="297" y="1673"/>
            <a:chExt cx="4180" cy="250"/>
          </a:xfrm>
        </p:grpSpPr>
        <p:sp>
          <p:nvSpPr>
            <p:cNvPr id="18451" name="Text Box 8"/>
            <p:cNvSpPr txBox="1">
              <a:spLocks noChangeArrowheads="1"/>
            </p:cNvSpPr>
            <p:nvPr/>
          </p:nvSpPr>
          <p:spPr bwMode="auto">
            <a:xfrm>
              <a:off x="297" y="1673"/>
              <a:ext cx="4180"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ar-AE" sz="2000" b="1">
                  <a:solidFill>
                    <a:srgbClr val="003399"/>
                  </a:solidFill>
                  <a:latin typeface="Times New Roman" panose="02020603050405020304" pitchFamily="18" charset="0"/>
                </a:rPr>
                <a:t>To solve - look at solution for large </a:t>
              </a:r>
              <a:r>
                <a:rPr lang="en-US" altLang="ar-AE" sz="2000" b="1" i="1">
                  <a:solidFill>
                    <a:srgbClr val="003399"/>
                  </a:solidFill>
                  <a:latin typeface="Symbol" panose="05050102010706020507" pitchFamily="18" charset="2"/>
                </a:rPr>
                <a:t>r</a:t>
              </a:r>
              <a:r>
                <a:rPr lang="en-US" altLang="ar-AE" sz="2000" b="1">
                  <a:solidFill>
                    <a:srgbClr val="003399"/>
                  </a:solidFill>
                  <a:latin typeface="Times New Roman" panose="02020603050405020304" pitchFamily="18" charset="0"/>
                </a:rPr>
                <a:t>,                  (like H. O.).</a:t>
              </a:r>
            </a:p>
          </p:txBody>
        </p:sp>
        <p:graphicFrame>
          <p:nvGraphicFramePr>
            <p:cNvPr id="18452" name="Object 9"/>
            <p:cNvGraphicFramePr>
              <a:graphicFrameLocks noChangeAspect="1"/>
            </p:cNvGraphicFramePr>
            <p:nvPr/>
          </p:nvGraphicFramePr>
          <p:xfrm>
            <a:off x="3106" y="1774"/>
            <a:ext cx="448" cy="120"/>
          </p:xfrm>
          <a:graphic>
            <a:graphicData uri="http://schemas.openxmlformats.org/presentationml/2006/ole">
              <mc:AlternateContent xmlns:mc="http://schemas.openxmlformats.org/markup-compatibility/2006">
                <mc:Choice xmlns:v="urn:schemas-microsoft-com:vml" Requires="v">
                  <p:oleObj spid="_x0000_s103565" name="Equation" r:id="rId9" imgW="710891" imgH="190417" progId="">
                    <p:embed/>
                  </p:oleObj>
                </mc:Choice>
                <mc:Fallback>
                  <p:oleObj name="Equation" r:id="rId9" imgW="710891" imgH="190417" progId="">
                    <p:embed/>
                    <p:pic>
                      <p:nvPicPr>
                        <p:cNvPr id="0" name="Picture 4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106" y="1774"/>
                          <a:ext cx="448" cy="12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18442" name="Group 10"/>
          <p:cNvGrpSpPr>
            <a:grpSpLocks/>
          </p:cNvGrpSpPr>
          <p:nvPr/>
        </p:nvGrpSpPr>
        <p:grpSpPr bwMode="auto">
          <a:xfrm>
            <a:off x="458788" y="3200400"/>
            <a:ext cx="7250112" cy="2900363"/>
            <a:chOff x="289" y="2016"/>
            <a:chExt cx="4567" cy="1827"/>
          </a:xfrm>
        </p:grpSpPr>
        <p:sp>
          <p:nvSpPr>
            <p:cNvPr id="18445" name="Text Box 11"/>
            <p:cNvSpPr txBox="1">
              <a:spLocks noChangeArrowheads="1"/>
            </p:cNvSpPr>
            <p:nvPr/>
          </p:nvSpPr>
          <p:spPr bwMode="auto">
            <a:xfrm>
              <a:off x="289" y="2016"/>
              <a:ext cx="3223"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ar-AE" sz="2000" b="1">
                  <a:solidFill>
                    <a:srgbClr val="008000"/>
                  </a:solidFill>
                  <a:latin typeface="Times New Roman" panose="02020603050405020304" pitchFamily="18" charset="0"/>
                </a:rPr>
                <a:t>Consider the first term in the equation above.</a:t>
              </a:r>
            </a:p>
          </p:txBody>
        </p:sp>
        <p:graphicFrame>
          <p:nvGraphicFramePr>
            <p:cNvPr id="18446" name="Object 12"/>
            <p:cNvGraphicFramePr>
              <a:graphicFrameLocks noChangeAspect="1"/>
            </p:cNvGraphicFramePr>
            <p:nvPr/>
          </p:nvGraphicFramePr>
          <p:xfrm>
            <a:off x="359" y="2278"/>
            <a:ext cx="2880" cy="496"/>
          </p:xfrm>
          <a:graphic>
            <a:graphicData uri="http://schemas.openxmlformats.org/presentationml/2006/ole">
              <mc:AlternateContent xmlns:mc="http://schemas.openxmlformats.org/markup-compatibility/2006">
                <mc:Choice xmlns:v="urn:schemas-microsoft-com:vml" Requires="v">
                  <p:oleObj spid="_x0000_s103566" name="Equation" r:id="rId11" imgW="4572000" imgH="787400" progId="">
                    <p:embed/>
                  </p:oleObj>
                </mc:Choice>
                <mc:Fallback>
                  <p:oleObj name="Equation" r:id="rId11" imgW="4572000" imgH="787400" progId="">
                    <p:embed/>
                    <p:pic>
                      <p:nvPicPr>
                        <p:cNvPr id="0" name="Picture 4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59" y="2278"/>
                          <a:ext cx="2880" cy="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8447" name="Object 13"/>
            <p:cNvGraphicFramePr>
              <a:graphicFrameLocks noChangeAspect="1"/>
            </p:cNvGraphicFramePr>
            <p:nvPr/>
          </p:nvGraphicFramePr>
          <p:xfrm>
            <a:off x="1621" y="2948"/>
            <a:ext cx="984" cy="440"/>
          </p:xfrm>
          <a:graphic>
            <a:graphicData uri="http://schemas.openxmlformats.org/presentationml/2006/ole">
              <mc:AlternateContent xmlns:mc="http://schemas.openxmlformats.org/markup-compatibility/2006">
                <mc:Choice xmlns:v="urn:schemas-microsoft-com:vml" Requires="v">
                  <p:oleObj spid="_x0000_s103567" name="Equation" r:id="rId13" imgW="1562100" imgH="698500" progId="">
                    <p:embed/>
                  </p:oleObj>
                </mc:Choice>
                <mc:Fallback>
                  <p:oleObj name="Equation" r:id="rId13" imgW="1562100" imgH="698500" progId="">
                    <p:embed/>
                    <p:pic>
                      <p:nvPicPr>
                        <p:cNvPr id="0" name="Picture 4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621" y="2948"/>
                          <a:ext cx="984" cy="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448" name="Text Box 14"/>
            <p:cNvSpPr txBox="1">
              <a:spLocks noChangeArrowheads="1"/>
            </p:cNvSpPr>
            <p:nvPr/>
          </p:nvSpPr>
          <p:spPr bwMode="auto">
            <a:xfrm>
              <a:off x="3049" y="3479"/>
              <a:ext cx="1807"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ar-AE" sz="2000" b="1">
                  <a:latin typeface="Times New Roman" panose="02020603050405020304" pitchFamily="18" charset="0"/>
                </a:rPr>
                <a:t>This term goes to zero as</a:t>
              </a:r>
            </a:p>
          </p:txBody>
        </p:sp>
        <p:graphicFrame>
          <p:nvGraphicFramePr>
            <p:cNvPr id="2" name="Object 15"/>
            <p:cNvGraphicFramePr>
              <a:graphicFrameLocks noChangeAspect="1"/>
            </p:cNvGraphicFramePr>
            <p:nvPr/>
          </p:nvGraphicFramePr>
          <p:xfrm>
            <a:off x="3115" y="3723"/>
            <a:ext cx="448" cy="120"/>
          </p:xfrm>
          <a:graphic>
            <a:graphicData uri="http://schemas.openxmlformats.org/presentationml/2006/ole">
              <mc:AlternateContent xmlns:mc="http://schemas.openxmlformats.org/markup-compatibility/2006">
                <mc:Choice xmlns:v="urn:schemas-microsoft-com:vml" Requires="v">
                  <p:oleObj spid="_x0000_s103568" name="Equation" r:id="rId15" imgW="710891" imgH="190417" progId="">
                    <p:embed/>
                  </p:oleObj>
                </mc:Choice>
                <mc:Fallback>
                  <p:oleObj name="Equation" r:id="rId15" imgW="710891" imgH="190417" progId="">
                    <p:embed/>
                    <p:pic>
                      <p:nvPicPr>
                        <p:cNvPr id="0" name="Picture 4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115" y="3723"/>
                          <a:ext cx="448" cy="12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8450" name="Line 16"/>
            <p:cNvSpPr>
              <a:spLocks noChangeShapeType="1"/>
            </p:cNvSpPr>
            <p:nvPr/>
          </p:nvSpPr>
          <p:spPr bwMode="auto">
            <a:xfrm flipH="1" flipV="1">
              <a:off x="2564" y="3366"/>
              <a:ext cx="505" cy="229"/>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18449" name="Group 17"/>
          <p:cNvGrpSpPr>
            <a:grpSpLocks/>
          </p:cNvGrpSpPr>
          <p:nvPr/>
        </p:nvGrpSpPr>
        <p:grpSpPr bwMode="auto">
          <a:xfrm>
            <a:off x="284163" y="6178550"/>
            <a:ext cx="8475662" cy="396875"/>
            <a:chOff x="179" y="3892"/>
            <a:chExt cx="5339" cy="250"/>
          </a:xfrm>
        </p:grpSpPr>
        <p:sp>
          <p:nvSpPr>
            <p:cNvPr id="18443" name="Text Box 18"/>
            <p:cNvSpPr txBox="1">
              <a:spLocks noChangeArrowheads="1"/>
            </p:cNvSpPr>
            <p:nvPr/>
          </p:nvSpPr>
          <p:spPr bwMode="auto">
            <a:xfrm>
              <a:off x="179" y="3892"/>
              <a:ext cx="5339"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ar-AE" sz="2000" b="1">
                  <a:solidFill>
                    <a:srgbClr val="003399"/>
                  </a:solidFill>
                  <a:latin typeface="Times New Roman" panose="02020603050405020304" pitchFamily="18" charset="0"/>
                </a:rPr>
                <a:t>The terms in the full equation divided by </a:t>
              </a:r>
              <a:r>
                <a:rPr lang="en-US" altLang="ar-AE" sz="2000" b="1" i="1">
                  <a:solidFill>
                    <a:srgbClr val="003399"/>
                  </a:solidFill>
                  <a:latin typeface="Symbol" panose="05050102010706020507" pitchFamily="18" charset="2"/>
                </a:rPr>
                <a:t>r</a:t>
              </a:r>
              <a:r>
                <a:rPr lang="en-US" altLang="ar-AE" sz="2000" b="1">
                  <a:solidFill>
                    <a:srgbClr val="003399"/>
                  </a:solidFill>
                  <a:latin typeface="Times New Roman" panose="02020603050405020304" pitchFamily="18" charset="0"/>
                </a:rPr>
                <a:t> and </a:t>
              </a:r>
              <a:r>
                <a:rPr lang="en-US" altLang="ar-AE" sz="2000" b="1" i="1">
                  <a:solidFill>
                    <a:srgbClr val="003399"/>
                  </a:solidFill>
                  <a:latin typeface="Symbol" panose="05050102010706020507" pitchFamily="18" charset="2"/>
                </a:rPr>
                <a:t>r</a:t>
              </a:r>
              <a:r>
                <a:rPr lang="en-US" altLang="ar-AE" sz="2000" b="1" baseline="30000">
                  <a:solidFill>
                    <a:srgbClr val="003399"/>
                  </a:solidFill>
                  <a:latin typeface="Times New Roman" panose="02020603050405020304" pitchFamily="18" charset="0"/>
                </a:rPr>
                <a:t>2</a:t>
              </a:r>
              <a:r>
                <a:rPr lang="en-US" altLang="ar-AE" sz="2000" b="1">
                  <a:solidFill>
                    <a:srgbClr val="003399"/>
                  </a:solidFill>
                  <a:latin typeface="Times New Roman" panose="02020603050405020304" pitchFamily="18" charset="0"/>
                </a:rPr>
                <a:t> also go to zero as              . </a:t>
              </a:r>
            </a:p>
          </p:txBody>
        </p:sp>
        <p:graphicFrame>
          <p:nvGraphicFramePr>
            <p:cNvPr id="18444" name="Object 19"/>
            <p:cNvGraphicFramePr>
              <a:graphicFrameLocks noChangeAspect="1"/>
            </p:cNvGraphicFramePr>
            <p:nvPr/>
          </p:nvGraphicFramePr>
          <p:xfrm>
            <a:off x="4876" y="3985"/>
            <a:ext cx="448" cy="120"/>
          </p:xfrm>
          <a:graphic>
            <a:graphicData uri="http://schemas.openxmlformats.org/presentationml/2006/ole">
              <mc:AlternateContent xmlns:mc="http://schemas.openxmlformats.org/markup-compatibility/2006">
                <mc:Choice xmlns:v="urn:schemas-microsoft-com:vml" Requires="v">
                  <p:oleObj spid="_x0000_s103569" name="Equation" r:id="rId16" imgW="710891" imgH="190417" progId="">
                    <p:embed/>
                  </p:oleObj>
                </mc:Choice>
                <mc:Fallback>
                  <p:oleObj name="Equation" r:id="rId16" imgW="710891" imgH="190417" progId="">
                    <p:embed/>
                    <p:pic>
                      <p:nvPicPr>
                        <p:cNvPr id="0" name="Picture 49"/>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876" y="3985"/>
                          <a:ext cx="448" cy="12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3" name="Text Box 20"/>
          <p:cNvSpPr txBox="1">
            <a:spLocks noChangeArrowheads="1"/>
          </p:cNvSpPr>
          <p:nvPr/>
        </p:nvSpPr>
        <p:spPr bwMode="auto">
          <a:xfrm>
            <a:off x="7391400" y="6542088"/>
            <a:ext cx="1663700"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ar-AE" sz="800">
                <a:latin typeface="Times New Roman" panose="02020603050405020304" pitchFamily="18" charset="0"/>
              </a:rPr>
              <a:t>Copyright – Michael D. Fayer, 2007</a:t>
            </a:r>
          </a:p>
        </p:txBody>
      </p:sp>
      <p:sp>
        <p:nvSpPr>
          <p:cNvPr id="21" name="日付プレースホルダ 20"/>
          <p:cNvSpPr>
            <a:spLocks noGrp="1"/>
          </p:cNvSpPr>
          <p:nvPr>
            <p:ph type="dt" sz="half" idx="10"/>
          </p:nvPr>
        </p:nvSpPr>
        <p:spPr/>
        <p:txBody>
          <a:bodyPr/>
          <a:lstStyle/>
          <a:p>
            <a:pPr>
              <a:defRPr/>
            </a:pPr>
            <a:fld id="{A8B0226B-B78B-49E6-8FE8-BF50F70CCB9F}" type="datetime1">
              <a:rPr lang="ja-JP" altLang="en-US" smtClean="0"/>
              <a:t>2017/9/17</a:t>
            </a:fld>
            <a:endParaRPr lang="ja-JP" altLang="en-US"/>
          </a:p>
        </p:txBody>
      </p:sp>
      <p:sp>
        <p:nvSpPr>
          <p:cNvPr id="22" name="フッター プレースホルダ 21"/>
          <p:cNvSpPr>
            <a:spLocks noGrp="1"/>
          </p:cNvSpPr>
          <p:nvPr>
            <p:ph type="ftr" sz="quarter" idx="11"/>
          </p:nvPr>
        </p:nvSpPr>
        <p:spPr/>
        <p:txBody>
          <a:bodyPr/>
          <a:lstStyle/>
          <a:p>
            <a:pPr>
              <a:defRPr/>
            </a:pPr>
            <a:r>
              <a:rPr lang="en-US" altLang="ja-JP"/>
              <a:t>Seoul U. Seminer</a:t>
            </a:r>
            <a:endParaRPr lang="ja-JP" altLang="en-US"/>
          </a:p>
        </p:txBody>
      </p:sp>
    </p:spTree>
    <p:extLst>
      <p:ext uri="{BB962C8B-B14F-4D97-AF65-F5344CB8AC3E}">
        <p14:creationId xmlns:p14="http://schemas.microsoft.com/office/powerpoint/2010/main" val="19065452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843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1844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184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2"/>
          <p:cNvSpPr txBox="1">
            <a:spLocks noChangeArrowheads="1"/>
          </p:cNvSpPr>
          <p:nvPr/>
        </p:nvSpPr>
        <p:spPr bwMode="auto">
          <a:xfrm>
            <a:off x="358775" y="60325"/>
            <a:ext cx="11652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ar-AE" sz="2000" b="1">
                <a:solidFill>
                  <a:srgbClr val="CC0000"/>
                </a:solidFill>
                <a:latin typeface="Times New Roman" panose="02020603050405020304" pitchFamily="18" charset="0"/>
              </a:rPr>
              <a:t>Then, as </a:t>
            </a:r>
          </a:p>
        </p:txBody>
      </p:sp>
      <p:graphicFrame>
        <p:nvGraphicFramePr>
          <p:cNvPr id="19459" name="Object 3"/>
          <p:cNvGraphicFramePr>
            <a:graphicFrameLocks noChangeAspect="1"/>
          </p:cNvGraphicFramePr>
          <p:nvPr/>
        </p:nvGraphicFramePr>
        <p:xfrm>
          <a:off x="1474788" y="211138"/>
          <a:ext cx="711200" cy="190500"/>
        </p:xfrm>
        <a:graphic>
          <a:graphicData uri="http://schemas.openxmlformats.org/presentationml/2006/ole">
            <mc:AlternateContent xmlns:mc="http://schemas.openxmlformats.org/markup-compatibility/2006">
              <mc:Choice xmlns:v="urn:schemas-microsoft-com:vml" Requires="v">
                <p:oleObj spid="_x0000_s104603" name="Equation" r:id="rId3" imgW="710891" imgH="190417" progId="">
                  <p:embed/>
                </p:oleObj>
              </mc:Choice>
              <mc:Fallback>
                <p:oleObj name="Equation" r:id="rId3" imgW="710891" imgH="190417" progId="">
                  <p:embed/>
                  <p:pic>
                    <p:nvPicPr>
                      <p:cNvPr id="0" name="Picture 4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4788" y="211138"/>
                        <a:ext cx="7112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460" name="Object 4"/>
          <p:cNvGraphicFramePr>
            <a:graphicFrameLocks noChangeAspect="1"/>
          </p:cNvGraphicFramePr>
          <p:nvPr/>
        </p:nvGraphicFramePr>
        <p:xfrm>
          <a:off x="661988" y="720725"/>
          <a:ext cx="1193800" cy="698500"/>
        </p:xfrm>
        <a:graphic>
          <a:graphicData uri="http://schemas.openxmlformats.org/presentationml/2006/ole">
            <mc:AlternateContent xmlns:mc="http://schemas.openxmlformats.org/markup-compatibility/2006">
              <mc:Choice xmlns:v="urn:schemas-microsoft-com:vml" Requires="v">
                <p:oleObj spid="_x0000_s104604" name="Equation" r:id="rId5" imgW="1193800" imgH="698500" progId="">
                  <p:embed/>
                </p:oleObj>
              </mc:Choice>
              <mc:Fallback>
                <p:oleObj name="Equation" r:id="rId5" imgW="1193800" imgH="698500" progId="">
                  <p:embed/>
                  <p:pic>
                    <p:nvPicPr>
                      <p:cNvPr id="0" name="Picture 4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1988" y="720725"/>
                        <a:ext cx="1193800" cy="698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19461" name="Group 5"/>
          <p:cNvGrpSpPr>
            <a:grpSpLocks/>
          </p:cNvGrpSpPr>
          <p:nvPr/>
        </p:nvGrpSpPr>
        <p:grpSpPr bwMode="auto">
          <a:xfrm>
            <a:off x="296863" y="1674813"/>
            <a:ext cx="7446962" cy="1666875"/>
            <a:chOff x="187" y="1055"/>
            <a:chExt cx="4691" cy="1050"/>
          </a:xfrm>
        </p:grpSpPr>
        <p:graphicFrame>
          <p:nvGraphicFramePr>
            <p:cNvPr id="19476" name="Object 6"/>
            <p:cNvGraphicFramePr>
              <a:graphicFrameLocks noChangeAspect="1"/>
            </p:cNvGraphicFramePr>
            <p:nvPr/>
          </p:nvGraphicFramePr>
          <p:xfrm>
            <a:off x="1895" y="1409"/>
            <a:ext cx="608" cy="192"/>
          </p:xfrm>
          <a:graphic>
            <a:graphicData uri="http://schemas.openxmlformats.org/presentationml/2006/ole">
              <mc:AlternateContent xmlns:mc="http://schemas.openxmlformats.org/markup-compatibility/2006">
                <mc:Choice xmlns:v="urn:schemas-microsoft-com:vml" Requires="v">
                  <p:oleObj spid="_x0000_s104605" name="Equation" r:id="rId7" imgW="964781" imgH="304668" progId="">
                    <p:embed/>
                  </p:oleObj>
                </mc:Choice>
                <mc:Fallback>
                  <p:oleObj name="Equation" r:id="rId7" imgW="964781" imgH="304668" progId="">
                    <p:embed/>
                    <p:pic>
                      <p:nvPicPr>
                        <p:cNvPr id="0" name="Picture 4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95" y="1409"/>
                          <a:ext cx="608"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 name="Object 7"/>
            <p:cNvGraphicFramePr>
              <a:graphicFrameLocks noChangeAspect="1"/>
            </p:cNvGraphicFramePr>
            <p:nvPr/>
          </p:nvGraphicFramePr>
          <p:xfrm>
            <a:off x="777" y="1409"/>
            <a:ext cx="608" cy="192"/>
          </p:xfrm>
          <a:graphic>
            <a:graphicData uri="http://schemas.openxmlformats.org/presentationml/2006/ole">
              <mc:AlternateContent xmlns:mc="http://schemas.openxmlformats.org/markup-compatibility/2006">
                <mc:Choice xmlns:v="urn:schemas-microsoft-com:vml" Requires="v">
                  <p:oleObj spid="_x0000_s104606" name="Equation" r:id="rId9" imgW="964781" imgH="304668" progId="">
                    <p:embed/>
                  </p:oleObj>
                </mc:Choice>
                <mc:Fallback>
                  <p:oleObj name="Equation" r:id="rId9" imgW="964781" imgH="304668" progId="">
                    <p:embed/>
                    <p:pic>
                      <p:nvPicPr>
                        <p:cNvPr id="0" name="Picture 5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77" y="1409"/>
                          <a:ext cx="608"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9478" name="Text Box 8"/>
            <p:cNvSpPr txBox="1">
              <a:spLocks noChangeArrowheads="1"/>
            </p:cNvSpPr>
            <p:nvPr/>
          </p:nvSpPr>
          <p:spPr bwMode="auto">
            <a:xfrm>
              <a:off x="187" y="1055"/>
              <a:ext cx="1288"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ar-AE" sz="2000" b="1">
                  <a:solidFill>
                    <a:srgbClr val="003399"/>
                  </a:solidFill>
                  <a:latin typeface="Times New Roman" panose="02020603050405020304" pitchFamily="18" charset="0"/>
                </a:rPr>
                <a:t>The solutions are</a:t>
              </a:r>
            </a:p>
          </p:txBody>
        </p:sp>
        <p:sp>
          <p:nvSpPr>
            <p:cNvPr id="19479" name="Text Box 9"/>
            <p:cNvSpPr txBox="1">
              <a:spLocks noChangeArrowheads="1"/>
            </p:cNvSpPr>
            <p:nvPr/>
          </p:nvSpPr>
          <p:spPr bwMode="auto">
            <a:xfrm>
              <a:off x="2719" y="1663"/>
              <a:ext cx="2159" cy="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ar-AE" sz="2000" b="1">
                  <a:solidFill>
                    <a:srgbClr val="008000"/>
                  </a:solidFill>
                  <a:latin typeface="Times New Roman" panose="02020603050405020304" pitchFamily="18" charset="0"/>
                </a:rPr>
                <a:t>This blows up as</a:t>
              </a:r>
              <a:br>
                <a:rPr lang="en-US" altLang="ar-AE" sz="2000" b="1">
                  <a:solidFill>
                    <a:srgbClr val="008000"/>
                  </a:solidFill>
                  <a:latin typeface="Times New Roman" panose="02020603050405020304" pitchFamily="18" charset="0"/>
                </a:rPr>
              </a:br>
              <a:r>
                <a:rPr lang="en-US" altLang="ar-AE" sz="2000" b="1">
                  <a:solidFill>
                    <a:srgbClr val="008000"/>
                  </a:solidFill>
                  <a:latin typeface="Times New Roman" panose="02020603050405020304" pitchFamily="18" charset="0"/>
                </a:rPr>
                <a:t>Not acceptable wavefunction. </a:t>
              </a:r>
            </a:p>
          </p:txBody>
        </p:sp>
        <p:graphicFrame>
          <p:nvGraphicFramePr>
            <p:cNvPr id="19480" name="Object 10"/>
            <p:cNvGraphicFramePr>
              <a:graphicFrameLocks noChangeAspect="1"/>
            </p:cNvGraphicFramePr>
            <p:nvPr/>
          </p:nvGraphicFramePr>
          <p:xfrm>
            <a:off x="3959" y="1751"/>
            <a:ext cx="448" cy="120"/>
          </p:xfrm>
          <a:graphic>
            <a:graphicData uri="http://schemas.openxmlformats.org/presentationml/2006/ole">
              <mc:AlternateContent xmlns:mc="http://schemas.openxmlformats.org/markup-compatibility/2006">
                <mc:Choice xmlns:v="urn:schemas-microsoft-com:vml" Requires="v">
                  <p:oleObj spid="_x0000_s104607" name="Equation" r:id="rId11" imgW="710891" imgH="190417" progId="">
                    <p:embed/>
                  </p:oleObj>
                </mc:Choice>
                <mc:Fallback>
                  <p:oleObj name="Equation" r:id="rId11" imgW="710891" imgH="190417" progId="">
                    <p:embed/>
                    <p:pic>
                      <p:nvPicPr>
                        <p:cNvPr id="0" name="Picture 5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959" y="1751"/>
                          <a:ext cx="448" cy="12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9481" name="Line 11"/>
            <p:cNvSpPr>
              <a:spLocks noChangeShapeType="1"/>
            </p:cNvSpPr>
            <p:nvPr/>
          </p:nvSpPr>
          <p:spPr bwMode="auto">
            <a:xfrm flipH="1" flipV="1">
              <a:off x="2288" y="1578"/>
              <a:ext cx="442" cy="18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19468" name="Group 12"/>
          <p:cNvGrpSpPr>
            <a:grpSpLocks/>
          </p:cNvGrpSpPr>
          <p:nvPr/>
        </p:nvGrpSpPr>
        <p:grpSpPr bwMode="auto">
          <a:xfrm>
            <a:off x="396875" y="3328988"/>
            <a:ext cx="8321675" cy="1081087"/>
            <a:chOff x="250" y="2137"/>
            <a:chExt cx="5242" cy="681"/>
          </a:xfrm>
        </p:grpSpPr>
        <p:sp>
          <p:nvSpPr>
            <p:cNvPr id="19473" name="Line 13"/>
            <p:cNvSpPr>
              <a:spLocks noChangeShapeType="1"/>
            </p:cNvSpPr>
            <p:nvPr/>
          </p:nvSpPr>
          <p:spPr bwMode="auto">
            <a:xfrm>
              <a:off x="260" y="2137"/>
              <a:ext cx="523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9474" name="Text Box 14"/>
            <p:cNvSpPr txBox="1">
              <a:spLocks noChangeArrowheads="1"/>
            </p:cNvSpPr>
            <p:nvPr/>
          </p:nvSpPr>
          <p:spPr bwMode="auto">
            <a:xfrm>
              <a:off x="250" y="2231"/>
              <a:ext cx="1380"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ar-AE" sz="2000" b="1">
                  <a:solidFill>
                    <a:srgbClr val="003399"/>
                  </a:solidFill>
                  <a:latin typeface="Times New Roman" panose="02020603050405020304" pitchFamily="18" charset="0"/>
                </a:rPr>
                <a:t>The full solution is</a:t>
              </a:r>
            </a:p>
          </p:txBody>
        </p:sp>
        <p:graphicFrame>
          <p:nvGraphicFramePr>
            <p:cNvPr id="19475" name="Object 15"/>
            <p:cNvGraphicFramePr>
              <a:graphicFrameLocks noChangeAspect="1"/>
            </p:cNvGraphicFramePr>
            <p:nvPr/>
          </p:nvGraphicFramePr>
          <p:xfrm>
            <a:off x="307" y="2594"/>
            <a:ext cx="1216" cy="224"/>
          </p:xfrm>
          <a:graphic>
            <a:graphicData uri="http://schemas.openxmlformats.org/presentationml/2006/ole">
              <mc:AlternateContent xmlns:mc="http://schemas.openxmlformats.org/markup-compatibility/2006">
                <mc:Choice xmlns:v="urn:schemas-microsoft-com:vml" Requires="v">
                  <p:oleObj spid="_x0000_s104608" name="Equation" r:id="rId13" imgW="1930400" imgH="355600" progId="">
                    <p:embed/>
                  </p:oleObj>
                </mc:Choice>
                <mc:Fallback>
                  <p:oleObj name="Equation" r:id="rId13" imgW="1930400" imgH="355600" progId="">
                    <p:embed/>
                    <p:pic>
                      <p:nvPicPr>
                        <p:cNvPr id="0" name="Picture 5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07" y="2594"/>
                          <a:ext cx="1216" cy="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pSp>
        <p:nvGrpSpPr>
          <p:cNvPr id="19472" name="Group 16"/>
          <p:cNvGrpSpPr>
            <a:grpSpLocks/>
          </p:cNvGrpSpPr>
          <p:nvPr/>
        </p:nvGrpSpPr>
        <p:grpSpPr bwMode="auto">
          <a:xfrm>
            <a:off x="458788" y="4529138"/>
            <a:ext cx="8528050" cy="1295400"/>
            <a:chOff x="289" y="2949"/>
            <a:chExt cx="5372" cy="816"/>
          </a:xfrm>
        </p:grpSpPr>
        <p:graphicFrame>
          <p:nvGraphicFramePr>
            <p:cNvPr id="19469" name="Object 17"/>
            <p:cNvGraphicFramePr>
              <a:graphicFrameLocks noChangeAspect="1"/>
            </p:cNvGraphicFramePr>
            <p:nvPr/>
          </p:nvGraphicFramePr>
          <p:xfrm>
            <a:off x="352" y="3301"/>
            <a:ext cx="2808" cy="464"/>
          </p:xfrm>
          <a:graphic>
            <a:graphicData uri="http://schemas.openxmlformats.org/presentationml/2006/ole">
              <mc:AlternateContent xmlns:mc="http://schemas.openxmlformats.org/markup-compatibility/2006">
                <mc:Choice xmlns:v="urn:schemas-microsoft-com:vml" Requires="v">
                  <p:oleObj spid="_x0000_s104609" name="Equation" r:id="rId15" imgW="4457700" imgH="736600" progId="">
                    <p:embed/>
                  </p:oleObj>
                </mc:Choice>
                <mc:Fallback>
                  <p:oleObj name="Equation" r:id="rId15" imgW="4457700" imgH="736600" progId="">
                    <p:embed/>
                    <p:pic>
                      <p:nvPicPr>
                        <p:cNvPr id="0" name="Picture 5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52" y="3301"/>
                          <a:ext cx="2808" cy="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9470" name="Text Box 18"/>
            <p:cNvSpPr txBox="1">
              <a:spLocks noChangeArrowheads="1"/>
            </p:cNvSpPr>
            <p:nvPr/>
          </p:nvSpPr>
          <p:spPr bwMode="auto">
            <a:xfrm>
              <a:off x="289" y="2949"/>
              <a:ext cx="5372"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ar-AE" sz="2000" b="1">
                  <a:solidFill>
                    <a:srgbClr val="CC0000"/>
                  </a:solidFill>
                  <a:latin typeface="Times New Roman" panose="02020603050405020304" pitchFamily="18" charset="0"/>
                </a:rPr>
                <a:t>Substituting in the original equation, dividing by           and rearranging gives</a:t>
              </a:r>
            </a:p>
          </p:txBody>
        </p:sp>
        <p:graphicFrame>
          <p:nvGraphicFramePr>
            <p:cNvPr id="19471" name="Object 19"/>
            <p:cNvGraphicFramePr>
              <a:graphicFrameLocks noChangeAspect="1"/>
            </p:cNvGraphicFramePr>
            <p:nvPr/>
          </p:nvGraphicFramePr>
          <p:xfrm>
            <a:off x="3710" y="2979"/>
            <a:ext cx="328" cy="192"/>
          </p:xfrm>
          <a:graphic>
            <a:graphicData uri="http://schemas.openxmlformats.org/presentationml/2006/ole">
              <mc:AlternateContent xmlns:mc="http://schemas.openxmlformats.org/markup-compatibility/2006">
                <mc:Choice xmlns:v="urn:schemas-microsoft-com:vml" Requires="v">
                  <p:oleObj spid="_x0000_s104610" name="Equation" r:id="rId17" imgW="520474" imgH="304668" progId="">
                    <p:embed/>
                  </p:oleObj>
                </mc:Choice>
                <mc:Fallback>
                  <p:oleObj name="Equation" r:id="rId17" imgW="520474" imgH="304668" progId="">
                    <p:embed/>
                    <p:pic>
                      <p:nvPicPr>
                        <p:cNvPr id="0" name="Picture 54"/>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710" y="2979"/>
                          <a:ext cx="328" cy="19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 name="Object 20"/>
            <p:cNvGraphicFramePr>
              <a:graphicFrameLocks noChangeAspect="1"/>
            </p:cNvGraphicFramePr>
            <p:nvPr/>
          </p:nvGraphicFramePr>
          <p:xfrm>
            <a:off x="3448" y="3443"/>
            <a:ext cx="616" cy="184"/>
          </p:xfrm>
          <a:graphic>
            <a:graphicData uri="http://schemas.openxmlformats.org/presentationml/2006/ole">
              <mc:AlternateContent xmlns:mc="http://schemas.openxmlformats.org/markup-compatibility/2006">
                <mc:Choice xmlns:v="urn:schemas-microsoft-com:vml" Requires="v">
                  <p:oleObj spid="_x0000_s104611" name="Equation" r:id="rId19" imgW="977476" imgH="291973" progId="">
                    <p:embed/>
                  </p:oleObj>
                </mc:Choice>
                <mc:Fallback>
                  <p:oleObj name="Equation" r:id="rId19" imgW="977476" imgH="291973" progId="">
                    <p:embed/>
                    <p:pic>
                      <p:nvPicPr>
                        <p:cNvPr id="0" name="Picture 55"/>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448" y="3443"/>
                          <a:ext cx="616" cy="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pSp>
        <p:nvGrpSpPr>
          <p:cNvPr id="19477" name="Group 21"/>
          <p:cNvGrpSpPr>
            <a:grpSpLocks/>
          </p:cNvGrpSpPr>
          <p:nvPr/>
        </p:nvGrpSpPr>
        <p:grpSpPr bwMode="auto">
          <a:xfrm>
            <a:off x="307975" y="5899150"/>
            <a:ext cx="6102350" cy="714375"/>
            <a:chOff x="194" y="3716"/>
            <a:chExt cx="3844" cy="450"/>
          </a:xfrm>
        </p:grpSpPr>
        <p:sp>
          <p:nvSpPr>
            <p:cNvPr id="19466" name="Line 22"/>
            <p:cNvSpPr>
              <a:spLocks noChangeShapeType="1"/>
            </p:cNvSpPr>
            <p:nvPr/>
          </p:nvSpPr>
          <p:spPr bwMode="auto">
            <a:xfrm>
              <a:off x="750" y="3716"/>
              <a:ext cx="410"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9467" name="Line 23"/>
            <p:cNvSpPr>
              <a:spLocks noChangeShapeType="1"/>
            </p:cNvSpPr>
            <p:nvPr/>
          </p:nvSpPr>
          <p:spPr bwMode="auto">
            <a:xfrm>
              <a:off x="1578" y="3724"/>
              <a:ext cx="1089"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 name="Text Box 24"/>
            <p:cNvSpPr txBox="1">
              <a:spLocks noChangeArrowheads="1"/>
            </p:cNvSpPr>
            <p:nvPr/>
          </p:nvSpPr>
          <p:spPr bwMode="auto">
            <a:xfrm>
              <a:off x="194" y="3916"/>
              <a:ext cx="3844"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ar-AE" sz="2000" b="1">
                  <a:solidFill>
                    <a:srgbClr val="FF0000"/>
                  </a:solidFill>
                  <a:latin typeface="Times New Roman" panose="02020603050405020304" pitchFamily="18" charset="0"/>
                </a:rPr>
                <a:t>The underlined terms blow up at </a:t>
              </a:r>
              <a:r>
                <a:rPr lang="en-US" altLang="ar-AE" sz="2000" b="1" i="1">
                  <a:solidFill>
                    <a:srgbClr val="FF0000"/>
                  </a:solidFill>
                  <a:latin typeface="Symbol" panose="05050102010706020507" pitchFamily="18" charset="2"/>
                </a:rPr>
                <a:t>r</a:t>
              </a:r>
              <a:r>
                <a:rPr lang="en-US" altLang="ar-AE" sz="2000" b="1">
                  <a:solidFill>
                    <a:srgbClr val="FF0000"/>
                  </a:solidFill>
                  <a:latin typeface="Times New Roman" panose="02020603050405020304" pitchFamily="18" charset="0"/>
                </a:rPr>
                <a:t> = 0.  Regular point.</a:t>
              </a:r>
            </a:p>
          </p:txBody>
        </p:sp>
      </p:grpSp>
      <p:sp>
        <p:nvSpPr>
          <p:cNvPr id="19465" name="Text Box 25"/>
          <p:cNvSpPr txBox="1">
            <a:spLocks noChangeArrowheads="1"/>
          </p:cNvSpPr>
          <p:nvPr/>
        </p:nvSpPr>
        <p:spPr bwMode="auto">
          <a:xfrm>
            <a:off x="7391400" y="6542088"/>
            <a:ext cx="1663700"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ar-AE" sz="800">
                <a:latin typeface="Times New Roman" panose="02020603050405020304" pitchFamily="18" charset="0"/>
              </a:rPr>
              <a:t>Copyright – Michael D. Fayer, 2007</a:t>
            </a:r>
          </a:p>
        </p:txBody>
      </p:sp>
      <p:sp>
        <p:nvSpPr>
          <p:cNvPr id="26" name="日付プレースホルダ 25"/>
          <p:cNvSpPr>
            <a:spLocks noGrp="1"/>
          </p:cNvSpPr>
          <p:nvPr>
            <p:ph type="dt" sz="half" idx="10"/>
          </p:nvPr>
        </p:nvSpPr>
        <p:spPr/>
        <p:txBody>
          <a:bodyPr/>
          <a:lstStyle/>
          <a:p>
            <a:pPr>
              <a:defRPr/>
            </a:pPr>
            <a:fld id="{D8C8D0AB-C20F-4013-B9F7-ECF1266A4F39}" type="datetime1">
              <a:rPr lang="ja-JP" altLang="en-US" smtClean="0"/>
              <a:t>2017/9/17</a:t>
            </a:fld>
            <a:endParaRPr lang="ja-JP" altLang="en-US"/>
          </a:p>
        </p:txBody>
      </p:sp>
      <p:sp>
        <p:nvSpPr>
          <p:cNvPr id="27" name="フッター プレースホルダ 26"/>
          <p:cNvSpPr>
            <a:spLocks noGrp="1"/>
          </p:cNvSpPr>
          <p:nvPr>
            <p:ph type="ftr" sz="quarter" idx="11"/>
          </p:nvPr>
        </p:nvSpPr>
        <p:spPr/>
        <p:txBody>
          <a:bodyPr/>
          <a:lstStyle/>
          <a:p>
            <a:pPr>
              <a:defRPr/>
            </a:pPr>
            <a:r>
              <a:rPr lang="en-US" altLang="ja-JP"/>
              <a:t>Seoul U. Seminer</a:t>
            </a:r>
            <a:endParaRPr lang="ja-JP" altLang="en-US"/>
          </a:p>
        </p:txBody>
      </p:sp>
    </p:spTree>
    <p:extLst>
      <p:ext uri="{BB962C8B-B14F-4D97-AF65-F5344CB8AC3E}">
        <p14:creationId xmlns:p14="http://schemas.microsoft.com/office/powerpoint/2010/main" val="40179776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946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1946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1947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194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0" y="617538"/>
            <a:ext cx="8964613" cy="45719"/>
          </a:xfrm>
        </p:spPr>
        <p:txBody>
          <a:bodyPr rtlCol="0">
            <a:normAutofit fontScale="90000"/>
          </a:bodyPr>
          <a:lstStyle/>
          <a:p>
            <a:pPr fontAlgn="auto">
              <a:spcAft>
                <a:spcPts val="0"/>
              </a:spcAft>
              <a:defRPr/>
            </a:pPr>
            <a:br>
              <a:rPr lang="en-US" altLang="ja-JP" dirty="0"/>
            </a:br>
            <a:r>
              <a:rPr lang="en-US" altLang="ja-JP" dirty="0"/>
              <a:t> </a:t>
            </a:r>
            <a:endParaRPr lang="ja-JP" altLang="en-US" dirty="0"/>
          </a:p>
        </p:txBody>
      </p:sp>
      <p:sp>
        <p:nvSpPr>
          <p:cNvPr id="6147" name="テキスト ボックス 5"/>
          <p:cNvSpPr txBox="1">
            <a:spLocks noChangeArrowheads="1"/>
          </p:cNvSpPr>
          <p:nvPr/>
        </p:nvSpPr>
        <p:spPr bwMode="auto">
          <a:xfrm>
            <a:off x="395536" y="1272193"/>
            <a:ext cx="7920880" cy="461665"/>
          </a:xfrm>
          <a:prstGeom prst="rect">
            <a:avLst/>
          </a:prstGeom>
          <a:noFill/>
          <a:ln w="9525">
            <a:noFill/>
            <a:miter lim="800000"/>
            <a:headEnd/>
            <a:tailEnd/>
          </a:ln>
        </p:spPr>
        <p:txBody>
          <a:bodyPr wrap="square">
            <a:spAutoFit/>
          </a:bodyPr>
          <a:lstStyle/>
          <a:p>
            <a:r>
              <a:rPr lang="en-US" altLang="ja-JP" sz="2400" dirty="0" err="1">
                <a:latin typeface="Symbol" pitchFamily="18" charset="2"/>
              </a:rPr>
              <a:t>n</a:t>
            </a:r>
            <a:r>
              <a:rPr lang="en-US" altLang="ja-JP" sz="2400" baseline="-25000" dirty="0" err="1">
                <a:latin typeface="Calibri" pitchFamily="34" charset="0"/>
              </a:rPr>
              <a:t>HFS</a:t>
            </a:r>
            <a:r>
              <a:rPr lang="en-US" altLang="ja-JP" sz="2400" dirty="0">
                <a:latin typeface="Calibri" pitchFamily="34" charset="0"/>
              </a:rPr>
              <a:t>(exp)       4463.302 765(53) MHz  (12 ppb]) LAMPF1999</a:t>
            </a:r>
            <a:endParaRPr lang="ja-JP" altLang="en-US" sz="2400" dirty="0">
              <a:latin typeface="Calibri" pitchFamily="34" charset="0"/>
            </a:endParaRPr>
          </a:p>
        </p:txBody>
      </p:sp>
      <p:sp>
        <p:nvSpPr>
          <p:cNvPr id="6148" name="テキスト ボックス 6"/>
          <p:cNvSpPr txBox="1">
            <a:spLocks noChangeArrowheads="1"/>
          </p:cNvSpPr>
          <p:nvPr/>
        </p:nvSpPr>
        <p:spPr bwMode="auto">
          <a:xfrm>
            <a:off x="395536" y="2636912"/>
            <a:ext cx="8424936" cy="3416320"/>
          </a:xfrm>
          <a:prstGeom prst="rect">
            <a:avLst/>
          </a:prstGeom>
          <a:noFill/>
          <a:ln w="9525">
            <a:noFill/>
            <a:miter lim="800000"/>
            <a:headEnd/>
            <a:tailEnd/>
          </a:ln>
        </p:spPr>
        <p:txBody>
          <a:bodyPr wrap="square">
            <a:spAutoFit/>
          </a:bodyPr>
          <a:lstStyle/>
          <a:p>
            <a:r>
              <a:rPr lang="en-US" altLang="ja-JP" sz="2400" dirty="0" err="1">
                <a:latin typeface="Symbol" pitchFamily="18" charset="2"/>
              </a:rPr>
              <a:t>n</a:t>
            </a:r>
            <a:r>
              <a:rPr lang="en-US" altLang="ja-JP" sz="2400" baseline="-25000" dirty="0" err="1">
                <a:latin typeface="Calibri" pitchFamily="34" charset="0"/>
              </a:rPr>
              <a:t>HFS</a:t>
            </a:r>
            <a:r>
              <a:rPr lang="en-US" altLang="ja-JP" sz="2400" dirty="0">
                <a:latin typeface="Calibri" pitchFamily="34" charset="0"/>
              </a:rPr>
              <a:t>(theory)  4463.302 891 (272) MHz (63 ppb)  D. Nomura (2013)</a:t>
            </a:r>
            <a:endParaRPr lang="en-US" altLang="ja-JP" dirty="0">
              <a:latin typeface="Calibri" pitchFamily="34" charset="0"/>
            </a:endParaRPr>
          </a:p>
          <a:p>
            <a:r>
              <a:rPr lang="en-US" altLang="ja-JP" sz="2400" dirty="0" err="1">
                <a:latin typeface="Symbol" pitchFamily="18" charset="2"/>
              </a:rPr>
              <a:t>n</a:t>
            </a:r>
            <a:r>
              <a:rPr lang="en-US" altLang="ja-JP" sz="2400" baseline="-25000" dirty="0" err="1">
                <a:latin typeface="Calibri" pitchFamily="34" charset="0"/>
              </a:rPr>
              <a:t>HFS</a:t>
            </a:r>
            <a:r>
              <a:rPr lang="en-US" altLang="ja-JP" sz="2400" dirty="0">
                <a:latin typeface="Calibri" pitchFamily="34" charset="0"/>
              </a:rPr>
              <a:t>(QED)      4463.302 720 </a:t>
            </a:r>
            <a:r>
              <a:rPr lang="en-US" altLang="ja-JP" sz="2400" dirty="0">
                <a:solidFill>
                  <a:srgbClr val="FF0000"/>
                </a:solidFill>
                <a:latin typeface="Calibri" pitchFamily="34" charset="0"/>
              </a:rPr>
              <a:t>(253) </a:t>
            </a:r>
            <a:r>
              <a:rPr lang="en-US" altLang="ja-JP" sz="2400" dirty="0">
                <a:solidFill>
                  <a:schemeClr val="accent6">
                    <a:lumMod val="50000"/>
                  </a:schemeClr>
                </a:solidFill>
                <a:latin typeface="Calibri" pitchFamily="34" charset="0"/>
              </a:rPr>
              <a:t>(98) </a:t>
            </a:r>
            <a:r>
              <a:rPr lang="en-US" altLang="ja-JP" sz="2400" dirty="0">
                <a:solidFill>
                  <a:srgbClr val="00B0F0"/>
                </a:solidFill>
                <a:latin typeface="Calibri" pitchFamily="34" charset="0"/>
              </a:rPr>
              <a:t>(3) </a:t>
            </a:r>
            <a:r>
              <a:rPr lang="en-US" altLang="ja-JP" sz="2400" dirty="0">
                <a:latin typeface="Calibri" pitchFamily="34" charset="0"/>
              </a:rPr>
              <a:t>MHz</a:t>
            </a:r>
            <a:r>
              <a:rPr lang="en-US" altLang="ja-JP" sz="2400" dirty="0">
                <a:solidFill>
                  <a:srgbClr val="FF0000"/>
                </a:solidFill>
                <a:latin typeface="Calibri" pitchFamily="34" charset="0"/>
              </a:rPr>
              <a:t>(m</a:t>
            </a:r>
            <a:r>
              <a:rPr lang="en-US" altLang="ja-JP" sz="2400" baseline="-25000" dirty="0">
                <a:solidFill>
                  <a:srgbClr val="FF0000"/>
                </a:solidFill>
                <a:latin typeface="Symbol" pitchFamily="18" charset="2"/>
              </a:rPr>
              <a:t>m</a:t>
            </a:r>
            <a:r>
              <a:rPr lang="en-US" altLang="ja-JP" sz="2400" dirty="0">
                <a:solidFill>
                  <a:srgbClr val="FF0000"/>
                </a:solidFill>
                <a:latin typeface="Calibri" pitchFamily="34" charset="0"/>
              </a:rPr>
              <a:t>/m</a:t>
            </a:r>
            <a:r>
              <a:rPr lang="en-US" altLang="ja-JP" sz="2400" baseline="-25000" dirty="0">
                <a:solidFill>
                  <a:srgbClr val="FF0000"/>
                </a:solidFill>
                <a:latin typeface="Calibri" pitchFamily="34" charset="0"/>
              </a:rPr>
              <a:t>e</a:t>
            </a:r>
            <a:r>
              <a:rPr lang="en-US" altLang="ja-JP" sz="2400" dirty="0">
                <a:solidFill>
                  <a:srgbClr val="FF0000"/>
                </a:solidFill>
                <a:latin typeface="Calibri" pitchFamily="34" charset="0"/>
              </a:rPr>
              <a:t>) </a:t>
            </a:r>
            <a:r>
              <a:rPr lang="en-US" altLang="ja-JP" sz="2400" dirty="0">
                <a:solidFill>
                  <a:schemeClr val="accent6">
                    <a:lumMod val="50000"/>
                  </a:schemeClr>
                </a:solidFill>
                <a:latin typeface="Calibri" pitchFamily="34" charset="0"/>
              </a:rPr>
              <a:t>(QED) </a:t>
            </a:r>
            <a:r>
              <a:rPr lang="en-US" altLang="ja-JP" sz="2400" dirty="0">
                <a:solidFill>
                  <a:srgbClr val="00B0F0"/>
                </a:solidFill>
                <a:latin typeface="Calibri" pitchFamily="34" charset="0"/>
              </a:rPr>
              <a:t>(</a:t>
            </a:r>
            <a:r>
              <a:rPr lang="en-US" altLang="ja-JP" sz="2400" dirty="0">
                <a:solidFill>
                  <a:srgbClr val="00B0F0"/>
                </a:solidFill>
                <a:latin typeface="Symbol" pitchFamily="18" charset="2"/>
              </a:rPr>
              <a:t>a</a:t>
            </a:r>
            <a:r>
              <a:rPr lang="en-US" altLang="ja-JP" sz="2400" dirty="0">
                <a:solidFill>
                  <a:srgbClr val="00B0F0"/>
                </a:solidFill>
                <a:latin typeface="Calibri" pitchFamily="34" charset="0"/>
              </a:rPr>
              <a:t>)                                         </a:t>
            </a:r>
          </a:p>
          <a:p>
            <a:r>
              <a:rPr lang="en-US" altLang="ja-JP" sz="2400" dirty="0" err="1">
                <a:latin typeface="Symbol" pitchFamily="18" charset="2"/>
              </a:rPr>
              <a:t>n</a:t>
            </a:r>
            <a:r>
              <a:rPr lang="en-US" altLang="ja-JP" sz="2400" baseline="-25000" dirty="0" err="1">
                <a:latin typeface="Calibri" pitchFamily="34" charset="0"/>
              </a:rPr>
              <a:t>HFS</a:t>
            </a:r>
            <a:r>
              <a:rPr lang="en-US" altLang="ja-JP" sz="2400" dirty="0">
                <a:latin typeface="Calibri" pitchFamily="34" charset="0"/>
              </a:rPr>
              <a:t>(weak)                      -65Hz</a:t>
            </a:r>
          </a:p>
          <a:p>
            <a:r>
              <a:rPr lang="en-US" altLang="ja-JP" sz="2400" dirty="0" err="1">
                <a:latin typeface="Symbol" pitchFamily="18" charset="2"/>
              </a:rPr>
              <a:t>n</a:t>
            </a:r>
            <a:r>
              <a:rPr lang="en-US" altLang="ja-JP" sz="2400" baseline="-25000" dirty="0" err="1">
                <a:latin typeface="Calibri" pitchFamily="34" charset="0"/>
              </a:rPr>
              <a:t>HFS</a:t>
            </a:r>
            <a:r>
              <a:rPr lang="en-US" altLang="ja-JP" sz="2400" dirty="0">
                <a:latin typeface="Calibri" pitchFamily="34" charset="0"/>
              </a:rPr>
              <a:t>(had </a:t>
            </a:r>
            <a:r>
              <a:rPr lang="en-US" altLang="ja-JP" sz="2400" dirty="0" err="1">
                <a:latin typeface="Calibri" pitchFamily="34" charset="0"/>
              </a:rPr>
              <a:t>v.p</a:t>
            </a:r>
            <a:r>
              <a:rPr lang="en-US" altLang="ja-JP" sz="2400" dirty="0">
                <a:latin typeface="Calibri" pitchFamily="34" charset="0"/>
              </a:rPr>
              <a:t>)                  232(1) Hz</a:t>
            </a:r>
          </a:p>
          <a:p>
            <a:r>
              <a:rPr lang="en-US" altLang="ja-JP" sz="2400" dirty="0" err="1">
                <a:latin typeface="Symbol" pitchFamily="18" charset="2"/>
              </a:rPr>
              <a:t>n</a:t>
            </a:r>
            <a:r>
              <a:rPr lang="en-US" altLang="ja-JP" sz="2400" baseline="-25000" dirty="0" err="1">
                <a:latin typeface="Calibri" pitchFamily="34" charset="0"/>
              </a:rPr>
              <a:t>HFS</a:t>
            </a:r>
            <a:r>
              <a:rPr lang="en-US" altLang="ja-JP" sz="2400" dirty="0">
                <a:latin typeface="Calibri" pitchFamily="34" charset="0"/>
              </a:rPr>
              <a:t>(had. </a:t>
            </a:r>
            <a:r>
              <a:rPr lang="en-US" altLang="ja-JP" sz="2400" dirty="0" err="1">
                <a:latin typeface="Calibri" pitchFamily="34" charset="0"/>
              </a:rPr>
              <a:t>h.o</a:t>
            </a:r>
            <a:r>
              <a:rPr lang="en-US" altLang="ja-JP" sz="2400" dirty="0">
                <a:latin typeface="Calibri" pitchFamily="34" charset="0"/>
              </a:rPr>
              <a:t>)                    5Hz</a:t>
            </a:r>
          </a:p>
          <a:p>
            <a:endParaRPr lang="en-US" altLang="ja-JP" sz="2400" dirty="0">
              <a:latin typeface="Calibri" pitchFamily="34" charset="0"/>
            </a:endParaRPr>
          </a:p>
          <a:p>
            <a:r>
              <a:rPr lang="en-US" altLang="ja-JP" sz="2400" dirty="0">
                <a:solidFill>
                  <a:srgbClr val="00B050"/>
                </a:solidFill>
                <a:latin typeface="Calibri" pitchFamily="34" charset="0"/>
              </a:rPr>
              <a:t>QED calculation  </a:t>
            </a:r>
            <a:r>
              <a:rPr lang="ja-JP" altLang="en-US" sz="2400" dirty="0">
                <a:solidFill>
                  <a:srgbClr val="00B050"/>
                </a:solidFill>
                <a:latin typeface="Calibri" pitchFamily="34" charset="0"/>
              </a:rPr>
              <a:t>→</a:t>
            </a:r>
            <a:r>
              <a:rPr lang="en-US" altLang="ja-JP" sz="2400" dirty="0">
                <a:solidFill>
                  <a:srgbClr val="00B050"/>
                </a:solidFill>
                <a:latin typeface="Calibri" pitchFamily="34" charset="0"/>
              </a:rPr>
              <a:t>Effort for </a:t>
            </a:r>
            <a:r>
              <a:rPr lang="en-US" altLang="ja-JP" sz="2400" dirty="0">
                <a:solidFill>
                  <a:schemeClr val="accent2">
                    <a:lumMod val="75000"/>
                  </a:schemeClr>
                </a:solidFill>
                <a:latin typeface="Calibri" pitchFamily="34" charset="0"/>
              </a:rPr>
              <a:t>10 Hz </a:t>
            </a:r>
            <a:r>
              <a:rPr lang="en-US" altLang="ja-JP" sz="2400" dirty="0">
                <a:solidFill>
                  <a:srgbClr val="00B050"/>
                </a:solidFill>
                <a:latin typeface="Calibri" pitchFamily="34" charset="0"/>
              </a:rPr>
              <a:t>is in progress by </a:t>
            </a:r>
            <a:r>
              <a:rPr lang="en-US" altLang="ja-JP" sz="2400" dirty="0" err="1">
                <a:solidFill>
                  <a:srgbClr val="00B050"/>
                </a:solidFill>
                <a:latin typeface="Calibri" pitchFamily="34" charset="0"/>
              </a:rPr>
              <a:t>Eides</a:t>
            </a:r>
            <a:r>
              <a:rPr lang="en-US" altLang="ja-JP" sz="2400" dirty="0">
                <a:solidFill>
                  <a:srgbClr val="00B050"/>
                </a:solidFill>
                <a:latin typeface="Calibri" pitchFamily="34" charset="0"/>
              </a:rPr>
              <a:t> </a:t>
            </a:r>
            <a:r>
              <a:rPr lang="en-US" altLang="ja-JP" sz="2400" i="1" dirty="0">
                <a:solidFill>
                  <a:srgbClr val="00B050"/>
                </a:solidFill>
                <a:latin typeface="Calibri" pitchFamily="34" charset="0"/>
              </a:rPr>
              <a:t>et al</a:t>
            </a:r>
            <a:r>
              <a:rPr lang="en-US" altLang="ja-JP" sz="2400" dirty="0">
                <a:solidFill>
                  <a:srgbClr val="00B050"/>
                </a:solidFill>
                <a:latin typeface="Calibri" pitchFamily="34" charset="0"/>
              </a:rPr>
              <a:t>.</a:t>
            </a:r>
          </a:p>
          <a:p>
            <a:r>
              <a:rPr lang="en-US" altLang="ja-JP" sz="2400" dirty="0">
                <a:solidFill>
                  <a:srgbClr val="00B050"/>
                </a:solidFill>
                <a:latin typeface="+mn-lt"/>
              </a:rPr>
              <a:t>Phys Rev A: 86, 024501 (2012), PRL.. 112, 173004 (2014), Phys. Rev. D 89, 014034 (2014)</a:t>
            </a:r>
          </a:p>
        </p:txBody>
      </p:sp>
      <p:sp>
        <p:nvSpPr>
          <p:cNvPr id="2" name="日付プレースホルダー 1"/>
          <p:cNvSpPr>
            <a:spLocks noGrp="1"/>
          </p:cNvSpPr>
          <p:nvPr>
            <p:ph type="dt" sz="quarter" idx="10"/>
          </p:nvPr>
        </p:nvSpPr>
        <p:spPr/>
        <p:txBody>
          <a:bodyPr/>
          <a:lstStyle/>
          <a:p>
            <a:pPr>
              <a:defRPr/>
            </a:pPr>
            <a:fld id="{9B2D87A9-3B01-451A-9700-078E0FDCEA55}" type="datetime1">
              <a:rPr lang="ja-JP" altLang="en-US" smtClean="0"/>
              <a:t>2017/9/17</a:t>
            </a:fld>
            <a:endParaRPr lang="ja-JP" altLang="en-US" dirty="0"/>
          </a:p>
        </p:txBody>
      </p:sp>
      <p:sp>
        <p:nvSpPr>
          <p:cNvPr id="17" name="フッター プレースホルダー 16"/>
          <p:cNvSpPr>
            <a:spLocks noGrp="1"/>
          </p:cNvSpPr>
          <p:nvPr>
            <p:ph type="ftr" sz="quarter" idx="11"/>
          </p:nvPr>
        </p:nvSpPr>
        <p:spPr/>
        <p:txBody>
          <a:bodyPr/>
          <a:lstStyle/>
          <a:p>
            <a:pPr>
              <a:defRPr/>
            </a:pPr>
            <a:r>
              <a:rPr lang="en-US" altLang="ja-JP"/>
              <a:t>Seoul U. Seminer</a:t>
            </a:r>
            <a:endParaRPr lang="ja-JP" altLang="en-US"/>
          </a:p>
        </p:txBody>
      </p:sp>
      <p:sp>
        <p:nvSpPr>
          <p:cNvPr id="10" name="タイトル 1"/>
          <p:cNvSpPr txBox="1">
            <a:spLocks/>
          </p:cNvSpPr>
          <p:nvPr/>
        </p:nvSpPr>
        <p:spPr bwMode="auto">
          <a:xfrm>
            <a:off x="-89694" y="37706"/>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kumimoji="1" sz="4400" kern="1200">
                <a:solidFill>
                  <a:schemeClr val="tx1"/>
                </a:solidFill>
                <a:latin typeface="+mj-lt"/>
                <a:ea typeface="+mj-ea"/>
                <a:cs typeface="+mj-cs"/>
              </a:defRPr>
            </a:lvl1pPr>
            <a:lvl2pPr algn="ctr" rtl="0" fontAlgn="base">
              <a:spcBef>
                <a:spcPct val="0"/>
              </a:spcBef>
              <a:spcAft>
                <a:spcPct val="0"/>
              </a:spcAft>
              <a:defRPr kumimoji="1" sz="4400">
                <a:solidFill>
                  <a:schemeClr val="tx1"/>
                </a:solidFill>
                <a:latin typeface="Calibri" pitchFamily="34" charset="0"/>
                <a:ea typeface="ＭＳ Ｐゴシック" pitchFamily="50" charset="-128"/>
              </a:defRPr>
            </a:lvl2pPr>
            <a:lvl3pPr algn="ctr" rtl="0" fontAlgn="base">
              <a:spcBef>
                <a:spcPct val="0"/>
              </a:spcBef>
              <a:spcAft>
                <a:spcPct val="0"/>
              </a:spcAft>
              <a:defRPr kumimoji="1" sz="4400">
                <a:solidFill>
                  <a:schemeClr val="tx1"/>
                </a:solidFill>
                <a:latin typeface="Calibri" pitchFamily="34" charset="0"/>
                <a:ea typeface="ＭＳ Ｐゴシック" pitchFamily="50" charset="-128"/>
              </a:defRPr>
            </a:lvl3pPr>
            <a:lvl4pPr algn="ctr" rtl="0" fontAlgn="base">
              <a:spcBef>
                <a:spcPct val="0"/>
              </a:spcBef>
              <a:spcAft>
                <a:spcPct val="0"/>
              </a:spcAft>
              <a:defRPr kumimoji="1" sz="4400">
                <a:solidFill>
                  <a:schemeClr val="tx1"/>
                </a:solidFill>
                <a:latin typeface="Calibri" pitchFamily="34" charset="0"/>
                <a:ea typeface="ＭＳ Ｐゴシック" pitchFamily="50" charset="-128"/>
              </a:defRPr>
            </a:lvl4pPr>
            <a:lvl5pPr algn="ctr" rtl="0" fontAlgn="base">
              <a:spcBef>
                <a:spcPct val="0"/>
              </a:spcBef>
              <a:spcAft>
                <a:spcPct val="0"/>
              </a:spcAft>
              <a:defRPr kumimoji="1" sz="4400">
                <a:solidFill>
                  <a:schemeClr val="tx1"/>
                </a:solidFill>
                <a:latin typeface="Calibri" pitchFamily="34" charset="0"/>
                <a:ea typeface="ＭＳ Ｐゴシック" pitchFamily="50" charset="-128"/>
              </a:defRPr>
            </a:lvl5pPr>
            <a:lvl6pPr marL="457200" algn="ctr" rtl="0" fontAlgn="base">
              <a:spcBef>
                <a:spcPct val="0"/>
              </a:spcBef>
              <a:spcAft>
                <a:spcPct val="0"/>
              </a:spcAft>
              <a:defRPr kumimoji="1" sz="4400">
                <a:solidFill>
                  <a:schemeClr val="tx1"/>
                </a:solidFill>
                <a:latin typeface="Calibri" pitchFamily="34" charset="0"/>
                <a:ea typeface="ＭＳ Ｐゴシック" pitchFamily="50" charset="-128"/>
              </a:defRPr>
            </a:lvl6pPr>
            <a:lvl7pPr marL="914400" algn="ctr" rtl="0" fontAlgn="base">
              <a:spcBef>
                <a:spcPct val="0"/>
              </a:spcBef>
              <a:spcAft>
                <a:spcPct val="0"/>
              </a:spcAft>
              <a:defRPr kumimoji="1" sz="4400">
                <a:solidFill>
                  <a:schemeClr val="tx1"/>
                </a:solidFill>
                <a:latin typeface="Calibri" pitchFamily="34" charset="0"/>
                <a:ea typeface="ＭＳ Ｐゴシック" pitchFamily="50"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pitchFamily="50"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pitchFamily="50" charset="-128"/>
              </a:defRPr>
            </a:lvl9pPr>
          </a:lstStyle>
          <a:p>
            <a:r>
              <a:rPr lang="en-US" altLang="ja-JP" sz="3200" dirty="0">
                <a:solidFill>
                  <a:schemeClr val="accent2"/>
                </a:solidFill>
              </a:rPr>
              <a:t>1. The most precise test to the bound QED</a:t>
            </a:r>
            <a:endParaRPr lang="ja-JP" altLang="en-US" sz="3200" dirty="0">
              <a:solidFill>
                <a:schemeClr val="accent2"/>
              </a:solidFill>
            </a:endParaRPr>
          </a:p>
        </p:txBody>
      </p:sp>
      <p:sp>
        <p:nvSpPr>
          <p:cNvPr id="3" name="正方形/長方形 2"/>
          <p:cNvSpPr/>
          <p:nvPr/>
        </p:nvSpPr>
        <p:spPr>
          <a:xfrm>
            <a:off x="2042228" y="1708754"/>
            <a:ext cx="3868367" cy="400110"/>
          </a:xfrm>
          <a:prstGeom prst="rect">
            <a:avLst/>
          </a:prstGeom>
        </p:spPr>
        <p:txBody>
          <a:bodyPr wrap="none">
            <a:spAutoFit/>
          </a:bodyPr>
          <a:lstStyle/>
          <a:p>
            <a:pPr eaLnBrk="1" hangingPunct="1"/>
            <a:r>
              <a:rPr lang="en-US" altLang="ja-JP" sz="2000" i="1" dirty="0">
                <a:solidFill>
                  <a:srgbClr val="FF0000"/>
                </a:solidFill>
                <a:latin typeface="Symbol" pitchFamily="18" charset="2"/>
              </a:rPr>
              <a:t>m</a:t>
            </a:r>
            <a:r>
              <a:rPr lang="en-US" altLang="ja-JP" sz="2000" baseline="-25000" dirty="0">
                <a:solidFill>
                  <a:srgbClr val="FF0000"/>
                </a:solidFill>
                <a:latin typeface="Symbol" pitchFamily="18" charset="2"/>
              </a:rPr>
              <a:t>m</a:t>
            </a:r>
            <a:r>
              <a:rPr lang="en-US" altLang="ja-JP" sz="2000" dirty="0">
                <a:solidFill>
                  <a:srgbClr val="FF0000"/>
                </a:solidFill>
              </a:rPr>
              <a:t>/</a:t>
            </a:r>
            <a:r>
              <a:rPr lang="en-US" altLang="ja-JP" sz="2000" i="1" dirty="0" err="1">
                <a:solidFill>
                  <a:srgbClr val="FF0000"/>
                </a:solidFill>
                <a:latin typeface="Symbol" pitchFamily="18" charset="2"/>
              </a:rPr>
              <a:t>m</a:t>
            </a:r>
            <a:r>
              <a:rPr lang="en-US" altLang="ja-JP" sz="2000" baseline="-25000" dirty="0" err="1">
                <a:solidFill>
                  <a:srgbClr val="FF0000"/>
                </a:solidFill>
              </a:rPr>
              <a:t>p</a:t>
            </a:r>
            <a:r>
              <a:rPr lang="en-US" altLang="ja-JP" sz="2000" i="1" dirty="0">
                <a:solidFill>
                  <a:srgbClr val="FF0000"/>
                </a:solidFill>
                <a:cs typeface="Times New Roman" pitchFamily="18" charset="0"/>
              </a:rPr>
              <a:t>=</a:t>
            </a:r>
            <a:r>
              <a:rPr lang="en-US" altLang="ja-JP" sz="2000" dirty="0">
                <a:solidFill>
                  <a:srgbClr val="FF0000"/>
                </a:solidFill>
                <a:cs typeface="Times New Roman" pitchFamily="18" charset="0"/>
              </a:rPr>
              <a:t>3.18334524(37)  (120ppb)</a:t>
            </a:r>
          </a:p>
        </p:txBody>
      </p:sp>
      <p:sp>
        <p:nvSpPr>
          <p:cNvPr id="5" name="正方形/長方形 4"/>
          <p:cNvSpPr/>
          <p:nvPr/>
        </p:nvSpPr>
        <p:spPr>
          <a:xfrm>
            <a:off x="1979712" y="2085243"/>
            <a:ext cx="3993401" cy="400110"/>
          </a:xfrm>
          <a:prstGeom prst="rect">
            <a:avLst/>
          </a:prstGeom>
        </p:spPr>
        <p:txBody>
          <a:bodyPr wrap="none">
            <a:spAutoFit/>
          </a:bodyPr>
          <a:lstStyle/>
          <a:p>
            <a:r>
              <a:rPr lang="ja-JP" altLang="en-US" i="1" dirty="0">
                <a:solidFill>
                  <a:srgbClr val="FF0000"/>
                </a:solidFill>
                <a:cs typeface="Times New Roman" pitchFamily="18" charset="0"/>
              </a:rPr>
              <a:t> </a:t>
            </a:r>
            <a:r>
              <a:rPr lang="en-US" altLang="ja-JP" sz="2000" i="1" dirty="0">
                <a:solidFill>
                  <a:srgbClr val="FF0000"/>
                </a:solidFill>
              </a:rPr>
              <a:t>m</a:t>
            </a:r>
            <a:r>
              <a:rPr lang="en-US" altLang="ja-JP" sz="2000" i="1" baseline="-25000" dirty="0">
                <a:solidFill>
                  <a:srgbClr val="FF0000"/>
                </a:solidFill>
                <a:latin typeface="Symbol" pitchFamily="18" charset="2"/>
              </a:rPr>
              <a:t>m</a:t>
            </a:r>
            <a:r>
              <a:rPr lang="en-US" altLang="ja-JP" sz="2000" dirty="0">
                <a:solidFill>
                  <a:srgbClr val="FF0000"/>
                </a:solidFill>
              </a:rPr>
              <a:t>/</a:t>
            </a:r>
            <a:r>
              <a:rPr lang="en-US" altLang="ja-JP" sz="2000" i="1" dirty="0">
                <a:solidFill>
                  <a:srgbClr val="FF0000"/>
                </a:solidFill>
              </a:rPr>
              <a:t>m</a:t>
            </a:r>
            <a:r>
              <a:rPr lang="en-US" altLang="ja-JP" sz="2000" i="1" baseline="-25000" dirty="0">
                <a:solidFill>
                  <a:srgbClr val="FF0000"/>
                </a:solidFill>
              </a:rPr>
              <a:t>e</a:t>
            </a:r>
            <a:r>
              <a:rPr lang="en-US" altLang="ja-JP" sz="2000" dirty="0">
                <a:solidFill>
                  <a:srgbClr val="FF0000"/>
                </a:solidFill>
              </a:rPr>
              <a:t>=206.768277(24) (120ppb)</a:t>
            </a:r>
            <a:endParaRPr lang="ja-JP" altLang="en-US" sz="2000" dirty="0"/>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2"/>
          <p:cNvSpPr txBox="1">
            <a:spLocks noChangeArrowheads="1"/>
          </p:cNvSpPr>
          <p:nvPr/>
        </p:nvSpPr>
        <p:spPr bwMode="auto">
          <a:xfrm>
            <a:off x="371475" y="192088"/>
            <a:ext cx="410368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ar-AE" sz="2000" b="1">
                <a:solidFill>
                  <a:srgbClr val="3333FF"/>
                </a:solidFill>
                <a:latin typeface="Times New Roman" panose="02020603050405020304" pitchFamily="18" charset="0"/>
              </a:rPr>
              <a:t>Singularity at </a:t>
            </a:r>
            <a:r>
              <a:rPr lang="en-US" altLang="ar-AE" sz="2000" b="1" i="1">
                <a:solidFill>
                  <a:srgbClr val="3333FF"/>
                </a:solidFill>
                <a:latin typeface="Symbol" panose="05050102010706020507" pitchFamily="18" charset="2"/>
              </a:rPr>
              <a:t>r</a:t>
            </a:r>
            <a:r>
              <a:rPr lang="en-US" altLang="ar-AE" sz="2000" b="1">
                <a:solidFill>
                  <a:srgbClr val="3333FF"/>
                </a:solidFill>
                <a:latin typeface="Times New Roman" panose="02020603050405020304" pitchFamily="18" charset="0"/>
              </a:rPr>
              <a:t> = 0  -  regular point,</a:t>
            </a:r>
            <a:br>
              <a:rPr lang="en-US" altLang="ar-AE" sz="2000" b="1">
                <a:solidFill>
                  <a:srgbClr val="3333FF"/>
                </a:solidFill>
                <a:latin typeface="Times New Roman" panose="02020603050405020304" pitchFamily="18" charset="0"/>
              </a:rPr>
            </a:br>
            <a:r>
              <a:rPr lang="en-US" altLang="ar-AE" sz="2000" b="1">
                <a:solidFill>
                  <a:srgbClr val="3333FF"/>
                </a:solidFill>
                <a:latin typeface="Times New Roman" panose="02020603050405020304" pitchFamily="18" charset="0"/>
              </a:rPr>
              <a:t>to remove, substitute</a:t>
            </a:r>
          </a:p>
        </p:txBody>
      </p:sp>
      <p:graphicFrame>
        <p:nvGraphicFramePr>
          <p:cNvPr id="20483" name="Object 3"/>
          <p:cNvGraphicFramePr>
            <a:graphicFrameLocks noChangeAspect="1"/>
          </p:cNvGraphicFramePr>
          <p:nvPr/>
        </p:nvGraphicFramePr>
        <p:xfrm>
          <a:off x="460375" y="1222375"/>
          <a:ext cx="1701800" cy="355600"/>
        </p:xfrm>
        <a:graphic>
          <a:graphicData uri="http://schemas.openxmlformats.org/presentationml/2006/ole">
            <mc:AlternateContent xmlns:mc="http://schemas.openxmlformats.org/markup-compatibility/2006">
              <mc:Choice xmlns:v="urn:schemas-microsoft-com:vml" Requires="v">
                <p:oleObj spid="_x0000_s105525" name="Equation" r:id="rId3" imgW="1701800" imgH="355600" progId="">
                  <p:embed/>
                </p:oleObj>
              </mc:Choice>
              <mc:Fallback>
                <p:oleObj name="Equation" r:id="rId3" imgW="1701800" imgH="355600" progId="">
                  <p:embed/>
                  <p:pic>
                    <p:nvPicPr>
                      <p:cNvPr id="0" name="Picture 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375" y="1222375"/>
                        <a:ext cx="1701800" cy="35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20484" name="Group 4"/>
          <p:cNvGrpSpPr>
            <a:grpSpLocks/>
          </p:cNvGrpSpPr>
          <p:nvPr/>
        </p:nvGrpSpPr>
        <p:grpSpPr bwMode="auto">
          <a:xfrm>
            <a:off x="419100" y="1851025"/>
            <a:ext cx="7250113" cy="1662113"/>
            <a:chOff x="264" y="1166"/>
            <a:chExt cx="4567" cy="1047"/>
          </a:xfrm>
        </p:grpSpPr>
        <p:graphicFrame>
          <p:nvGraphicFramePr>
            <p:cNvPr id="20487" name="Object 5"/>
            <p:cNvGraphicFramePr>
              <a:graphicFrameLocks noChangeAspect="1"/>
            </p:cNvGraphicFramePr>
            <p:nvPr/>
          </p:nvGraphicFramePr>
          <p:xfrm>
            <a:off x="292" y="1596"/>
            <a:ext cx="2624" cy="192"/>
          </p:xfrm>
          <a:graphic>
            <a:graphicData uri="http://schemas.openxmlformats.org/presentationml/2006/ole">
              <mc:AlternateContent xmlns:mc="http://schemas.openxmlformats.org/markup-compatibility/2006">
                <mc:Choice xmlns:v="urn:schemas-microsoft-com:vml" Requires="v">
                  <p:oleObj spid="_x0000_s105526" name="Equation" r:id="rId5" imgW="4165600" imgH="304800" progId="">
                    <p:embed/>
                  </p:oleObj>
                </mc:Choice>
                <mc:Fallback>
                  <p:oleObj name="Equation" r:id="rId5" imgW="4165600" imgH="304800" progId="">
                    <p:embed/>
                    <p:pic>
                      <p:nvPicPr>
                        <p:cNvPr id="0" name="Picture 1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2" y="1596"/>
                          <a:ext cx="2624"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488" name="Text Box 6"/>
            <p:cNvSpPr txBox="1">
              <a:spLocks noChangeArrowheads="1"/>
            </p:cNvSpPr>
            <p:nvPr/>
          </p:nvSpPr>
          <p:spPr bwMode="auto">
            <a:xfrm>
              <a:off x="264" y="1166"/>
              <a:ext cx="497"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ar-AE" sz="2000" b="1">
                  <a:solidFill>
                    <a:srgbClr val="CC0000"/>
                  </a:solidFill>
                  <a:latin typeface="Times New Roman" panose="02020603050405020304" pitchFamily="18" charset="0"/>
                </a:rPr>
                <a:t>Gives</a:t>
              </a:r>
            </a:p>
          </p:txBody>
        </p:sp>
        <p:sp>
          <p:nvSpPr>
            <p:cNvPr id="2" name="Text Box 7"/>
            <p:cNvSpPr txBox="1">
              <a:spLocks noChangeArrowheads="1"/>
            </p:cNvSpPr>
            <p:nvPr/>
          </p:nvSpPr>
          <p:spPr bwMode="auto">
            <a:xfrm>
              <a:off x="297" y="1963"/>
              <a:ext cx="4534"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ar-AE" sz="2000" b="1">
                  <a:solidFill>
                    <a:srgbClr val="003399"/>
                  </a:solidFill>
                  <a:latin typeface="Times New Roman" panose="02020603050405020304" pitchFamily="18" charset="0"/>
                </a:rPr>
                <a:t>Equation for </a:t>
              </a:r>
              <a:r>
                <a:rPr lang="en-US" altLang="ar-AE" sz="2000" b="1" i="1">
                  <a:solidFill>
                    <a:srgbClr val="003399"/>
                  </a:solidFill>
                  <a:latin typeface="Times New Roman" panose="02020603050405020304" pitchFamily="18" charset="0"/>
                </a:rPr>
                <a:t>L</a:t>
              </a:r>
              <a:r>
                <a:rPr lang="en-US" altLang="ar-AE" sz="2000" b="1">
                  <a:solidFill>
                    <a:srgbClr val="003399"/>
                  </a:solidFill>
                  <a:latin typeface="Times New Roman" panose="02020603050405020304" pitchFamily="18" charset="0"/>
                </a:rPr>
                <a:t>.       Find </a:t>
              </a:r>
              <a:r>
                <a:rPr lang="en-US" altLang="ar-AE" sz="2000" b="1" i="1">
                  <a:solidFill>
                    <a:srgbClr val="003399"/>
                  </a:solidFill>
                  <a:latin typeface="Times New Roman" panose="02020603050405020304" pitchFamily="18" charset="0"/>
                </a:rPr>
                <a:t>L</a:t>
              </a:r>
              <a:r>
                <a:rPr lang="en-US" altLang="ar-AE" sz="2000" b="1">
                  <a:solidFill>
                    <a:srgbClr val="003399"/>
                  </a:solidFill>
                  <a:latin typeface="Times New Roman" panose="02020603050405020304" pitchFamily="18" charset="0"/>
                </a:rPr>
                <a:t>, get </a:t>
              </a:r>
              <a:r>
                <a:rPr lang="en-US" altLang="ar-AE" sz="2000" b="1" i="1">
                  <a:solidFill>
                    <a:srgbClr val="003399"/>
                  </a:solidFill>
                  <a:latin typeface="Times New Roman" panose="02020603050405020304" pitchFamily="18" charset="0"/>
                </a:rPr>
                <a:t>F</a:t>
              </a:r>
              <a:r>
                <a:rPr lang="en-US" altLang="ar-AE" sz="2000" b="1">
                  <a:solidFill>
                    <a:srgbClr val="003399"/>
                  </a:solidFill>
                  <a:latin typeface="Times New Roman" panose="02020603050405020304" pitchFamily="18" charset="0"/>
                </a:rPr>
                <a:t>.    Know </a:t>
              </a:r>
              <a:r>
                <a:rPr lang="en-US" altLang="ar-AE" sz="2000" b="1" i="1">
                  <a:solidFill>
                    <a:srgbClr val="003399"/>
                  </a:solidFill>
                  <a:latin typeface="Times New Roman" panose="02020603050405020304" pitchFamily="18" charset="0"/>
                </a:rPr>
                <a:t>F</a:t>
              </a:r>
              <a:r>
                <a:rPr lang="en-US" altLang="ar-AE" sz="2000" b="1">
                  <a:solidFill>
                    <a:srgbClr val="003399"/>
                  </a:solidFill>
                  <a:latin typeface="Times New Roman" panose="02020603050405020304" pitchFamily="18" charset="0"/>
                </a:rPr>
                <a:t>, have                      .   </a:t>
              </a:r>
            </a:p>
          </p:txBody>
        </p:sp>
        <p:graphicFrame>
          <p:nvGraphicFramePr>
            <p:cNvPr id="20490" name="Object 8"/>
            <p:cNvGraphicFramePr>
              <a:graphicFrameLocks noChangeAspect="1"/>
            </p:cNvGraphicFramePr>
            <p:nvPr/>
          </p:nvGraphicFramePr>
          <p:xfrm>
            <a:off x="3758" y="2013"/>
            <a:ext cx="832" cy="184"/>
          </p:xfrm>
          <a:graphic>
            <a:graphicData uri="http://schemas.openxmlformats.org/presentationml/2006/ole">
              <mc:AlternateContent xmlns:mc="http://schemas.openxmlformats.org/markup-compatibility/2006">
                <mc:Choice xmlns:v="urn:schemas-microsoft-com:vml" Requires="v">
                  <p:oleObj spid="_x0000_s105527" name="Equation" r:id="rId7" imgW="1320227" imgH="291973" progId="">
                    <p:embed/>
                  </p:oleObj>
                </mc:Choice>
                <mc:Fallback>
                  <p:oleObj name="Equation" r:id="rId7" imgW="1320227" imgH="291973" progId="">
                    <p:embed/>
                    <p:pic>
                      <p:nvPicPr>
                        <p:cNvPr id="0" name="Picture 1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58" y="2013"/>
                          <a:ext cx="832" cy="18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20489" name="Text Box 9"/>
          <p:cNvSpPr txBox="1">
            <a:spLocks noChangeArrowheads="1"/>
          </p:cNvSpPr>
          <p:nvPr/>
        </p:nvSpPr>
        <p:spPr bwMode="auto">
          <a:xfrm>
            <a:off x="520700" y="3792538"/>
            <a:ext cx="36226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ar-AE" sz="2000" b="1">
                <a:solidFill>
                  <a:srgbClr val="CC0000"/>
                </a:solidFill>
                <a:latin typeface="Times New Roman" panose="02020603050405020304" pitchFamily="18" charset="0"/>
              </a:rPr>
              <a:t>Solve using polynomial method.</a:t>
            </a:r>
          </a:p>
        </p:txBody>
      </p:sp>
      <p:sp>
        <p:nvSpPr>
          <p:cNvPr id="20486" name="Text Box 10"/>
          <p:cNvSpPr txBox="1">
            <a:spLocks noChangeArrowheads="1"/>
          </p:cNvSpPr>
          <p:nvPr/>
        </p:nvSpPr>
        <p:spPr bwMode="auto">
          <a:xfrm>
            <a:off x="7391400" y="6542088"/>
            <a:ext cx="1663700"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ar-AE" sz="800">
                <a:latin typeface="Times New Roman" panose="02020603050405020304" pitchFamily="18" charset="0"/>
              </a:rPr>
              <a:t>Copyright – Michael D. Fayer, 2007</a:t>
            </a:r>
          </a:p>
        </p:txBody>
      </p:sp>
      <p:sp>
        <p:nvSpPr>
          <p:cNvPr id="11" name="日付プレースホルダ 10"/>
          <p:cNvSpPr>
            <a:spLocks noGrp="1"/>
          </p:cNvSpPr>
          <p:nvPr>
            <p:ph type="dt" sz="half" idx="10"/>
          </p:nvPr>
        </p:nvSpPr>
        <p:spPr/>
        <p:txBody>
          <a:bodyPr/>
          <a:lstStyle/>
          <a:p>
            <a:pPr>
              <a:defRPr/>
            </a:pPr>
            <a:fld id="{CDCFDE0D-04FC-4555-A0E9-19BC0F2C0BA6}" type="datetime1">
              <a:rPr lang="ja-JP" altLang="en-US" smtClean="0"/>
              <a:t>2017/9/17</a:t>
            </a:fld>
            <a:endParaRPr lang="ja-JP" altLang="en-US"/>
          </a:p>
        </p:txBody>
      </p:sp>
      <p:sp>
        <p:nvSpPr>
          <p:cNvPr id="12" name="フッター プレースホルダ 11"/>
          <p:cNvSpPr>
            <a:spLocks noGrp="1"/>
          </p:cNvSpPr>
          <p:nvPr>
            <p:ph type="ftr" sz="quarter" idx="11"/>
          </p:nvPr>
        </p:nvSpPr>
        <p:spPr/>
        <p:txBody>
          <a:bodyPr/>
          <a:lstStyle/>
          <a:p>
            <a:pPr>
              <a:defRPr/>
            </a:pPr>
            <a:r>
              <a:rPr lang="en-US" altLang="ja-JP"/>
              <a:t>Seoul U. Seminer</a:t>
            </a:r>
            <a:endParaRPr lang="ja-JP" altLang="en-US"/>
          </a:p>
        </p:txBody>
      </p:sp>
    </p:spTree>
    <p:extLst>
      <p:ext uri="{BB962C8B-B14F-4D97-AF65-F5344CB8AC3E}">
        <p14:creationId xmlns:p14="http://schemas.microsoft.com/office/powerpoint/2010/main" val="28186037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048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048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9" grpId="0" build="p" autoUpdateAnimBg="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506" name="Object 2"/>
          <p:cNvGraphicFramePr>
            <a:graphicFrameLocks noChangeAspect="1"/>
          </p:cNvGraphicFramePr>
          <p:nvPr/>
        </p:nvGraphicFramePr>
        <p:xfrm>
          <a:off x="414338" y="349250"/>
          <a:ext cx="3987800" cy="546100"/>
        </p:xfrm>
        <a:graphic>
          <a:graphicData uri="http://schemas.openxmlformats.org/presentationml/2006/ole">
            <mc:AlternateContent xmlns:mc="http://schemas.openxmlformats.org/markup-compatibility/2006">
              <mc:Choice xmlns:v="urn:schemas-microsoft-com:vml" Requires="v">
                <p:oleObj spid="_x0000_s106617" name="Equation" r:id="rId3" imgW="3987800" imgH="546100" progId="">
                  <p:embed/>
                </p:oleObj>
              </mc:Choice>
              <mc:Fallback>
                <p:oleObj name="Equation" r:id="rId3" imgW="3987800" imgH="546100" progId="">
                  <p:embed/>
                  <p:pic>
                    <p:nvPicPr>
                      <p:cNvPr id="0" name="Picture 3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4338" y="349250"/>
                        <a:ext cx="3987800" cy="54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1507" name="Text Box 3"/>
          <p:cNvSpPr txBox="1">
            <a:spLocks noChangeArrowheads="1"/>
          </p:cNvSpPr>
          <p:nvPr/>
        </p:nvSpPr>
        <p:spPr bwMode="auto">
          <a:xfrm>
            <a:off x="4856163" y="336550"/>
            <a:ext cx="35306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ar-AE" sz="2000" b="1">
                <a:solidFill>
                  <a:srgbClr val="CC0000"/>
                </a:solidFill>
                <a:latin typeface="Times New Roman" panose="02020603050405020304" pitchFamily="18" charset="0"/>
              </a:rPr>
              <a:t>Polynomial expansion for </a:t>
            </a:r>
            <a:r>
              <a:rPr lang="en-US" altLang="ar-AE" sz="2000" b="1" i="1">
                <a:solidFill>
                  <a:srgbClr val="CC0000"/>
                </a:solidFill>
                <a:latin typeface="Times New Roman" panose="02020603050405020304" pitchFamily="18" charset="0"/>
              </a:rPr>
              <a:t>L</a:t>
            </a:r>
            <a:r>
              <a:rPr lang="en-US" altLang="ar-AE" sz="2000" b="1">
                <a:solidFill>
                  <a:srgbClr val="CC0000"/>
                </a:solidFill>
                <a:latin typeface="Times New Roman" panose="02020603050405020304" pitchFamily="18" charset="0"/>
              </a:rPr>
              <a:t>.</a:t>
            </a:r>
            <a:br>
              <a:rPr lang="en-US" altLang="ar-AE" sz="2000" b="1">
                <a:solidFill>
                  <a:srgbClr val="CC0000"/>
                </a:solidFill>
                <a:latin typeface="Times New Roman" panose="02020603050405020304" pitchFamily="18" charset="0"/>
              </a:rPr>
            </a:br>
            <a:r>
              <a:rPr lang="en-US" altLang="ar-AE" sz="2000" b="1">
                <a:solidFill>
                  <a:srgbClr val="CC0000"/>
                </a:solidFill>
                <a:latin typeface="Times New Roman" panose="02020603050405020304" pitchFamily="18" charset="0"/>
              </a:rPr>
              <a:t>Get </a:t>
            </a:r>
            <a:r>
              <a:rPr lang="en-US" altLang="ar-AE" sz="2000" b="1" i="1">
                <a:solidFill>
                  <a:srgbClr val="CC0000"/>
                </a:solidFill>
                <a:latin typeface="Times New Roman" panose="02020603050405020304" pitchFamily="18" charset="0"/>
              </a:rPr>
              <a:t>L</a:t>
            </a:r>
            <a:r>
              <a:rPr lang="en-US" altLang="ar-AE" sz="2000" b="1">
                <a:solidFill>
                  <a:srgbClr val="CC0000"/>
                </a:solidFill>
                <a:latin typeface="Times New Roman" panose="02020603050405020304" pitchFamily="18" charset="0"/>
                <a:cs typeface="Times New Roman" panose="02020603050405020304" pitchFamily="18" charset="0"/>
              </a:rPr>
              <a:t>' and </a:t>
            </a:r>
            <a:r>
              <a:rPr lang="en-US" altLang="ar-AE" sz="2000" b="1" i="1">
                <a:solidFill>
                  <a:srgbClr val="CC0000"/>
                </a:solidFill>
                <a:latin typeface="Times New Roman" panose="02020603050405020304" pitchFamily="18" charset="0"/>
                <a:cs typeface="Times New Roman" panose="02020603050405020304" pitchFamily="18" charset="0"/>
              </a:rPr>
              <a:t>L</a:t>
            </a:r>
            <a:r>
              <a:rPr lang="en-US" altLang="ar-AE" sz="2000" b="1">
                <a:solidFill>
                  <a:srgbClr val="CC0000"/>
                </a:solidFill>
                <a:latin typeface="Times New Roman" panose="02020603050405020304" pitchFamily="18" charset="0"/>
                <a:cs typeface="Times New Roman" panose="02020603050405020304" pitchFamily="18" charset="0"/>
              </a:rPr>
              <a:t>'' by term by term</a:t>
            </a:r>
            <a:br>
              <a:rPr lang="en-US" altLang="ar-AE" sz="2000" b="1">
                <a:solidFill>
                  <a:srgbClr val="CC0000"/>
                </a:solidFill>
                <a:latin typeface="Times New Roman" panose="02020603050405020304" pitchFamily="18" charset="0"/>
                <a:cs typeface="Times New Roman" panose="02020603050405020304" pitchFamily="18" charset="0"/>
              </a:rPr>
            </a:br>
            <a:r>
              <a:rPr lang="en-US" altLang="ar-AE" sz="2000" b="1">
                <a:solidFill>
                  <a:srgbClr val="CC0000"/>
                </a:solidFill>
                <a:latin typeface="Times New Roman" panose="02020603050405020304" pitchFamily="18" charset="0"/>
                <a:cs typeface="Times New Roman" panose="02020603050405020304" pitchFamily="18" charset="0"/>
              </a:rPr>
              <a:t>differentiation.</a:t>
            </a:r>
            <a:endParaRPr lang="en-US" altLang="ar-AE" sz="2000" b="1">
              <a:solidFill>
                <a:srgbClr val="CC0000"/>
              </a:solidFill>
              <a:latin typeface="Times New Roman" panose="02020603050405020304" pitchFamily="18" charset="0"/>
            </a:endParaRPr>
          </a:p>
        </p:txBody>
      </p:sp>
      <p:grpSp>
        <p:nvGrpSpPr>
          <p:cNvPr id="21508" name="Group 4"/>
          <p:cNvGrpSpPr>
            <a:grpSpLocks/>
          </p:cNvGrpSpPr>
          <p:nvPr/>
        </p:nvGrpSpPr>
        <p:grpSpPr bwMode="auto">
          <a:xfrm>
            <a:off x="409575" y="1419225"/>
            <a:ext cx="8108950" cy="3284538"/>
            <a:chOff x="258" y="894"/>
            <a:chExt cx="5108" cy="2069"/>
          </a:xfrm>
        </p:grpSpPr>
        <p:graphicFrame>
          <p:nvGraphicFramePr>
            <p:cNvPr id="21514" name="Object 5"/>
            <p:cNvGraphicFramePr>
              <a:graphicFrameLocks noChangeAspect="1"/>
            </p:cNvGraphicFramePr>
            <p:nvPr/>
          </p:nvGraphicFramePr>
          <p:xfrm>
            <a:off x="326" y="1474"/>
            <a:ext cx="2424" cy="232"/>
          </p:xfrm>
          <a:graphic>
            <a:graphicData uri="http://schemas.openxmlformats.org/presentationml/2006/ole">
              <mc:AlternateContent xmlns:mc="http://schemas.openxmlformats.org/markup-compatibility/2006">
                <mc:Choice xmlns:v="urn:schemas-microsoft-com:vml" Requires="v">
                  <p:oleObj spid="_x0000_s106618" name="Equation" r:id="rId5" imgW="3848100" imgH="368300" progId="">
                    <p:embed/>
                  </p:oleObj>
                </mc:Choice>
                <mc:Fallback>
                  <p:oleObj name="Equation" r:id="rId5" imgW="3848100" imgH="368300" progId="">
                    <p:embed/>
                    <p:pic>
                      <p:nvPicPr>
                        <p:cNvPr id="0" name="Picture 3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6" y="1474"/>
                          <a:ext cx="2424" cy="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1515" name="Object 6"/>
            <p:cNvGraphicFramePr>
              <a:graphicFrameLocks noChangeAspect="1"/>
            </p:cNvGraphicFramePr>
            <p:nvPr/>
          </p:nvGraphicFramePr>
          <p:xfrm>
            <a:off x="330" y="1806"/>
            <a:ext cx="2968" cy="248"/>
          </p:xfrm>
          <a:graphic>
            <a:graphicData uri="http://schemas.openxmlformats.org/presentationml/2006/ole">
              <mc:AlternateContent xmlns:mc="http://schemas.openxmlformats.org/markup-compatibility/2006">
                <mc:Choice xmlns:v="urn:schemas-microsoft-com:vml" Requires="v">
                  <p:oleObj spid="_x0000_s106619" name="Equation" r:id="rId7" imgW="4711700" imgH="393700" progId="">
                    <p:embed/>
                  </p:oleObj>
                </mc:Choice>
                <mc:Fallback>
                  <p:oleObj name="Equation" r:id="rId7" imgW="4711700" imgH="393700" progId="">
                    <p:embed/>
                    <p:pic>
                      <p:nvPicPr>
                        <p:cNvPr id="0" name="Picture 3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0" y="1806"/>
                          <a:ext cx="2968" cy="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 name="Object 7"/>
            <p:cNvGraphicFramePr>
              <a:graphicFrameLocks noChangeAspect="1"/>
            </p:cNvGraphicFramePr>
            <p:nvPr/>
          </p:nvGraphicFramePr>
          <p:xfrm>
            <a:off x="337" y="2197"/>
            <a:ext cx="3000" cy="248"/>
          </p:xfrm>
          <a:graphic>
            <a:graphicData uri="http://schemas.openxmlformats.org/presentationml/2006/ole">
              <mc:AlternateContent xmlns:mc="http://schemas.openxmlformats.org/markup-compatibility/2006">
                <mc:Choice xmlns:v="urn:schemas-microsoft-com:vml" Requires="v">
                  <p:oleObj spid="_x0000_s106620" name="Equation" r:id="rId9" imgW="4762500" imgH="393700" progId="">
                    <p:embed/>
                  </p:oleObj>
                </mc:Choice>
                <mc:Fallback>
                  <p:oleObj name="Equation" r:id="rId9" imgW="4762500" imgH="393700" progId="">
                    <p:embed/>
                    <p:pic>
                      <p:nvPicPr>
                        <p:cNvPr id="0" name="Picture 4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7" y="2197"/>
                          <a:ext cx="3000" cy="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1517" name="Text Box 8"/>
            <p:cNvSpPr txBox="1">
              <a:spLocks noChangeArrowheads="1"/>
            </p:cNvSpPr>
            <p:nvPr/>
          </p:nvSpPr>
          <p:spPr bwMode="auto">
            <a:xfrm>
              <a:off x="258" y="894"/>
              <a:ext cx="5103" cy="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ar-AE" sz="2000" b="1">
                  <a:solidFill>
                    <a:srgbClr val="003399"/>
                  </a:solidFill>
                  <a:latin typeface="Times New Roman" panose="02020603050405020304" pitchFamily="18" charset="0"/>
                </a:rPr>
                <a:t>Following substitution, the sum of all the terms in all powers of </a:t>
              </a:r>
              <a:r>
                <a:rPr lang="en-US" altLang="ar-AE" sz="2000" b="1" i="1">
                  <a:solidFill>
                    <a:srgbClr val="003399"/>
                  </a:solidFill>
                  <a:latin typeface="Symbol" panose="05050102010706020507" pitchFamily="18" charset="2"/>
                </a:rPr>
                <a:t>r</a:t>
              </a:r>
              <a:r>
                <a:rPr lang="en-US" altLang="ar-AE" sz="2000" b="1">
                  <a:solidFill>
                    <a:srgbClr val="003399"/>
                  </a:solidFill>
                  <a:latin typeface="Times New Roman" panose="02020603050405020304" pitchFamily="18" charset="0"/>
                </a:rPr>
                <a:t> equal 0.</a:t>
              </a:r>
              <a:br>
                <a:rPr lang="en-US" altLang="ar-AE" sz="2000" b="1">
                  <a:solidFill>
                    <a:srgbClr val="003399"/>
                  </a:solidFill>
                  <a:latin typeface="Times New Roman" panose="02020603050405020304" pitchFamily="18" charset="0"/>
                </a:rPr>
              </a:br>
              <a:r>
                <a:rPr lang="en-US" altLang="ar-AE" sz="2000" b="1">
                  <a:solidFill>
                    <a:srgbClr val="003399"/>
                  </a:solidFill>
                  <a:latin typeface="Times New Roman" panose="02020603050405020304" pitchFamily="18" charset="0"/>
                </a:rPr>
                <a:t>The coefficient of each power must equal 0.</a:t>
              </a:r>
            </a:p>
          </p:txBody>
        </p:sp>
        <p:graphicFrame>
          <p:nvGraphicFramePr>
            <p:cNvPr id="21518" name="Object 9"/>
            <p:cNvGraphicFramePr>
              <a:graphicFrameLocks noChangeAspect="1"/>
            </p:cNvGraphicFramePr>
            <p:nvPr/>
          </p:nvGraphicFramePr>
          <p:xfrm>
            <a:off x="1663" y="2483"/>
            <a:ext cx="136" cy="480"/>
          </p:xfrm>
          <a:graphic>
            <a:graphicData uri="http://schemas.openxmlformats.org/presentationml/2006/ole">
              <mc:AlternateContent xmlns:mc="http://schemas.openxmlformats.org/markup-compatibility/2006">
                <mc:Choice xmlns:v="urn:schemas-microsoft-com:vml" Requires="v">
                  <p:oleObj spid="_x0000_s106621" name="Equation" r:id="rId11" imgW="88746" imgH="253560" progId="">
                    <p:embed/>
                  </p:oleObj>
                </mc:Choice>
                <mc:Fallback>
                  <p:oleObj name="Equation" r:id="rId11" imgW="88746" imgH="253560" progId="">
                    <p:embed/>
                    <p:pic>
                      <p:nvPicPr>
                        <p:cNvPr id="0" name="Picture 4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663" y="2483"/>
                          <a:ext cx="136" cy="48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1519" name="Object 10"/>
            <p:cNvGraphicFramePr>
              <a:graphicFrameLocks noChangeAspect="1"/>
            </p:cNvGraphicFramePr>
            <p:nvPr/>
          </p:nvGraphicFramePr>
          <p:xfrm>
            <a:off x="394" y="2468"/>
            <a:ext cx="161" cy="480"/>
          </p:xfrm>
          <a:graphic>
            <a:graphicData uri="http://schemas.openxmlformats.org/presentationml/2006/ole">
              <mc:AlternateContent xmlns:mc="http://schemas.openxmlformats.org/markup-compatibility/2006">
                <mc:Choice xmlns:v="urn:schemas-microsoft-com:vml" Requires="v">
                  <p:oleObj spid="_x0000_s106622" name="Equation" r:id="rId13" imgW="88746" imgH="253560" progId="">
                    <p:embed/>
                  </p:oleObj>
                </mc:Choice>
                <mc:Fallback>
                  <p:oleObj name="Equation" r:id="rId13" imgW="88746" imgH="253560" progId="">
                    <p:embed/>
                    <p:pic>
                      <p:nvPicPr>
                        <p:cNvPr id="0" name="Picture 4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94" y="2468"/>
                          <a:ext cx="161" cy="48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1520" name="Text Box 11"/>
            <p:cNvSpPr txBox="1">
              <a:spLocks noChangeArrowheads="1"/>
            </p:cNvSpPr>
            <p:nvPr/>
          </p:nvSpPr>
          <p:spPr bwMode="auto">
            <a:xfrm>
              <a:off x="3753" y="1569"/>
              <a:ext cx="1613" cy="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ar-AE" sz="2000" b="1">
                  <a:solidFill>
                    <a:srgbClr val="006600"/>
                  </a:solidFill>
                  <a:latin typeface="Times New Roman" panose="02020603050405020304" pitchFamily="18" charset="0"/>
                </a:rPr>
                <a:t>Note not separate odd</a:t>
              </a:r>
              <a:br>
                <a:rPr lang="en-US" altLang="ar-AE" sz="2000" b="1">
                  <a:solidFill>
                    <a:srgbClr val="006600"/>
                  </a:solidFill>
                  <a:latin typeface="Times New Roman" panose="02020603050405020304" pitchFamily="18" charset="0"/>
                </a:rPr>
              </a:br>
              <a:r>
                <a:rPr lang="en-US" altLang="ar-AE" sz="2000" b="1">
                  <a:solidFill>
                    <a:srgbClr val="006600"/>
                  </a:solidFill>
                  <a:latin typeface="Times New Roman" panose="02020603050405020304" pitchFamily="18" charset="0"/>
                </a:rPr>
                <a:t>and even series.</a:t>
              </a:r>
            </a:p>
          </p:txBody>
        </p:sp>
      </p:grpSp>
      <p:grpSp>
        <p:nvGrpSpPr>
          <p:cNvPr id="21516" name="Group 12"/>
          <p:cNvGrpSpPr>
            <a:grpSpLocks/>
          </p:cNvGrpSpPr>
          <p:nvPr/>
        </p:nvGrpSpPr>
        <p:grpSpPr bwMode="auto">
          <a:xfrm>
            <a:off x="571500" y="4870450"/>
            <a:ext cx="8242300" cy="1268413"/>
            <a:chOff x="360" y="3068"/>
            <a:chExt cx="5192" cy="799"/>
          </a:xfrm>
        </p:grpSpPr>
        <p:graphicFrame>
          <p:nvGraphicFramePr>
            <p:cNvPr id="21511" name="Object 13"/>
            <p:cNvGraphicFramePr>
              <a:graphicFrameLocks noChangeAspect="1"/>
            </p:cNvGraphicFramePr>
            <p:nvPr/>
          </p:nvGraphicFramePr>
          <p:xfrm>
            <a:off x="429" y="3413"/>
            <a:ext cx="2096" cy="424"/>
          </p:xfrm>
          <a:graphic>
            <a:graphicData uri="http://schemas.openxmlformats.org/presentationml/2006/ole">
              <mc:AlternateContent xmlns:mc="http://schemas.openxmlformats.org/markup-compatibility/2006">
                <mc:Choice xmlns:v="urn:schemas-microsoft-com:vml" Requires="v">
                  <p:oleObj spid="_x0000_s106623" name="Equation" r:id="rId14" imgW="3327400" imgH="673100" progId="">
                    <p:embed/>
                  </p:oleObj>
                </mc:Choice>
                <mc:Fallback>
                  <p:oleObj name="Equation" r:id="rId14" imgW="3327400" imgH="673100" progId="">
                    <p:embed/>
                    <p:pic>
                      <p:nvPicPr>
                        <p:cNvPr id="0" name="Picture 4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29" y="3413"/>
                          <a:ext cx="2096" cy="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1512" name="Text Box 14"/>
            <p:cNvSpPr txBox="1">
              <a:spLocks noChangeArrowheads="1"/>
            </p:cNvSpPr>
            <p:nvPr/>
          </p:nvSpPr>
          <p:spPr bwMode="auto">
            <a:xfrm>
              <a:off x="360" y="3068"/>
              <a:ext cx="1399"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ar-AE" sz="2000" b="1">
                  <a:solidFill>
                    <a:srgbClr val="CC0000"/>
                  </a:solidFill>
                  <a:latin typeface="Times New Roman" panose="02020603050405020304" pitchFamily="18" charset="0"/>
                </a:rPr>
                <a:t>Recursion formula</a:t>
              </a:r>
            </a:p>
          </p:txBody>
        </p:sp>
        <p:sp>
          <p:nvSpPr>
            <p:cNvPr id="21513" name="Text Box 15"/>
            <p:cNvSpPr txBox="1">
              <a:spLocks noChangeArrowheads="1"/>
            </p:cNvSpPr>
            <p:nvPr/>
          </p:nvSpPr>
          <p:spPr bwMode="auto">
            <a:xfrm>
              <a:off x="2972" y="3233"/>
              <a:ext cx="2580" cy="6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ar-AE" sz="2000" b="1">
                  <a:solidFill>
                    <a:srgbClr val="003399"/>
                  </a:solidFill>
                  <a:latin typeface="Times New Roman" panose="02020603050405020304" pitchFamily="18" charset="0"/>
                </a:rPr>
                <a:t>Given </a:t>
              </a:r>
              <a:r>
                <a:rPr lang="en-US" altLang="ar-AE" sz="2000" b="1" i="1">
                  <a:solidFill>
                    <a:srgbClr val="003399"/>
                  </a:solidFill>
                  <a:latin typeface="Times New Roman" panose="02020603050405020304" pitchFamily="18" charset="0"/>
                </a:rPr>
                <a:t>a</a:t>
              </a:r>
              <a:r>
                <a:rPr lang="en-US" altLang="ar-AE" sz="2000" b="1" baseline="-25000">
                  <a:solidFill>
                    <a:srgbClr val="003399"/>
                  </a:solidFill>
                  <a:latin typeface="Times New Roman" panose="02020603050405020304" pitchFamily="18" charset="0"/>
                </a:rPr>
                <a:t>0</a:t>
              </a:r>
              <a:r>
                <a:rPr lang="en-US" altLang="ar-AE" sz="2000" b="1">
                  <a:solidFill>
                    <a:srgbClr val="003399"/>
                  </a:solidFill>
                  <a:latin typeface="Times New Roman" panose="02020603050405020304" pitchFamily="18" charset="0"/>
                </a:rPr>
                <a:t>, all other terms coefficients</a:t>
              </a:r>
              <a:br>
                <a:rPr lang="en-US" altLang="ar-AE" sz="2000" b="1">
                  <a:solidFill>
                    <a:srgbClr val="003399"/>
                  </a:solidFill>
                  <a:latin typeface="Times New Roman" panose="02020603050405020304" pitchFamily="18" charset="0"/>
                </a:rPr>
              </a:br>
              <a:r>
                <a:rPr lang="en-US" altLang="ar-AE" sz="2000" b="1">
                  <a:solidFill>
                    <a:srgbClr val="003399"/>
                  </a:solidFill>
                  <a:latin typeface="Times New Roman" panose="02020603050405020304" pitchFamily="18" charset="0"/>
                </a:rPr>
                <a:t>determined.  </a:t>
              </a:r>
              <a:r>
                <a:rPr lang="en-US" altLang="ar-AE" sz="2000" b="1" i="1">
                  <a:solidFill>
                    <a:srgbClr val="003399"/>
                  </a:solidFill>
                  <a:latin typeface="Times New Roman" panose="02020603050405020304" pitchFamily="18" charset="0"/>
                </a:rPr>
                <a:t>a</a:t>
              </a:r>
              <a:r>
                <a:rPr lang="en-US" altLang="ar-AE" sz="2000" b="1" baseline="-25000">
                  <a:solidFill>
                    <a:srgbClr val="003399"/>
                  </a:solidFill>
                  <a:latin typeface="Times New Roman" panose="02020603050405020304" pitchFamily="18" charset="0"/>
                </a:rPr>
                <a:t>0</a:t>
              </a:r>
              <a:r>
                <a:rPr lang="en-US" altLang="ar-AE" sz="2000" b="1">
                  <a:solidFill>
                    <a:srgbClr val="003399"/>
                  </a:solidFill>
                  <a:latin typeface="Times New Roman" panose="02020603050405020304" pitchFamily="18" charset="0"/>
                </a:rPr>
                <a:t> determined by</a:t>
              </a:r>
              <a:br>
                <a:rPr lang="en-US" altLang="ar-AE" sz="2000" b="1">
                  <a:solidFill>
                    <a:srgbClr val="003399"/>
                  </a:solidFill>
                  <a:latin typeface="Times New Roman" panose="02020603050405020304" pitchFamily="18" charset="0"/>
                </a:rPr>
              </a:br>
              <a:r>
                <a:rPr lang="en-US" altLang="ar-AE" sz="2000" b="1">
                  <a:solidFill>
                    <a:srgbClr val="003399"/>
                  </a:solidFill>
                  <a:latin typeface="Times New Roman" panose="02020603050405020304" pitchFamily="18" charset="0"/>
                </a:rPr>
                <a:t>normalization condition.</a:t>
              </a:r>
            </a:p>
          </p:txBody>
        </p:sp>
      </p:grpSp>
      <p:sp>
        <p:nvSpPr>
          <p:cNvPr id="21510" name="Text Box 16"/>
          <p:cNvSpPr txBox="1">
            <a:spLocks noChangeArrowheads="1"/>
          </p:cNvSpPr>
          <p:nvPr/>
        </p:nvSpPr>
        <p:spPr bwMode="auto">
          <a:xfrm>
            <a:off x="7391400" y="6542088"/>
            <a:ext cx="1663700"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ar-AE" sz="800">
                <a:latin typeface="Times New Roman" panose="02020603050405020304" pitchFamily="18" charset="0"/>
              </a:rPr>
              <a:t>Copyright – Michael D. Fayer, 2007</a:t>
            </a:r>
          </a:p>
        </p:txBody>
      </p:sp>
      <p:sp>
        <p:nvSpPr>
          <p:cNvPr id="17" name="日付プレースホルダ 16"/>
          <p:cNvSpPr>
            <a:spLocks noGrp="1"/>
          </p:cNvSpPr>
          <p:nvPr>
            <p:ph type="dt" sz="half" idx="10"/>
          </p:nvPr>
        </p:nvSpPr>
        <p:spPr/>
        <p:txBody>
          <a:bodyPr/>
          <a:lstStyle/>
          <a:p>
            <a:pPr>
              <a:defRPr/>
            </a:pPr>
            <a:fld id="{2364BE70-44E0-4A06-BEEA-AF0B2B40DC2D}" type="datetime1">
              <a:rPr lang="ja-JP" altLang="en-US" smtClean="0"/>
              <a:t>2017/9/17</a:t>
            </a:fld>
            <a:endParaRPr lang="ja-JP" altLang="en-US"/>
          </a:p>
        </p:txBody>
      </p:sp>
      <p:sp>
        <p:nvSpPr>
          <p:cNvPr id="18" name="フッター プレースホルダ 17"/>
          <p:cNvSpPr>
            <a:spLocks noGrp="1"/>
          </p:cNvSpPr>
          <p:nvPr>
            <p:ph type="ftr" sz="quarter" idx="11"/>
          </p:nvPr>
        </p:nvSpPr>
        <p:spPr/>
        <p:txBody>
          <a:bodyPr/>
          <a:lstStyle/>
          <a:p>
            <a:pPr>
              <a:defRPr/>
            </a:pPr>
            <a:r>
              <a:rPr lang="en-US" altLang="ja-JP"/>
              <a:t>Seoul U. Seminer</a:t>
            </a:r>
            <a:endParaRPr lang="ja-JP" altLang="en-US"/>
          </a:p>
        </p:txBody>
      </p:sp>
    </p:spTree>
    <p:extLst>
      <p:ext uri="{BB962C8B-B14F-4D97-AF65-F5344CB8AC3E}">
        <p14:creationId xmlns:p14="http://schemas.microsoft.com/office/powerpoint/2010/main" val="21065582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150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215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530" name="Object 2"/>
          <p:cNvGraphicFramePr>
            <a:graphicFrameLocks noChangeAspect="1"/>
          </p:cNvGraphicFramePr>
          <p:nvPr/>
        </p:nvGraphicFramePr>
        <p:xfrm>
          <a:off x="492125" y="282575"/>
          <a:ext cx="3327400" cy="673100"/>
        </p:xfrm>
        <a:graphic>
          <a:graphicData uri="http://schemas.openxmlformats.org/presentationml/2006/ole">
            <mc:AlternateContent xmlns:mc="http://schemas.openxmlformats.org/markup-compatibility/2006">
              <mc:Choice xmlns:v="urn:schemas-microsoft-com:vml" Requires="v">
                <p:oleObj spid="_x0000_s107590" name="Equation" r:id="rId3" imgW="3327400" imgH="673100" progId="">
                  <p:embed/>
                </p:oleObj>
              </mc:Choice>
              <mc:Fallback>
                <p:oleObj name="Equation" r:id="rId3" imgW="3327400" imgH="673100" progId="">
                  <p:embed/>
                  <p:pic>
                    <p:nvPicPr>
                      <p:cNvPr id="0" name="Picture 2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2125" y="282575"/>
                        <a:ext cx="3327400" cy="67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2531" name="Text Box 3"/>
          <p:cNvSpPr txBox="1">
            <a:spLocks noChangeArrowheads="1"/>
          </p:cNvSpPr>
          <p:nvPr/>
        </p:nvSpPr>
        <p:spPr bwMode="auto">
          <a:xfrm>
            <a:off x="4229100" y="211138"/>
            <a:ext cx="4670425"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ar-AE" sz="2000" b="1">
                <a:solidFill>
                  <a:srgbClr val="003399"/>
                </a:solidFill>
                <a:latin typeface="Times New Roman" panose="02020603050405020304" pitchFamily="18" charset="0"/>
              </a:rPr>
              <a:t>Provides solution to differential equation,</a:t>
            </a:r>
          </a:p>
          <a:p>
            <a:pPr eaLnBrk="1" hangingPunct="1"/>
            <a:r>
              <a:rPr lang="en-US" altLang="ar-AE" sz="2000" b="1">
                <a:solidFill>
                  <a:srgbClr val="003399"/>
                </a:solidFill>
                <a:latin typeface="Times New Roman" panose="02020603050405020304" pitchFamily="18" charset="0"/>
              </a:rPr>
              <a:t>but not good wavefunction if infinite</a:t>
            </a:r>
            <a:br>
              <a:rPr lang="en-US" altLang="ar-AE" sz="2000" b="1">
                <a:solidFill>
                  <a:srgbClr val="003399"/>
                </a:solidFill>
                <a:latin typeface="Times New Roman" panose="02020603050405020304" pitchFamily="18" charset="0"/>
              </a:rPr>
            </a:br>
            <a:r>
              <a:rPr lang="en-US" altLang="ar-AE" sz="2000" b="1">
                <a:solidFill>
                  <a:srgbClr val="003399"/>
                </a:solidFill>
                <a:latin typeface="Times New Roman" panose="02020603050405020304" pitchFamily="18" charset="0"/>
              </a:rPr>
              <a:t>number of terms.</a:t>
            </a:r>
          </a:p>
        </p:txBody>
      </p:sp>
      <p:grpSp>
        <p:nvGrpSpPr>
          <p:cNvPr id="22532" name="Group 4"/>
          <p:cNvGrpSpPr>
            <a:grpSpLocks/>
          </p:cNvGrpSpPr>
          <p:nvPr/>
        </p:nvGrpSpPr>
        <p:grpSpPr bwMode="auto">
          <a:xfrm>
            <a:off x="409575" y="3328988"/>
            <a:ext cx="3721100" cy="701675"/>
            <a:chOff x="258" y="2097"/>
            <a:chExt cx="2344" cy="442"/>
          </a:xfrm>
        </p:grpSpPr>
        <p:sp>
          <p:nvSpPr>
            <p:cNvPr id="22545" name="Text Box 5"/>
            <p:cNvSpPr txBox="1">
              <a:spLocks noChangeArrowheads="1"/>
            </p:cNvSpPr>
            <p:nvPr/>
          </p:nvSpPr>
          <p:spPr bwMode="auto">
            <a:xfrm>
              <a:off x="258" y="2097"/>
              <a:ext cx="2344" cy="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ar-AE" sz="2000" b="1" i="1">
                  <a:solidFill>
                    <a:srgbClr val="006600"/>
                  </a:solidFill>
                  <a:latin typeface="Times New Roman" panose="02020603050405020304" pitchFamily="18" charset="0"/>
                </a:rPr>
                <a:t>n</a:t>
              </a:r>
              <a:r>
                <a:rPr lang="en-US" altLang="ar-AE" sz="2000" b="1">
                  <a:solidFill>
                    <a:srgbClr val="006600"/>
                  </a:solidFill>
                  <a:latin typeface="Times New Roman" panose="02020603050405020304" pitchFamily="18" charset="0"/>
                  <a:cs typeface="Times New Roman" panose="02020603050405020304" pitchFamily="18" charset="0"/>
                </a:rPr>
                <a:t>'	radial quantum number</a:t>
              </a:r>
              <a:br>
                <a:rPr lang="en-US" altLang="ar-AE" sz="2000" b="1">
                  <a:solidFill>
                    <a:srgbClr val="006600"/>
                  </a:solidFill>
                  <a:latin typeface="Times New Roman" panose="02020603050405020304" pitchFamily="18" charset="0"/>
                  <a:cs typeface="Times New Roman" panose="02020603050405020304" pitchFamily="18" charset="0"/>
                </a:rPr>
              </a:br>
              <a:r>
                <a:rPr lang="en-US" altLang="ar-AE" sz="2000" b="1" i="1">
                  <a:solidFill>
                    <a:srgbClr val="006600"/>
                  </a:solidFill>
                  <a:latin typeface="Times New Roman" panose="02020603050405020304" pitchFamily="18" charset="0"/>
                  <a:cs typeface="Times New Roman" panose="02020603050405020304" pitchFamily="18" charset="0"/>
                </a:rPr>
                <a:t>n</a:t>
              </a:r>
              <a:r>
                <a:rPr lang="en-US" altLang="ar-AE" sz="2000" b="1">
                  <a:solidFill>
                    <a:srgbClr val="006600"/>
                  </a:solidFill>
                  <a:latin typeface="Times New Roman" panose="02020603050405020304" pitchFamily="18" charset="0"/>
                  <a:cs typeface="Times New Roman" panose="02020603050405020304" pitchFamily="18" charset="0"/>
                </a:rPr>
                <a:t>	total quantum number</a:t>
              </a:r>
              <a:endParaRPr lang="en-US" altLang="ar-AE" sz="2000" b="1" i="1">
                <a:solidFill>
                  <a:srgbClr val="006600"/>
                </a:solidFill>
                <a:latin typeface="Times New Roman" panose="02020603050405020304" pitchFamily="18" charset="0"/>
              </a:endParaRPr>
            </a:p>
          </p:txBody>
        </p:sp>
        <p:sp>
          <p:nvSpPr>
            <p:cNvPr id="22546" name="AutoShape 6"/>
            <p:cNvSpPr>
              <a:spLocks noChangeArrowheads="1"/>
            </p:cNvSpPr>
            <p:nvPr/>
          </p:nvSpPr>
          <p:spPr bwMode="auto">
            <a:xfrm>
              <a:off x="497" y="2201"/>
              <a:ext cx="355" cy="79"/>
            </a:xfrm>
            <a:prstGeom prst="rightArrow">
              <a:avLst>
                <a:gd name="adj1" fmla="val 50000"/>
                <a:gd name="adj2" fmla="val 11234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ar-AE" altLang="ja-JP"/>
            </a:p>
          </p:txBody>
        </p:sp>
        <p:sp>
          <p:nvSpPr>
            <p:cNvPr id="22547" name="AutoShape 7"/>
            <p:cNvSpPr>
              <a:spLocks noChangeArrowheads="1"/>
            </p:cNvSpPr>
            <p:nvPr/>
          </p:nvSpPr>
          <p:spPr bwMode="auto">
            <a:xfrm>
              <a:off x="497" y="2393"/>
              <a:ext cx="355" cy="79"/>
            </a:xfrm>
            <a:prstGeom prst="rightArrow">
              <a:avLst>
                <a:gd name="adj1" fmla="val 50000"/>
                <a:gd name="adj2" fmla="val 11234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ar-AE" altLang="ja-JP"/>
            </a:p>
          </p:txBody>
        </p:sp>
      </p:grpSp>
      <p:graphicFrame>
        <p:nvGraphicFramePr>
          <p:cNvPr id="22536" name="Object 8"/>
          <p:cNvGraphicFramePr>
            <a:graphicFrameLocks noChangeAspect="1"/>
          </p:cNvGraphicFramePr>
          <p:nvPr/>
        </p:nvGraphicFramePr>
        <p:xfrm>
          <a:off x="477838" y="4579938"/>
          <a:ext cx="7708900" cy="1054100"/>
        </p:xfrm>
        <a:graphic>
          <a:graphicData uri="http://schemas.openxmlformats.org/presentationml/2006/ole">
            <mc:AlternateContent xmlns:mc="http://schemas.openxmlformats.org/markup-compatibility/2006">
              <mc:Choice xmlns:v="urn:schemas-microsoft-com:vml" Requires="v">
                <p:oleObj spid="_x0000_s107591" name="Equation" r:id="rId5" imgW="7708900" imgH="1054100" progId="">
                  <p:embed/>
                </p:oleObj>
              </mc:Choice>
              <mc:Fallback>
                <p:oleObj name="Equation" r:id="rId5" imgW="7708900" imgH="1054100" progId="">
                  <p:embed/>
                  <p:pic>
                    <p:nvPicPr>
                      <p:cNvPr id="0" name="Picture 2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7838" y="4579938"/>
                        <a:ext cx="7708900" cy="1054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22537" name="Group 9"/>
          <p:cNvGrpSpPr>
            <a:grpSpLocks/>
          </p:cNvGrpSpPr>
          <p:nvPr/>
        </p:nvGrpSpPr>
        <p:grpSpPr bwMode="auto">
          <a:xfrm>
            <a:off x="384175" y="1387475"/>
            <a:ext cx="5557838" cy="1800225"/>
            <a:chOff x="242" y="874"/>
            <a:chExt cx="3501" cy="1134"/>
          </a:xfrm>
        </p:grpSpPr>
        <p:grpSp>
          <p:nvGrpSpPr>
            <p:cNvPr id="2" name="Group 10"/>
            <p:cNvGrpSpPr>
              <a:grpSpLocks/>
            </p:cNvGrpSpPr>
            <p:nvPr/>
          </p:nvGrpSpPr>
          <p:grpSpPr bwMode="auto">
            <a:xfrm>
              <a:off x="242" y="874"/>
              <a:ext cx="3148" cy="1094"/>
              <a:chOff x="242" y="874"/>
              <a:chExt cx="3148" cy="1094"/>
            </a:xfrm>
          </p:grpSpPr>
          <p:sp>
            <p:nvSpPr>
              <p:cNvPr id="22541" name="Text Box 11"/>
              <p:cNvSpPr txBox="1">
                <a:spLocks noChangeArrowheads="1"/>
              </p:cNvSpPr>
              <p:nvPr/>
            </p:nvSpPr>
            <p:spPr bwMode="auto">
              <a:xfrm>
                <a:off x="242" y="874"/>
                <a:ext cx="3148"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ar-AE" sz="2000" b="1">
                    <a:solidFill>
                      <a:srgbClr val="CC0000"/>
                    </a:solidFill>
                    <a:latin typeface="Times New Roman" panose="02020603050405020304" pitchFamily="18" charset="0"/>
                  </a:rPr>
                  <a:t>Need to break off after the </a:t>
                </a:r>
                <a:r>
                  <a:rPr lang="en-US" altLang="ar-AE" sz="2000" b="1" i="1">
                    <a:solidFill>
                      <a:srgbClr val="CC0000"/>
                    </a:solidFill>
                    <a:latin typeface="Times New Roman" panose="02020603050405020304" pitchFamily="18" charset="0"/>
                  </a:rPr>
                  <a:t>n</a:t>
                </a:r>
                <a:r>
                  <a:rPr lang="en-US" altLang="ar-AE" sz="2000" b="1">
                    <a:solidFill>
                      <a:srgbClr val="CC0000"/>
                    </a:solidFill>
                    <a:latin typeface="Times New Roman" panose="02020603050405020304" pitchFamily="18" charset="0"/>
                    <a:cs typeface="Times New Roman" panose="02020603050405020304" pitchFamily="18" charset="0"/>
                  </a:rPr>
                  <a:t>' term by taking</a:t>
                </a:r>
                <a:endParaRPr lang="en-US" altLang="ar-AE" sz="2000" b="1">
                  <a:solidFill>
                    <a:srgbClr val="CC0000"/>
                  </a:solidFill>
                  <a:latin typeface="Times New Roman" panose="02020603050405020304" pitchFamily="18" charset="0"/>
                </a:endParaRPr>
              </a:p>
            </p:txBody>
          </p:sp>
          <p:graphicFrame>
            <p:nvGraphicFramePr>
              <p:cNvPr id="22542" name="Object 12"/>
              <p:cNvGraphicFramePr>
                <a:graphicFrameLocks noChangeAspect="1"/>
              </p:cNvGraphicFramePr>
              <p:nvPr/>
            </p:nvGraphicFramePr>
            <p:xfrm>
              <a:off x="289" y="1254"/>
              <a:ext cx="1064" cy="160"/>
            </p:xfrm>
            <a:graphic>
              <a:graphicData uri="http://schemas.openxmlformats.org/presentationml/2006/ole">
                <mc:AlternateContent xmlns:mc="http://schemas.openxmlformats.org/markup-compatibility/2006">
                  <mc:Choice xmlns:v="urn:schemas-microsoft-com:vml" Requires="v">
                    <p:oleObj spid="_x0000_s107592" name="Equation" r:id="rId7" imgW="1688367" imgH="253890" progId="">
                      <p:embed/>
                    </p:oleObj>
                  </mc:Choice>
                  <mc:Fallback>
                    <p:oleObj name="Equation" r:id="rId7" imgW="1688367" imgH="253890" progId="">
                      <p:embed/>
                      <p:pic>
                        <p:nvPicPr>
                          <p:cNvPr id="0" name="Picture 2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9" y="1254"/>
                            <a:ext cx="1064" cy="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2543" name="Text Box 13"/>
              <p:cNvSpPr txBox="1">
                <a:spLocks noChangeArrowheads="1"/>
              </p:cNvSpPr>
              <p:nvPr/>
            </p:nvSpPr>
            <p:spPr bwMode="auto">
              <a:xfrm>
                <a:off x="266" y="1490"/>
                <a:ext cx="267"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ar-AE" sz="2000" b="1">
                    <a:solidFill>
                      <a:srgbClr val="CC0000"/>
                    </a:solidFill>
                    <a:latin typeface="Times New Roman" panose="02020603050405020304" pitchFamily="18" charset="0"/>
                  </a:rPr>
                  <a:t>or</a:t>
                </a:r>
              </a:p>
            </p:txBody>
          </p:sp>
          <p:graphicFrame>
            <p:nvGraphicFramePr>
              <p:cNvPr id="22544" name="Object 14"/>
              <p:cNvGraphicFramePr>
                <a:graphicFrameLocks noChangeAspect="1"/>
              </p:cNvGraphicFramePr>
              <p:nvPr/>
            </p:nvGraphicFramePr>
            <p:xfrm>
              <a:off x="287" y="1816"/>
              <a:ext cx="1888" cy="152"/>
            </p:xfrm>
            <a:graphic>
              <a:graphicData uri="http://schemas.openxmlformats.org/presentationml/2006/ole">
                <mc:AlternateContent xmlns:mc="http://schemas.openxmlformats.org/markup-compatibility/2006">
                  <mc:Choice xmlns:v="urn:schemas-microsoft-com:vml" Requires="v">
                    <p:oleObj spid="_x0000_s107593" name="Equation" r:id="rId9" imgW="2997200" imgH="241300" progId="">
                      <p:embed/>
                    </p:oleObj>
                  </mc:Choice>
                  <mc:Fallback>
                    <p:oleObj name="Equation" r:id="rId9" imgW="2997200" imgH="241300" progId="">
                      <p:embed/>
                      <p:pic>
                        <p:nvPicPr>
                          <p:cNvPr id="0" name="Picture 2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87" y="1816"/>
                            <a:ext cx="1888" cy="15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3" name="Text Box 15"/>
            <p:cNvSpPr txBox="1">
              <a:spLocks noChangeArrowheads="1"/>
            </p:cNvSpPr>
            <p:nvPr/>
          </p:nvSpPr>
          <p:spPr bwMode="auto">
            <a:xfrm>
              <a:off x="2317" y="1435"/>
              <a:ext cx="657"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ar-AE" sz="2000" b="1">
                  <a:solidFill>
                    <a:srgbClr val="006600"/>
                  </a:solidFill>
                  <a:latin typeface="Times New Roman" panose="02020603050405020304" pitchFamily="18" charset="0"/>
                </a:rPr>
                <a:t>integers</a:t>
              </a:r>
            </a:p>
          </p:txBody>
        </p:sp>
        <p:sp>
          <p:nvSpPr>
            <p:cNvPr id="22538" name="Line 16"/>
            <p:cNvSpPr>
              <a:spLocks noChangeShapeType="1"/>
            </p:cNvSpPr>
            <p:nvPr/>
          </p:nvSpPr>
          <p:spPr bwMode="auto">
            <a:xfrm flipH="1">
              <a:off x="1752" y="1562"/>
              <a:ext cx="568" cy="23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2539" name="Line 17"/>
            <p:cNvSpPr>
              <a:spLocks noChangeShapeType="1"/>
            </p:cNvSpPr>
            <p:nvPr/>
          </p:nvSpPr>
          <p:spPr bwMode="auto">
            <a:xfrm flipH="1">
              <a:off x="1957" y="1602"/>
              <a:ext cx="363" cy="189"/>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2540" name="Text Box 18"/>
            <p:cNvSpPr txBox="1">
              <a:spLocks noChangeArrowheads="1"/>
            </p:cNvSpPr>
            <p:nvPr/>
          </p:nvSpPr>
          <p:spPr bwMode="auto">
            <a:xfrm>
              <a:off x="2624" y="1758"/>
              <a:ext cx="1119"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ar-AE" sz="2000" b="1" i="1">
                  <a:solidFill>
                    <a:srgbClr val="003399"/>
                  </a:solidFill>
                  <a:latin typeface="Times New Roman" panose="02020603050405020304" pitchFamily="18" charset="0"/>
                </a:rPr>
                <a:t>n</a:t>
              </a:r>
              <a:r>
                <a:rPr lang="en-US" altLang="ar-AE" sz="2000" b="1">
                  <a:solidFill>
                    <a:srgbClr val="003399"/>
                  </a:solidFill>
                  <a:latin typeface="Times New Roman" panose="02020603050405020304" pitchFamily="18" charset="0"/>
                </a:rPr>
                <a:t> is an integer.</a:t>
              </a:r>
              <a:endParaRPr lang="en-US" altLang="ar-AE" sz="2000" b="1" i="1">
                <a:solidFill>
                  <a:srgbClr val="003399"/>
                </a:solidFill>
                <a:latin typeface="Times New Roman" panose="02020603050405020304" pitchFamily="18" charset="0"/>
              </a:endParaRPr>
            </a:p>
          </p:txBody>
        </p:sp>
      </p:grpSp>
      <p:sp>
        <p:nvSpPr>
          <p:cNvPr id="22535" name="Text Box 19"/>
          <p:cNvSpPr txBox="1">
            <a:spLocks noChangeArrowheads="1"/>
          </p:cNvSpPr>
          <p:nvPr/>
        </p:nvSpPr>
        <p:spPr bwMode="auto">
          <a:xfrm>
            <a:off x="7391400" y="6542088"/>
            <a:ext cx="1663700"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ar-AE" sz="800">
                <a:latin typeface="Times New Roman" panose="02020603050405020304" pitchFamily="18" charset="0"/>
              </a:rPr>
              <a:t>Copyright – Michael D. Fayer, 2007</a:t>
            </a:r>
          </a:p>
        </p:txBody>
      </p:sp>
      <p:sp>
        <p:nvSpPr>
          <p:cNvPr id="20" name="日付プレースホルダ 19"/>
          <p:cNvSpPr>
            <a:spLocks noGrp="1"/>
          </p:cNvSpPr>
          <p:nvPr>
            <p:ph type="dt" sz="half" idx="10"/>
          </p:nvPr>
        </p:nvSpPr>
        <p:spPr/>
        <p:txBody>
          <a:bodyPr/>
          <a:lstStyle/>
          <a:p>
            <a:pPr>
              <a:defRPr/>
            </a:pPr>
            <a:fld id="{8850C115-FC49-4DC9-B7C2-F93CE41568CF}" type="datetime1">
              <a:rPr lang="ja-JP" altLang="en-US" smtClean="0"/>
              <a:t>2017/9/17</a:t>
            </a:fld>
            <a:endParaRPr lang="ja-JP" altLang="en-US"/>
          </a:p>
        </p:txBody>
      </p:sp>
      <p:sp>
        <p:nvSpPr>
          <p:cNvPr id="21" name="フッター プレースホルダ 20"/>
          <p:cNvSpPr>
            <a:spLocks noGrp="1"/>
          </p:cNvSpPr>
          <p:nvPr>
            <p:ph type="ftr" sz="quarter" idx="11"/>
          </p:nvPr>
        </p:nvSpPr>
        <p:spPr/>
        <p:txBody>
          <a:bodyPr/>
          <a:lstStyle/>
          <a:p>
            <a:pPr>
              <a:defRPr/>
            </a:pPr>
            <a:r>
              <a:rPr lang="en-US" altLang="ja-JP"/>
              <a:t>Seoul U. Seminer</a:t>
            </a:r>
            <a:endParaRPr lang="ja-JP" altLang="en-US"/>
          </a:p>
        </p:txBody>
      </p:sp>
    </p:spTree>
    <p:extLst>
      <p:ext uri="{BB962C8B-B14F-4D97-AF65-F5344CB8AC3E}">
        <p14:creationId xmlns:p14="http://schemas.microsoft.com/office/powerpoint/2010/main" val="11102667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253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2253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225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554" name="Object 2"/>
          <p:cNvGraphicFramePr>
            <a:graphicFrameLocks noChangeAspect="1"/>
          </p:cNvGraphicFramePr>
          <p:nvPr/>
        </p:nvGraphicFramePr>
        <p:xfrm>
          <a:off x="701675" y="974725"/>
          <a:ext cx="2095500" cy="355600"/>
        </p:xfrm>
        <a:graphic>
          <a:graphicData uri="http://schemas.openxmlformats.org/presentationml/2006/ole">
            <mc:AlternateContent xmlns:mc="http://schemas.openxmlformats.org/markup-compatibility/2006">
              <mc:Choice xmlns:v="urn:schemas-microsoft-com:vml" Requires="v">
                <p:oleObj spid="_x0000_s108580" name="Equation" r:id="rId3" imgW="2094591" imgH="355446" progId="">
                  <p:embed/>
                </p:oleObj>
              </mc:Choice>
              <mc:Fallback>
                <p:oleObj name="Equation" r:id="rId3" imgW="2094591" imgH="355446" progId="">
                  <p:embed/>
                  <p:pic>
                    <p:nvPicPr>
                      <p:cNvPr id="0"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675" y="974725"/>
                        <a:ext cx="2095500" cy="35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3555" name="Text Box 3"/>
          <p:cNvSpPr txBox="1">
            <a:spLocks noChangeArrowheads="1"/>
          </p:cNvSpPr>
          <p:nvPr/>
        </p:nvSpPr>
        <p:spPr bwMode="auto">
          <a:xfrm>
            <a:off x="646113" y="298450"/>
            <a:ext cx="79851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ar-AE" sz="2000" b="1">
                <a:solidFill>
                  <a:srgbClr val="CC0000"/>
                </a:solidFill>
                <a:latin typeface="Times New Roman" panose="02020603050405020304" pitchFamily="18" charset="0"/>
              </a:rPr>
              <a:t>Thus,</a:t>
            </a:r>
          </a:p>
        </p:txBody>
      </p:sp>
      <p:sp>
        <p:nvSpPr>
          <p:cNvPr id="23556" name="Text Box 4"/>
          <p:cNvSpPr txBox="1">
            <a:spLocks noChangeArrowheads="1"/>
          </p:cNvSpPr>
          <p:nvPr/>
        </p:nvSpPr>
        <p:spPr bwMode="auto">
          <a:xfrm>
            <a:off x="684213" y="1563688"/>
            <a:ext cx="1576387"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ar-AE" sz="2000" b="1">
                <a:solidFill>
                  <a:srgbClr val="003399"/>
                </a:solidFill>
                <a:latin typeface="Times New Roman" panose="02020603050405020304" pitchFamily="18" charset="0"/>
              </a:rPr>
              <a:t>with</a:t>
            </a:r>
            <a:br>
              <a:rPr lang="en-US" altLang="ar-AE" sz="2000" b="1">
                <a:solidFill>
                  <a:srgbClr val="003399"/>
                </a:solidFill>
                <a:latin typeface="Times New Roman" panose="02020603050405020304" pitchFamily="18" charset="0"/>
              </a:rPr>
            </a:br>
            <a:r>
              <a:rPr lang="en-US" altLang="ar-AE" sz="2000" b="1">
                <a:solidFill>
                  <a:srgbClr val="003399"/>
                </a:solidFill>
                <a:latin typeface="Times New Roman" panose="02020603050405020304" pitchFamily="18" charset="0"/>
              </a:rPr>
              <a:t>	L(</a:t>
            </a:r>
            <a:r>
              <a:rPr lang="en-US" altLang="ar-AE" sz="2000" b="1" i="1">
                <a:solidFill>
                  <a:srgbClr val="003399"/>
                </a:solidFill>
                <a:latin typeface="Symbol" panose="05050102010706020507" pitchFamily="18" charset="2"/>
              </a:rPr>
              <a:t>r</a:t>
            </a:r>
            <a:r>
              <a:rPr lang="en-US" altLang="ar-AE" sz="2000" b="1">
                <a:solidFill>
                  <a:srgbClr val="003399"/>
                </a:solidFill>
                <a:latin typeface="Times New Roman" panose="02020603050405020304" pitchFamily="18" charset="0"/>
              </a:rPr>
              <a:t>)</a:t>
            </a:r>
          </a:p>
        </p:txBody>
      </p:sp>
      <p:sp>
        <p:nvSpPr>
          <p:cNvPr id="23557" name="Text Box 5"/>
          <p:cNvSpPr txBox="1">
            <a:spLocks noChangeArrowheads="1"/>
          </p:cNvSpPr>
          <p:nvPr/>
        </p:nvSpPr>
        <p:spPr bwMode="auto">
          <a:xfrm>
            <a:off x="708025" y="2365375"/>
            <a:ext cx="37846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ar-AE" sz="2000" b="1">
                <a:solidFill>
                  <a:srgbClr val="003399"/>
                </a:solidFill>
                <a:latin typeface="Times New Roman" panose="02020603050405020304" pitchFamily="18" charset="0"/>
              </a:rPr>
              <a:t>defined by the recursion relation,</a:t>
            </a:r>
            <a:br>
              <a:rPr lang="en-US" altLang="ar-AE" sz="2000" b="1">
                <a:solidFill>
                  <a:srgbClr val="003399"/>
                </a:solidFill>
                <a:latin typeface="Times New Roman" panose="02020603050405020304" pitchFamily="18" charset="0"/>
              </a:rPr>
            </a:br>
            <a:endParaRPr lang="en-US" altLang="ar-AE" sz="2000" b="1">
              <a:solidFill>
                <a:srgbClr val="003399"/>
              </a:solidFill>
              <a:latin typeface="Times New Roman" panose="02020603050405020304" pitchFamily="18" charset="0"/>
            </a:endParaRPr>
          </a:p>
          <a:p>
            <a:pPr eaLnBrk="1" hangingPunct="1"/>
            <a:r>
              <a:rPr lang="en-US" altLang="ar-AE" sz="2000" b="1">
                <a:solidFill>
                  <a:srgbClr val="003399"/>
                </a:solidFill>
                <a:latin typeface="Times New Roman" panose="02020603050405020304" pitchFamily="18" charset="0"/>
              </a:rPr>
              <a:t>and </a:t>
            </a:r>
          </a:p>
        </p:txBody>
      </p:sp>
      <p:graphicFrame>
        <p:nvGraphicFramePr>
          <p:cNvPr id="23558" name="Object 6"/>
          <p:cNvGraphicFramePr>
            <a:graphicFrameLocks noChangeAspect="1"/>
          </p:cNvGraphicFramePr>
          <p:nvPr/>
        </p:nvGraphicFramePr>
        <p:xfrm>
          <a:off x="774700" y="3587750"/>
          <a:ext cx="1308100" cy="635000"/>
        </p:xfrm>
        <a:graphic>
          <a:graphicData uri="http://schemas.openxmlformats.org/presentationml/2006/ole">
            <mc:AlternateContent xmlns:mc="http://schemas.openxmlformats.org/markup-compatibility/2006">
              <mc:Choice xmlns:v="urn:schemas-microsoft-com:vml" Requires="v">
                <p:oleObj spid="_x0000_s108581" name="Equation" r:id="rId5" imgW="1307532" imgH="634725" progId="">
                  <p:embed/>
                </p:oleObj>
              </mc:Choice>
              <mc:Fallback>
                <p:oleObj name="Equation" r:id="rId5" imgW="1307532" imgH="634725" progId="">
                  <p:embed/>
                  <p:pic>
                    <p:nvPicPr>
                      <p:cNvPr id="0" name="Picture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4700" y="3587750"/>
                        <a:ext cx="1308100" cy="635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3559" name="Text Box 7"/>
          <p:cNvSpPr txBox="1">
            <a:spLocks noChangeArrowheads="1"/>
          </p:cNvSpPr>
          <p:nvPr/>
        </p:nvSpPr>
        <p:spPr bwMode="auto">
          <a:xfrm>
            <a:off x="1962150" y="4606925"/>
            <a:ext cx="10429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ar-AE" sz="2000" b="1">
                <a:solidFill>
                  <a:srgbClr val="006600"/>
                </a:solidFill>
                <a:latin typeface="Times New Roman" panose="02020603050405020304" pitchFamily="18" charset="0"/>
              </a:rPr>
              <a:t>integers</a:t>
            </a:r>
          </a:p>
        </p:txBody>
      </p:sp>
      <p:sp>
        <p:nvSpPr>
          <p:cNvPr id="23560" name="Line 8"/>
          <p:cNvSpPr>
            <a:spLocks noChangeShapeType="1"/>
          </p:cNvSpPr>
          <p:nvPr/>
        </p:nvSpPr>
        <p:spPr bwMode="auto">
          <a:xfrm flipH="1" flipV="1">
            <a:off x="1716088" y="4233863"/>
            <a:ext cx="338137" cy="46355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3561" name="Line 9"/>
          <p:cNvSpPr>
            <a:spLocks noChangeShapeType="1"/>
          </p:cNvSpPr>
          <p:nvPr/>
        </p:nvSpPr>
        <p:spPr bwMode="auto">
          <a:xfrm flipH="1" flipV="1">
            <a:off x="1327150" y="4221163"/>
            <a:ext cx="601663" cy="5635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3562" name="Text Box 10"/>
          <p:cNvSpPr txBox="1">
            <a:spLocks noChangeArrowheads="1"/>
          </p:cNvSpPr>
          <p:nvPr/>
        </p:nvSpPr>
        <p:spPr bwMode="auto">
          <a:xfrm>
            <a:off x="7391400" y="6542088"/>
            <a:ext cx="1663700"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ar-AE" sz="800">
                <a:latin typeface="Times New Roman" panose="02020603050405020304" pitchFamily="18" charset="0"/>
              </a:rPr>
              <a:t>Copyright – Michael D. Fayer, 2007</a:t>
            </a:r>
          </a:p>
        </p:txBody>
      </p:sp>
      <p:sp>
        <p:nvSpPr>
          <p:cNvPr id="11" name="日付プレースホルダ 10"/>
          <p:cNvSpPr>
            <a:spLocks noGrp="1"/>
          </p:cNvSpPr>
          <p:nvPr>
            <p:ph type="dt" sz="half" idx="10"/>
          </p:nvPr>
        </p:nvSpPr>
        <p:spPr/>
        <p:txBody>
          <a:bodyPr/>
          <a:lstStyle/>
          <a:p>
            <a:pPr>
              <a:defRPr/>
            </a:pPr>
            <a:fld id="{EC2EB776-C0B6-4DEE-BCBB-0EB9E03C066F}" type="datetime1">
              <a:rPr lang="ja-JP" altLang="en-US" smtClean="0"/>
              <a:t>2017/9/17</a:t>
            </a:fld>
            <a:endParaRPr lang="ja-JP" altLang="en-US"/>
          </a:p>
        </p:txBody>
      </p:sp>
      <p:sp>
        <p:nvSpPr>
          <p:cNvPr id="12" name="フッター プレースホルダ 11"/>
          <p:cNvSpPr>
            <a:spLocks noGrp="1"/>
          </p:cNvSpPr>
          <p:nvPr>
            <p:ph type="ftr" sz="quarter" idx="11"/>
          </p:nvPr>
        </p:nvSpPr>
        <p:spPr/>
        <p:txBody>
          <a:bodyPr/>
          <a:lstStyle/>
          <a:p>
            <a:pPr>
              <a:defRPr/>
            </a:pPr>
            <a:r>
              <a:rPr lang="en-US" altLang="ja-JP"/>
              <a:t>Seoul U. Seminer</a:t>
            </a:r>
            <a:endParaRPr lang="ja-JP" altLang="en-US"/>
          </a:p>
        </p:txBody>
      </p:sp>
    </p:spTree>
    <p:extLst>
      <p:ext uri="{BB962C8B-B14F-4D97-AF65-F5344CB8AC3E}">
        <p14:creationId xmlns:p14="http://schemas.microsoft.com/office/powerpoint/2010/main" val="621974767"/>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578" name="Object 2"/>
          <p:cNvGraphicFramePr>
            <a:graphicFrameLocks noChangeAspect="1"/>
          </p:cNvGraphicFramePr>
          <p:nvPr/>
        </p:nvGraphicFramePr>
        <p:xfrm>
          <a:off x="584200" y="3087688"/>
          <a:ext cx="2489200" cy="711200"/>
        </p:xfrm>
        <a:graphic>
          <a:graphicData uri="http://schemas.openxmlformats.org/presentationml/2006/ole">
            <mc:AlternateContent xmlns:mc="http://schemas.openxmlformats.org/markup-compatibility/2006">
              <mc:Choice xmlns:v="urn:schemas-microsoft-com:vml" Requires="v">
                <p:oleObj spid="_x0000_s109655" name="Equation" r:id="rId3" imgW="2489200" imgH="711200" progId="">
                  <p:embed/>
                </p:oleObj>
              </mc:Choice>
              <mc:Fallback>
                <p:oleObj name="Equation" r:id="rId3" imgW="2489200" imgH="711200" progId="">
                  <p:embed/>
                  <p:pic>
                    <p:nvPicPr>
                      <p:cNvPr id="0" name="Picture 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4200" y="3087688"/>
                        <a:ext cx="2489200" cy="71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4579" name="Object 3"/>
          <p:cNvGraphicFramePr>
            <a:graphicFrameLocks noChangeAspect="1"/>
          </p:cNvGraphicFramePr>
          <p:nvPr/>
        </p:nvGraphicFramePr>
        <p:xfrm>
          <a:off x="606425" y="4225925"/>
          <a:ext cx="2252663" cy="963613"/>
        </p:xfrm>
        <a:graphic>
          <a:graphicData uri="http://schemas.openxmlformats.org/presentationml/2006/ole">
            <mc:AlternateContent xmlns:mc="http://schemas.openxmlformats.org/markup-compatibility/2006">
              <mc:Choice xmlns:v="urn:schemas-microsoft-com:vml" Requires="v">
                <p:oleObj spid="_x0000_s109656" name="Equation" r:id="rId5" imgW="1663700" imgH="711200" progId="">
                  <p:embed/>
                </p:oleObj>
              </mc:Choice>
              <mc:Fallback>
                <p:oleObj name="Equation" r:id="rId5" imgW="1663700" imgH="711200" progId="">
                  <p:embed/>
                  <p:pic>
                    <p:nvPicPr>
                      <p:cNvPr id="0" name="Picture 2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6425" y="4225925"/>
                        <a:ext cx="2252663"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4580" name="Object 4"/>
          <p:cNvGraphicFramePr>
            <a:graphicFrameLocks noChangeAspect="1"/>
          </p:cNvGraphicFramePr>
          <p:nvPr/>
        </p:nvGraphicFramePr>
        <p:xfrm>
          <a:off x="585788" y="2105025"/>
          <a:ext cx="1333500" cy="622300"/>
        </p:xfrm>
        <a:graphic>
          <a:graphicData uri="http://schemas.openxmlformats.org/presentationml/2006/ole">
            <mc:AlternateContent xmlns:mc="http://schemas.openxmlformats.org/markup-compatibility/2006">
              <mc:Choice xmlns:v="urn:schemas-microsoft-com:vml" Requires="v">
                <p:oleObj spid="_x0000_s109657" name="Equation" r:id="rId7" imgW="1333500" imgH="622300" progId="">
                  <p:embed/>
                </p:oleObj>
              </mc:Choice>
              <mc:Fallback>
                <p:oleObj name="Equation" r:id="rId7" imgW="1333500" imgH="622300" progId="">
                  <p:embed/>
                  <p:pic>
                    <p:nvPicPr>
                      <p:cNvPr id="0" name="Picture 2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5788" y="2105025"/>
                        <a:ext cx="1333500" cy="62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4581" name="Object 5"/>
          <p:cNvGraphicFramePr>
            <a:graphicFrameLocks noChangeAspect="1"/>
          </p:cNvGraphicFramePr>
          <p:nvPr/>
        </p:nvGraphicFramePr>
        <p:xfrm>
          <a:off x="508000" y="1055688"/>
          <a:ext cx="1716088" cy="881062"/>
        </p:xfrm>
        <a:graphic>
          <a:graphicData uri="http://schemas.openxmlformats.org/presentationml/2006/ole">
            <mc:AlternateContent xmlns:mc="http://schemas.openxmlformats.org/markup-compatibility/2006">
              <mc:Choice xmlns:v="urn:schemas-microsoft-com:vml" Requires="v">
                <p:oleObj spid="_x0000_s109658" name="Equation" r:id="rId9" imgW="1384300" imgH="711200" progId="">
                  <p:embed/>
                </p:oleObj>
              </mc:Choice>
              <mc:Fallback>
                <p:oleObj name="Equation" r:id="rId9" imgW="1384300" imgH="711200" progId="">
                  <p:embed/>
                  <p:pic>
                    <p:nvPicPr>
                      <p:cNvPr id="0" name="Picture 3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08000" y="1055688"/>
                        <a:ext cx="1716088" cy="881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4582" name="Object 6"/>
          <p:cNvGraphicFramePr>
            <a:graphicFrameLocks noChangeAspect="1"/>
          </p:cNvGraphicFramePr>
          <p:nvPr/>
        </p:nvGraphicFramePr>
        <p:xfrm>
          <a:off x="617538" y="588963"/>
          <a:ext cx="2222500" cy="292100"/>
        </p:xfrm>
        <a:graphic>
          <a:graphicData uri="http://schemas.openxmlformats.org/presentationml/2006/ole">
            <mc:AlternateContent xmlns:mc="http://schemas.openxmlformats.org/markup-compatibility/2006">
              <mc:Choice xmlns:v="urn:schemas-microsoft-com:vml" Requires="v">
                <p:oleObj spid="_x0000_s109659" name="Equation" r:id="rId11" imgW="2222500" imgH="292100" progId="">
                  <p:embed/>
                </p:oleObj>
              </mc:Choice>
              <mc:Fallback>
                <p:oleObj name="Equation" r:id="rId11" imgW="2222500" imgH="292100" progId="">
                  <p:embed/>
                  <p:pic>
                    <p:nvPicPr>
                      <p:cNvPr id="0" name="Picture 3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17538" y="588963"/>
                        <a:ext cx="2222500" cy="292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4583" name="Text Box 7"/>
          <p:cNvSpPr txBox="1">
            <a:spLocks noChangeArrowheads="1"/>
          </p:cNvSpPr>
          <p:nvPr/>
        </p:nvSpPr>
        <p:spPr bwMode="auto">
          <a:xfrm>
            <a:off x="3414713" y="4532313"/>
            <a:ext cx="407511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ar-AE" sz="2000" b="1">
                <a:solidFill>
                  <a:srgbClr val="003399"/>
                </a:solidFill>
                <a:latin typeface="Times New Roman" panose="02020603050405020304" pitchFamily="18" charset="0"/>
              </a:rPr>
              <a:t>Energy levels of the hydrogen atom.</a:t>
            </a:r>
          </a:p>
        </p:txBody>
      </p:sp>
      <p:sp>
        <p:nvSpPr>
          <p:cNvPr id="24584" name="Text Box 8"/>
          <p:cNvSpPr txBox="1">
            <a:spLocks noChangeArrowheads="1"/>
          </p:cNvSpPr>
          <p:nvPr/>
        </p:nvSpPr>
        <p:spPr bwMode="auto">
          <a:xfrm>
            <a:off x="496888" y="5797550"/>
            <a:ext cx="5181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ar-AE" sz="2000" b="1" i="1">
                <a:solidFill>
                  <a:srgbClr val="006600"/>
                </a:solidFill>
                <a:latin typeface="Times New Roman" panose="02020603050405020304" pitchFamily="18" charset="0"/>
              </a:rPr>
              <a:t>Z</a:t>
            </a:r>
            <a:r>
              <a:rPr lang="en-US" altLang="ar-AE" sz="2000" b="1">
                <a:solidFill>
                  <a:srgbClr val="006600"/>
                </a:solidFill>
                <a:latin typeface="Times New Roman" panose="02020603050405020304" pitchFamily="18" charset="0"/>
              </a:rPr>
              <a:t> is the nuclear charge. 1 for H; 2 for He</a:t>
            </a:r>
            <a:r>
              <a:rPr lang="en-US" altLang="ar-AE" sz="2000" b="1" baseline="30000">
                <a:solidFill>
                  <a:srgbClr val="006600"/>
                </a:solidFill>
                <a:latin typeface="Times New Roman" panose="02020603050405020304" pitchFamily="18" charset="0"/>
              </a:rPr>
              <a:t>+</a:t>
            </a:r>
            <a:r>
              <a:rPr lang="en-US" altLang="ar-AE" sz="2000" b="1">
                <a:solidFill>
                  <a:srgbClr val="006600"/>
                </a:solidFill>
                <a:latin typeface="Times New Roman" panose="02020603050405020304" pitchFamily="18" charset="0"/>
              </a:rPr>
              <a:t>, etc.</a:t>
            </a:r>
            <a:endParaRPr lang="en-US" altLang="ar-AE" sz="2000" b="1" i="1">
              <a:solidFill>
                <a:srgbClr val="006600"/>
              </a:solidFill>
              <a:latin typeface="Times New Roman" panose="02020603050405020304" pitchFamily="18" charset="0"/>
            </a:endParaRPr>
          </a:p>
        </p:txBody>
      </p:sp>
      <p:sp>
        <p:nvSpPr>
          <p:cNvPr id="24585" name="Text Box 9"/>
          <p:cNvSpPr txBox="1">
            <a:spLocks noChangeArrowheads="1"/>
          </p:cNvSpPr>
          <p:nvPr/>
        </p:nvSpPr>
        <p:spPr bwMode="auto">
          <a:xfrm>
            <a:off x="7391400" y="6542088"/>
            <a:ext cx="1663700"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ar-AE" sz="800">
                <a:latin typeface="Times New Roman" panose="02020603050405020304" pitchFamily="18" charset="0"/>
              </a:rPr>
              <a:t>Copyright – Michael D. Fayer, 2007</a:t>
            </a:r>
          </a:p>
        </p:txBody>
      </p:sp>
      <p:sp>
        <p:nvSpPr>
          <p:cNvPr id="10" name="日付プレースホルダ 9"/>
          <p:cNvSpPr>
            <a:spLocks noGrp="1"/>
          </p:cNvSpPr>
          <p:nvPr>
            <p:ph type="dt" sz="half" idx="10"/>
          </p:nvPr>
        </p:nvSpPr>
        <p:spPr/>
        <p:txBody>
          <a:bodyPr/>
          <a:lstStyle/>
          <a:p>
            <a:pPr>
              <a:defRPr/>
            </a:pPr>
            <a:fld id="{1B686F58-83CC-47CE-BE7F-F120AD850AB5}" type="datetime1">
              <a:rPr lang="ja-JP" altLang="en-US" smtClean="0"/>
              <a:t>2017/9/17</a:t>
            </a:fld>
            <a:endParaRPr lang="ja-JP" altLang="en-US"/>
          </a:p>
        </p:txBody>
      </p:sp>
      <p:sp>
        <p:nvSpPr>
          <p:cNvPr id="11" name="フッター プレースホルダ 10"/>
          <p:cNvSpPr>
            <a:spLocks noGrp="1"/>
          </p:cNvSpPr>
          <p:nvPr>
            <p:ph type="ftr" sz="quarter" idx="11"/>
          </p:nvPr>
        </p:nvSpPr>
        <p:spPr/>
        <p:txBody>
          <a:bodyPr/>
          <a:lstStyle/>
          <a:p>
            <a:pPr>
              <a:defRPr/>
            </a:pPr>
            <a:r>
              <a:rPr lang="en-US" altLang="ja-JP"/>
              <a:t>Seoul U. Seminer</a:t>
            </a:r>
            <a:endParaRPr lang="ja-JP" altLang="en-US"/>
          </a:p>
        </p:txBody>
      </p:sp>
    </p:spTree>
    <p:extLst>
      <p:ext uri="{BB962C8B-B14F-4D97-AF65-F5344CB8AC3E}">
        <p14:creationId xmlns:p14="http://schemas.microsoft.com/office/powerpoint/2010/main" val="1945574824"/>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602" name="Object 2"/>
          <p:cNvGraphicFramePr>
            <a:graphicFrameLocks noChangeAspect="1"/>
          </p:cNvGraphicFramePr>
          <p:nvPr/>
        </p:nvGraphicFramePr>
        <p:xfrm>
          <a:off x="725488" y="123825"/>
          <a:ext cx="1079500" cy="698500"/>
        </p:xfrm>
        <a:graphic>
          <a:graphicData uri="http://schemas.openxmlformats.org/presentationml/2006/ole">
            <mc:AlternateContent xmlns:mc="http://schemas.openxmlformats.org/markup-compatibility/2006">
              <mc:Choice xmlns:v="urn:schemas-microsoft-com:vml" Requires="v">
                <p:oleObj spid="_x0000_s110696" name="Equation" r:id="rId3" imgW="1079500" imgH="698500" progId="">
                  <p:embed/>
                </p:oleObj>
              </mc:Choice>
              <mc:Fallback>
                <p:oleObj name="Equation" r:id="rId3" imgW="1079500" imgH="698500" progId="">
                  <p:embed/>
                  <p:pic>
                    <p:nvPicPr>
                      <p:cNvPr id="0" name="Picture 3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5488" y="123825"/>
                        <a:ext cx="1079500" cy="698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5603" name="Object 3"/>
          <p:cNvGraphicFramePr>
            <a:graphicFrameLocks noChangeAspect="1"/>
          </p:cNvGraphicFramePr>
          <p:nvPr/>
        </p:nvGraphicFramePr>
        <p:xfrm>
          <a:off x="2865438" y="320675"/>
          <a:ext cx="1879600" cy="368300"/>
        </p:xfrm>
        <a:graphic>
          <a:graphicData uri="http://schemas.openxmlformats.org/presentationml/2006/ole">
            <mc:AlternateContent xmlns:mc="http://schemas.openxmlformats.org/markup-compatibility/2006">
              <mc:Choice xmlns:v="urn:schemas-microsoft-com:vml" Requires="v">
                <p:oleObj spid="_x0000_s110697" name="Equation" r:id="rId5" imgW="1879600" imgH="368300" progId="">
                  <p:embed/>
                </p:oleObj>
              </mc:Choice>
              <mc:Fallback>
                <p:oleObj name="Equation" r:id="rId5" imgW="1879600" imgH="368300" progId="">
                  <p:embed/>
                  <p:pic>
                    <p:nvPicPr>
                      <p:cNvPr id="0" name="Picture 3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65438" y="320675"/>
                        <a:ext cx="187960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5604" name="Text Box 4"/>
          <p:cNvSpPr txBox="1">
            <a:spLocks noChangeArrowheads="1"/>
          </p:cNvSpPr>
          <p:nvPr/>
        </p:nvSpPr>
        <p:spPr bwMode="auto">
          <a:xfrm>
            <a:off x="671513" y="1033463"/>
            <a:ext cx="61087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ar-AE" sz="2000" b="1">
                <a:solidFill>
                  <a:srgbClr val="003399"/>
                </a:solidFill>
                <a:latin typeface="Times New Roman" panose="02020603050405020304" pitchFamily="18" charset="0"/>
              </a:rPr>
              <a:t>Bohr radius - characteristic length in H atom problem.</a:t>
            </a:r>
          </a:p>
        </p:txBody>
      </p:sp>
      <p:grpSp>
        <p:nvGrpSpPr>
          <p:cNvPr id="25605" name="Group 5"/>
          <p:cNvGrpSpPr>
            <a:grpSpLocks/>
          </p:cNvGrpSpPr>
          <p:nvPr/>
        </p:nvGrpSpPr>
        <p:grpSpPr bwMode="auto">
          <a:xfrm>
            <a:off x="684213" y="1546225"/>
            <a:ext cx="5510212" cy="1862138"/>
            <a:chOff x="431" y="974"/>
            <a:chExt cx="3471" cy="1173"/>
          </a:xfrm>
        </p:grpSpPr>
        <p:graphicFrame>
          <p:nvGraphicFramePr>
            <p:cNvPr id="25614" name="Object 6"/>
            <p:cNvGraphicFramePr>
              <a:graphicFrameLocks noChangeAspect="1"/>
            </p:cNvGraphicFramePr>
            <p:nvPr/>
          </p:nvGraphicFramePr>
          <p:xfrm>
            <a:off x="469" y="1315"/>
            <a:ext cx="1104" cy="448"/>
          </p:xfrm>
          <a:graphic>
            <a:graphicData uri="http://schemas.openxmlformats.org/presentationml/2006/ole">
              <mc:AlternateContent xmlns:mc="http://schemas.openxmlformats.org/markup-compatibility/2006">
                <mc:Choice xmlns:v="urn:schemas-microsoft-com:vml" Requires="v">
                  <p:oleObj spid="_x0000_s110698" name="Equation" r:id="rId7" imgW="1752600" imgH="711200" progId="">
                    <p:embed/>
                  </p:oleObj>
                </mc:Choice>
                <mc:Fallback>
                  <p:oleObj name="Equation" r:id="rId7" imgW="1752600" imgH="711200" progId="">
                    <p:embed/>
                    <p:pic>
                      <p:nvPicPr>
                        <p:cNvPr id="0" name="Picture 3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9" y="1315"/>
                          <a:ext cx="1104" cy="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5615" name="Text Box 7"/>
            <p:cNvSpPr txBox="1">
              <a:spLocks noChangeArrowheads="1"/>
            </p:cNvSpPr>
            <p:nvPr/>
          </p:nvSpPr>
          <p:spPr bwMode="auto">
            <a:xfrm>
              <a:off x="431" y="974"/>
              <a:ext cx="1732"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ar-AE" sz="2000" b="1">
                  <a:solidFill>
                    <a:srgbClr val="CC0000"/>
                  </a:solidFill>
                  <a:latin typeface="Times New Roman" panose="02020603050405020304" pitchFamily="18" charset="0"/>
                </a:rPr>
                <a:t>In terms of Bohr radius</a:t>
              </a:r>
            </a:p>
          </p:txBody>
        </p:sp>
        <p:sp>
          <p:nvSpPr>
            <p:cNvPr id="25616" name="Text Box 8"/>
            <p:cNvSpPr txBox="1">
              <a:spLocks noChangeArrowheads="1"/>
            </p:cNvSpPr>
            <p:nvPr/>
          </p:nvSpPr>
          <p:spPr bwMode="auto">
            <a:xfrm>
              <a:off x="454" y="1897"/>
              <a:ext cx="3448"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ar-AE" sz="2000" b="1">
                  <a:solidFill>
                    <a:srgbClr val="008000"/>
                  </a:solidFill>
                  <a:latin typeface="Times New Roman" panose="02020603050405020304" pitchFamily="18" charset="0"/>
                </a:rPr>
                <a:t>Lowest energy, 1s, ground state energy, -13.6 eV.</a:t>
              </a:r>
            </a:p>
          </p:txBody>
        </p:sp>
      </p:grpSp>
      <p:grpSp>
        <p:nvGrpSpPr>
          <p:cNvPr id="25609" name="Group 9"/>
          <p:cNvGrpSpPr>
            <a:grpSpLocks/>
          </p:cNvGrpSpPr>
          <p:nvPr/>
        </p:nvGrpSpPr>
        <p:grpSpPr bwMode="auto">
          <a:xfrm>
            <a:off x="719138" y="3573463"/>
            <a:ext cx="2109787" cy="1736725"/>
            <a:chOff x="485" y="2523"/>
            <a:chExt cx="1329" cy="1094"/>
          </a:xfrm>
        </p:grpSpPr>
        <p:graphicFrame>
          <p:nvGraphicFramePr>
            <p:cNvPr id="25611" name="Object 10"/>
            <p:cNvGraphicFramePr>
              <a:graphicFrameLocks noChangeAspect="1"/>
            </p:cNvGraphicFramePr>
            <p:nvPr/>
          </p:nvGraphicFramePr>
          <p:xfrm>
            <a:off x="515" y="2874"/>
            <a:ext cx="1232" cy="224"/>
          </p:xfrm>
          <a:graphic>
            <a:graphicData uri="http://schemas.openxmlformats.org/presentationml/2006/ole">
              <mc:AlternateContent xmlns:mc="http://schemas.openxmlformats.org/markup-compatibility/2006">
                <mc:Choice xmlns:v="urn:schemas-microsoft-com:vml" Requires="v">
                  <p:oleObj spid="_x0000_s110699" name="Equation" r:id="rId9" imgW="1954951" imgH="355446" progId="">
                    <p:embed/>
                  </p:oleObj>
                </mc:Choice>
                <mc:Fallback>
                  <p:oleObj name="Equation" r:id="rId9" imgW="1954951" imgH="355446" progId="">
                    <p:embed/>
                    <p:pic>
                      <p:nvPicPr>
                        <p:cNvPr id="0" name="Picture 3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15" y="2874"/>
                          <a:ext cx="1232" cy="22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5612" name="Object 11"/>
            <p:cNvGraphicFramePr>
              <a:graphicFrameLocks noChangeAspect="1"/>
            </p:cNvGraphicFramePr>
            <p:nvPr/>
          </p:nvGraphicFramePr>
          <p:xfrm>
            <a:off x="496" y="3209"/>
            <a:ext cx="1096" cy="408"/>
          </p:xfrm>
          <a:graphic>
            <a:graphicData uri="http://schemas.openxmlformats.org/presentationml/2006/ole">
              <mc:AlternateContent xmlns:mc="http://schemas.openxmlformats.org/markup-compatibility/2006">
                <mc:Choice xmlns:v="urn:schemas-microsoft-com:vml" Requires="v">
                  <p:oleObj spid="_x0000_s110700" name="Equation" r:id="rId11" imgW="1739900" imgH="647700" progId="">
                    <p:embed/>
                  </p:oleObj>
                </mc:Choice>
                <mc:Fallback>
                  <p:oleObj name="Equation" r:id="rId11" imgW="1739900" imgH="647700" progId="">
                    <p:embed/>
                    <p:pic>
                      <p:nvPicPr>
                        <p:cNvPr id="0" name="Picture 3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96" y="3209"/>
                          <a:ext cx="1096" cy="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Text Box 12"/>
            <p:cNvSpPr txBox="1">
              <a:spLocks noChangeArrowheads="1"/>
            </p:cNvSpPr>
            <p:nvPr/>
          </p:nvSpPr>
          <p:spPr bwMode="auto">
            <a:xfrm>
              <a:off x="485" y="2523"/>
              <a:ext cx="1329"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ar-AE" sz="2000" b="1">
                  <a:solidFill>
                    <a:srgbClr val="CC0000"/>
                  </a:solidFill>
                  <a:latin typeface="Times New Roman" panose="02020603050405020304" pitchFamily="18" charset="0"/>
                </a:rPr>
                <a:t>Rydberg constant</a:t>
              </a:r>
            </a:p>
          </p:txBody>
        </p:sp>
      </p:grpSp>
      <p:grpSp>
        <p:nvGrpSpPr>
          <p:cNvPr id="25613" name="Group 13"/>
          <p:cNvGrpSpPr>
            <a:grpSpLocks/>
          </p:cNvGrpSpPr>
          <p:nvPr/>
        </p:nvGrpSpPr>
        <p:grpSpPr bwMode="auto">
          <a:xfrm>
            <a:off x="735013" y="5665788"/>
            <a:ext cx="6937375" cy="731837"/>
            <a:chOff x="463" y="3569"/>
            <a:chExt cx="4370" cy="461"/>
          </a:xfrm>
        </p:grpSpPr>
        <p:graphicFrame>
          <p:nvGraphicFramePr>
            <p:cNvPr id="3" name="Object 14"/>
            <p:cNvGraphicFramePr>
              <a:graphicFrameLocks noChangeAspect="1"/>
            </p:cNvGraphicFramePr>
            <p:nvPr/>
          </p:nvGraphicFramePr>
          <p:xfrm>
            <a:off x="463" y="3569"/>
            <a:ext cx="856" cy="448"/>
          </p:xfrm>
          <a:graphic>
            <a:graphicData uri="http://schemas.openxmlformats.org/presentationml/2006/ole">
              <mc:AlternateContent xmlns:mc="http://schemas.openxmlformats.org/markup-compatibility/2006">
                <mc:Choice xmlns:v="urn:schemas-microsoft-com:vml" Requires="v">
                  <p:oleObj spid="_x0000_s110701" name="Equation" r:id="rId13" imgW="1358310" imgH="710891" progId="">
                    <p:embed/>
                  </p:oleObj>
                </mc:Choice>
                <mc:Fallback>
                  <p:oleObj name="Equation" r:id="rId13" imgW="1358310" imgH="710891" progId="">
                    <p:embed/>
                    <p:pic>
                      <p:nvPicPr>
                        <p:cNvPr id="0" name="Picture 3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63" y="3569"/>
                          <a:ext cx="856" cy="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5610" name="Text Box 15"/>
            <p:cNvSpPr txBox="1">
              <a:spLocks noChangeArrowheads="1"/>
            </p:cNvSpPr>
            <p:nvPr/>
          </p:nvSpPr>
          <p:spPr bwMode="auto">
            <a:xfrm>
              <a:off x="1623" y="3588"/>
              <a:ext cx="3210" cy="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ar-AE" sz="2000" b="1">
                  <a:solidFill>
                    <a:srgbClr val="CC0000"/>
                  </a:solidFill>
                  <a:latin typeface="Times New Roman" panose="02020603050405020304" pitchFamily="18" charset="0"/>
                </a:rPr>
                <a:t>Rydberg constant if proton had infinite mass.</a:t>
              </a:r>
              <a:br>
                <a:rPr lang="en-US" altLang="ar-AE" sz="2000" b="1">
                  <a:solidFill>
                    <a:srgbClr val="CC0000"/>
                  </a:solidFill>
                  <a:latin typeface="Times New Roman" panose="02020603050405020304" pitchFamily="18" charset="0"/>
                </a:rPr>
              </a:br>
              <a:r>
                <a:rPr lang="en-US" altLang="ar-AE" sz="2000" b="1">
                  <a:solidFill>
                    <a:srgbClr val="CC0000"/>
                  </a:solidFill>
                  <a:latin typeface="Times New Roman" panose="02020603050405020304" pitchFamily="18" charset="0"/>
                </a:rPr>
                <a:t>Replace </a:t>
              </a:r>
              <a:r>
                <a:rPr lang="en-US" altLang="ar-AE" sz="2000" b="1" i="1">
                  <a:solidFill>
                    <a:srgbClr val="CC0000"/>
                  </a:solidFill>
                  <a:latin typeface="Symbol" panose="05050102010706020507" pitchFamily="18" charset="2"/>
                </a:rPr>
                <a:t>m</a:t>
              </a:r>
              <a:r>
                <a:rPr lang="en-US" altLang="ar-AE" sz="2000" b="1">
                  <a:solidFill>
                    <a:srgbClr val="CC0000"/>
                  </a:solidFill>
                  <a:latin typeface="Times New Roman" panose="02020603050405020304" pitchFamily="18" charset="0"/>
                </a:rPr>
                <a:t> with </a:t>
              </a:r>
              <a:r>
                <a:rPr lang="en-US" altLang="ar-AE" sz="2000" b="1" i="1">
                  <a:solidFill>
                    <a:srgbClr val="CC0000"/>
                  </a:solidFill>
                  <a:latin typeface="Times New Roman" panose="02020603050405020304" pitchFamily="18" charset="0"/>
                </a:rPr>
                <a:t>m</a:t>
              </a:r>
              <a:r>
                <a:rPr lang="en-US" altLang="ar-AE" sz="2000" b="1" baseline="-25000">
                  <a:solidFill>
                    <a:srgbClr val="CC0000"/>
                  </a:solidFill>
                  <a:latin typeface="Times New Roman" panose="02020603050405020304" pitchFamily="18" charset="0"/>
                </a:rPr>
                <a:t>e</a:t>
              </a:r>
              <a:r>
                <a:rPr lang="en-US" altLang="ar-AE" sz="2000" b="1">
                  <a:solidFill>
                    <a:srgbClr val="CC0000"/>
                  </a:solidFill>
                  <a:latin typeface="Times New Roman" panose="02020603050405020304" pitchFamily="18" charset="0"/>
                </a:rPr>
                <a:t>.  </a:t>
              </a:r>
              <a:r>
                <a:rPr lang="en-US" altLang="ar-AE" sz="2000" b="1" i="1">
                  <a:solidFill>
                    <a:srgbClr val="CC0000"/>
                  </a:solidFill>
                  <a:latin typeface="Times New Roman" panose="02020603050405020304" pitchFamily="18" charset="0"/>
                </a:rPr>
                <a:t>R</a:t>
              </a:r>
              <a:r>
                <a:rPr lang="en-US" altLang="ar-AE" sz="2000" b="1" i="1" baseline="-25000">
                  <a:solidFill>
                    <a:srgbClr val="CC0000"/>
                  </a:solidFill>
                  <a:latin typeface="Times New Roman" panose="02020603050405020304" pitchFamily="18" charset="0"/>
                  <a:sym typeface="Symbol" panose="05050102010706020507" pitchFamily="18" charset="2"/>
                </a:rPr>
                <a:t></a:t>
              </a:r>
              <a:r>
                <a:rPr lang="en-US" altLang="ar-AE" sz="2000" b="1">
                  <a:solidFill>
                    <a:srgbClr val="CC0000"/>
                  </a:solidFill>
                  <a:latin typeface="Times New Roman" panose="02020603050405020304" pitchFamily="18" charset="0"/>
                  <a:sym typeface="Symbol" panose="05050102010706020507" pitchFamily="18" charset="2"/>
                </a:rPr>
                <a:t> = 109,737 cm</a:t>
              </a:r>
              <a:r>
                <a:rPr lang="en-US" altLang="ar-AE" sz="2000" b="1" baseline="30000">
                  <a:solidFill>
                    <a:srgbClr val="CC0000"/>
                  </a:solidFill>
                  <a:latin typeface="Times New Roman" panose="02020603050405020304" pitchFamily="18" charset="0"/>
                  <a:sym typeface="Symbol" panose="05050102010706020507" pitchFamily="18" charset="2"/>
                </a:rPr>
                <a:t>-1</a:t>
              </a:r>
              <a:r>
                <a:rPr lang="en-US" altLang="ar-AE" sz="2000" b="1">
                  <a:solidFill>
                    <a:srgbClr val="CC0000"/>
                  </a:solidFill>
                  <a:latin typeface="Times New Roman" panose="02020603050405020304" pitchFamily="18" charset="0"/>
                  <a:sym typeface="Symbol" panose="05050102010706020507" pitchFamily="18" charset="2"/>
                </a:rPr>
                <a:t>.</a:t>
              </a:r>
              <a:endParaRPr lang="en-US" altLang="ar-AE" sz="2000" b="1">
                <a:solidFill>
                  <a:srgbClr val="CC0000"/>
                </a:solidFill>
                <a:latin typeface="Times New Roman" panose="02020603050405020304" pitchFamily="18" charset="0"/>
              </a:endParaRPr>
            </a:p>
          </p:txBody>
        </p:sp>
      </p:grpSp>
      <p:sp>
        <p:nvSpPr>
          <p:cNvPr id="25608" name="Text Box 16"/>
          <p:cNvSpPr txBox="1">
            <a:spLocks noChangeArrowheads="1"/>
          </p:cNvSpPr>
          <p:nvPr/>
        </p:nvSpPr>
        <p:spPr bwMode="auto">
          <a:xfrm>
            <a:off x="7391400" y="6542088"/>
            <a:ext cx="1663700"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ar-AE" sz="800">
                <a:latin typeface="Times New Roman" panose="02020603050405020304" pitchFamily="18" charset="0"/>
              </a:rPr>
              <a:t>Copyright – Michael D. Fayer, 2007</a:t>
            </a:r>
          </a:p>
        </p:txBody>
      </p:sp>
      <p:sp>
        <p:nvSpPr>
          <p:cNvPr id="17" name="日付プレースホルダ 16"/>
          <p:cNvSpPr>
            <a:spLocks noGrp="1"/>
          </p:cNvSpPr>
          <p:nvPr>
            <p:ph type="dt" sz="half" idx="10"/>
          </p:nvPr>
        </p:nvSpPr>
        <p:spPr/>
        <p:txBody>
          <a:bodyPr/>
          <a:lstStyle/>
          <a:p>
            <a:pPr>
              <a:defRPr/>
            </a:pPr>
            <a:fld id="{8EDEEF1F-34D5-4C49-99C6-4FC53F9B2352}" type="datetime1">
              <a:rPr lang="ja-JP" altLang="en-US" smtClean="0"/>
              <a:t>2017/9/17</a:t>
            </a:fld>
            <a:endParaRPr lang="ja-JP" altLang="en-US"/>
          </a:p>
        </p:txBody>
      </p:sp>
      <p:sp>
        <p:nvSpPr>
          <p:cNvPr id="18" name="フッター プレースホルダ 17"/>
          <p:cNvSpPr>
            <a:spLocks noGrp="1"/>
          </p:cNvSpPr>
          <p:nvPr>
            <p:ph type="ftr" sz="quarter" idx="11"/>
          </p:nvPr>
        </p:nvSpPr>
        <p:spPr/>
        <p:txBody>
          <a:bodyPr/>
          <a:lstStyle/>
          <a:p>
            <a:pPr>
              <a:defRPr/>
            </a:pPr>
            <a:r>
              <a:rPr lang="en-US" altLang="ja-JP"/>
              <a:t>Seoul U. Seminer</a:t>
            </a:r>
            <a:endParaRPr lang="ja-JP" altLang="en-US"/>
          </a:p>
        </p:txBody>
      </p:sp>
    </p:spTree>
    <p:extLst>
      <p:ext uri="{BB962C8B-B14F-4D97-AF65-F5344CB8AC3E}">
        <p14:creationId xmlns:p14="http://schemas.microsoft.com/office/powerpoint/2010/main" val="23485743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560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2560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256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626" name="Object 2"/>
          <p:cNvGraphicFramePr>
            <a:graphicFrameLocks noChangeAspect="1"/>
          </p:cNvGraphicFramePr>
          <p:nvPr/>
        </p:nvGraphicFramePr>
        <p:xfrm>
          <a:off x="909638" y="717550"/>
          <a:ext cx="736600" cy="330200"/>
        </p:xfrm>
        <a:graphic>
          <a:graphicData uri="http://schemas.openxmlformats.org/presentationml/2006/ole">
            <mc:AlternateContent xmlns:mc="http://schemas.openxmlformats.org/markup-compatibility/2006">
              <mc:Choice xmlns:v="urn:schemas-microsoft-com:vml" Requires="v">
                <p:oleObj spid="_x0000_s111737" name="Equation" r:id="rId3" imgW="736600" imgH="330200" progId="">
                  <p:embed/>
                </p:oleObj>
              </mc:Choice>
              <mc:Fallback>
                <p:oleObj name="Equation" r:id="rId3" imgW="736600" imgH="330200" progId="">
                  <p:embed/>
                  <p:pic>
                    <p:nvPicPr>
                      <p:cNvPr id="0" name="Picture 3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9638" y="717550"/>
                        <a:ext cx="736600" cy="33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6627" name="Object 3"/>
          <p:cNvGraphicFramePr>
            <a:graphicFrameLocks noChangeAspect="1"/>
          </p:cNvGraphicFramePr>
          <p:nvPr/>
        </p:nvGraphicFramePr>
        <p:xfrm>
          <a:off x="3221038" y="742950"/>
          <a:ext cx="685800" cy="330200"/>
        </p:xfrm>
        <a:graphic>
          <a:graphicData uri="http://schemas.openxmlformats.org/presentationml/2006/ole">
            <mc:AlternateContent xmlns:mc="http://schemas.openxmlformats.org/markup-compatibility/2006">
              <mc:Choice xmlns:v="urn:schemas-microsoft-com:vml" Requires="v">
                <p:oleObj spid="_x0000_s111738" name="Equation" r:id="rId5" imgW="685800" imgH="330200" progId="">
                  <p:embed/>
                </p:oleObj>
              </mc:Choice>
              <mc:Fallback>
                <p:oleObj name="Equation" r:id="rId5" imgW="685800" imgH="330200" progId="">
                  <p:embed/>
                  <p:pic>
                    <p:nvPicPr>
                      <p:cNvPr id="0" name="Picture 3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21038" y="742950"/>
                        <a:ext cx="685800" cy="33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6628" name="Object 4"/>
          <p:cNvGraphicFramePr>
            <a:graphicFrameLocks noChangeAspect="1"/>
          </p:cNvGraphicFramePr>
          <p:nvPr/>
        </p:nvGraphicFramePr>
        <p:xfrm>
          <a:off x="574675" y="1878013"/>
          <a:ext cx="3746500" cy="330200"/>
        </p:xfrm>
        <a:graphic>
          <a:graphicData uri="http://schemas.openxmlformats.org/presentationml/2006/ole">
            <mc:AlternateContent xmlns:mc="http://schemas.openxmlformats.org/markup-compatibility/2006">
              <mc:Choice xmlns:v="urn:schemas-microsoft-com:vml" Requires="v">
                <p:oleObj spid="_x0000_s111739" name="Equation" r:id="rId7" imgW="3746500" imgH="330200" progId="">
                  <p:embed/>
                </p:oleObj>
              </mc:Choice>
              <mc:Fallback>
                <p:oleObj name="Equation" r:id="rId7" imgW="3746500" imgH="330200" progId="">
                  <p:embed/>
                  <p:pic>
                    <p:nvPicPr>
                      <p:cNvPr id="0" name="Picture 3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4675" y="1878013"/>
                        <a:ext cx="3746500" cy="33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6629" name="Object 5"/>
          <p:cNvGraphicFramePr>
            <a:graphicFrameLocks noChangeAspect="1"/>
          </p:cNvGraphicFramePr>
          <p:nvPr/>
        </p:nvGraphicFramePr>
        <p:xfrm>
          <a:off x="606425" y="2514600"/>
          <a:ext cx="1422400" cy="292100"/>
        </p:xfrm>
        <a:graphic>
          <a:graphicData uri="http://schemas.openxmlformats.org/presentationml/2006/ole">
            <mc:AlternateContent xmlns:mc="http://schemas.openxmlformats.org/markup-compatibility/2006">
              <mc:Choice xmlns:v="urn:schemas-microsoft-com:vml" Requires="v">
                <p:oleObj spid="_x0000_s111740" name="Equation" r:id="rId9" imgW="1422400" imgH="292100" progId="">
                  <p:embed/>
                </p:oleObj>
              </mc:Choice>
              <mc:Fallback>
                <p:oleObj name="Equation" r:id="rId9" imgW="1422400" imgH="292100" progId="">
                  <p:embed/>
                  <p:pic>
                    <p:nvPicPr>
                      <p:cNvPr id="0" name="Picture 4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6425" y="2514600"/>
                        <a:ext cx="1422400" cy="29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6630" name="Object 6"/>
          <p:cNvGraphicFramePr>
            <a:graphicFrameLocks noChangeAspect="1"/>
          </p:cNvGraphicFramePr>
          <p:nvPr/>
        </p:nvGraphicFramePr>
        <p:xfrm>
          <a:off x="593725" y="2974975"/>
          <a:ext cx="1981200" cy="292100"/>
        </p:xfrm>
        <a:graphic>
          <a:graphicData uri="http://schemas.openxmlformats.org/presentationml/2006/ole">
            <mc:AlternateContent xmlns:mc="http://schemas.openxmlformats.org/markup-compatibility/2006">
              <mc:Choice xmlns:v="urn:schemas-microsoft-com:vml" Requires="v">
                <p:oleObj spid="_x0000_s111741" name="Equation" r:id="rId11" imgW="1981200" imgH="292100" progId="">
                  <p:embed/>
                </p:oleObj>
              </mc:Choice>
              <mc:Fallback>
                <p:oleObj name="Equation" r:id="rId11" imgW="1981200" imgH="292100" progId="">
                  <p:embed/>
                  <p:pic>
                    <p:nvPicPr>
                      <p:cNvPr id="0" name="Picture 4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93725" y="2974975"/>
                        <a:ext cx="1981200" cy="29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6631" name="Object 7"/>
          <p:cNvGraphicFramePr>
            <a:graphicFrameLocks noChangeAspect="1"/>
          </p:cNvGraphicFramePr>
          <p:nvPr/>
        </p:nvGraphicFramePr>
        <p:xfrm>
          <a:off x="579438" y="3449638"/>
          <a:ext cx="1778000" cy="292100"/>
        </p:xfrm>
        <a:graphic>
          <a:graphicData uri="http://schemas.openxmlformats.org/presentationml/2006/ole">
            <mc:AlternateContent xmlns:mc="http://schemas.openxmlformats.org/markup-compatibility/2006">
              <mc:Choice xmlns:v="urn:schemas-microsoft-com:vml" Requires="v">
                <p:oleObj spid="_x0000_s111742" name="Equation" r:id="rId13" imgW="1777229" imgH="291973" progId="">
                  <p:embed/>
                </p:oleObj>
              </mc:Choice>
              <mc:Fallback>
                <p:oleObj name="Equation" r:id="rId13" imgW="1777229" imgH="291973" progId="">
                  <p:embed/>
                  <p:pic>
                    <p:nvPicPr>
                      <p:cNvPr id="0" name="Picture 4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79438" y="3449638"/>
                        <a:ext cx="1778000" cy="29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6632" name="Text Box 8"/>
          <p:cNvSpPr txBox="1">
            <a:spLocks noChangeArrowheads="1"/>
          </p:cNvSpPr>
          <p:nvPr/>
        </p:nvSpPr>
        <p:spPr bwMode="auto">
          <a:xfrm>
            <a:off x="446088" y="85725"/>
            <a:ext cx="57213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ar-AE" sz="2000" b="1">
                <a:solidFill>
                  <a:srgbClr val="CC0000"/>
                </a:solidFill>
                <a:latin typeface="Times New Roman" panose="02020603050405020304" pitchFamily="18" charset="0"/>
              </a:rPr>
              <a:t>Have solved three one-dimensional equations to get</a:t>
            </a:r>
          </a:p>
        </p:txBody>
      </p:sp>
      <p:sp>
        <p:nvSpPr>
          <p:cNvPr id="26633" name="Text Box 9"/>
          <p:cNvSpPr txBox="1">
            <a:spLocks noChangeArrowheads="1"/>
          </p:cNvSpPr>
          <p:nvPr/>
        </p:nvSpPr>
        <p:spPr bwMode="auto">
          <a:xfrm>
            <a:off x="458788" y="1212850"/>
            <a:ext cx="29114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ar-AE" sz="2000" b="1">
                <a:solidFill>
                  <a:srgbClr val="003399"/>
                </a:solidFill>
                <a:latin typeface="Times New Roman" panose="02020603050405020304" pitchFamily="18" charset="0"/>
              </a:rPr>
              <a:t>The total wavefunction is</a:t>
            </a:r>
          </a:p>
        </p:txBody>
      </p:sp>
      <p:graphicFrame>
        <p:nvGraphicFramePr>
          <p:cNvPr id="26634" name="Object 10"/>
          <p:cNvGraphicFramePr>
            <a:graphicFrameLocks noChangeAspect="1"/>
          </p:cNvGraphicFramePr>
          <p:nvPr/>
        </p:nvGraphicFramePr>
        <p:xfrm>
          <a:off x="1989138" y="723900"/>
          <a:ext cx="774700" cy="330200"/>
        </p:xfrm>
        <a:graphic>
          <a:graphicData uri="http://schemas.openxmlformats.org/presentationml/2006/ole">
            <mc:AlternateContent xmlns:mc="http://schemas.openxmlformats.org/markup-compatibility/2006">
              <mc:Choice xmlns:v="urn:schemas-microsoft-com:vml" Requires="v">
                <p:oleObj spid="_x0000_s111743" name="Equation" r:id="rId15" imgW="774364" imgH="330057" progId="">
                  <p:embed/>
                </p:oleObj>
              </mc:Choice>
              <mc:Fallback>
                <p:oleObj name="Equation" r:id="rId15" imgW="774364" imgH="330057" progId="">
                  <p:embed/>
                  <p:pic>
                    <p:nvPicPr>
                      <p:cNvPr id="0" name="Picture 4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989138" y="723900"/>
                        <a:ext cx="774700" cy="33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6635" name="Text Box 11"/>
          <p:cNvSpPr txBox="1">
            <a:spLocks noChangeArrowheads="1"/>
          </p:cNvSpPr>
          <p:nvPr/>
        </p:nvSpPr>
        <p:spPr bwMode="auto">
          <a:xfrm>
            <a:off x="7391400" y="6542088"/>
            <a:ext cx="1663700"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ar-AE" sz="800">
                <a:latin typeface="Times New Roman" panose="02020603050405020304" pitchFamily="18" charset="0"/>
              </a:rPr>
              <a:t>Copyright – Michael D. Fayer, 2007</a:t>
            </a:r>
          </a:p>
        </p:txBody>
      </p:sp>
      <p:sp>
        <p:nvSpPr>
          <p:cNvPr id="12" name="日付プレースホルダ 11"/>
          <p:cNvSpPr>
            <a:spLocks noGrp="1"/>
          </p:cNvSpPr>
          <p:nvPr>
            <p:ph type="dt" sz="half" idx="10"/>
          </p:nvPr>
        </p:nvSpPr>
        <p:spPr/>
        <p:txBody>
          <a:bodyPr/>
          <a:lstStyle/>
          <a:p>
            <a:pPr>
              <a:defRPr/>
            </a:pPr>
            <a:fld id="{58EB3738-EA5C-455D-A087-84D3E0A4CE2B}" type="datetime1">
              <a:rPr lang="ja-JP" altLang="en-US" smtClean="0"/>
              <a:t>2017/9/17</a:t>
            </a:fld>
            <a:endParaRPr lang="ja-JP" altLang="en-US"/>
          </a:p>
        </p:txBody>
      </p:sp>
      <p:sp>
        <p:nvSpPr>
          <p:cNvPr id="13" name="フッター プレースホルダ 12"/>
          <p:cNvSpPr>
            <a:spLocks noGrp="1"/>
          </p:cNvSpPr>
          <p:nvPr>
            <p:ph type="ftr" sz="quarter" idx="11"/>
          </p:nvPr>
        </p:nvSpPr>
        <p:spPr/>
        <p:txBody>
          <a:bodyPr/>
          <a:lstStyle/>
          <a:p>
            <a:pPr>
              <a:defRPr/>
            </a:pPr>
            <a:r>
              <a:rPr lang="en-US" altLang="ja-JP"/>
              <a:t>Seoul U. Seminer</a:t>
            </a:r>
            <a:endParaRPr lang="ja-JP" altLang="en-US"/>
          </a:p>
        </p:txBody>
      </p:sp>
    </p:spTree>
    <p:extLst>
      <p:ext uri="{BB962C8B-B14F-4D97-AF65-F5344CB8AC3E}">
        <p14:creationId xmlns:p14="http://schemas.microsoft.com/office/powerpoint/2010/main" val="1786389283"/>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650" name="Group 2"/>
          <p:cNvGrpSpPr>
            <a:grpSpLocks/>
          </p:cNvGrpSpPr>
          <p:nvPr/>
        </p:nvGrpSpPr>
        <p:grpSpPr bwMode="auto">
          <a:xfrm>
            <a:off x="333375" y="311150"/>
            <a:ext cx="7105650" cy="701675"/>
            <a:chOff x="344" y="535"/>
            <a:chExt cx="4476" cy="442"/>
          </a:xfrm>
        </p:grpSpPr>
        <p:graphicFrame>
          <p:nvGraphicFramePr>
            <p:cNvPr id="27654" name="Object 3"/>
            <p:cNvGraphicFramePr>
              <a:graphicFrameLocks noChangeAspect="1"/>
            </p:cNvGraphicFramePr>
            <p:nvPr/>
          </p:nvGraphicFramePr>
          <p:xfrm>
            <a:off x="344" y="578"/>
            <a:ext cx="464" cy="208"/>
          </p:xfrm>
          <a:graphic>
            <a:graphicData uri="http://schemas.openxmlformats.org/presentationml/2006/ole">
              <mc:AlternateContent xmlns:mc="http://schemas.openxmlformats.org/markup-compatibility/2006">
                <mc:Choice xmlns:v="urn:schemas-microsoft-com:vml" Requires="v">
                  <p:oleObj spid="_x0000_s112693" name="Equation" r:id="rId3" imgW="736600" imgH="330200" progId="">
                    <p:embed/>
                  </p:oleObj>
                </mc:Choice>
                <mc:Fallback>
                  <p:oleObj name="Equation" r:id="rId3" imgW="736600" imgH="330200" progId="">
                    <p:embed/>
                    <p:pic>
                      <p:nvPicPr>
                        <p:cNvPr id="0" name="Picture 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4" y="578"/>
                          <a:ext cx="464" cy="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7655" name="Text Box 4"/>
            <p:cNvSpPr txBox="1">
              <a:spLocks noChangeArrowheads="1"/>
            </p:cNvSpPr>
            <p:nvPr/>
          </p:nvSpPr>
          <p:spPr bwMode="auto">
            <a:xfrm>
              <a:off x="857" y="535"/>
              <a:ext cx="3963" cy="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ar-AE" sz="2000" b="1">
                  <a:solidFill>
                    <a:srgbClr val="008000"/>
                  </a:solidFill>
                  <a:latin typeface="Times New Roman" panose="02020603050405020304" pitchFamily="18" charset="0"/>
                </a:rPr>
                <a:t>is given by the simple expressions in exponential form or</a:t>
              </a:r>
              <a:br>
                <a:rPr lang="en-US" altLang="ar-AE" sz="2000" b="1">
                  <a:solidFill>
                    <a:srgbClr val="008000"/>
                  </a:solidFill>
                  <a:latin typeface="Times New Roman" panose="02020603050405020304" pitchFamily="18" charset="0"/>
                </a:rPr>
              </a:br>
              <a:r>
                <a:rPr lang="en-US" altLang="ar-AE" sz="2000" b="1">
                  <a:solidFill>
                    <a:srgbClr val="008000"/>
                  </a:solidFill>
                  <a:latin typeface="Times New Roman" panose="02020603050405020304" pitchFamily="18" charset="0"/>
                </a:rPr>
                <a:t>in terms of sin and cos.</a:t>
              </a:r>
            </a:p>
          </p:txBody>
        </p:sp>
      </p:grpSp>
      <p:graphicFrame>
        <p:nvGraphicFramePr>
          <p:cNvPr id="27651" name="Object 5"/>
          <p:cNvGraphicFramePr>
            <a:graphicFrameLocks noChangeAspect="1"/>
          </p:cNvGraphicFramePr>
          <p:nvPr/>
        </p:nvGraphicFramePr>
        <p:xfrm>
          <a:off x="393700" y="1389063"/>
          <a:ext cx="1993900" cy="673100"/>
        </p:xfrm>
        <a:graphic>
          <a:graphicData uri="http://schemas.openxmlformats.org/presentationml/2006/ole">
            <mc:AlternateContent xmlns:mc="http://schemas.openxmlformats.org/markup-compatibility/2006">
              <mc:Choice xmlns:v="urn:schemas-microsoft-com:vml" Requires="v">
                <p:oleObj spid="_x0000_s112694" name="Equation" r:id="rId5" imgW="1993900" imgH="673100" progId="">
                  <p:embed/>
                </p:oleObj>
              </mc:Choice>
              <mc:Fallback>
                <p:oleObj name="Equation" r:id="rId5" imgW="1993900" imgH="673100" progId="">
                  <p:embed/>
                  <p:pic>
                    <p:nvPicPr>
                      <p:cNvPr id="0" name="Picture 1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3700" y="1389063"/>
                        <a:ext cx="1993900" cy="67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7652" name="Object 6"/>
          <p:cNvGraphicFramePr>
            <a:graphicFrameLocks noChangeAspect="1"/>
          </p:cNvGraphicFramePr>
          <p:nvPr/>
        </p:nvGraphicFramePr>
        <p:xfrm>
          <a:off x="431800" y="2397125"/>
          <a:ext cx="4699000" cy="2438400"/>
        </p:xfrm>
        <a:graphic>
          <a:graphicData uri="http://schemas.openxmlformats.org/presentationml/2006/ole">
            <mc:AlternateContent xmlns:mc="http://schemas.openxmlformats.org/markup-compatibility/2006">
              <mc:Choice xmlns:v="urn:schemas-microsoft-com:vml" Requires="v">
                <p:oleObj spid="_x0000_s112695" name="Equation" r:id="rId7" imgW="4699000" imgH="2438400" progId="">
                  <p:embed/>
                </p:oleObj>
              </mc:Choice>
              <mc:Fallback>
                <p:oleObj name="Equation" r:id="rId7" imgW="4699000" imgH="2438400" progId="">
                  <p:embed/>
                  <p:pic>
                    <p:nvPicPr>
                      <p:cNvPr id="0" name="Picture 1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1800" y="2397125"/>
                        <a:ext cx="4699000"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7653" name="Text Box 7"/>
          <p:cNvSpPr txBox="1">
            <a:spLocks noChangeArrowheads="1"/>
          </p:cNvSpPr>
          <p:nvPr/>
        </p:nvSpPr>
        <p:spPr bwMode="auto">
          <a:xfrm>
            <a:off x="7391400" y="6542088"/>
            <a:ext cx="1663700"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ar-AE" sz="800">
                <a:latin typeface="Times New Roman" panose="02020603050405020304" pitchFamily="18" charset="0"/>
              </a:rPr>
              <a:t>Copyright – Michael D. Fayer, 2007</a:t>
            </a:r>
          </a:p>
        </p:txBody>
      </p:sp>
      <p:sp>
        <p:nvSpPr>
          <p:cNvPr id="8" name="日付プレースホルダ 7"/>
          <p:cNvSpPr>
            <a:spLocks noGrp="1"/>
          </p:cNvSpPr>
          <p:nvPr>
            <p:ph type="dt" sz="half" idx="10"/>
          </p:nvPr>
        </p:nvSpPr>
        <p:spPr/>
        <p:txBody>
          <a:bodyPr/>
          <a:lstStyle/>
          <a:p>
            <a:pPr>
              <a:defRPr/>
            </a:pPr>
            <a:fld id="{595D9306-0527-4DE6-92FE-5A23985CBBC5}" type="datetime1">
              <a:rPr lang="ja-JP" altLang="en-US" smtClean="0"/>
              <a:t>2017/9/17</a:t>
            </a:fld>
            <a:endParaRPr lang="ja-JP" altLang="en-US"/>
          </a:p>
        </p:txBody>
      </p:sp>
      <p:sp>
        <p:nvSpPr>
          <p:cNvPr id="9" name="フッター プレースホルダ 8"/>
          <p:cNvSpPr>
            <a:spLocks noGrp="1"/>
          </p:cNvSpPr>
          <p:nvPr>
            <p:ph type="ftr" sz="quarter" idx="11"/>
          </p:nvPr>
        </p:nvSpPr>
        <p:spPr/>
        <p:txBody>
          <a:bodyPr/>
          <a:lstStyle/>
          <a:p>
            <a:pPr>
              <a:defRPr/>
            </a:pPr>
            <a:r>
              <a:rPr lang="en-US" altLang="ja-JP"/>
              <a:t>Seoul U. Seminer</a:t>
            </a:r>
            <a:endParaRPr lang="ja-JP" altLang="en-US"/>
          </a:p>
        </p:txBody>
      </p:sp>
    </p:spTree>
    <p:extLst>
      <p:ext uri="{BB962C8B-B14F-4D97-AF65-F5344CB8AC3E}">
        <p14:creationId xmlns:p14="http://schemas.microsoft.com/office/powerpoint/2010/main" val="2490821413"/>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674" name="Object 2"/>
          <p:cNvGraphicFramePr>
            <a:graphicFrameLocks noChangeAspect="1"/>
          </p:cNvGraphicFramePr>
          <p:nvPr/>
        </p:nvGraphicFramePr>
        <p:xfrm>
          <a:off x="508000" y="231775"/>
          <a:ext cx="774700" cy="330200"/>
        </p:xfrm>
        <a:graphic>
          <a:graphicData uri="http://schemas.openxmlformats.org/presentationml/2006/ole">
            <mc:AlternateContent xmlns:mc="http://schemas.openxmlformats.org/markup-compatibility/2006">
              <mc:Choice xmlns:v="urn:schemas-microsoft-com:vml" Requires="v">
                <p:oleObj spid="_x0000_s113751" name="Equation" r:id="rId3" imgW="774364" imgH="330057" progId="">
                  <p:embed/>
                </p:oleObj>
              </mc:Choice>
              <mc:Fallback>
                <p:oleObj name="Equation" r:id="rId3" imgW="774364" imgH="330057" progId="">
                  <p:embed/>
                  <p:pic>
                    <p:nvPicPr>
                      <p:cNvPr id="0" name="Picture 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000" y="231775"/>
                        <a:ext cx="774700" cy="33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8675" name="Text Box 3"/>
          <p:cNvSpPr txBox="1">
            <a:spLocks noChangeArrowheads="1"/>
          </p:cNvSpPr>
          <p:nvPr/>
        </p:nvSpPr>
        <p:spPr bwMode="auto">
          <a:xfrm>
            <a:off x="457200" y="698500"/>
            <a:ext cx="61087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ar-AE" sz="2000" b="1">
                <a:solidFill>
                  <a:srgbClr val="CC0000"/>
                </a:solidFill>
                <a:latin typeface="Times New Roman" panose="02020603050405020304" pitchFamily="18" charset="0"/>
              </a:rPr>
              <a:t>can be obtained from generating functions (like H. O.).</a:t>
            </a:r>
            <a:br>
              <a:rPr lang="en-US" altLang="ar-AE" sz="2000" b="1">
                <a:solidFill>
                  <a:srgbClr val="CC0000"/>
                </a:solidFill>
                <a:latin typeface="Times New Roman" panose="02020603050405020304" pitchFamily="18" charset="0"/>
              </a:rPr>
            </a:br>
            <a:r>
              <a:rPr lang="en-US" altLang="ar-AE" sz="2000" b="1">
                <a:solidFill>
                  <a:srgbClr val="CC0000"/>
                </a:solidFill>
                <a:latin typeface="Times New Roman" panose="02020603050405020304" pitchFamily="18" charset="0"/>
              </a:rPr>
              <a:t>See book.</a:t>
            </a:r>
          </a:p>
        </p:txBody>
      </p:sp>
      <p:sp>
        <p:nvSpPr>
          <p:cNvPr id="28676" name="Text Box 4"/>
          <p:cNvSpPr txBox="1">
            <a:spLocks noChangeArrowheads="1"/>
          </p:cNvSpPr>
          <p:nvPr/>
        </p:nvSpPr>
        <p:spPr bwMode="auto">
          <a:xfrm>
            <a:off x="1560513" y="173038"/>
            <a:ext cx="5937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ar-AE" sz="2000" b="1">
                <a:solidFill>
                  <a:srgbClr val="CC0000"/>
                </a:solidFill>
                <a:latin typeface="Times New Roman" panose="02020603050405020304" pitchFamily="18" charset="0"/>
              </a:rPr>
              <a:t>and</a:t>
            </a:r>
          </a:p>
        </p:txBody>
      </p:sp>
      <p:graphicFrame>
        <p:nvGraphicFramePr>
          <p:cNvPr id="28677" name="Object 5"/>
          <p:cNvGraphicFramePr>
            <a:graphicFrameLocks noChangeAspect="1"/>
          </p:cNvGraphicFramePr>
          <p:nvPr/>
        </p:nvGraphicFramePr>
        <p:xfrm>
          <a:off x="2357438" y="244475"/>
          <a:ext cx="685800" cy="330200"/>
        </p:xfrm>
        <a:graphic>
          <a:graphicData uri="http://schemas.openxmlformats.org/presentationml/2006/ole">
            <mc:AlternateContent xmlns:mc="http://schemas.openxmlformats.org/markup-compatibility/2006">
              <mc:Choice xmlns:v="urn:schemas-microsoft-com:vml" Requires="v">
                <p:oleObj spid="_x0000_s113752" name="Equation" r:id="rId5" imgW="685800" imgH="330200" progId="">
                  <p:embed/>
                </p:oleObj>
              </mc:Choice>
              <mc:Fallback>
                <p:oleObj name="Equation" r:id="rId5" imgW="685800" imgH="330200" progId="">
                  <p:embed/>
                  <p:pic>
                    <p:nvPicPr>
                      <p:cNvPr id="0" name="Picture 2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57438" y="244475"/>
                        <a:ext cx="685800" cy="33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8678" name="Object 6"/>
          <p:cNvGraphicFramePr>
            <a:graphicFrameLocks noChangeAspect="1"/>
          </p:cNvGraphicFramePr>
          <p:nvPr/>
        </p:nvGraphicFramePr>
        <p:xfrm>
          <a:off x="563563" y="2522538"/>
          <a:ext cx="3886200" cy="838200"/>
        </p:xfrm>
        <a:graphic>
          <a:graphicData uri="http://schemas.openxmlformats.org/presentationml/2006/ole">
            <mc:AlternateContent xmlns:mc="http://schemas.openxmlformats.org/markup-compatibility/2006">
              <mc:Choice xmlns:v="urn:schemas-microsoft-com:vml" Requires="v">
                <p:oleObj spid="_x0000_s113753" name="Equation" r:id="rId7" imgW="3886200" imgH="838200" progId="">
                  <p:embed/>
                </p:oleObj>
              </mc:Choice>
              <mc:Fallback>
                <p:oleObj name="Equation" r:id="rId7" imgW="3886200" imgH="838200" progId="">
                  <p:embed/>
                  <p:pic>
                    <p:nvPicPr>
                      <p:cNvPr id="0" name="Picture 2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3563" y="2522538"/>
                        <a:ext cx="38862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8679" name="Text Box 7"/>
          <p:cNvSpPr txBox="1">
            <a:spLocks noChangeArrowheads="1"/>
          </p:cNvSpPr>
          <p:nvPr/>
        </p:nvSpPr>
        <p:spPr bwMode="auto">
          <a:xfrm>
            <a:off x="496888" y="1763713"/>
            <a:ext cx="339566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ar-AE" sz="2000" b="1">
                <a:solidFill>
                  <a:srgbClr val="003399"/>
                </a:solidFill>
                <a:latin typeface="Times New Roman" panose="02020603050405020304" pitchFamily="18" charset="0"/>
              </a:rPr>
              <a:t>With normalization constants</a:t>
            </a:r>
          </a:p>
        </p:txBody>
      </p:sp>
      <p:graphicFrame>
        <p:nvGraphicFramePr>
          <p:cNvPr id="28680" name="Object 8"/>
          <p:cNvGraphicFramePr>
            <a:graphicFrameLocks noChangeAspect="1"/>
          </p:cNvGraphicFramePr>
          <p:nvPr/>
        </p:nvGraphicFramePr>
        <p:xfrm>
          <a:off x="569913" y="3959225"/>
          <a:ext cx="5003800" cy="876300"/>
        </p:xfrm>
        <a:graphic>
          <a:graphicData uri="http://schemas.openxmlformats.org/presentationml/2006/ole">
            <mc:AlternateContent xmlns:mc="http://schemas.openxmlformats.org/markup-compatibility/2006">
              <mc:Choice xmlns:v="urn:schemas-microsoft-com:vml" Requires="v">
                <p:oleObj spid="_x0000_s113754" name="Equation" r:id="rId9" imgW="5003800" imgH="876300" progId="">
                  <p:embed/>
                </p:oleObj>
              </mc:Choice>
              <mc:Fallback>
                <p:oleObj name="Equation" r:id="rId9" imgW="5003800" imgH="876300" progId="">
                  <p:embed/>
                  <p:pic>
                    <p:nvPicPr>
                      <p:cNvPr id="0" name="Picture 3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69913" y="3959225"/>
                        <a:ext cx="5003800" cy="87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8681" name="Object 9"/>
          <p:cNvGraphicFramePr>
            <a:graphicFrameLocks noChangeAspect="1"/>
          </p:cNvGraphicFramePr>
          <p:nvPr/>
        </p:nvGraphicFramePr>
        <p:xfrm>
          <a:off x="614363" y="5470525"/>
          <a:ext cx="1701800" cy="685800"/>
        </p:xfrm>
        <a:graphic>
          <a:graphicData uri="http://schemas.openxmlformats.org/presentationml/2006/ole">
            <mc:AlternateContent xmlns:mc="http://schemas.openxmlformats.org/markup-compatibility/2006">
              <mc:Choice xmlns:v="urn:schemas-microsoft-com:vml" Requires="v">
                <p:oleObj spid="_x0000_s113755" name="Equation" r:id="rId11" imgW="1701800" imgH="685800" progId="">
                  <p:embed/>
                </p:oleObj>
              </mc:Choice>
              <mc:Fallback>
                <p:oleObj name="Equation" r:id="rId11" imgW="1701800" imgH="685800" progId="">
                  <p:embed/>
                  <p:pic>
                    <p:nvPicPr>
                      <p:cNvPr id="0" name="Picture 3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14363" y="5470525"/>
                        <a:ext cx="1701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8682" name="Text Box 10"/>
          <p:cNvSpPr txBox="1">
            <a:spLocks noChangeArrowheads="1"/>
          </p:cNvSpPr>
          <p:nvPr/>
        </p:nvSpPr>
        <p:spPr bwMode="auto">
          <a:xfrm>
            <a:off x="7391400" y="6542088"/>
            <a:ext cx="1663700"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ar-AE" sz="800">
                <a:latin typeface="Times New Roman" panose="02020603050405020304" pitchFamily="18" charset="0"/>
              </a:rPr>
              <a:t>Copyright – Michael D. Fayer, 2007</a:t>
            </a:r>
          </a:p>
        </p:txBody>
      </p:sp>
      <p:sp>
        <p:nvSpPr>
          <p:cNvPr id="11" name="日付プレースホルダ 10"/>
          <p:cNvSpPr>
            <a:spLocks noGrp="1"/>
          </p:cNvSpPr>
          <p:nvPr>
            <p:ph type="dt" sz="half" idx="10"/>
          </p:nvPr>
        </p:nvSpPr>
        <p:spPr/>
        <p:txBody>
          <a:bodyPr/>
          <a:lstStyle/>
          <a:p>
            <a:pPr>
              <a:defRPr/>
            </a:pPr>
            <a:fld id="{B618DB20-5462-4E05-9637-886293FC9259}" type="datetime1">
              <a:rPr lang="ja-JP" altLang="en-US" smtClean="0"/>
              <a:t>2017/9/17</a:t>
            </a:fld>
            <a:endParaRPr lang="ja-JP" altLang="en-US"/>
          </a:p>
        </p:txBody>
      </p:sp>
      <p:sp>
        <p:nvSpPr>
          <p:cNvPr id="12" name="フッター プレースホルダ 11"/>
          <p:cNvSpPr>
            <a:spLocks noGrp="1"/>
          </p:cNvSpPr>
          <p:nvPr>
            <p:ph type="ftr" sz="quarter" idx="11"/>
          </p:nvPr>
        </p:nvSpPr>
        <p:spPr/>
        <p:txBody>
          <a:bodyPr/>
          <a:lstStyle/>
          <a:p>
            <a:pPr>
              <a:defRPr/>
            </a:pPr>
            <a:r>
              <a:rPr lang="en-US" altLang="ja-JP"/>
              <a:t>Seoul U. Seminer</a:t>
            </a:r>
            <a:endParaRPr lang="ja-JP" altLang="en-US"/>
          </a:p>
        </p:txBody>
      </p:sp>
    </p:spTree>
    <p:extLst>
      <p:ext uri="{BB962C8B-B14F-4D97-AF65-F5344CB8AC3E}">
        <p14:creationId xmlns:p14="http://schemas.microsoft.com/office/powerpoint/2010/main" val="2537182234"/>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2"/>
          <p:cNvSpPr txBox="1">
            <a:spLocks noChangeArrowheads="1"/>
          </p:cNvSpPr>
          <p:nvPr/>
        </p:nvSpPr>
        <p:spPr bwMode="auto">
          <a:xfrm>
            <a:off x="484188" y="247650"/>
            <a:ext cx="234791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ar-AE" sz="2000" b="1">
                <a:solidFill>
                  <a:srgbClr val="003399"/>
                </a:solidFill>
                <a:latin typeface="Times New Roman" panose="02020603050405020304" pitchFamily="18" charset="0"/>
              </a:rPr>
              <a:t>Total Wavefunction</a:t>
            </a:r>
          </a:p>
        </p:txBody>
      </p:sp>
      <p:graphicFrame>
        <p:nvGraphicFramePr>
          <p:cNvPr id="29699" name="Object 3"/>
          <p:cNvGraphicFramePr>
            <a:graphicFrameLocks noChangeAspect="1"/>
          </p:cNvGraphicFramePr>
          <p:nvPr/>
        </p:nvGraphicFramePr>
        <p:xfrm>
          <a:off x="563563" y="900113"/>
          <a:ext cx="3746500" cy="330200"/>
        </p:xfrm>
        <a:graphic>
          <a:graphicData uri="http://schemas.openxmlformats.org/presentationml/2006/ole">
            <mc:AlternateContent xmlns:mc="http://schemas.openxmlformats.org/markup-compatibility/2006">
              <mc:Choice xmlns:v="urn:schemas-microsoft-com:vml" Requires="v">
                <p:oleObj spid="_x0000_s114758" name="Equation" r:id="rId3" imgW="3746500" imgH="330200" progId="">
                  <p:embed/>
                </p:oleObj>
              </mc:Choice>
              <mc:Fallback>
                <p:oleObj name="Equation" r:id="rId3" imgW="3746500" imgH="330200" progId="">
                  <p:embed/>
                  <p:pic>
                    <p:nvPicPr>
                      <p:cNvPr id="0" name="Picture 2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563" y="900113"/>
                        <a:ext cx="3746500" cy="33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29700" name="Group 4"/>
          <p:cNvGrpSpPr>
            <a:grpSpLocks/>
          </p:cNvGrpSpPr>
          <p:nvPr/>
        </p:nvGrpSpPr>
        <p:grpSpPr bwMode="auto">
          <a:xfrm>
            <a:off x="508000" y="1425575"/>
            <a:ext cx="6621463" cy="2563813"/>
            <a:chOff x="320" y="898"/>
            <a:chExt cx="4171" cy="1615"/>
          </a:xfrm>
        </p:grpSpPr>
        <p:grpSp>
          <p:nvGrpSpPr>
            <p:cNvPr id="29708" name="Group 5"/>
            <p:cNvGrpSpPr>
              <a:grpSpLocks/>
            </p:cNvGrpSpPr>
            <p:nvPr/>
          </p:nvGrpSpPr>
          <p:grpSpPr bwMode="auto">
            <a:xfrm>
              <a:off x="320" y="898"/>
              <a:ext cx="4171" cy="1459"/>
              <a:chOff x="320" y="898"/>
              <a:chExt cx="4171" cy="1459"/>
            </a:xfrm>
          </p:grpSpPr>
          <p:graphicFrame>
            <p:nvGraphicFramePr>
              <p:cNvPr id="29710" name="Object 6"/>
              <p:cNvGraphicFramePr>
                <a:graphicFrameLocks noChangeAspect="1"/>
              </p:cNvGraphicFramePr>
              <p:nvPr/>
            </p:nvGraphicFramePr>
            <p:xfrm>
              <a:off x="387" y="1172"/>
              <a:ext cx="4104" cy="688"/>
            </p:xfrm>
            <a:graphic>
              <a:graphicData uri="http://schemas.openxmlformats.org/presentationml/2006/ole">
                <mc:AlternateContent xmlns:mc="http://schemas.openxmlformats.org/markup-compatibility/2006">
                  <mc:Choice xmlns:v="urn:schemas-microsoft-com:vml" Requires="v">
                    <p:oleObj spid="_x0000_s114759" name="Equation" r:id="rId5" imgW="6515100" imgH="1092200" progId="">
                      <p:embed/>
                    </p:oleObj>
                  </mc:Choice>
                  <mc:Fallback>
                    <p:oleObj name="Equation" r:id="rId5" imgW="6515100" imgH="1092200" progId="">
                      <p:embed/>
                      <p:pic>
                        <p:nvPicPr>
                          <p:cNvPr id="0" name="Picture 2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7" y="1172"/>
                            <a:ext cx="4104" cy="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9711" name="Object 7"/>
              <p:cNvGraphicFramePr>
                <a:graphicFrameLocks noChangeAspect="1"/>
              </p:cNvGraphicFramePr>
              <p:nvPr/>
            </p:nvGraphicFramePr>
            <p:xfrm>
              <a:off x="376" y="1861"/>
              <a:ext cx="1224" cy="496"/>
            </p:xfrm>
            <a:graphic>
              <a:graphicData uri="http://schemas.openxmlformats.org/presentationml/2006/ole">
                <mc:AlternateContent xmlns:mc="http://schemas.openxmlformats.org/markup-compatibility/2006">
                  <mc:Choice xmlns:v="urn:schemas-microsoft-com:vml" Requires="v">
                    <p:oleObj spid="_x0000_s114760" name="Equation" r:id="rId7" imgW="1943100" imgH="787400" progId="">
                      <p:embed/>
                    </p:oleObj>
                  </mc:Choice>
                  <mc:Fallback>
                    <p:oleObj name="Equation" r:id="rId7" imgW="1943100" imgH="787400" progId="">
                      <p:embed/>
                      <p:pic>
                        <p:nvPicPr>
                          <p:cNvPr id="0" name="Picture 2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6" y="1861"/>
                            <a:ext cx="1224" cy="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9712" name="Text Box 8"/>
              <p:cNvSpPr txBox="1">
                <a:spLocks noChangeArrowheads="1"/>
              </p:cNvSpPr>
              <p:nvPr/>
            </p:nvSpPr>
            <p:spPr bwMode="auto">
              <a:xfrm>
                <a:off x="320" y="898"/>
                <a:ext cx="866"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ar-AE" sz="2000" b="1">
                    <a:solidFill>
                      <a:srgbClr val="CC0000"/>
                    </a:solidFill>
                    <a:latin typeface="Times New Roman" panose="02020603050405020304" pitchFamily="18" charset="0"/>
                  </a:rPr>
                  <a:t>1s function</a:t>
                </a:r>
              </a:p>
            </p:txBody>
          </p:sp>
          <p:sp>
            <p:nvSpPr>
              <p:cNvPr id="29713" name="Text Box 9"/>
              <p:cNvSpPr txBox="1">
                <a:spLocks noChangeArrowheads="1"/>
              </p:cNvSpPr>
              <p:nvPr/>
            </p:nvSpPr>
            <p:spPr bwMode="auto">
              <a:xfrm>
                <a:off x="2057" y="1979"/>
                <a:ext cx="709"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ar-AE" sz="2000" b="1">
                    <a:solidFill>
                      <a:srgbClr val="CC0000"/>
                    </a:solidFill>
                    <a:latin typeface="Times New Roman" panose="02020603050405020304" pitchFamily="18" charset="0"/>
                  </a:rPr>
                  <a:t>for </a:t>
                </a:r>
                <a:r>
                  <a:rPr lang="en-US" altLang="ar-AE" sz="2000" b="1" i="1">
                    <a:solidFill>
                      <a:srgbClr val="CC0000"/>
                    </a:solidFill>
                    <a:latin typeface="Times New Roman" panose="02020603050405020304" pitchFamily="18" charset="0"/>
                  </a:rPr>
                  <a:t>Z</a:t>
                </a:r>
                <a:r>
                  <a:rPr lang="en-US" altLang="ar-AE" sz="2000" b="1">
                    <a:solidFill>
                      <a:srgbClr val="CC0000"/>
                    </a:solidFill>
                    <a:latin typeface="Times New Roman" panose="02020603050405020304" pitchFamily="18" charset="0"/>
                  </a:rPr>
                  <a:t> = 1</a:t>
                </a:r>
              </a:p>
            </p:txBody>
          </p:sp>
        </p:grpSp>
        <p:sp>
          <p:nvSpPr>
            <p:cNvPr id="29709" name="Text Box 10"/>
            <p:cNvSpPr txBox="1">
              <a:spLocks noChangeArrowheads="1"/>
            </p:cNvSpPr>
            <p:nvPr/>
          </p:nvSpPr>
          <p:spPr bwMode="auto">
            <a:xfrm>
              <a:off x="2080" y="2263"/>
              <a:ext cx="783"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ar-AE" sz="2000" b="1">
                  <a:solidFill>
                    <a:srgbClr val="003399"/>
                  </a:solidFill>
                  <a:latin typeface="Times New Roman" panose="02020603050405020304" pitchFamily="18" charset="0"/>
                </a:rPr>
                <a:t>No nodes.</a:t>
              </a:r>
            </a:p>
          </p:txBody>
        </p:sp>
      </p:grpSp>
      <p:grpSp>
        <p:nvGrpSpPr>
          <p:cNvPr id="29707" name="Group 11"/>
          <p:cNvGrpSpPr>
            <a:grpSpLocks/>
          </p:cNvGrpSpPr>
          <p:nvPr/>
        </p:nvGrpSpPr>
        <p:grpSpPr bwMode="auto">
          <a:xfrm>
            <a:off x="546100" y="4168775"/>
            <a:ext cx="6035675" cy="2251075"/>
            <a:chOff x="344" y="2626"/>
            <a:chExt cx="3802" cy="1418"/>
          </a:xfrm>
        </p:grpSpPr>
        <p:grpSp>
          <p:nvGrpSpPr>
            <p:cNvPr id="29703" name="Group 12"/>
            <p:cNvGrpSpPr>
              <a:grpSpLocks/>
            </p:cNvGrpSpPr>
            <p:nvPr/>
          </p:nvGrpSpPr>
          <p:grpSpPr bwMode="auto">
            <a:xfrm>
              <a:off x="344" y="2626"/>
              <a:ext cx="3802" cy="897"/>
              <a:chOff x="344" y="2626"/>
              <a:chExt cx="3802" cy="897"/>
            </a:xfrm>
          </p:grpSpPr>
          <p:graphicFrame>
            <p:nvGraphicFramePr>
              <p:cNvPr id="29706" name="Object 13"/>
              <p:cNvGraphicFramePr>
                <a:graphicFrameLocks noChangeAspect="1"/>
              </p:cNvGraphicFramePr>
              <p:nvPr/>
            </p:nvGraphicFramePr>
            <p:xfrm>
              <a:off x="394" y="3043"/>
              <a:ext cx="3752" cy="480"/>
            </p:xfrm>
            <a:graphic>
              <a:graphicData uri="http://schemas.openxmlformats.org/presentationml/2006/ole">
                <mc:AlternateContent xmlns:mc="http://schemas.openxmlformats.org/markup-compatibility/2006">
                  <mc:Choice xmlns:v="urn:schemas-microsoft-com:vml" Requires="v">
                    <p:oleObj spid="_x0000_s114761" name="Equation" r:id="rId9" imgW="5956300" imgH="762000" progId="">
                      <p:embed/>
                    </p:oleObj>
                  </mc:Choice>
                  <mc:Fallback>
                    <p:oleObj name="Equation" r:id="rId9" imgW="5956300" imgH="762000" progId="">
                      <p:embed/>
                      <p:pic>
                        <p:nvPicPr>
                          <p:cNvPr id="0" name="Picture 2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4" y="3043"/>
                            <a:ext cx="3752" cy="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Text Box 14"/>
              <p:cNvSpPr txBox="1">
                <a:spLocks noChangeArrowheads="1"/>
              </p:cNvSpPr>
              <p:nvPr/>
            </p:nvSpPr>
            <p:spPr bwMode="auto">
              <a:xfrm>
                <a:off x="344" y="2626"/>
                <a:ext cx="866"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ar-AE" sz="2000" b="1">
                    <a:solidFill>
                      <a:srgbClr val="003399"/>
                    </a:solidFill>
                    <a:latin typeface="Times New Roman" panose="02020603050405020304" pitchFamily="18" charset="0"/>
                  </a:rPr>
                  <a:t>2s function</a:t>
                </a:r>
              </a:p>
            </p:txBody>
          </p:sp>
        </p:grpSp>
        <p:sp>
          <p:nvSpPr>
            <p:cNvPr id="29704" name="Text Box 15"/>
            <p:cNvSpPr txBox="1">
              <a:spLocks noChangeArrowheads="1"/>
            </p:cNvSpPr>
            <p:nvPr/>
          </p:nvSpPr>
          <p:spPr bwMode="auto">
            <a:xfrm>
              <a:off x="2648" y="3794"/>
              <a:ext cx="1170"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ar-AE" sz="2000" b="1">
                  <a:solidFill>
                    <a:srgbClr val="003399"/>
                  </a:solidFill>
                  <a:latin typeface="Times New Roman" panose="02020603050405020304" pitchFamily="18" charset="0"/>
                </a:rPr>
                <a:t>Node at </a:t>
              </a:r>
              <a:r>
                <a:rPr lang="en-US" altLang="ar-AE" sz="2000" b="1" i="1">
                  <a:solidFill>
                    <a:srgbClr val="003399"/>
                  </a:solidFill>
                  <a:latin typeface="Times New Roman" panose="02020603050405020304" pitchFamily="18" charset="0"/>
                </a:rPr>
                <a:t>r</a:t>
              </a:r>
              <a:r>
                <a:rPr lang="en-US" altLang="ar-AE" sz="2000" b="1">
                  <a:solidFill>
                    <a:srgbClr val="003399"/>
                  </a:solidFill>
                  <a:latin typeface="Times New Roman" panose="02020603050405020304" pitchFamily="18" charset="0"/>
                </a:rPr>
                <a:t> = 2</a:t>
              </a:r>
              <a:r>
                <a:rPr lang="en-US" altLang="ar-AE" sz="2000" b="1" i="1">
                  <a:solidFill>
                    <a:srgbClr val="003399"/>
                  </a:solidFill>
                  <a:latin typeface="Times New Roman" panose="02020603050405020304" pitchFamily="18" charset="0"/>
                </a:rPr>
                <a:t>a</a:t>
              </a:r>
              <a:r>
                <a:rPr lang="en-US" altLang="ar-AE" sz="2000" b="1" baseline="-25000">
                  <a:solidFill>
                    <a:srgbClr val="003399"/>
                  </a:solidFill>
                  <a:latin typeface="Times New Roman" panose="02020603050405020304" pitchFamily="18" charset="0"/>
                </a:rPr>
                <a:t>0</a:t>
              </a:r>
              <a:r>
                <a:rPr lang="en-US" altLang="ar-AE" sz="2000" b="1">
                  <a:solidFill>
                    <a:srgbClr val="003399"/>
                  </a:solidFill>
                  <a:latin typeface="Times New Roman" panose="02020603050405020304" pitchFamily="18" charset="0"/>
                </a:rPr>
                <a:t>.</a:t>
              </a:r>
            </a:p>
          </p:txBody>
        </p:sp>
        <p:sp>
          <p:nvSpPr>
            <p:cNvPr id="29705" name="Line 16"/>
            <p:cNvSpPr>
              <a:spLocks noChangeShapeType="1"/>
            </p:cNvSpPr>
            <p:nvPr/>
          </p:nvSpPr>
          <p:spPr bwMode="auto">
            <a:xfrm flipV="1">
              <a:off x="2998" y="3385"/>
              <a:ext cx="387" cy="45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29702" name="Text Box 17"/>
          <p:cNvSpPr txBox="1">
            <a:spLocks noChangeArrowheads="1"/>
          </p:cNvSpPr>
          <p:nvPr/>
        </p:nvSpPr>
        <p:spPr bwMode="auto">
          <a:xfrm>
            <a:off x="7391400" y="6542088"/>
            <a:ext cx="1663700"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ar-AE" sz="800">
                <a:latin typeface="Times New Roman" panose="02020603050405020304" pitchFamily="18" charset="0"/>
              </a:rPr>
              <a:t>Copyright – Michael D. Fayer, 2007</a:t>
            </a:r>
          </a:p>
        </p:txBody>
      </p:sp>
      <p:sp>
        <p:nvSpPr>
          <p:cNvPr id="18" name="日付プレースホルダ 17"/>
          <p:cNvSpPr>
            <a:spLocks noGrp="1"/>
          </p:cNvSpPr>
          <p:nvPr>
            <p:ph type="dt" sz="half" idx="10"/>
          </p:nvPr>
        </p:nvSpPr>
        <p:spPr/>
        <p:txBody>
          <a:bodyPr/>
          <a:lstStyle/>
          <a:p>
            <a:pPr>
              <a:defRPr/>
            </a:pPr>
            <a:fld id="{293A0E94-5FF3-4E26-A8F6-D824D7164AE7}" type="datetime1">
              <a:rPr lang="ja-JP" altLang="en-US" smtClean="0"/>
              <a:t>2017/9/17</a:t>
            </a:fld>
            <a:endParaRPr lang="ja-JP" altLang="en-US"/>
          </a:p>
        </p:txBody>
      </p:sp>
      <p:sp>
        <p:nvSpPr>
          <p:cNvPr id="19" name="フッター プレースホルダ 18"/>
          <p:cNvSpPr>
            <a:spLocks noGrp="1"/>
          </p:cNvSpPr>
          <p:nvPr>
            <p:ph type="ftr" sz="quarter" idx="11"/>
          </p:nvPr>
        </p:nvSpPr>
        <p:spPr/>
        <p:txBody>
          <a:bodyPr/>
          <a:lstStyle/>
          <a:p>
            <a:pPr>
              <a:defRPr/>
            </a:pPr>
            <a:r>
              <a:rPr lang="en-US" altLang="ja-JP"/>
              <a:t>Seoul U. Seminer</a:t>
            </a:r>
            <a:endParaRPr lang="ja-JP" altLang="en-US"/>
          </a:p>
        </p:txBody>
      </p:sp>
    </p:spTree>
    <p:extLst>
      <p:ext uri="{BB962C8B-B14F-4D97-AF65-F5344CB8AC3E}">
        <p14:creationId xmlns:p14="http://schemas.microsoft.com/office/powerpoint/2010/main" val="23442355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970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297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tangle 3"/>
          <p:cNvSpPr txBox="1">
            <a:spLocks noChangeArrowheads="1"/>
          </p:cNvSpPr>
          <p:nvPr/>
        </p:nvSpPr>
        <p:spPr bwMode="auto">
          <a:xfrm>
            <a:off x="0" y="642939"/>
            <a:ext cx="8858250" cy="5857875"/>
          </a:xfrm>
          <a:prstGeom prst="rect">
            <a:avLst/>
          </a:prstGeom>
          <a:noFill/>
          <a:ln>
            <a:noFill/>
            <a:headEnd/>
            <a:tailEnd/>
          </a:ln>
        </p:spPr>
        <p:style>
          <a:lnRef idx="2">
            <a:schemeClr val="accent2"/>
          </a:lnRef>
          <a:fillRef idx="1">
            <a:schemeClr val="lt1"/>
          </a:fillRef>
          <a:effectRef idx="0">
            <a:schemeClr val="accent2"/>
          </a:effectRef>
          <a:fontRef idx="minor">
            <a:schemeClr val="dk1"/>
          </a:fontRef>
        </p:style>
        <p:txBody>
          <a:bodyPr lIns="103155" tIns="51577" rIns="103155" bIns="51577"/>
          <a:lstStyle/>
          <a:p>
            <a:pPr marL="386830" indent="-386830" eaLnBrk="0" hangingPunct="0">
              <a:spcBef>
                <a:spcPct val="20000"/>
              </a:spcBef>
              <a:buFont typeface="Arial" charset="0"/>
              <a:buChar char="•"/>
              <a:defRPr/>
            </a:pPr>
            <a:r>
              <a:rPr lang="en-US" altLang="ja-JP" sz="3200" i="1" dirty="0"/>
              <a:t>g</a:t>
            </a:r>
            <a:r>
              <a:rPr lang="en-US" altLang="ja-JP" sz="3200" dirty="0"/>
              <a:t>-2 E821(BNL) 0.5ppm 3~4</a:t>
            </a:r>
            <a:r>
              <a:rPr lang="en-US" altLang="ja-JP" sz="3200" dirty="0">
                <a:latin typeface="Symbol" pitchFamily="18" charset="2"/>
              </a:rPr>
              <a:t>s</a:t>
            </a:r>
            <a:r>
              <a:rPr lang="en-US" altLang="ja-JP" sz="3200" dirty="0"/>
              <a:t> deviation</a:t>
            </a:r>
          </a:p>
          <a:p>
            <a:pPr marL="386830" indent="-386830" eaLnBrk="0" hangingPunct="0">
              <a:spcBef>
                <a:spcPct val="20000"/>
              </a:spcBef>
              <a:defRPr/>
            </a:pPr>
            <a:r>
              <a:rPr lang="en-US" altLang="ja-JP" sz="3200" dirty="0"/>
              <a:t>   </a:t>
            </a:r>
            <a:r>
              <a:rPr lang="en-US" altLang="ja-JP" sz="2300" dirty="0"/>
              <a:t> -measurement of the deviation of </a:t>
            </a:r>
            <a:r>
              <a:rPr lang="en-US" altLang="ja-JP" sz="2300" dirty="0" err="1"/>
              <a:t>muon</a:t>
            </a:r>
            <a:r>
              <a:rPr lang="en-US" altLang="ja-JP" sz="2300" dirty="0"/>
              <a:t> spin direction(</a:t>
            </a:r>
            <a:r>
              <a:rPr lang="en-US" altLang="ja-JP" sz="2300" dirty="0" err="1">
                <a:latin typeface="Symbol" pitchFamily="18" charset="2"/>
              </a:rPr>
              <a:t>w</a:t>
            </a:r>
            <a:r>
              <a:rPr lang="en-US" altLang="ja-JP" sz="2300" baseline="-10000" dirty="0" err="1"/>
              <a:t>s</a:t>
            </a:r>
            <a:r>
              <a:rPr lang="en-US" altLang="ja-JP" sz="2300" dirty="0"/>
              <a:t>)</a:t>
            </a:r>
          </a:p>
          <a:p>
            <a:pPr marL="386830" indent="-386830" eaLnBrk="0" hangingPunct="0">
              <a:spcBef>
                <a:spcPct val="20000"/>
              </a:spcBef>
              <a:defRPr/>
            </a:pPr>
            <a:r>
              <a:rPr lang="en-US" altLang="ja-JP" sz="2300" dirty="0"/>
              <a:t>       and </a:t>
            </a:r>
            <a:r>
              <a:rPr lang="en-US" altLang="ja-JP" sz="2300" dirty="0" err="1"/>
              <a:t>muon</a:t>
            </a:r>
            <a:r>
              <a:rPr lang="en-US" altLang="ja-JP" sz="2300" dirty="0"/>
              <a:t> momentum direction(</a:t>
            </a:r>
            <a:r>
              <a:rPr lang="en-US" altLang="ja-JP" sz="2300" dirty="0" err="1">
                <a:latin typeface="Symbol" pitchFamily="18" charset="2"/>
              </a:rPr>
              <a:t>w</a:t>
            </a:r>
            <a:r>
              <a:rPr lang="en-US" altLang="ja-JP" sz="2300" baseline="-10000" dirty="0" err="1"/>
              <a:t>c</a:t>
            </a:r>
            <a:r>
              <a:rPr lang="en-US" altLang="ja-JP" sz="2300" dirty="0"/>
              <a:t>)</a:t>
            </a:r>
            <a:r>
              <a:rPr lang="ja-JP" altLang="en-US" sz="2300" dirty="0"/>
              <a:t>  </a:t>
            </a:r>
            <a:r>
              <a:rPr lang="en-US" altLang="ja-JP" sz="2700" dirty="0" err="1">
                <a:solidFill>
                  <a:srgbClr val="FF0000"/>
                </a:solidFill>
                <a:latin typeface="Symbol" pitchFamily="18" charset="2"/>
              </a:rPr>
              <a:t>w</a:t>
            </a:r>
            <a:r>
              <a:rPr lang="en-US" altLang="ja-JP" sz="2700" baseline="-10000" dirty="0" err="1">
                <a:solidFill>
                  <a:srgbClr val="FF0000"/>
                </a:solidFill>
              </a:rPr>
              <a:t>a</a:t>
            </a:r>
            <a:r>
              <a:rPr lang="en-US" altLang="ja-JP" sz="2300" dirty="0">
                <a:solidFill>
                  <a:srgbClr val="FF0000"/>
                </a:solidFill>
              </a:rPr>
              <a:t>∝(g-2)/2=</a:t>
            </a:r>
            <a:r>
              <a:rPr lang="en-US" altLang="ja-JP" sz="2300" i="1" dirty="0">
                <a:solidFill>
                  <a:srgbClr val="FF0000"/>
                </a:solidFill>
              </a:rPr>
              <a:t>a</a:t>
            </a:r>
            <a:r>
              <a:rPr lang="en-US" altLang="ja-JP" sz="2300" i="1" baseline="-25000" dirty="0">
                <a:solidFill>
                  <a:srgbClr val="FF0000"/>
                </a:solidFill>
                <a:latin typeface="Symbol" pitchFamily="18" charset="2"/>
              </a:rPr>
              <a:t>m</a:t>
            </a:r>
            <a:r>
              <a:rPr lang="ja-JP" altLang="en-US" sz="2300" dirty="0"/>
              <a:t>　</a:t>
            </a:r>
          </a:p>
          <a:p>
            <a:pPr marL="1031547" lvl="2" indent="0">
              <a:lnSpc>
                <a:spcPct val="90000"/>
              </a:lnSpc>
              <a:defRPr/>
            </a:pPr>
            <a:endParaRPr lang="ja-JP" altLang="en-US" dirty="0"/>
          </a:p>
          <a:p>
            <a:pPr marL="1031547" lvl="2" indent="0">
              <a:lnSpc>
                <a:spcPct val="90000"/>
              </a:lnSpc>
              <a:defRPr/>
            </a:pPr>
            <a:endParaRPr lang="ja-JP" altLang="en-US" dirty="0"/>
          </a:p>
          <a:p>
            <a:pPr marL="386830" indent="-386830" eaLnBrk="0" hangingPunct="0">
              <a:spcBef>
                <a:spcPct val="20000"/>
              </a:spcBef>
              <a:defRPr/>
            </a:pPr>
            <a:r>
              <a:rPr lang="ja-JP" altLang="en-US" dirty="0"/>
              <a:t>       </a:t>
            </a:r>
            <a:endParaRPr lang="en-US" altLang="ja-JP" dirty="0"/>
          </a:p>
          <a:p>
            <a:pPr marL="386830" indent="-386830" eaLnBrk="0" hangingPunct="0">
              <a:spcBef>
                <a:spcPct val="20000"/>
              </a:spcBef>
              <a:defRPr/>
            </a:pPr>
            <a:r>
              <a:rPr lang="ja-JP" altLang="en-US" sz="3200" dirty="0"/>
              <a:t>　 </a:t>
            </a:r>
            <a:r>
              <a:rPr lang="en-US" altLang="ja-JP" sz="3200" dirty="0"/>
              <a:t>-</a:t>
            </a:r>
            <a:r>
              <a:rPr lang="en-US" altLang="ja-JP" sz="2300" dirty="0"/>
              <a:t>The ratio to proton NMR frequency is important!</a:t>
            </a:r>
          </a:p>
          <a:p>
            <a:pPr marL="386830" indent="-386830" eaLnBrk="0" hangingPunct="0">
              <a:spcBef>
                <a:spcPct val="20000"/>
              </a:spcBef>
              <a:buFont typeface="Arial" charset="0"/>
              <a:buChar char="•"/>
              <a:defRPr/>
            </a:pPr>
            <a:endParaRPr lang="en-US" altLang="ja-JP" sz="2300" dirty="0"/>
          </a:p>
          <a:p>
            <a:pPr marL="386830" indent="-386830" eaLnBrk="0" hangingPunct="0">
              <a:spcBef>
                <a:spcPct val="20000"/>
              </a:spcBef>
              <a:buFont typeface="Arial" charset="0"/>
              <a:buChar char="•"/>
              <a:defRPr/>
            </a:pPr>
            <a:endParaRPr lang="en-US" altLang="ja-JP" sz="2300" dirty="0"/>
          </a:p>
          <a:p>
            <a:pPr marL="386830" indent="-386830" eaLnBrk="0" hangingPunct="0">
              <a:spcBef>
                <a:spcPct val="20000"/>
              </a:spcBef>
              <a:defRPr/>
            </a:pPr>
            <a:endParaRPr lang="en-US" altLang="ja-JP" sz="2300" dirty="0"/>
          </a:p>
          <a:p>
            <a:pPr marL="386830" indent="-386830" eaLnBrk="0" hangingPunct="0">
              <a:spcBef>
                <a:spcPct val="20000"/>
              </a:spcBef>
              <a:defRPr/>
            </a:pPr>
            <a:endParaRPr lang="en-US" altLang="ja-JP" sz="2300" dirty="0"/>
          </a:p>
          <a:p>
            <a:pPr marL="386830" indent="-386830" eaLnBrk="0" hangingPunct="0">
              <a:spcBef>
                <a:spcPct val="20000"/>
              </a:spcBef>
              <a:defRPr/>
            </a:pPr>
            <a:r>
              <a:rPr lang="ja-JP" altLang="en-US" sz="2300" dirty="0"/>
              <a:t>　</a:t>
            </a:r>
            <a:r>
              <a:rPr lang="en-US" altLang="ja-JP" sz="2300" i="1" dirty="0">
                <a:solidFill>
                  <a:srgbClr val="FF0000"/>
                </a:solidFill>
                <a:latin typeface="Symbol" pitchFamily="18" charset="2"/>
              </a:rPr>
              <a:t> </a:t>
            </a:r>
          </a:p>
          <a:p>
            <a:pPr marL="386830" indent="-386830" eaLnBrk="0" hangingPunct="0">
              <a:spcBef>
                <a:spcPct val="20000"/>
              </a:spcBef>
              <a:defRPr/>
            </a:pPr>
            <a:r>
              <a:rPr lang="ja-JP" altLang="en-US" sz="2300" i="1" dirty="0">
                <a:solidFill>
                  <a:srgbClr val="FF0000"/>
                </a:solidFill>
                <a:latin typeface="Symbol" pitchFamily="18" charset="2"/>
              </a:rPr>
              <a:t>　</a:t>
            </a:r>
            <a:r>
              <a:rPr lang="en-US" altLang="ja-JP" sz="2300" i="1" dirty="0">
                <a:solidFill>
                  <a:srgbClr val="FF0000"/>
                </a:solidFill>
                <a:latin typeface="Symbol" pitchFamily="18" charset="2"/>
              </a:rPr>
              <a:t>m</a:t>
            </a:r>
            <a:r>
              <a:rPr lang="en-US" altLang="ja-JP" sz="2300" i="1" baseline="-25000" dirty="0">
                <a:solidFill>
                  <a:srgbClr val="FF0000"/>
                </a:solidFill>
                <a:latin typeface="Symbol" pitchFamily="18" charset="2"/>
              </a:rPr>
              <a:t>m</a:t>
            </a:r>
            <a:r>
              <a:rPr lang="en-US" altLang="ja-JP" sz="2300" dirty="0">
                <a:solidFill>
                  <a:srgbClr val="FF0000"/>
                </a:solidFill>
              </a:rPr>
              <a:t>/</a:t>
            </a:r>
            <a:r>
              <a:rPr lang="en-US" altLang="ja-JP" sz="2300" i="1" dirty="0">
                <a:solidFill>
                  <a:srgbClr val="FF0000"/>
                </a:solidFill>
                <a:latin typeface="Symbol" pitchFamily="18" charset="2"/>
              </a:rPr>
              <a:t>m</a:t>
            </a:r>
            <a:r>
              <a:rPr lang="en-US" altLang="ja-JP" sz="2300" i="1" baseline="-25000" dirty="0">
                <a:solidFill>
                  <a:srgbClr val="FF0000"/>
                </a:solidFill>
              </a:rPr>
              <a:t>p</a:t>
            </a:r>
            <a:r>
              <a:rPr lang="en-US" altLang="ja-JP" sz="2300" dirty="0">
                <a:solidFill>
                  <a:srgbClr val="FF0000"/>
                </a:solidFill>
              </a:rPr>
              <a:t> </a:t>
            </a:r>
            <a:r>
              <a:rPr lang="ja-JP" altLang="en-US" sz="2300" dirty="0">
                <a:solidFill>
                  <a:schemeClr val="tx1"/>
                </a:solidFill>
              </a:rPr>
              <a:t> </a:t>
            </a:r>
            <a:r>
              <a:rPr lang="en-US" altLang="ja-JP" sz="2300" dirty="0">
                <a:solidFill>
                  <a:schemeClr val="tx1"/>
                </a:solidFill>
              </a:rPr>
              <a:t>accuracy from direct measurement </a:t>
            </a:r>
            <a:r>
              <a:rPr lang="en-US" altLang="ja-JP" sz="2300" dirty="0"/>
              <a:t>120ppb</a:t>
            </a:r>
            <a:r>
              <a:rPr lang="ja-JP" altLang="en-US" sz="2300" dirty="0"/>
              <a:t>　</a:t>
            </a:r>
            <a:r>
              <a:rPr lang="en-US" altLang="ja-JP" dirty="0"/>
              <a:t> </a:t>
            </a:r>
          </a:p>
          <a:p>
            <a:pPr marL="386830" indent="-386830" eaLnBrk="0" hangingPunct="0">
              <a:spcBef>
                <a:spcPct val="20000"/>
              </a:spcBef>
              <a:defRPr/>
            </a:pPr>
            <a:r>
              <a:rPr lang="en-US" altLang="ja-JP" dirty="0"/>
              <a:t>                   </a:t>
            </a:r>
            <a:r>
              <a:rPr lang="nb-NO" altLang="ja-JP" dirty="0"/>
              <a:t>W. Liu</a:t>
            </a:r>
            <a:r>
              <a:rPr lang="nb-NO" altLang="ja-JP" i="1" dirty="0"/>
              <a:t> et al., Phys. Rev. Lett. </a:t>
            </a:r>
            <a:r>
              <a:rPr lang="nb-NO" altLang="ja-JP" b="1" i="1" dirty="0"/>
              <a:t>82, 711 (1999).</a:t>
            </a:r>
            <a:endParaRPr lang="en-US" altLang="ja-JP" sz="2300" i="1" dirty="0">
              <a:solidFill>
                <a:srgbClr val="FF0000"/>
              </a:solidFill>
              <a:latin typeface="Symbol" pitchFamily="18" charset="2"/>
            </a:endParaRPr>
          </a:p>
          <a:p>
            <a:pPr marL="386830" indent="-386830" eaLnBrk="0" hangingPunct="0">
              <a:spcBef>
                <a:spcPct val="20000"/>
              </a:spcBef>
              <a:defRPr/>
            </a:pPr>
            <a:r>
              <a:rPr lang="ja-JP" altLang="en-US" sz="2300" i="1" dirty="0">
                <a:solidFill>
                  <a:srgbClr val="FF0000"/>
                </a:solidFill>
                <a:latin typeface="Symbol" pitchFamily="18" charset="2"/>
              </a:rPr>
              <a:t>　</a:t>
            </a:r>
            <a:endParaRPr lang="en-US" altLang="ja-JP" sz="3600" b="1" dirty="0">
              <a:solidFill>
                <a:srgbClr val="FF0000"/>
              </a:solidFill>
            </a:endParaRPr>
          </a:p>
          <a:p>
            <a:pPr marL="386830" indent="-386830" eaLnBrk="0" hangingPunct="0">
              <a:spcBef>
                <a:spcPct val="20000"/>
              </a:spcBef>
              <a:defRPr/>
            </a:pPr>
            <a:endParaRPr lang="en-US" altLang="ja-JP" sz="2300" i="1" dirty="0">
              <a:solidFill>
                <a:srgbClr val="FF0000"/>
              </a:solidFill>
              <a:latin typeface="Symbol" pitchFamily="18" charset="2"/>
            </a:endParaRPr>
          </a:p>
          <a:p>
            <a:pPr marL="386830" indent="-386830" eaLnBrk="0" hangingPunct="0">
              <a:spcBef>
                <a:spcPct val="20000"/>
              </a:spcBef>
              <a:defRPr/>
            </a:pPr>
            <a:endParaRPr lang="en-US" altLang="ja-JP" sz="2300" dirty="0"/>
          </a:p>
          <a:p>
            <a:pPr marL="386830" indent="-386830" eaLnBrk="0" hangingPunct="0">
              <a:spcBef>
                <a:spcPct val="20000"/>
              </a:spcBef>
              <a:buFont typeface="Arial" charset="0"/>
              <a:buChar char="•"/>
              <a:defRPr/>
            </a:pPr>
            <a:endParaRPr lang="en-US" altLang="ja-JP" sz="2300" dirty="0"/>
          </a:p>
          <a:p>
            <a:pPr marL="386830" indent="-386830" eaLnBrk="0" hangingPunct="0">
              <a:spcBef>
                <a:spcPct val="20000"/>
              </a:spcBef>
              <a:buFont typeface="Arial" charset="0"/>
              <a:buChar char="•"/>
              <a:defRPr/>
            </a:pPr>
            <a:endParaRPr lang="en-US" altLang="ja-JP" sz="2300" dirty="0"/>
          </a:p>
          <a:p>
            <a:pPr marL="386830" indent="-386830" eaLnBrk="0" hangingPunct="0">
              <a:spcBef>
                <a:spcPct val="20000"/>
              </a:spcBef>
              <a:buFont typeface="Arial" charset="0"/>
              <a:buChar char="•"/>
              <a:defRPr/>
            </a:pPr>
            <a:endParaRPr lang="ja-JP" altLang="en-US" sz="2300" dirty="0"/>
          </a:p>
          <a:p>
            <a:pPr marL="386830" indent="-386830" eaLnBrk="0" hangingPunct="0">
              <a:spcBef>
                <a:spcPct val="20000"/>
              </a:spcBef>
              <a:buFont typeface="Arial" charset="0"/>
              <a:buChar char="•"/>
              <a:defRPr/>
            </a:pPr>
            <a:endParaRPr lang="ja-JP" altLang="en-US" sz="3200" dirty="0"/>
          </a:p>
          <a:p>
            <a:pPr marL="386830" indent="-386830" eaLnBrk="0" hangingPunct="0">
              <a:spcBef>
                <a:spcPct val="20000"/>
              </a:spcBef>
              <a:buFont typeface="Arial" charset="0"/>
              <a:buChar char="•"/>
              <a:defRPr/>
            </a:pPr>
            <a:endParaRPr lang="ja-JP" altLang="en-US" sz="3200" dirty="0"/>
          </a:p>
          <a:p>
            <a:pPr marL="386830" indent="-386830" eaLnBrk="0" hangingPunct="0">
              <a:spcBef>
                <a:spcPct val="20000"/>
              </a:spcBef>
              <a:buFont typeface="Arial" charset="0"/>
              <a:buChar char="•"/>
              <a:defRPr/>
            </a:pPr>
            <a:endParaRPr lang="ja-JP" altLang="en-US" sz="3200" dirty="0"/>
          </a:p>
          <a:p>
            <a:pPr marL="386830" indent="-386830" eaLnBrk="0" hangingPunct="0">
              <a:spcBef>
                <a:spcPct val="20000"/>
              </a:spcBef>
              <a:buFont typeface="Arial" charset="0"/>
              <a:buChar char="•"/>
              <a:defRPr/>
            </a:pPr>
            <a:endParaRPr lang="ja-JP" altLang="en-US" sz="3200" dirty="0"/>
          </a:p>
          <a:p>
            <a:pPr marL="386830" indent="-386830" eaLnBrk="0" hangingPunct="0">
              <a:spcBef>
                <a:spcPct val="20000"/>
              </a:spcBef>
              <a:buFont typeface="Arial" charset="0"/>
              <a:buChar char="•"/>
              <a:defRPr/>
            </a:pPr>
            <a:endParaRPr lang="ja-JP" altLang="en-US" sz="3200" dirty="0"/>
          </a:p>
        </p:txBody>
      </p:sp>
      <p:sp>
        <p:nvSpPr>
          <p:cNvPr id="1034" name="タイトル 1"/>
          <p:cNvSpPr>
            <a:spLocks noGrp="1"/>
          </p:cNvSpPr>
          <p:nvPr>
            <p:ph type="title"/>
          </p:nvPr>
        </p:nvSpPr>
        <p:spPr>
          <a:xfrm>
            <a:off x="-142875" y="-189248"/>
            <a:ext cx="9144000" cy="1143000"/>
          </a:xfrm>
        </p:spPr>
        <p:txBody>
          <a:bodyPr/>
          <a:lstStyle/>
          <a:p>
            <a:pPr eaLnBrk="1" hangingPunct="1"/>
            <a:r>
              <a:rPr lang="en-US" altLang="ja-JP" sz="3200" dirty="0">
                <a:solidFill>
                  <a:schemeClr val="accent2"/>
                </a:solidFill>
              </a:rPr>
              <a:t>2. Strong relationship to </a:t>
            </a:r>
            <a:r>
              <a:rPr lang="en-US" altLang="ja-JP" sz="3200" dirty="0" err="1">
                <a:solidFill>
                  <a:schemeClr val="accent2"/>
                </a:solidFill>
              </a:rPr>
              <a:t>muon</a:t>
            </a:r>
            <a:r>
              <a:rPr lang="en-US" altLang="ja-JP" sz="3200" dirty="0">
                <a:solidFill>
                  <a:schemeClr val="accent2"/>
                </a:solidFill>
              </a:rPr>
              <a:t> g-2 </a:t>
            </a:r>
            <a:r>
              <a:rPr lang="en-US" altLang="ja-JP" sz="3200" dirty="0" err="1">
                <a:solidFill>
                  <a:schemeClr val="accent2"/>
                </a:solidFill>
              </a:rPr>
              <a:t>measurem</a:t>
            </a:r>
            <a:endParaRPr lang="ja-JP" altLang="en-US" sz="3200" dirty="0">
              <a:solidFill>
                <a:schemeClr val="accent2"/>
              </a:solidFill>
            </a:endParaRPr>
          </a:p>
        </p:txBody>
      </p:sp>
      <p:sp>
        <p:nvSpPr>
          <p:cNvPr id="2" name="日付プレースホルダー 1"/>
          <p:cNvSpPr>
            <a:spLocks noGrp="1"/>
          </p:cNvSpPr>
          <p:nvPr>
            <p:ph type="dt" sz="half" idx="10"/>
          </p:nvPr>
        </p:nvSpPr>
        <p:spPr/>
        <p:txBody>
          <a:bodyPr/>
          <a:lstStyle/>
          <a:p>
            <a:fld id="{0350F6CE-9BAD-4B97-ACE3-070056904D2E}" type="datetime1">
              <a:rPr kumimoji="1" lang="ja-JP" altLang="en-US" smtClean="0"/>
              <a:t>2017/9/17</a:t>
            </a:fld>
            <a:endParaRPr kumimoji="1" lang="ja-JP" altLang="en-US"/>
          </a:p>
        </p:txBody>
      </p:sp>
      <p:sp>
        <p:nvSpPr>
          <p:cNvPr id="3" name="フッター プレースホルダー 2"/>
          <p:cNvSpPr>
            <a:spLocks noGrp="1"/>
          </p:cNvSpPr>
          <p:nvPr>
            <p:ph type="ftr" sz="quarter" idx="11"/>
          </p:nvPr>
        </p:nvSpPr>
        <p:spPr/>
        <p:txBody>
          <a:bodyPr/>
          <a:lstStyle/>
          <a:p>
            <a:r>
              <a:rPr kumimoji="1" lang="en-US" altLang="ja-JP"/>
              <a:t>Seoul U. Seminer</a:t>
            </a:r>
            <a:endParaRPr kumimoji="1" lang="ja-JP" altLang="en-US"/>
          </a:p>
        </p:txBody>
      </p:sp>
      <p:grpSp>
        <p:nvGrpSpPr>
          <p:cNvPr id="1035" name="Group 41"/>
          <p:cNvGrpSpPr>
            <a:grpSpLocks/>
          </p:cNvGrpSpPr>
          <p:nvPr/>
        </p:nvGrpSpPr>
        <p:grpSpPr bwMode="auto">
          <a:xfrm>
            <a:off x="6644054" y="928688"/>
            <a:ext cx="1928446" cy="1714500"/>
            <a:chOff x="3984" y="587"/>
            <a:chExt cx="1776" cy="1688"/>
          </a:xfrm>
        </p:grpSpPr>
        <p:sp>
          <p:nvSpPr>
            <p:cNvPr id="1051" name="Oval 11"/>
            <p:cNvSpPr>
              <a:spLocks noChangeArrowheads="1"/>
            </p:cNvSpPr>
            <p:nvPr/>
          </p:nvSpPr>
          <p:spPr bwMode="auto">
            <a:xfrm>
              <a:off x="4265" y="756"/>
              <a:ext cx="1468" cy="1475"/>
            </a:xfrm>
            <a:prstGeom prst="ellipse">
              <a:avLst/>
            </a:prstGeom>
            <a:noFill/>
            <a:ln w="38100">
              <a:solidFill>
                <a:schemeClr val="tx1"/>
              </a:solidFill>
              <a:round/>
              <a:headEnd/>
              <a:tailEnd/>
            </a:ln>
          </p:spPr>
          <p:txBody>
            <a:bodyPr wrap="none" anchor="ctr"/>
            <a:lstStyle/>
            <a:p>
              <a:endParaRPr lang="ja-JP" altLang="en-US"/>
            </a:p>
          </p:txBody>
        </p:sp>
        <p:sp>
          <p:nvSpPr>
            <p:cNvPr id="1052" name="AutoShape 16"/>
            <p:cNvSpPr>
              <a:spLocks noChangeArrowheads="1"/>
            </p:cNvSpPr>
            <p:nvPr/>
          </p:nvSpPr>
          <p:spPr bwMode="auto">
            <a:xfrm flipH="1">
              <a:off x="4829" y="2167"/>
              <a:ext cx="281" cy="108"/>
            </a:xfrm>
            <a:prstGeom prst="rightArrow">
              <a:avLst>
                <a:gd name="adj1" fmla="val 50000"/>
                <a:gd name="adj2" fmla="val 130105"/>
              </a:avLst>
            </a:prstGeom>
            <a:solidFill>
              <a:schemeClr val="accent2"/>
            </a:solidFill>
            <a:ln w="12700">
              <a:solidFill>
                <a:schemeClr val="accent2"/>
              </a:solidFill>
              <a:miter lim="800000"/>
              <a:headEnd/>
              <a:tailEnd/>
            </a:ln>
          </p:spPr>
          <p:txBody>
            <a:bodyPr wrap="none" anchor="ctr"/>
            <a:lstStyle/>
            <a:p>
              <a:endParaRPr lang="ja-JP" altLang="en-US"/>
            </a:p>
          </p:txBody>
        </p:sp>
        <p:sp>
          <p:nvSpPr>
            <p:cNvPr id="1053" name="AutoShape 17"/>
            <p:cNvSpPr>
              <a:spLocks noChangeArrowheads="1"/>
            </p:cNvSpPr>
            <p:nvPr/>
          </p:nvSpPr>
          <p:spPr bwMode="auto">
            <a:xfrm rot="16200000" flipH="1">
              <a:off x="5564" y="1421"/>
              <a:ext cx="283" cy="108"/>
            </a:xfrm>
            <a:prstGeom prst="rightArrow">
              <a:avLst>
                <a:gd name="adj1" fmla="val 50000"/>
                <a:gd name="adj2" fmla="val 131031"/>
              </a:avLst>
            </a:prstGeom>
            <a:solidFill>
              <a:schemeClr val="accent2"/>
            </a:solidFill>
            <a:ln w="12700">
              <a:solidFill>
                <a:schemeClr val="accent2"/>
              </a:solidFill>
              <a:miter lim="800000"/>
              <a:headEnd/>
              <a:tailEnd/>
            </a:ln>
          </p:spPr>
          <p:txBody>
            <a:bodyPr wrap="none" anchor="ctr"/>
            <a:lstStyle/>
            <a:p>
              <a:endParaRPr lang="ja-JP" altLang="en-US"/>
            </a:p>
          </p:txBody>
        </p:sp>
        <p:sp>
          <p:nvSpPr>
            <p:cNvPr id="1054" name="AutoShape 18"/>
            <p:cNvSpPr>
              <a:spLocks noChangeArrowheads="1"/>
            </p:cNvSpPr>
            <p:nvPr/>
          </p:nvSpPr>
          <p:spPr bwMode="auto">
            <a:xfrm rot="-5400000">
              <a:off x="4130" y="1380"/>
              <a:ext cx="283" cy="107"/>
            </a:xfrm>
            <a:prstGeom prst="rightArrow">
              <a:avLst>
                <a:gd name="adj1" fmla="val 50000"/>
                <a:gd name="adj2" fmla="val 132255"/>
              </a:avLst>
            </a:prstGeom>
            <a:solidFill>
              <a:schemeClr val="accent2"/>
            </a:solidFill>
            <a:ln w="12700">
              <a:solidFill>
                <a:schemeClr val="accent2"/>
              </a:solidFill>
              <a:miter lim="800000"/>
              <a:headEnd/>
              <a:tailEnd/>
            </a:ln>
          </p:spPr>
          <p:txBody>
            <a:bodyPr wrap="none" anchor="ctr"/>
            <a:lstStyle/>
            <a:p>
              <a:endParaRPr lang="ja-JP" altLang="en-US"/>
            </a:p>
          </p:txBody>
        </p:sp>
        <p:sp>
          <p:nvSpPr>
            <p:cNvPr id="1055" name="Line 19"/>
            <p:cNvSpPr>
              <a:spLocks noChangeShapeType="1"/>
            </p:cNvSpPr>
            <p:nvPr/>
          </p:nvSpPr>
          <p:spPr bwMode="auto">
            <a:xfrm flipV="1">
              <a:off x="4900" y="761"/>
              <a:ext cx="350" cy="4"/>
            </a:xfrm>
            <a:prstGeom prst="line">
              <a:avLst/>
            </a:prstGeom>
            <a:noFill/>
            <a:ln w="25400">
              <a:solidFill>
                <a:srgbClr val="FF0000"/>
              </a:solidFill>
              <a:round/>
              <a:headEnd/>
              <a:tailEnd type="triangle" w="med" len="med"/>
            </a:ln>
          </p:spPr>
          <p:txBody>
            <a:bodyPr wrap="none" anchor="ctr"/>
            <a:lstStyle/>
            <a:p>
              <a:endParaRPr lang="ja-JP" altLang="en-US"/>
            </a:p>
          </p:txBody>
        </p:sp>
        <p:sp>
          <p:nvSpPr>
            <p:cNvPr id="1056" name="Line 20"/>
            <p:cNvSpPr>
              <a:spLocks noChangeShapeType="1"/>
            </p:cNvSpPr>
            <p:nvPr/>
          </p:nvSpPr>
          <p:spPr bwMode="auto">
            <a:xfrm flipH="1">
              <a:off x="5643" y="1334"/>
              <a:ext cx="74" cy="352"/>
            </a:xfrm>
            <a:prstGeom prst="line">
              <a:avLst/>
            </a:prstGeom>
            <a:noFill/>
            <a:ln w="25400">
              <a:solidFill>
                <a:srgbClr val="FF0000"/>
              </a:solidFill>
              <a:round/>
              <a:headEnd/>
              <a:tailEnd type="triangle" w="med" len="med"/>
            </a:ln>
          </p:spPr>
          <p:txBody>
            <a:bodyPr wrap="none" anchor="ctr"/>
            <a:lstStyle/>
            <a:p>
              <a:endParaRPr lang="ja-JP" altLang="en-US"/>
            </a:p>
          </p:txBody>
        </p:sp>
        <p:sp>
          <p:nvSpPr>
            <p:cNvPr id="1057" name="Line 21"/>
            <p:cNvSpPr>
              <a:spLocks noChangeShapeType="1"/>
            </p:cNvSpPr>
            <p:nvPr/>
          </p:nvSpPr>
          <p:spPr bwMode="auto">
            <a:xfrm flipH="1" flipV="1">
              <a:off x="4855" y="2071"/>
              <a:ext cx="253" cy="149"/>
            </a:xfrm>
            <a:prstGeom prst="line">
              <a:avLst/>
            </a:prstGeom>
            <a:noFill/>
            <a:ln w="25400">
              <a:solidFill>
                <a:srgbClr val="FF0000"/>
              </a:solidFill>
              <a:round/>
              <a:headEnd/>
              <a:tailEnd type="triangle" w="med" len="med"/>
            </a:ln>
          </p:spPr>
          <p:txBody>
            <a:bodyPr wrap="none" anchor="ctr"/>
            <a:lstStyle/>
            <a:p>
              <a:endParaRPr lang="ja-JP" altLang="en-US"/>
            </a:p>
          </p:txBody>
        </p:sp>
        <p:sp>
          <p:nvSpPr>
            <p:cNvPr id="1058" name="Line 22"/>
            <p:cNvSpPr>
              <a:spLocks noChangeShapeType="1"/>
            </p:cNvSpPr>
            <p:nvPr/>
          </p:nvSpPr>
          <p:spPr bwMode="auto">
            <a:xfrm flipV="1">
              <a:off x="4270" y="1288"/>
              <a:ext cx="226" cy="288"/>
            </a:xfrm>
            <a:prstGeom prst="line">
              <a:avLst/>
            </a:prstGeom>
            <a:noFill/>
            <a:ln w="25400">
              <a:solidFill>
                <a:srgbClr val="FF0000"/>
              </a:solidFill>
              <a:round/>
              <a:headEnd/>
              <a:tailEnd type="triangle" w="med" len="med"/>
            </a:ln>
          </p:spPr>
          <p:txBody>
            <a:bodyPr wrap="none" anchor="ctr"/>
            <a:lstStyle/>
            <a:p>
              <a:endParaRPr lang="ja-JP" altLang="en-US"/>
            </a:p>
          </p:txBody>
        </p:sp>
        <p:sp>
          <p:nvSpPr>
            <p:cNvPr id="1059" name="AutoShape 23"/>
            <p:cNvSpPr>
              <a:spLocks noChangeArrowheads="1"/>
            </p:cNvSpPr>
            <p:nvPr/>
          </p:nvSpPr>
          <p:spPr bwMode="auto">
            <a:xfrm rot="2919540" flipH="1">
              <a:off x="4310" y="1908"/>
              <a:ext cx="283" cy="107"/>
            </a:xfrm>
            <a:prstGeom prst="rightArrow">
              <a:avLst>
                <a:gd name="adj1" fmla="val 50000"/>
                <a:gd name="adj2" fmla="val 132255"/>
              </a:avLst>
            </a:prstGeom>
            <a:solidFill>
              <a:schemeClr val="accent2"/>
            </a:solidFill>
            <a:ln w="12700">
              <a:solidFill>
                <a:schemeClr val="accent2"/>
              </a:solidFill>
              <a:miter lim="800000"/>
              <a:headEnd/>
              <a:tailEnd/>
            </a:ln>
          </p:spPr>
          <p:txBody>
            <a:bodyPr wrap="none" anchor="ctr"/>
            <a:lstStyle/>
            <a:p>
              <a:endParaRPr lang="ja-JP" altLang="en-US"/>
            </a:p>
          </p:txBody>
        </p:sp>
        <p:sp>
          <p:nvSpPr>
            <p:cNvPr id="1060" name="AutoShape 24"/>
            <p:cNvSpPr>
              <a:spLocks noChangeArrowheads="1"/>
            </p:cNvSpPr>
            <p:nvPr/>
          </p:nvSpPr>
          <p:spPr bwMode="auto">
            <a:xfrm rot="18599298" flipH="1">
              <a:off x="5404" y="1923"/>
              <a:ext cx="284" cy="108"/>
            </a:xfrm>
            <a:prstGeom prst="rightArrow">
              <a:avLst>
                <a:gd name="adj1" fmla="val 50000"/>
                <a:gd name="adj2" fmla="val 131494"/>
              </a:avLst>
            </a:prstGeom>
            <a:solidFill>
              <a:schemeClr val="accent2"/>
            </a:solidFill>
            <a:ln w="12700">
              <a:solidFill>
                <a:schemeClr val="accent2"/>
              </a:solidFill>
              <a:miter lim="800000"/>
              <a:headEnd/>
              <a:tailEnd/>
            </a:ln>
          </p:spPr>
          <p:txBody>
            <a:bodyPr wrap="none" anchor="ctr"/>
            <a:lstStyle/>
            <a:p>
              <a:endParaRPr lang="ja-JP" altLang="en-US"/>
            </a:p>
          </p:txBody>
        </p:sp>
        <p:sp>
          <p:nvSpPr>
            <p:cNvPr id="1061" name="AutoShape 25"/>
            <p:cNvSpPr>
              <a:spLocks noChangeArrowheads="1"/>
            </p:cNvSpPr>
            <p:nvPr/>
          </p:nvSpPr>
          <p:spPr bwMode="auto">
            <a:xfrm rot="3000702">
              <a:off x="5387" y="929"/>
              <a:ext cx="283" cy="107"/>
            </a:xfrm>
            <a:prstGeom prst="rightArrow">
              <a:avLst>
                <a:gd name="adj1" fmla="val 50000"/>
                <a:gd name="adj2" fmla="val 132255"/>
              </a:avLst>
            </a:prstGeom>
            <a:solidFill>
              <a:schemeClr val="accent2"/>
            </a:solidFill>
            <a:ln w="12700">
              <a:solidFill>
                <a:schemeClr val="accent2"/>
              </a:solidFill>
              <a:miter lim="800000"/>
              <a:headEnd/>
              <a:tailEnd/>
            </a:ln>
          </p:spPr>
          <p:txBody>
            <a:bodyPr wrap="none" anchor="ctr"/>
            <a:lstStyle/>
            <a:p>
              <a:endParaRPr lang="ja-JP" altLang="en-US"/>
            </a:p>
          </p:txBody>
        </p:sp>
        <p:sp>
          <p:nvSpPr>
            <p:cNvPr id="1062" name="AutoShape 26"/>
            <p:cNvSpPr>
              <a:spLocks noChangeArrowheads="1"/>
            </p:cNvSpPr>
            <p:nvPr/>
          </p:nvSpPr>
          <p:spPr bwMode="auto">
            <a:xfrm rot="18845891" flipV="1">
              <a:off x="4359" y="910"/>
              <a:ext cx="283" cy="107"/>
            </a:xfrm>
            <a:prstGeom prst="rightArrow">
              <a:avLst>
                <a:gd name="adj1" fmla="val 50000"/>
                <a:gd name="adj2" fmla="val 132255"/>
              </a:avLst>
            </a:prstGeom>
            <a:solidFill>
              <a:schemeClr val="accent2"/>
            </a:solidFill>
            <a:ln w="12700">
              <a:solidFill>
                <a:schemeClr val="accent2"/>
              </a:solidFill>
              <a:miter lim="800000"/>
              <a:headEnd/>
              <a:tailEnd/>
            </a:ln>
          </p:spPr>
          <p:txBody>
            <a:bodyPr wrap="none" anchor="ctr"/>
            <a:lstStyle/>
            <a:p>
              <a:endParaRPr lang="ja-JP" altLang="en-US"/>
            </a:p>
          </p:txBody>
        </p:sp>
        <p:sp>
          <p:nvSpPr>
            <p:cNvPr id="1063" name="Line 27"/>
            <p:cNvSpPr>
              <a:spLocks noChangeShapeType="1"/>
            </p:cNvSpPr>
            <p:nvPr/>
          </p:nvSpPr>
          <p:spPr bwMode="auto">
            <a:xfrm>
              <a:off x="5443" y="880"/>
              <a:ext cx="158" cy="252"/>
            </a:xfrm>
            <a:prstGeom prst="line">
              <a:avLst/>
            </a:prstGeom>
            <a:noFill/>
            <a:ln w="25400">
              <a:solidFill>
                <a:srgbClr val="FF0000"/>
              </a:solidFill>
              <a:round/>
              <a:headEnd/>
              <a:tailEnd type="triangle" w="med" len="med"/>
            </a:ln>
          </p:spPr>
          <p:txBody>
            <a:bodyPr wrap="none" anchor="ctr"/>
            <a:lstStyle/>
            <a:p>
              <a:endParaRPr lang="ja-JP" altLang="en-US"/>
            </a:p>
          </p:txBody>
        </p:sp>
        <p:sp>
          <p:nvSpPr>
            <p:cNvPr id="1064" name="Line 28"/>
            <p:cNvSpPr>
              <a:spLocks noChangeShapeType="1"/>
            </p:cNvSpPr>
            <p:nvPr/>
          </p:nvSpPr>
          <p:spPr bwMode="auto">
            <a:xfrm flipH="1">
              <a:off x="5371" y="1869"/>
              <a:ext cx="267" cy="156"/>
            </a:xfrm>
            <a:prstGeom prst="line">
              <a:avLst/>
            </a:prstGeom>
            <a:noFill/>
            <a:ln w="25400">
              <a:solidFill>
                <a:srgbClr val="FF0000"/>
              </a:solidFill>
              <a:round/>
              <a:headEnd/>
              <a:tailEnd type="triangle" w="med" len="med"/>
            </a:ln>
          </p:spPr>
          <p:txBody>
            <a:bodyPr wrap="none" anchor="ctr"/>
            <a:lstStyle/>
            <a:p>
              <a:endParaRPr lang="ja-JP" altLang="en-US"/>
            </a:p>
          </p:txBody>
        </p:sp>
        <p:sp>
          <p:nvSpPr>
            <p:cNvPr id="1065" name="Line 29"/>
            <p:cNvSpPr>
              <a:spLocks noChangeShapeType="1"/>
            </p:cNvSpPr>
            <p:nvPr/>
          </p:nvSpPr>
          <p:spPr bwMode="auto">
            <a:xfrm flipH="1" flipV="1">
              <a:off x="4482" y="1789"/>
              <a:ext cx="50" cy="274"/>
            </a:xfrm>
            <a:prstGeom prst="line">
              <a:avLst/>
            </a:prstGeom>
            <a:noFill/>
            <a:ln w="25400">
              <a:solidFill>
                <a:srgbClr val="FF0000"/>
              </a:solidFill>
              <a:round/>
              <a:headEnd/>
              <a:tailEnd type="triangle" w="med" len="med"/>
            </a:ln>
          </p:spPr>
          <p:txBody>
            <a:bodyPr wrap="none" anchor="ctr"/>
            <a:lstStyle/>
            <a:p>
              <a:endParaRPr lang="ja-JP" altLang="en-US"/>
            </a:p>
          </p:txBody>
        </p:sp>
        <p:sp>
          <p:nvSpPr>
            <p:cNvPr id="1066" name="Line 30"/>
            <p:cNvSpPr>
              <a:spLocks noChangeShapeType="1"/>
            </p:cNvSpPr>
            <p:nvPr/>
          </p:nvSpPr>
          <p:spPr bwMode="auto">
            <a:xfrm>
              <a:off x="4406" y="1066"/>
              <a:ext cx="357" cy="1"/>
            </a:xfrm>
            <a:prstGeom prst="line">
              <a:avLst/>
            </a:prstGeom>
            <a:noFill/>
            <a:ln w="25400">
              <a:solidFill>
                <a:srgbClr val="FF0000"/>
              </a:solidFill>
              <a:round/>
              <a:headEnd/>
              <a:tailEnd type="triangle" w="med" len="med"/>
            </a:ln>
          </p:spPr>
          <p:txBody>
            <a:bodyPr wrap="none" anchor="ctr"/>
            <a:lstStyle/>
            <a:p>
              <a:endParaRPr lang="ja-JP" altLang="en-US"/>
            </a:p>
          </p:txBody>
        </p:sp>
        <p:sp>
          <p:nvSpPr>
            <p:cNvPr id="1067" name="Text Box 31"/>
            <p:cNvSpPr txBox="1">
              <a:spLocks noChangeArrowheads="1"/>
            </p:cNvSpPr>
            <p:nvPr/>
          </p:nvSpPr>
          <p:spPr bwMode="auto">
            <a:xfrm>
              <a:off x="4320" y="1104"/>
              <a:ext cx="184" cy="364"/>
            </a:xfrm>
            <a:prstGeom prst="rect">
              <a:avLst/>
            </a:prstGeom>
            <a:noFill/>
            <a:ln w="12700">
              <a:noFill/>
              <a:miter lim="800000"/>
              <a:headEnd/>
              <a:tailEnd/>
            </a:ln>
          </p:spPr>
          <p:txBody>
            <a:bodyPr>
              <a:spAutoFit/>
            </a:bodyPr>
            <a:lstStyle/>
            <a:p>
              <a:pPr eaLnBrk="0" hangingPunct="0">
                <a:spcBef>
                  <a:spcPct val="50000"/>
                </a:spcBef>
              </a:pPr>
              <a:r>
                <a:rPr kumimoji="0" lang="en-US" altLang="ja-JP" b="1">
                  <a:latin typeface="Symbol" pitchFamily="18" charset="2"/>
                </a:rPr>
                <a:t>q</a:t>
              </a:r>
              <a:endParaRPr kumimoji="0" lang="en-US" altLang="ja-JP" b="1"/>
            </a:p>
          </p:txBody>
        </p:sp>
        <p:sp>
          <p:nvSpPr>
            <p:cNvPr id="1068" name="Line 33"/>
            <p:cNvSpPr>
              <a:spLocks noChangeShapeType="1"/>
            </p:cNvSpPr>
            <p:nvPr/>
          </p:nvSpPr>
          <p:spPr bwMode="auto">
            <a:xfrm flipV="1">
              <a:off x="4224" y="768"/>
              <a:ext cx="686" cy="0"/>
            </a:xfrm>
            <a:prstGeom prst="line">
              <a:avLst/>
            </a:prstGeom>
            <a:noFill/>
            <a:ln w="25400">
              <a:solidFill>
                <a:srgbClr val="FF0000"/>
              </a:solidFill>
              <a:round/>
              <a:headEnd/>
              <a:tailEnd type="triangle" w="med" len="med"/>
            </a:ln>
          </p:spPr>
          <p:txBody>
            <a:bodyPr wrap="none" anchor="ctr"/>
            <a:lstStyle/>
            <a:p>
              <a:endParaRPr lang="ja-JP" altLang="en-US"/>
            </a:p>
          </p:txBody>
        </p:sp>
        <p:graphicFrame>
          <p:nvGraphicFramePr>
            <p:cNvPr id="1031" name="Object 8"/>
            <p:cNvGraphicFramePr>
              <a:graphicFrameLocks noChangeAspect="1"/>
            </p:cNvGraphicFramePr>
            <p:nvPr/>
          </p:nvGraphicFramePr>
          <p:xfrm>
            <a:off x="5088" y="1056"/>
            <a:ext cx="184" cy="192"/>
          </p:xfrm>
          <a:graphic>
            <a:graphicData uri="http://schemas.openxmlformats.org/presentationml/2006/ole">
              <mc:AlternateContent xmlns:mc="http://schemas.openxmlformats.org/markup-compatibility/2006">
                <mc:Choice xmlns:v="urn:schemas-microsoft-com:vml" Requires="v">
                  <p:oleObj spid="_x0000_s22992" name="数式" r:id="rId3" imgW="126780" imgH="164814" progId="Equation.3">
                    <p:embed/>
                  </p:oleObj>
                </mc:Choice>
                <mc:Fallback>
                  <p:oleObj name="数式" r:id="rId3" imgW="126780" imgH="164814" progId="Equation.3">
                    <p:embed/>
                    <p:pic>
                      <p:nvPicPr>
                        <p:cNvPr id="0" name="Picture 38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8" y="1056"/>
                          <a:ext cx="184" cy="19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69" name="Freeform 36"/>
            <p:cNvSpPr>
              <a:spLocks/>
            </p:cNvSpPr>
            <p:nvPr/>
          </p:nvSpPr>
          <p:spPr bwMode="auto">
            <a:xfrm>
              <a:off x="4272" y="1336"/>
              <a:ext cx="144" cy="56"/>
            </a:xfrm>
            <a:custGeom>
              <a:avLst/>
              <a:gdLst>
                <a:gd name="T0" fmla="*/ 0 w 144"/>
                <a:gd name="T1" fmla="*/ 8 h 56"/>
                <a:gd name="T2" fmla="*/ 96 w 144"/>
                <a:gd name="T3" fmla="*/ 8 h 56"/>
                <a:gd name="T4" fmla="*/ 144 w 144"/>
                <a:gd name="T5" fmla="*/ 56 h 56"/>
                <a:gd name="T6" fmla="*/ 0 60000 65536"/>
                <a:gd name="T7" fmla="*/ 0 60000 65536"/>
                <a:gd name="T8" fmla="*/ 0 60000 65536"/>
                <a:gd name="T9" fmla="*/ 0 w 144"/>
                <a:gd name="T10" fmla="*/ 0 h 56"/>
                <a:gd name="T11" fmla="*/ 144 w 144"/>
                <a:gd name="T12" fmla="*/ 56 h 56"/>
              </a:gdLst>
              <a:ahLst/>
              <a:cxnLst>
                <a:cxn ang="T6">
                  <a:pos x="T0" y="T1"/>
                </a:cxn>
                <a:cxn ang="T7">
                  <a:pos x="T2" y="T3"/>
                </a:cxn>
                <a:cxn ang="T8">
                  <a:pos x="T4" y="T5"/>
                </a:cxn>
              </a:cxnLst>
              <a:rect l="T9" t="T10" r="T11" b="T12"/>
              <a:pathLst>
                <a:path w="144" h="56">
                  <a:moveTo>
                    <a:pt x="0" y="8"/>
                  </a:moveTo>
                  <a:cubicBezTo>
                    <a:pt x="36" y="4"/>
                    <a:pt x="72" y="0"/>
                    <a:pt x="96" y="8"/>
                  </a:cubicBezTo>
                  <a:cubicBezTo>
                    <a:pt x="120" y="16"/>
                    <a:pt x="132" y="36"/>
                    <a:pt x="144" y="56"/>
                  </a:cubicBezTo>
                </a:path>
              </a:pathLst>
            </a:custGeom>
            <a:noFill/>
            <a:ln w="31750">
              <a:solidFill>
                <a:schemeClr val="tx1"/>
              </a:solidFill>
              <a:round/>
              <a:headEnd/>
              <a:tailEnd/>
            </a:ln>
          </p:spPr>
          <p:txBody>
            <a:bodyPr/>
            <a:lstStyle/>
            <a:p>
              <a:endParaRPr lang="ja-JP" altLang="en-US"/>
            </a:p>
          </p:txBody>
        </p:sp>
        <p:sp>
          <p:nvSpPr>
            <p:cNvPr id="1070" name="Oval 37"/>
            <p:cNvSpPr>
              <a:spLocks noChangeArrowheads="1"/>
            </p:cNvSpPr>
            <p:nvPr/>
          </p:nvSpPr>
          <p:spPr bwMode="auto">
            <a:xfrm>
              <a:off x="5232" y="1104"/>
              <a:ext cx="144" cy="144"/>
            </a:xfrm>
            <a:prstGeom prst="ellipse">
              <a:avLst/>
            </a:prstGeom>
            <a:noFill/>
            <a:ln w="19050">
              <a:solidFill>
                <a:schemeClr val="tx1"/>
              </a:solidFill>
              <a:round/>
              <a:headEnd/>
              <a:tailEnd/>
            </a:ln>
          </p:spPr>
          <p:txBody>
            <a:bodyPr wrap="none" anchor="ctr"/>
            <a:lstStyle/>
            <a:p>
              <a:endParaRPr lang="ja-JP" altLang="en-US"/>
            </a:p>
          </p:txBody>
        </p:sp>
        <p:sp>
          <p:nvSpPr>
            <p:cNvPr id="1071" name="Oval 38"/>
            <p:cNvSpPr>
              <a:spLocks noChangeArrowheads="1"/>
            </p:cNvSpPr>
            <p:nvPr/>
          </p:nvSpPr>
          <p:spPr bwMode="auto">
            <a:xfrm>
              <a:off x="5280" y="1152"/>
              <a:ext cx="48" cy="48"/>
            </a:xfrm>
            <a:prstGeom prst="ellipse">
              <a:avLst/>
            </a:prstGeom>
            <a:solidFill>
              <a:schemeClr val="tx2"/>
            </a:solidFill>
            <a:ln w="9525">
              <a:solidFill>
                <a:schemeClr val="tx1"/>
              </a:solidFill>
              <a:round/>
              <a:headEnd/>
              <a:tailEnd/>
            </a:ln>
          </p:spPr>
          <p:txBody>
            <a:bodyPr wrap="none" anchor="ctr"/>
            <a:lstStyle/>
            <a:p>
              <a:endParaRPr lang="ja-JP" altLang="en-US"/>
            </a:p>
          </p:txBody>
        </p:sp>
        <p:graphicFrame>
          <p:nvGraphicFramePr>
            <p:cNvPr id="1032" name="Object 9"/>
            <p:cNvGraphicFramePr>
              <a:graphicFrameLocks noChangeAspect="1"/>
            </p:cNvGraphicFramePr>
            <p:nvPr/>
          </p:nvGraphicFramePr>
          <p:xfrm>
            <a:off x="3984" y="587"/>
            <a:ext cx="336" cy="303"/>
          </p:xfrm>
          <a:graphic>
            <a:graphicData uri="http://schemas.openxmlformats.org/presentationml/2006/ole">
              <mc:AlternateContent xmlns:mc="http://schemas.openxmlformats.org/markup-compatibility/2006">
                <mc:Choice xmlns:v="urn:schemas-microsoft-com:vml" Requires="v">
                  <p:oleObj spid="_x0000_s22993" name="数式" r:id="rId5" imgW="330120" imgH="368280" progId="Equation.3">
                    <p:embed/>
                  </p:oleObj>
                </mc:Choice>
                <mc:Fallback>
                  <p:oleObj name="数式" r:id="rId5" imgW="330120" imgH="368280" progId="Equation.3">
                    <p:embed/>
                    <p:pic>
                      <p:nvPicPr>
                        <p:cNvPr id="0" name="Picture 38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84" y="587"/>
                          <a:ext cx="336" cy="30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aphicFrame>
        <p:nvGraphicFramePr>
          <p:cNvPr id="1026" name="Object 3"/>
          <p:cNvGraphicFramePr>
            <a:graphicFrameLocks noChangeAspect="1"/>
          </p:cNvGraphicFramePr>
          <p:nvPr/>
        </p:nvGraphicFramePr>
        <p:xfrm>
          <a:off x="3858359" y="4071939"/>
          <a:ext cx="929054" cy="1260475"/>
        </p:xfrm>
        <a:graphic>
          <a:graphicData uri="http://schemas.openxmlformats.org/presentationml/2006/ole">
            <mc:AlternateContent xmlns:mc="http://schemas.openxmlformats.org/markup-compatibility/2006">
              <mc:Choice xmlns:v="urn:schemas-microsoft-com:vml" Requires="v">
                <p:oleObj spid="_x0000_s22994" name="数式" r:id="rId7" imgW="838440" imgH="1130400" progId="Equation.3">
                  <p:embed/>
                </p:oleObj>
              </mc:Choice>
              <mc:Fallback>
                <p:oleObj name="数式" r:id="rId7" imgW="838440" imgH="1130400" progId="Equation.3">
                  <p:embed/>
                  <p:pic>
                    <p:nvPicPr>
                      <p:cNvPr id="0" name="Picture 38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58359" y="4071939"/>
                        <a:ext cx="929054" cy="1260475"/>
                      </a:xfrm>
                      <a:prstGeom prst="rect">
                        <a:avLst/>
                      </a:prstGeom>
                      <a:noFill/>
                      <a:extLst>
                        <a:ext uri="{909E8E84-426E-40DD-AFC4-6F175D3DCCD1}">
                          <a14:hiddenFill xmlns:a14="http://schemas.microsoft.com/office/drawing/2010/main">
                            <a:solidFill>
                              <a:schemeClr val="accent1"/>
                            </a:solidFill>
                          </a14:hiddenFill>
                        </a:ext>
                      </a:extLst>
                    </p:spPr>
                  </p:pic>
                </p:oleObj>
              </mc:Fallback>
            </mc:AlternateContent>
          </a:graphicData>
        </a:graphic>
      </p:graphicFrame>
      <p:grpSp>
        <p:nvGrpSpPr>
          <p:cNvPr id="1036" name="Group 12"/>
          <p:cNvGrpSpPr>
            <a:grpSpLocks/>
          </p:cNvGrpSpPr>
          <p:nvPr/>
        </p:nvGrpSpPr>
        <p:grpSpPr bwMode="auto">
          <a:xfrm>
            <a:off x="142143" y="4000500"/>
            <a:ext cx="2209800" cy="1009650"/>
            <a:chOff x="1728" y="2256"/>
            <a:chExt cx="1392" cy="636"/>
          </a:xfrm>
        </p:grpSpPr>
        <p:graphicFrame>
          <p:nvGraphicFramePr>
            <p:cNvPr id="1030" name="Object 5"/>
            <p:cNvGraphicFramePr>
              <a:graphicFrameLocks noChangeAspect="1"/>
            </p:cNvGraphicFramePr>
            <p:nvPr/>
          </p:nvGraphicFramePr>
          <p:xfrm>
            <a:off x="1937" y="2256"/>
            <a:ext cx="1166" cy="636"/>
          </p:xfrm>
          <a:graphic>
            <a:graphicData uri="http://schemas.openxmlformats.org/presentationml/2006/ole">
              <mc:AlternateContent xmlns:mc="http://schemas.openxmlformats.org/markup-compatibility/2006">
                <mc:Choice xmlns:v="urn:schemas-microsoft-com:vml" Requires="v">
                  <p:oleObj spid="_x0000_s22995" name="数式" r:id="rId9" imgW="1194120" imgH="648000" progId="Equation.3">
                    <p:embed/>
                  </p:oleObj>
                </mc:Choice>
                <mc:Fallback>
                  <p:oleObj name="数式" r:id="rId9" imgW="1194120" imgH="648000" progId="Equation.3">
                    <p:embed/>
                    <p:pic>
                      <p:nvPicPr>
                        <p:cNvPr id="0" name="Picture 38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937" y="2256"/>
                          <a:ext cx="1166" cy="636"/>
                        </a:xfrm>
                        <a:prstGeom prst="rect">
                          <a:avLst/>
                        </a:prstGeom>
                        <a:noFill/>
                        <a:extLst>
                          <a:ext uri="{909E8E84-426E-40DD-AFC4-6F175D3DCCD1}">
                            <a14:hiddenFill xmlns:a14="http://schemas.microsoft.com/office/drawing/2010/main">
                              <a:solidFill>
                                <a:schemeClr val="accent1"/>
                              </a:solidFill>
                            </a14:hiddenFill>
                          </a:ext>
                        </a:extLst>
                      </p:spPr>
                    </p:pic>
                  </p:oleObj>
                </mc:Fallback>
              </mc:AlternateContent>
            </a:graphicData>
          </a:graphic>
        </p:graphicFrame>
        <p:sp>
          <p:nvSpPr>
            <p:cNvPr id="1049" name="Text Box 8"/>
            <p:cNvSpPr txBox="1">
              <a:spLocks noChangeArrowheads="1"/>
            </p:cNvSpPr>
            <p:nvPr/>
          </p:nvSpPr>
          <p:spPr bwMode="auto">
            <a:xfrm>
              <a:off x="1728" y="2436"/>
              <a:ext cx="262" cy="233"/>
            </a:xfrm>
            <a:prstGeom prst="rect">
              <a:avLst/>
            </a:prstGeom>
            <a:noFill/>
            <a:ln w="9525">
              <a:noFill/>
              <a:miter lim="800000"/>
              <a:headEnd/>
              <a:tailEnd/>
            </a:ln>
          </p:spPr>
          <p:txBody>
            <a:bodyPr wrap="none">
              <a:spAutoFit/>
            </a:bodyPr>
            <a:lstStyle/>
            <a:p>
              <a:r>
                <a:rPr lang="en-US" altLang="ja-JP">
                  <a:solidFill>
                    <a:srgbClr val="FF9900"/>
                  </a:solidFill>
                </a:rPr>
                <a:t>⇒</a:t>
              </a:r>
            </a:p>
          </p:txBody>
        </p:sp>
        <p:sp>
          <p:nvSpPr>
            <p:cNvPr id="1050" name="Rectangle 10"/>
            <p:cNvSpPr>
              <a:spLocks noChangeArrowheads="1"/>
            </p:cNvSpPr>
            <p:nvPr/>
          </p:nvSpPr>
          <p:spPr bwMode="auto">
            <a:xfrm>
              <a:off x="2016" y="2256"/>
              <a:ext cx="1104" cy="624"/>
            </a:xfrm>
            <a:prstGeom prst="rect">
              <a:avLst/>
            </a:prstGeom>
            <a:noFill/>
            <a:ln w="9525">
              <a:solidFill>
                <a:schemeClr val="tx1"/>
              </a:solidFill>
              <a:miter lim="800000"/>
              <a:headEnd/>
              <a:tailEnd/>
            </a:ln>
          </p:spPr>
          <p:txBody>
            <a:bodyPr wrap="none" anchor="ctr"/>
            <a:lstStyle/>
            <a:p>
              <a:endParaRPr lang="ja-JP" altLang="en-US"/>
            </a:p>
          </p:txBody>
        </p:sp>
      </p:grpSp>
      <p:graphicFrame>
        <p:nvGraphicFramePr>
          <p:cNvPr id="1027" name="Object 4"/>
          <p:cNvGraphicFramePr>
            <a:graphicFrameLocks noChangeAspect="1"/>
          </p:cNvGraphicFramePr>
          <p:nvPr/>
        </p:nvGraphicFramePr>
        <p:xfrm>
          <a:off x="2643554" y="4000500"/>
          <a:ext cx="1066800" cy="935038"/>
        </p:xfrm>
        <a:graphic>
          <a:graphicData uri="http://schemas.openxmlformats.org/presentationml/2006/ole">
            <mc:AlternateContent xmlns:mc="http://schemas.openxmlformats.org/markup-compatibility/2006">
              <mc:Choice xmlns:v="urn:schemas-microsoft-com:vml" Requires="v">
                <p:oleObj spid="_x0000_s22996" name="数式" r:id="rId11" imgW="838440" imgH="723960" progId="Equation.3">
                  <p:embed/>
                </p:oleObj>
              </mc:Choice>
              <mc:Fallback>
                <p:oleObj name="数式" r:id="rId11" imgW="838440" imgH="723960" progId="Equation.3">
                  <p:embed/>
                  <p:pic>
                    <p:nvPicPr>
                      <p:cNvPr id="0" name="Picture 38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643554" y="4000500"/>
                        <a:ext cx="1066800" cy="935038"/>
                      </a:xfrm>
                      <a:prstGeom prst="rect">
                        <a:avLst/>
                      </a:prstGeom>
                      <a:noFill/>
                      <a:extLst>
                        <a:ext uri="{909E8E84-426E-40DD-AFC4-6F175D3DCCD1}">
                          <a14:hiddenFill xmlns:a14="http://schemas.microsoft.com/office/drawing/2010/main">
                            <a:solidFill>
                              <a:schemeClr val="accent1"/>
                            </a:solidFill>
                          </a14:hiddenFill>
                        </a:ext>
                      </a:extLst>
                    </p:spPr>
                  </p:pic>
                </p:oleObj>
              </mc:Fallback>
            </mc:AlternateContent>
          </a:graphicData>
        </a:graphic>
      </p:graphicFrame>
      <p:graphicFrame>
        <p:nvGraphicFramePr>
          <p:cNvPr id="1028" name="Object 2"/>
          <p:cNvGraphicFramePr>
            <a:graphicFrameLocks noChangeAspect="1"/>
          </p:cNvGraphicFramePr>
          <p:nvPr>
            <p:extLst/>
          </p:nvPr>
        </p:nvGraphicFramePr>
        <p:xfrm>
          <a:off x="5721543" y="3763169"/>
          <a:ext cx="3149111" cy="1785938"/>
        </p:xfrm>
        <a:graphic>
          <a:graphicData uri="http://schemas.openxmlformats.org/presentationml/2006/ole">
            <mc:AlternateContent xmlns:mc="http://schemas.openxmlformats.org/markup-compatibility/2006">
              <mc:Choice xmlns:v="urn:schemas-microsoft-com:vml" Requires="v">
                <p:oleObj spid="_x0000_s22997" name="数式" r:id="rId13" imgW="4026960" imgH="2273760" progId="Equation.3">
                  <p:embed/>
                </p:oleObj>
              </mc:Choice>
              <mc:Fallback>
                <p:oleObj name="数式" r:id="rId13" imgW="4026960" imgH="2273760" progId="Equation.3">
                  <p:embed/>
                  <p:pic>
                    <p:nvPicPr>
                      <p:cNvPr id="0" name="Picture 38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721543" y="3763169"/>
                        <a:ext cx="3149111" cy="1785938"/>
                      </a:xfrm>
                      <a:prstGeom prst="rect">
                        <a:avLst/>
                      </a:prstGeom>
                      <a:noFill/>
                      <a:extLst>
                        <a:ext uri="{909E8E84-426E-40DD-AFC4-6F175D3DCCD1}">
                          <a14:hiddenFill xmlns:a14="http://schemas.microsoft.com/office/drawing/2010/main">
                            <a:solidFill>
                              <a:schemeClr val="accent1"/>
                            </a:solidFill>
                          </a14:hiddenFill>
                        </a:ext>
                      </a:extLst>
                    </p:spPr>
                  </p:pic>
                </p:oleObj>
              </mc:Fallback>
            </mc:AlternateContent>
          </a:graphicData>
        </a:graphic>
      </p:graphicFrame>
      <p:graphicFrame>
        <p:nvGraphicFramePr>
          <p:cNvPr id="1029" name="Object 2"/>
          <p:cNvGraphicFramePr>
            <a:graphicFrameLocks noChangeAspect="1"/>
          </p:cNvGraphicFramePr>
          <p:nvPr/>
        </p:nvGraphicFramePr>
        <p:xfrm>
          <a:off x="1071197" y="2286000"/>
          <a:ext cx="3429000" cy="687388"/>
        </p:xfrm>
        <a:graphic>
          <a:graphicData uri="http://schemas.openxmlformats.org/presentationml/2006/ole">
            <mc:AlternateContent xmlns:mc="http://schemas.openxmlformats.org/markup-compatibility/2006">
              <mc:Choice xmlns:v="urn:schemas-microsoft-com:vml" Requires="v">
                <p:oleObj spid="_x0000_s22998" name="数式" r:id="rId15" imgW="3988800" imgH="787680" progId="Equation.3">
                  <p:embed/>
                </p:oleObj>
              </mc:Choice>
              <mc:Fallback>
                <p:oleObj name="数式" r:id="rId15" imgW="3988800" imgH="787680" progId="Equation.3">
                  <p:embed/>
                  <p:pic>
                    <p:nvPicPr>
                      <p:cNvPr id="0" name="Picture 386"/>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71197" y="2286000"/>
                        <a:ext cx="3429000" cy="6873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45" name="直線コネクタ 44"/>
          <p:cNvCxnSpPr/>
          <p:nvPr/>
        </p:nvCxnSpPr>
        <p:spPr>
          <a:xfrm>
            <a:off x="1786305" y="2928939"/>
            <a:ext cx="213946" cy="1587"/>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46" name="テキスト ボックス 45"/>
          <p:cNvSpPr txBox="1"/>
          <p:nvPr/>
        </p:nvSpPr>
        <p:spPr>
          <a:xfrm>
            <a:off x="1928446" y="3000375"/>
            <a:ext cx="6306469" cy="381160"/>
          </a:xfrm>
          <a:prstGeom prst="rect">
            <a:avLst/>
          </a:prstGeom>
          <a:noFill/>
        </p:spPr>
        <p:txBody>
          <a:bodyPr wrap="none" lIns="103155" tIns="51577" rIns="103155" bIns="51577">
            <a:spAutoFit/>
          </a:bodyPr>
          <a:lstStyle/>
          <a:p>
            <a:pPr>
              <a:defRPr/>
            </a:pPr>
            <a:r>
              <a:rPr lang="en-US" altLang="ja-JP" i="1" dirty="0">
                <a:solidFill>
                  <a:srgbClr val="FF0000"/>
                </a:solidFill>
                <a:latin typeface="+mn-lt"/>
              </a:rPr>
              <a:t>a</a:t>
            </a:r>
            <a:r>
              <a:rPr lang="en-US" altLang="ja-JP" i="1" baseline="-25000" dirty="0">
                <a:solidFill>
                  <a:srgbClr val="FF0000"/>
                </a:solidFill>
                <a:latin typeface="Symbol" pitchFamily="18" charset="2"/>
              </a:rPr>
              <a:t>m</a:t>
            </a:r>
            <a:r>
              <a:rPr lang="en-US" altLang="ja-JP" i="1" dirty="0">
                <a:solidFill>
                  <a:srgbClr val="FF0000"/>
                </a:solidFill>
                <a:latin typeface="Symbol" pitchFamily="18" charset="2"/>
              </a:rPr>
              <a:t>   </a:t>
            </a:r>
            <a:r>
              <a:rPr lang="en-US" altLang="ja-JP" i="1" dirty="0">
                <a:solidFill>
                  <a:srgbClr val="00B050"/>
                </a:solidFill>
                <a:latin typeface="+mn-lt"/>
              </a:rPr>
              <a:t>an</a:t>
            </a:r>
            <a:r>
              <a:rPr lang="en-US" altLang="ja-JP" i="1" dirty="0">
                <a:solidFill>
                  <a:srgbClr val="00B050"/>
                </a:solidFill>
                <a:latin typeface="Symbol" pitchFamily="18" charset="2"/>
              </a:rPr>
              <a:t> i</a:t>
            </a:r>
            <a:r>
              <a:rPr lang="en-US" altLang="ja-JP" i="1" dirty="0">
                <a:solidFill>
                  <a:srgbClr val="00B050"/>
                </a:solidFill>
                <a:latin typeface="+mn-lt"/>
              </a:rPr>
              <a:t>ndependent</a:t>
            </a:r>
            <a:r>
              <a:rPr lang="en-US" altLang="ja-JP" i="1" dirty="0">
                <a:solidFill>
                  <a:srgbClr val="00B050"/>
                </a:solidFill>
                <a:latin typeface="Symbol" pitchFamily="18" charset="2"/>
              </a:rPr>
              <a:t> </a:t>
            </a:r>
            <a:r>
              <a:rPr lang="en-US" altLang="ja-JP" i="1" dirty="0">
                <a:solidFill>
                  <a:srgbClr val="00B050"/>
                </a:solidFill>
                <a:latin typeface="+mn-lt"/>
              </a:rPr>
              <a:t>precise</a:t>
            </a:r>
            <a:r>
              <a:rPr lang="en-US" altLang="ja-JP" i="1" dirty="0">
                <a:solidFill>
                  <a:srgbClr val="00B050"/>
                </a:solidFill>
                <a:latin typeface="Symbol" pitchFamily="18" charset="2"/>
              </a:rPr>
              <a:t> </a:t>
            </a:r>
            <a:r>
              <a:rPr lang="en-US" altLang="ja-JP" i="1" dirty="0" err="1">
                <a:solidFill>
                  <a:srgbClr val="00B050"/>
                </a:solidFill>
                <a:latin typeface="+mn-lt"/>
              </a:rPr>
              <a:t>muon</a:t>
            </a:r>
            <a:r>
              <a:rPr lang="en-US" altLang="ja-JP" i="1" dirty="0">
                <a:solidFill>
                  <a:srgbClr val="00B050"/>
                </a:solidFill>
                <a:latin typeface="+mn-lt"/>
              </a:rPr>
              <a:t> mass measurement is required</a:t>
            </a:r>
            <a:endParaRPr lang="ja-JP" altLang="en-US" dirty="0">
              <a:solidFill>
                <a:srgbClr val="00B050"/>
              </a:solidFill>
              <a:latin typeface="+mn-lt"/>
            </a:endParaRPr>
          </a:p>
        </p:txBody>
      </p:sp>
      <p:cxnSp>
        <p:nvCxnSpPr>
          <p:cNvPr id="48" name="直線コネクタ 47"/>
          <p:cNvCxnSpPr/>
          <p:nvPr/>
        </p:nvCxnSpPr>
        <p:spPr>
          <a:xfrm flipV="1">
            <a:off x="2715358" y="2357439"/>
            <a:ext cx="1642696" cy="642937"/>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49" name="角丸四角形 48"/>
          <p:cNvSpPr/>
          <p:nvPr/>
        </p:nvSpPr>
        <p:spPr>
          <a:xfrm>
            <a:off x="2643554" y="4071939"/>
            <a:ext cx="1143000" cy="92868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lIns="103155" tIns="51577" rIns="103155" bIns="51577" anchor="ctr"/>
          <a:lstStyle/>
          <a:p>
            <a:pPr algn="ctr">
              <a:defRPr/>
            </a:pPr>
            <a:endParaRPr lang="ja-JP" altLang="en-US"/>
          </a:p>
        </p:txBody>
      </p:sp>
      <p:cxnSp>
        <p:nvCxnSpPr>
          <p:cNvPr id="51" name="直線矢印コネクタ 50"/>
          <p:cNvCxnSpPr>
            <a:stCxn id="49" idx="2"/>
            <a:endCxn id="1042" idx="0"/>
          </p:cNvCxnSpPr>
          <p:nvPr/>
        </p:nvCxnSpPr>
        <p:spPr>
          <a:xfrm rot="5400000">
            <a:off x="2316773" y="4388095"/>
            <a:ext cx="285750" cy="1510811"/>
          </a:xfrm>
          <a:prstGeom prst="straightConnector1">
            <a:avLst/>
          </a:prstGeom>
          <a:ln w="28575">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1042" name="テキスト ボックス 51"/>
          <p:cNvSpPr txBox="1">
            <a:spLocks noChangeArrowheads="1"/>
          </p:cNvSpPr>
          <p:nvPr/>
        </p:nvSpPr>
        <p:spPr bwMode="auto">
          <a:xfrm>
            <a:off x="643304" y="5286375"/>
            <a:ext cx="2121877" cy="381000"/>
          </a:xfrm>
          <a:prstGeom prst="rect">
            <a:avLst/>
          </a:prstGeom>
          <a:noFill/>
          <a:ln w="9525">
            <a:noFill/>
            <a:miter lim="800000"/>
            <a:headEnd/>
            <a:tailEnd/>
          </a:ln>
        </p:spPr>
        <p:txBody>
          <a:bodyPr wrap="none" lIns="103155" tIns="51577" rIns="103155" bIns="51577">
            <a:spAutoFit/>
          </a:bodyPr>
          <a:lstStyle/>
          <a:p>
            <a:r>
              <a:rPr lang="en-US" altLang="ja-JP">
                <a:solidFill>
                  <a:srgbClr val="0070C0"/>
                </a:solidFill>
              </a:rPr>
              <a:t>From g-2 strage ring</a:t>
            </a:r>
            <a:endParaRPr lang="ja-JP" altLang="en-US">
              <a:solidFill>
                <a:srgbClr val="0070C0"/>
              </a:solidFill>
            </a:endParaRPr>
          </a:p>
        </p:txBody>
      </p:sp>
      <p:sp>
        <p:nvSpPr>
          <p:cNvPr id="54" name="角丸四角形 53"/>
          <p:cNvSpPr/>
          <p:nvPr/>
        </p:nvSpPr>
        <p:spPr>
          <a:xfrm>
            <a:off x="3858359" y="4071939"/>
            <a:ext cx="927588" cy="928687"/>
          </a:xfrm>
          <a:prstGeom prst="round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103155" tIns="51577" rIns="103155" bIns="51577" anchor="ctr"/>
          <a:lstStyle/>
          <a:p>
            <a:pPr algn="ctr">
              <a:defRPr/>
            </a:pPr>
            <a:endParaRPr lang="ja-JP" altLang="en-US"/>
          </a:p>
        </p:txBody>
      </p:sp>
      <p:cxnSp>
        <p:nvCxnSpPr>
          <p:cNvPr id="57" name="直線矢印コネクタ 56"/>
          <p:cNvCxnSpPr/>
          <p:nvPr/>
        </p:nvCxnSpPr>
        <p:spPr>
          <a:xfrm>
            <a:off x="4286251" y="5000625"/>
            <a:ext cx="571500" cy="285750"/>
          </a:xfrm>
          <a:prstGeom prst="straightConnector1">
            <a:avLst/>
          </a:prstGeom>
          <a:ln w="28575">
            <a:solidFill>
              <a:schemeClr val="accent6"/>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59" name="テキスト ボックス 58"/>
          <p:cNvSpPr txBox="1"/>
          <p:nvPr/>
        </p:nvSpPr>
        <p:spPr>
          <a:xfrm>
            <a:off x="3450981" y="5286375"/>
            <a:ext cx="2349937" cy="381160"/>
          </a:xfrm>
          <a:prstGeom prst="rect">
            <a:avLst/>
          </a:prstGeom>
          <a:noFill/>
        </p:spPr>
        <p:txBody>
          <a:bodyPr wrap="none" lIns="103155" tIns="51577" rIns="103155" bIns="51577">
            <a:spAutoFit/>
          </a:bodyPr>
          <a:lstStyle/>
          <a:p>
            <a:pPr>
              <a:defRPr/>
            </a:pPr>
            <a:r>
              <a:rPr lang="en-US" altLang="ja-JP" dirty="0">
                <a:solidFill>
                  <a:schemeClr val="accent6"/>
                </a:solidFill>
                <a:latin typeface="Arial" charset="0"/>
              </a:rPr>
              <a:t>From </a:t>
            </a:r>
            <a:r>
              <a:rPr lang="en-US" altLang="ja-JP" dirty="0" err="1">
                <a:solidFill>
                  <a:schemeClr val="accent6"/>
                </a:solidFill>
                <a:latin typeface="Arial" charset="0"/>
              </a:rPr>
              <a:t>Muonium</a:t>
            </a:r>
            <a:r>
              <a:rPr lang="en-US" altLang="ja-JP" dirty="0">
                <a:solidFill>
                  <a:schemeClr val="accent6"/>
                </a:solidFill>
                <a:latin typeface="Arial" charset="0"/>
              </a:rPr>
              <a:t> HFS </a:t>
            </a:r>
            <a:endParaRPr lang="ja-JP" altLang="en-US" dirty="0">
              <a:solidFill>
                <a:schemeClr val="accent6"/>
              </a:solidFill>
              <a:latin typeface="Arial" charset="0"/>
            </a:endParaRPr>
          </a:p>
        </p:txBody>
      </p:sp>
      <p:cxnSp>
        <p:nvCxnSpPr>
          <p:cNvPr id="47" name="直線コネクタ 46"/>
          <p:cNvCxnSpPr/>
          <p:nvPr/>
        </p:nvCxnSpPr>
        <p:spPr>
          <a:xfrm>
            <a:off x="2429608" y="2786064"/>
            <a:ext cx="213946" cy="1587"/>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2" name="直線コネクタ 51"/>
          <p:cNvCxnSpPr/>
          <p:nvPr/>
        </p:nvCxnSpPr>
        <p:spPr>
          <a:xfrm>
            <a:off x="8132885" y="4572000"/>
            <a:ext cx="429358" cy="158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3" name="直線コネクタ 52"/>
          <p:cNvCxnSpPr/>
          <p:nvPr/>
        </p:nvCxnSpPr>
        <p:spPr>
          <a:xfrm>
            <a:off x="8396654" y="5286375"/>
            <a:ext cx="429358" cy="158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6231321"/>
      </p:ext>
    </p:extLst>
  </p:cSld>
  <p:clrMapOvr>
    <a:masterClrMapping/>
  </p:clrMapOvr>
  <p:transition advTm="120000">
    <p:wipe dir="d"/>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2"/>
          <p:cNvSpPr txBox="1">
            <a:spLocks noChangeArrowheads="1"/>
          </p:cNvSpPr>
          <p:nvPr/>
        </p:nvSpPr>
        <p:spPr bwMode="auto">
          <a:xfrm>
            <a:off x="144463" y="138113"/>
            <a:ext cx="345281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ar-AE" sz="2000" b="1">
                <a:solidFill>
                  <a:srgbClr val="0000FF"/>
                </a:solidFill>
                <a:latin typeface="Times New Roman" panose="02020603050405020304" pitchFamily="18" charset="0"/>
              </a:rPr>
              <a:t>H atom wavefunction - orbital</a:t>
            </a:r>
          </a:p>
        </p:txBody>
      </p:sp>
      <p:grpSp>
        <p:nvGrpSpPr>
          <p:cNvPr id="30723" name="Group 3"/>
          <p:cNvGrpSpPr>
            <a:grpSpLocks/>
          </p:cNvGrpSpPr>
          <p:nvPr/>
        </p:nvGrpSpPr>
        <p:grpSpPr bwMode="auto">
          <a:xfrm>
            <a:off x="200025" y="503238"/>
            <a:ext cx="5354638" cy="1392237"/>
            <a:chOff x="126" y="317"/>
            <a:chExt cx="3373" cy="877"/>
          </a:xfrm>
        </p:grpSpPr>
        <p:graphicFrame>
          <p:nvGraphicFramePr>
            <p:cNvPr id="30738" name="Object 4"/>
            <p:cNvGraphicFramePr>
              <a:graphicFrameLocks noChangeAspect="1"/>
            </p:cNvGraphicFramePr>
            <p:nvPr/>
          </p:nvGraphicFramePr>
          <p:xfrm>
            <a:off x="1145" y="317"/>
            <a:ext cx="2053" cy="571"/>
          </p:xfrm>
          <a:graphic>
            <a:graphicData uri="http://schemas.openxmlformats.org/presentationml/2006/ole">
              <mc:AlternateContent xmlns:mc="http://schemas.openxmlformats.org/markup-compatibility/2006">
                <mc:Choice xmlns:v="urn:schemas-microsoft-com:vml" Requires="v">
                  <p:oleObj spid="_x0000_s115748" name="Equation" r:id="rId3" imgW="1689100" imgH="469900" progId="">
                    <p:embed/>
                  </p:oleObj>
                </mc:Choice>
                <mc:Fallback>
                  <p:oleObj name="Equation" r:id="rId3" imgW="1689100" imgH="469900" progId="">
                    <p:embed/>
                    <p:pic>
                      <p:nvPicPr>
                        <p:cNvPr id="0"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5" y="317"/>
                          <a:ext cx="2053" cy="57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0739" name="Text Box 5"/>
            <p:cNvSpPr txBox="1">
              <a:spLocks noChangeArrowheads="1"/>
            </p:cNvSpPr>
            <p:nvPr/>
          </p:nvSpPr>
          <p:spPr bwMode="auto">
            <a:xfrm>
              <a:off x="126" y="442"/>
              <a:ext cx="759"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ar-AE" sz="2000" b="1">
                  <a:solidFill>
                    <a:srgbClr val="CA0000"/>
                  </a:solidFill>
                  <a:latin typeface="Times New Roman" panose="02020603050405020304" pitchFamily="18" charset="0"/>
                </a:rPr>
                <a:t>1</a:t>
              </a:r>
              <a:r>
                <a:rPr lang="en-US" altLang="ar-AE" sz="2000" b="1" i="1">
                  <a:solidFill>
                    <a:srgbClr val="CA0000"/>
                  </a:solidFill>
                  <a:latin typeface="Times New Roman" panose="02020603050405020304" pitchFamily="18" charset="0"/>
                </a:rPr>
                <a:t>s</a:t>
              </a:r>
              <a:r>
                <a:rPr lang="en-US" altLang="ar-AE" sz="2000" b="1">
                  <a:solidFill>
                    <a:srgbClr val="CA0000"/>
                  </a:solidFill>
                  <a:latin typeface="Times New Roman" panose="02020603050405020304" pitchFamily="18" charset="0"/>
                </a:rPr>
                <a:t> orbital</a:t>
              </a:r>
            </a:p>
          </p:txBody>
        </p:sp>
        <p:sp>
          <p:nvSpPr>
            <p:cNvPr id="30740" name="Text Box 6"/>
            <p:cNvSpPr txBox="1">
              <a:spLocks noChangeArrowheads="1"/>
            </p:cNvSpPr>
            <p:nvPr/>
          </p:nvSpPr>
          <p:spPr bwMode="auto">
            <a:xfrm>
              <a:off x="1156" y="944"/>
              <a:ext cx="2343"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ar-AE" sz="2000" b="1" i="1">
                  <a:latin typeface="Times New Roman" panose="02020603050405020304" pitchFamily="18" charset="0"/>
                </a:rPr>
                <a:t>a</a:t>
              </a:r>
              <a:r>
                <a:rPr lang="en-US" altLang="ar-AE" sz="2000" b="1" baseline="-25000">
                  <a:latin typeface="Times New Roman" panose="02020603050405020304" pitchFamily="18" charset="0"/>
                </a:rPr>
                <a:t>0</a:t>
              </a:r>
              <a:r>
                <a:rPr lang="en-US" altLang="ar-AE" sz="2000" b="1">
                  <a:latin typeface="Times New Roman" panose="02020603050405020304" pitchFamily="18" charset="0"/>
                </a:rPr>
                <a:t> = 0.529 </a:t>
              </a:r>
              <a:r>
                <a:rPr lang="en-US" altLang="ar-AE" sz="2000" b="1">
                  <a:latin typeface="Times New Roman" panose="02020603050405020304" pitchFamily="18" charset="0"/>
                  <a:cs typeface="Times New Roman" panose="02020603050405020304" pitchFamily="18" charset="0"/>
                </a:rPr>
                <a:t>Å	the Bohr radius</a:t>
              </a:r>
              <a:endParaRPr lang="en-US" altLang="ar-AE" sz="2000" b="1">
                <a:latin typeface="Times New Roman" panose="02020603050405020304" pitchFamily="18" charset="0"/>
              </a:endParaRPr>
            </a:p>
          </p:txBody>
        </p:sp>
      </p:grpSp>
      <p:sp>
        <p:nvSpPr>
          <p:cNvPr id="30724" name="Text Box 7"/>
          <p:cNvSpPr txBox="1">
            <a:spLocks noChangeArrowheads="1"/>
          </p:cNvSpPr>
          <p:nvPr/>
        </p:nvSpPr>
        <p:spPr bwMode="auto">
          <a:xfrm>
            <a:off x="258763" y="2005013"/>
            <a:ext cx="8682037"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ar-AE" sz="2000" b="1">
                <a:solidFill>
                  <a:srgbClr val="008000"/>
                </a:solidFill>
                <a:latin typeface="Times New Roman" panose="02020603050405020304" pitchFamily="18" charset="0"/>
              </a:rPr>
              <a:t>The wavefunction is the probability amplitude.  The probability is the absolute</a:t>
            </a:r>
            <a:br>
              <a:rPr lang="en-US" altLang="ar-AE" sz="2000" b="1">
                <a:solidFill>
                  <a:srgbClr val="008000"/>
                </a:solidFill>
                <a:latin typeface="Times New Roman" panose="02020603050405020304" pitchFamily="18" charset="0"/>
              </a:rPr>
            </a:br>
            <a:r>
              <a:rPr lang="en-US" altLang="ar-AE" sz="2000" b="1">
                <a:solidFill>
                  <a:srgbClr val="008000"/>
                </a:solidFill>
                <a:latin typeface="Times New Roman" panose="02020603050405020304" pitchFamily="18" charset="0"/>
              </a:rPr>
              <a:t>	valued squared of the wavefunction.</a:t>
            </a:r>
          </a:p>
        </p:txBody>
      </p:sp>
      <p:grpSp>
        <p:nvGrpSpPr>
          <p:cNvPr id="30725" name="Group 8"/>
          <p:cNvGrpSpPr>
            <a:grpSpLocks/>
          </p:cNvGrpSpPr>
          <p:nvPr/>
        </p:nvGrpSpPr>
        <p:grpSpPr bwMode="auto">
          <a:xfrm>
            <a:off x="315913" y="2725738"/>
            <a:ext cx="8715375" cy="739775"/>
            <a:chOff x="199" y="1717"/>
            <a:chExt cx="5490" cy="466"/>
          </a:xfrm>
        </p:grpSpPr>
        <p:graphicFrame>
          <p:nvGraphicFramePr>
            <p:cNvPr id="30736" name="Object 9"/>
            <p:cNvGraphicFramePr>
              <a:graphicFrameLocks noChangeAspect="1"/>
            </p:cNvGraphicFramePr>
            <p:nvPr/>
          </p:nvGraphicFramePr>
          <p:xfrm>
            <a:off x="199" y="1717"/>
            <a:ext cx="1352" cy="372"/>
          </p:xfrm>
          <a:graphic>
            <a:graphicData uri="http://schemas.openxmlformats.org/presentationml/2006/ole">
              <mc:AlternateContent xmlns:mc="http://schemas.openxmlformats.org/markup-compatibility/2006">
                <mc:Choice xmlns:v="urn:schemas-microsoft-com:vml" Requires="v">
                  <p:oleObj spid="_x0000_s115749" name="Equation" r:id="rId5" imgW="1016000" imgH="279400" progId="">
                    <p:embed/>
                  </p:oleObj>
                </mc:Choice>
                <mc:Fallback>
                  <p:oleObj name="Equation" r:id="rId5" imgW="1016000" imgH="279400" progId="">
                    <p:embed/>
                    <p:pic>
                      <p:nvPicPr>
                        <p:cNvPr id="0" name="Picture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9" y="1717"/>
                          <a:ext cx="1352" cy="37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0737" name="Text Box 10"/>
            <p:cNvSpPr txBox="1">
              <a:spLocks noChangeArrowheads="1"/>
            </p:cNvSpPr>
            <p:nvPr/>
          </p:nvSpPr>
          <p:spPr bwMode="auto">
            <a:xfrm>
              <a:off x="1731" y="1741"/>
              <a:ext cx="3958" cy="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ar-AE" sz="2000" b="1">
                  <a:solidFill>
                    <a:srgbClr val="990000"/>
                  </a:solidFill>
                  <a:latin typeface="Times New Roman" panose="02020603050405020304" pitchFamily="18" charset="0"/>
                </a:rPr>
                <a:t>This is the probability of finding the electron a distance</a:t>
              </a:r>
            </a:p>
            <a:p>
              <a:pPr eaLnBrk="1" hangingPunct="1"/>
              <a:r>
                <a:rPr lang="en-US" altLang="ar-AE" sz="2000" b="1" i="1">
                  <a:solidFill>
                    <a:srgbClr val="990000"/>
                  </a:solidFill>
                  <a:latin typeface="Times New Roman" panose="02020603050405020304" pitchFamily="18" charset="0"/>
                </a:rPr>
                <a:t>r</a:t>
              </a:r>
              <a:r>
                <a:rPr lang="en-US" altLang="ar-AE" sz="2000" b="1">
                  <a:solidFill>
                    <a:srgbClr val="990000"/>
                  </a:solidFill>
                  <a:latin typeface="Times New Roman" panose="02020603050405020304" pitchFamily="18" charset="0"/>
                </a:rPr>
                <a:t> from the nucleus on a line where the nucleus is at </a:t>
              </a:r>
              <a:r>
                <a:rPr lang="en-US" altLang="ar-AE" sz="2000" b="1" i="1">
                  <a:solidFill>
                    <a:srgbClr val="990000"/>
                  </a:solidFill>
                  <a:latin typeface="Times New Roman" panose="02020603050405020304" pitchFamily="18" charset="0"/>
                </a:rPr>
                <a:t>r</a:t>
              </a:r>
              <a:r>
                <a:rPr lang="en-US" altLang="ar-AE" sz="2000" b="1">
                  <a:solidFill>
                    <a:srgbClr val="990000"/>
                  </a:solidFill>
                  <a:latin typeface="Times New Roman" panose="02020603050405020304" pitchFamily="18" charset="0"/>
                </a:rPr>
                <a:t> = 0.</a:t>
              </a:r>
            </a:p>
          </p:txBody>
        </p:sp>
      </p:grpSp>
      <p:grpSp>
        <p:nvGrpSpPr>
          <p:cNvPr id="30731" name="Group 11"/>
          <p:cNvGrpSpPr>
            <a:grpSpLocks/>
          </p:cNvGrpSpPr>
          <p:nvPr/>
        </p:nvGrpSpPr>
        <p:grpSpPr bwMode="auto">
          <a:xfrm>
            <a:off x="117475" y="3732213"/>
            <a:ext cx="8763000" cy="2954337"/>
            <a:chOff x="74" y="2351"/>
            <a:chExt cx="5520" cy="1861"/>
          </a:xfrm>
        </p:grpSpPr>
        <p:grpSp>
          <p:nvGrpSpPr>
            <p:cNvPr id="30728" name="Group 12"/>
            <p:cNvGrpSpPr>
              <a:grpSpLocks/>
            </p:cNvGrpSpPr>
            <p:nvPr/>
          </p:nvGrpSpPr>
          <p:grpSpPr bwMode="auto">
            <a:xfrm>
              <a:off x="74" y="2351"/>
              <a:ext cx="5520" cy="1861"/>
              <a:chOff x="74" y="2351"/>
              <a:chExt cx="5520" cy="1861"/>
            </a:xfrm>
          </p:grpSpPr>
          <p:sp>
            <p:nvSpPr>
              <p:cNvPr id="30730" name="Text Box 13"/>
              <p:cNvSpPr txBox="1">
                <a:spLocks noChangeArrowheads="1"/>
              </p:cNvSpPr>
              <p:nvPr/>
            </p:nvSpPr>
            <p:spPr bwMode="auto">
              <a:xfrm>
                <a:off x="1225" y="3945"/>
                <a:ext cx="440"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ar-AE" sz="2000" b="1" i="1">
                    <a:latin typeface="Times New Roman" panose="02020603050405020304" pitchFamily="18" charset="0"/>
                  </a:rPr>
                  <a:t>r</a:t>
                </a:r>
                <a:r>
                  <a:rPr lang="en-US" altLang="ar-AE" sz="2000" b="1">
                    <a:latin typeface="Times New Roman" panose="02020603050405020304" pitchFamily="18" charset="0"/>
                  </a:rPr>
                  <a:t> (</a:t>
                </a:r>
                <a:r>
                  <a:rPr lang="en-US" altLang="ar-AE" sz="2000" b="1">
                    <a:latin typeface="Times New Roman" panose="02020603050405020304" pitchFamily="18" charset="0"/>
                    <a:cs typeface="Times New Roman" panose="02020603050405020304" pitchFamily="18" charset="0"/>
                  </a:rPr>
                  <a:t>Å)</a:t>
                </a:r>
                <a:endParaRPr lang="en-US" altLang="ar-AE" sz="2000" b="1">
                  <a:latin typeface="Times New Roman" panose="02020603050405020304" pitchFamily="18" charset="0"/>
                </a:endParaRPr>
              </a:p>
            </p:txBody>
          </p:sp>
          <p:sp>
            <p:nvSpPr>
              <p:cNvPr id="2" name="Text Box 14"/>
              <p:cNvSpPr txBox="1">
                <a:spLocks noChangeArrowheads="1"/>
              </p:cNvSpPr>
              <p:nvPr/>
            </p:nvSpPr>
            <p:spPr bwMode="auto">
              <a:xfrm>
                <a:off x="74" y="2828"/>
                <a:ext cx="226"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ar-AE" sz="2000" b="1">
                    <a:latin typeface="Times New Roman" panose="02020603050405020304" pitchFamily="18" charset="0"/>
                    <a:sym typeface="Symbol" panose="05050102010706020507" pitchFamily="18" charset="2"/>
                  </a:rPr>
                  <a:t></a:t>
                </a:r>
                <a:endParaRPr lang="en-US" altLang="ar-AE" sz="2000" b="1">
                  <a:latin typeface="Times New Roman" panose="02020603050405020304" pitchFamily="18" charset="0"/>
                </a:endParaRPr>
              </a:p>
            </p:txBody>
          </p:sp>
          <p:pic>
            <p:nvPicPr>
              <p:cNvPr id="30732" name="Picture 1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922" y="2351"/>
                <a:ext cx="2672" cy="1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33" name="Picture 1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99" y="2401"/>
                <a:ext cx="2612" cy="1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34" name="Text Box 17"/>
              <p:cNvSpPr txBox="1">
                <a:spLocks noChangeArrowheads="1"/>
              </p:cNvSpPr>
              <p:nvPr/>
            </p:nvSpPr>
            <p:spPr bwMode="auto">
              <a:xfrm>
                <a:off x="3993" y="3962"/>
                <a:ext cx="440"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ar-AE" sz="2000" b="1" i="1">
                    <a:latin typeface="Times New Roman" panose="02020603050405020304" pitchFamily="18" charset="0"/>
                  </a:rPr>
                  <a:t>r</a:t>
                </a:r>
                <a:r>
                  <a:rPr lang="en-US" altLang="ar-AE" sz="2000" b="1">
                    <a:latin typeface="Times New Roman" panose="02020603050405020304" pitchFamily="18" charset="0"/>
                  </a:rPr>
                  <a:t> (</a:t>
                </a:r>
                <a:r>
                  <a:rPr lang="en-US" altLang="ar-AE" sz="2000" b="1">
                    <a:latin typeface="Times New Roman" panose="02020603050405020304" pitchFamily="18" charset="0"/>
                    <a:cs typeface="Times New Roman" panose="02020603050405020304" pitchFamily="18" charset="0"/>
                  </a:rPr>
                  <a:t>Å)</a:t>
                </a:r>
                <a:endParaRPr lang="en-US" altLang="ar-AE" sz="2000" b="1">
                  <a:latin typeface="Times New Roman" panose="02020603050405020304" pitchFamily="18" charset="0"/>
                </a:endParaRPr>
              </a:p>
            </p:txBody>
          </p:sp>
          <p:sp>
            <p:nvSpPr>
              <p:cNvPr id="30735" name="Text Box 18"/>
              <p:cNvSpPr txBox="1">
                <a:spLocks noChangeArrowheads="1"/>
              </p:cNvSpPr>
              <p:nvPr/>
            </p:nvSpPr>
            <p:spPr bwMode="auto">
              <a:xfrm>
                <a:off x="2609" y="2814"/>
                <a:ext cx="278"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ar-AE" sz="2000" b="1">
                    <a:latin typeface="Times New Roman" panose="02020603050405020304" pitchFamily="18" charset="0"/>
                    <a:sym typeface="Symbol" panose="05050102010706020507" pitchFamily="18" charset="2"/>
                  </a:rPr>
                  <a:t></a:t>
                </a:r>
                <a:r>
                  <a:rPr lang="en-US" altLang="ar-AE" sz="2000" b="1" baseline="30000">
                    <a:latin typeface="Times New Roman" panose="02020603050405020304" pitchFamily="18" charset="0"/>
                    <a:sym typeface="Symbol" panose="05050102010706020507" pitchFamily="18" charset="2"/>
                  </a:rPr>
                  <a:t>2</a:t>
                </a:r>
                <a:endParaRPr lang="en-US" altLang="ar-AE" sz="2000" b="1">
                  <a:latin typeface="Times New Roman" panose="02020603050405020304" pitchFamily="18" charset="0"/>
                </a:endParaRPr>
              </a:p>
            </p:txBody>
          </p:sp>
        </p:grpSp>
        <p:sp>
          <p:nvSpPr>
            <p:cNvPr id="30729" name="Text Box 19"/>
            <p:cNvSpPr txBox="1">
              <a:spLocks noChangeArrowheads="1"/>
            </p:cNvSpPr>
            <p:nvPr/>
          </p:nvSpPr>
          <p:spPr bwMode="auto">
            <a:xfrm>
              <a:off x="3879" y="2926"/>
              <a:ext cx="1500"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ar-AE" sz="2000" b="1">
                  <a:solidFill>
                    <a:srgbClr val="CC0000"/>
                  </a:solidFill>
                  <a:latin typeface="Times New Roman" panose="02020603050405020304" pitchFamily="18" charset="0"/>
                </a:rPr>
                <a:t>note scale difference</a:t>
              </a:r>
            </a:p>
          </p:txBody>
        </p:sp>
      </p:grpSp>
      <p:sp>
        <p:nvSpPr>
          <p:cNvPr id="30727" name="Text Box 20"/>
          <p:cNvSpPr txBox="1">
            <a:spLocks noChangeArrowheads="1"/>
          </p:cNvSpPr>
          <p:nvPr/>
        </p:nvSpPr>
        <p:spPr bwMode="auto">
          <a:xfrm>
            <a:off x="7391400" y="6542088"/>
            <a:ext cx="1663700"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ar-AE" sz="800">
                <a:latin typeface="Times New Roman" panose="02020603050405020304" pitchFamily="18" charset="0"/>
              </a:rPr>
              <a:t>Copyright – Michael D. Fayer, 2007</a:t>
            </a:r>
          </a:p>
        </p:txBody>
      </p:sp>
      <p:sp>
        <p:nvSpPr>
          <p:cNvPr id="21" name="日付プレースホルダ 20"/>
          <p:cNvSpPr>
            <a:spLocks noGrp="1"/>
          </p:cNvSpPr>
          <p:nvPr>
            <p:ph type="dt" sz="half" idx="10"/>
          </p:nvPr>
        </p:nvSpPr>
        <p:spPr/>
        <p:txBody>
          <a:bodyPr/>
          <a:lstStyle/>
          <a:p>
            <a:pPr>
              <a:defRPr/>
            </a:pPr>
            <a:fld id="{69F7FBD7-D9A2-44E1-A875-1CD5A8887E78}" type="datetime1">
              <a:rPr lang="ja-JP" altLang="en-US" smtClean="0"/>
              <a:t>2017/9/17</a:t>
            </a:fld>
            <a:endParaRPr lang="ja-JP" altLang="en-US"/>
          </a:p>
        </p:txBody>
      </p:sp>
      <p:sp>
        <p:nvSpPr>
          <p:cNvPr id="22" name="フッター プレースホルダ 21"/>
          <p:cNvSpPr>
            <a:spLocks noGrp="1"/>
          </p:cNvSpPr>
          <p:nvPr>
            <p:ph type="ftr" sz="quarter" idx="11"/>
          </p:nvPr>
        </p:nvSpPr>
        <p:spPr/>
        <p:txBody>
          <a:bodyPr/>
          <a:lstStyle/>
          <a:p>
            <a:pPr>
              <a:defRPr/>
            </a:pPr>
            <a:r>
              <a:rPr lang="en-US" altLang="ja-JP"/>
              <a:t>Seoul U. Seminer</a:t>
            </a:r>
            <a:endParaRPr lang="ja-JP" altLang="en-US"/>
          </a:p>
        </p:txBody>
      </p:sp>
    </p:spTree>
    <p:extLst>
      <p:ext uri="{BB962C8B-B14F-4D97-AF65-F5344CB8AC3E}">
        <p14:creationId xmlns:p14="http://schemas.microsoft.com/office/powerpoint/2010/main" val="9395748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07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2"/>
          <p:cNvSpPr txBox="1">
            <a:spLocks noChangeArrowheads="1"/>
          </p:cNvSpPr>
          <p:nvPr/>
        </p:nvSpPr>
        <p:spPr bwMode="auto">
          <a:xfrm>
            <a:off x="277813" y="49213"/>
            <a:ext cx="33750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ar-AE" sz="2400" b="1">
                <a:solidFill>
                  <a:srgbClr val="0033CC"/>
                </a:solidFill>
                <a:latin typeface="Times New Roman" panose="02020603050405020304" pitchFamily="18" charset="0"/>
              </a:rPr>
              <a:t>The 2s Hydrogen orbital</a:t>
            </a:r>
          </a:p>
        </p:txBody>
      </p:sp>
      <p:grpSp>
        <p:nvGrpSpPr>
          <p:cNvPr id="31747" name="Group 3"/>
          <p:cNvGrpSpPr>
            <a:grpSpLocks/>
          </p:cNvGrpSpPr>
          <p:nvPr/>
        </p:nvGrpSpPr>
        <p:grpSpPr bwMode="auto">
          <a:xfrm>
            <a:off x="530225" y="2711450"/>
            <a:ext cx="8159750" cy="714375"/>
            <a:chOff x="334" y="1708"/>
            <a:chExt cx="5140" cy="450"/>
          </a:xfrm>
        </p:grpSpPr>
        <p:graphicFrame>
          <p:nvGraphicFramePr>
            <p:cNvPr id="31767" name="Object 4"/>
            <p:cNvGraphicFramePr>
              <a:graphicFrameLocks noChangeAspect="1"/>
            </p:cNvGraphicFramePr>
            <p:nvPr/>
          </p:nvGraphicFramePr>
          <p:xfrm>
            <a:off x="334" y="1708"/>
            <a:ext cx="2404" cy="426"/>
          </p:xfrm>
          <a:graphic>
            <a:graphicData uri="http://schemas.openxmlformats.org/presentationml/2006/ole">
              <mc:AlternateContent xmlns:mc="http://schemas.openxmlformats.org/markup-compatibility/2006">
                <mc:Choice xmlns:v="urn:schemas-microsoft-com:vml" Requires="v">
                  <p:oleObj spid="_x0000_s116772" name="Equation" r:id="rId3" imgW="1790700" imgH="317500" progId="">
                    <p:embed/>
                  </p:oleObj>
                </mc:Choice>
                <mc:Fallback>
                  <p:oleObj name="Equation" r:id="rId3" imgW="1790700" imgH="317500" progId="">
                    <p:embed/>
                    <p:pic>
                      <p:nvPicPr>
                        <p:cNvPr id="0"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 y="1708"/>
                          <a:ext cx="2404" cy="42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1768" name="Text Box 5"/>
            <p:cNvSpPr txBox="1">
              <a:spLocks noChangeArrowheads="1"/>
            </p:cNvSpPr>
            <p:nvPr/>
          </p:nvSpPr>
          <p:spPr bwMode="auto">
            <a:xfrm>
              <a:off x="2969" y="1716"/>
              <a:ext cx="2505" cy="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ar-AE" sz="2000" b="1">
                  <a:solidFill>
                    <a:srgbClr val="0000FF"/>
                  </a:solidFill>
                  <a:latin typeface="Times New Roman" panose="02020603050405020304" pitchFamily="18" charset="0"/>
                </a:rPr>
                <a:t>Absolute value of the wavefunction</a:t>
              </a:r>
              <a:br>
                <a:rPr lang="en-US" altLang="ar-AE" sz="2000" b="1">
                  <a:solidFill>
                    <a:srgbClr val="0000FF"/>
                  </a:solidFill>
                  <a:latin typeface="Times New Roman" panose="02020603050405020304" pitchFamily="18" charset="0"/>
                </a:rPr>
              </a:br>
              <a:r>
                <a:rPr lang="en-US" altLang="ar-AE" sz="2000" b="1">
                  <a:solidFill>
                    <a:srgbClr val="0000FF"/>
                  </a:solidFill>
                  <a:latin typeface="Times New Roman" panose="02020603050405020304" pitchFamily="18" charset="0"/>
                </a:rPr>
                <a:t>squared – probability distribution.</a:t>
              </a:r>
            </a:p>
          </p:txBody>
        </p:sp>
      </p:grpSp>
      <p:grpSp>
        <p:nvGrpSpPr>
          <p:cNvPr id="31748" name="Group 6"/>
          <p:cNvGrpSpPr>
            <a:grpSpLocks/>
          </p:cNvGrpSpPr>
          <p:nvPr/>
        </p:nvGrpSpPr>
        <p:grpSpPr bwMode="auto">
          <a:xfrm>
            <a:off x="550863" y="608013"/>
            <a:ext cx="8364537" cy="1944687"/>
            <a:chOff x="347" y="383"/>
            <a:chExt cx="5269" cy="1225"/>
          </a:xfrm>
        </p:grpSpPr>
        <p:graphicFrame>
          <p:nvGraphicFramePr>
            <p:cNvPr id="31762" name="Object 7"/>
            <p:cNvGraphicFramePr>
              <a:graphicFrameLocks noChangeAspect="1"/>
            </p:cNvGraphicFramePr>
            <p:nvPr/>
          </p:nvGraphicFramePr>
          <p:xfrm>
            <a:off x="347" y="383"/>
            <a:ext cx="3460" cy="631"/>
          </p:xfrm>
          <a:graphic>
            <a:graphicData uri="http://schemas.openxmlformats.org/presentationml/2006/ole">
              <mc:AlternateContent xmlns:mc="http://schemas.openxmlformats.org/markup-compatibility/2006">
                <mc:Choice xmlns:v="urn:schemas-microsoft-com:vml" Requires="v">
                  <p:oleObj spid="_x0000_s116773" name="Equation" r:id="rId5" imgW="2578100" imgH="469900" progId="">
                    <p:embed/>
                  </p:oleObj>
                </mc:Choice>
                <mc:Fallback>
                  <p:oleObj name="Equation" r:id="rId5" imgW="2578100" imgH="469900" progId="">
                    <p:embed/>
                    <p:pic>
                      <p:nvPicPr>
                        <p:cNvPr id="0" name="Picture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7" y="383"/>
                          <a:ext cx="3460" cy="63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1763" name="Text Box 8"/>
            <p:cNvSpPr txBox="1">
              <a:spLocks noChangeArrowheads="1"/>
            </p:cNvSpPr>
            <p:nvPr/>
          </p:nvSpPr>
          <p:spPr bwMode="auto">
            <a:xfrm>
              <a:off x="874" y="1153"/>
              <a:ext cx="2781" cy="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ar-AE" sz="2000" b="1">
                  <a:solidFill>
                    <a:srgbClr val="CA0000"/>
                  </a:solidFill>
                  <a:latin typeface="Times New Roman" panose="02020603050405020304" pitchFamily="18" charset="0"/>
                </a:rPr>
                <a:t>When r = 2</a:t>
              </a:r>
              <a:r>
                <a:rPr lang="en-US" altLang="ar-AE" sz="2000" b="1" i="1">
                  <a:solidFill>
                    <a:srgbClr val="CA0000"/>
                  </a:solidFill>
                  <a:latin typeface="Times New Roman" panose="02020603050405020304" pitchFamily="18" charset="0"/>
                </a:rPr>
                <a:t>a</a:t>
              </a:r>
              <a:r>
                <a:rPr lang="en-US" altLang="ar-AE" sz="2000" b="1" baseline="-25000">
                  <a:solidFill>
                    <a:srgbClr val="CA0000"/>
                  </a:solidFill>
                  <a:latin typeface="Times New Roman" panose="02020603050405020304" pitchFamily="18" charset="0"/>
                </a:rPr>
                <a:t>0</a:t>
              </a:r>
              <a:r>
                <a:rPr lang="en-US" altLang="ar-AE" sz="2000" b="1">
                  <a:solidFill>
                    <a:srgbClr val="CA0000"/>
                  </a:solidFill>
                  <a:latin typeface="Times New Roman" panose="02020603050405020304" pitchFamily="18" charset="0"/>
                </a:rPr>
                <a:t>, this term goes to zero.</a:t>
              </a:r>
              <a:br>
                <a:rPr lang="en-US" altLang="ar-AE" sz="2000" b="1">
                  <a:solidFill>
                    <a:srgbClr val="CA0000"/>
                  </a:solidFill>
                  <a:latin typeface="Times New Roman" panose="02020603050405020304" pitchFamily="18" charset="0"/>
                </a:rPr>
              </a:br>
              <a:r>
                <a:rPr lang="en-US" altLang="ar-AE" sz="2000" b="1">
                  <a:solidFill>
                    <a:srgbClr val="CA0000"/>
                  </a:solidFill>
                  <a:latin typeface="Times New Roman" panose="02020603050405020304" pitchFamily="18" charset="0"/>
                </a:rPr>
                <a:t>There is a “node” in the wave function.</a:t>
              </a:r>
            </a:p>
          </p:txBody>
        </p:sp>
        <p:sp>
          <p:nvSpPr>
            <p:cNvPr id="31764" name="Line 9"/>
            <p:cNvSpPr>
              <a:spLocks noChangeShapeType="1"/>
            </p:cNvSpPr>
            <p:nvPr/>
          </p:nvSpPr>
          <p:spPr bwMode="auto">
            <a:xfrm flipV="1">
              <a:off x="1127" y="748"/>
              <a:ext cx="184" cy="41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1765" name="Text Box 10"/>
            <p:cNvSpPr txBox="1">
              <a:spLocks noChangeArrowheads="1"/>
            </p:cNvSpPr>
            <p:nvPr/>
          </p:nvSpPr>
          <p:spPr bwMode="auto">
            <a:xfrm>
              <a:off x="4109" y="479"/>
              <a:ext cx="888" cy="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ar-AE" sz="2000" b="1">
                  <a:solidFill>
                    <a:srgbClr val="0000FF"/>
                  </a:solidFill>
                  <a:latin typeface="Times New Roman" panose="02020603050405020304" pitchFamily="18" charset="0"/>
                </a:rPr>
                <a:t>Probability</a:t>
              </a:r>
              <a:br>
                <a:rPr lang="en-US" altLang="ar-AE" sz="2000" b="1">
                  <a:solidFill>
                    <a:srgbClr val="0000FF"/>
                  </a:solidFill>
                  <a:latin typeface="Times New Roman" panose="02020603050405020304" pitchFamily="18" charset="0"/>
                </a:rPr>
              </a:br>
              <a:r>
                <a:rPr lang="en-US" altLang="ar-AE" sz="2000" b="1">
                  <a:solidFill>
                    <a:srgbClr val="0000FF"/>
                  </a:solidFill>
                  <a:latin typeface="Times New Roman" panose="02020603050405020304" pitchFamily="18" charset="0"/>
                </a:rPr>
                <a:t>amplitude</a:t>
              </a:r>
            </a:p>
          </p:txBody>
        </p:sp>
        <p:sp>
          <p:nvSpPr>
            <p:cNvPr id="31766" name="Text Box 11"/>
            <p:cNvSpPr txBox="1">
              <a:spLocks noChangeArrowheads="1"/>
            </p:cNvSpPr>
            <p:nvPr/>
          </p:nvSpPr>
          <p:spPr bwMode="auto">
            <a:xfrm>
              <a:off x="3642" y="1166"/>
              <a:ext cx="1974" cy="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ar-AE" sz="2000" b="1" i="1">
                  <a:latin typeface="Times New Roman" panose="02020603050405020304" pitchFamily="18" charset="0"/>
                </a:rPr>
                <a:t>a</a:t>
              </a:r>
              <a:r>
                <a:rPr lang="en-US" altLang="ar-AE" sz="2000" b="1" baseline="-25000">
                  <a:latin typeface="Times New Roman" panose="02020603050405020304" pitchFamily="18" charset="0"/>
                </a:rPr>
                <a:t>0</a:t>
              </a:r>
              <a:r>
                <a:rPr lang="en-US" altLang="ar-AE" sz="2000" b="1">
                  <a:latin typeface="Times New Roman" panose="02020603050405020304" pitchFamily="18" charset="0"/>
                </a:rPr>
                <a:t> = 0.529,  </a:t>
              </a:r>
              <a:r>
                <a:rPr lang="en-US" altLang="ar-AE" sz="2000" b="1">
                  <a:latin typeface="Times New Roman" panose="02020603050405020304" pitchFamily="18" charset="0"/>
                  <a:cs typeface="Times New Roman" panose="02020603050405020304" pitchFamily="18" charset="0"/>
                </a:rPr>
                <a:t>the Bohr radius</a:t>
              </a:r>
              <a:endParaRPr lang="en-US" altLang="ar-AE" sz="2000" b="1">
                <a:latin typeface="Times New Roman" panose="02020603050405020304" pitchFamily="18" charset="0"/>
              </a:endParaRPr>
            </a:p>
            <a:p>
              <a:pPr eaLnBrk="1" hangingPunct="1"/>
              <a:endParaRPr lang="en-US" altLang="ar-AE" sz="2000" b="1">
                <a:latin typeface="Times New Roman" panose="02020603050405020304" pitchFamily="18" charset="0"/>
              </a:endParaRPr>
            </a:p>
          </p:txBody>
        </p:sp>
      </p:grpSp>
      <p:grpSp>
        <p:nvGrpSpPr>
          <p:cNvPr id="31756" name="Group 12"/>
          <p:cNvGrpSpPr>
            <a:grpSpLocks/>
          </p:cNvGrpSpPr>
          <p:nvPr/>
        </p:nvGrpSpPr>
        <p:grpSpPr bwMode="auto">
          <a:xfrm>
            <a:off x="133350" y="3543300"/>
            <a:ext cx="8610600" cy="3055938"/>
            <a:chOff x="84" y="2232"/>
            <a:chExt cx="5424" cy="1925"/>
          </a:xfrm>
        </p:grpSpPr>
        <p:grpSp>
          <p:nvGrpSpPr>
            <p:cNvPr id="31751" name="Group 13"/>
            <p:cNvGrpSpPr>
              <a:grpSpLocks/>
            </p:cNvGrpSpPr>
            <p:nvPr/>
          </p:nvGrpSpPr>
          <p:grpSpPr bwMode="auto">
            <a:xfrm>
              <a:off x="84" y="2232"/>
              <a:ext cx="5424" cy="1925"/>
              <a:chOff x="84" y="2232"/>
              <a:chExt cx="5424" cy="1925"/>
            </a:xfrm>
          </p:grpSpPr>
          <p:pic>
            <p:nvPicPr>
              <p:cNvPr id="2" name="Picture 1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35" y="2414"/>
                <a:ext cx="2511" cy="1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757" name="Picture 1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823" y="2232"/>
                <a:ext cx="2685" cy="1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758" name="Rectangle 16"/>
              <p:cNvSpPr>
                <a:spLocks noChangeArrowheads="1"/>
              </p:cNvSpPr>
              <p:nvPr/>
            </p:nvSpPr>
            <p:spPr bwMode="auto">
              <a:xfrm>
                <a:off x="84" y="2868"/>
                <a:ext cx="226"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ar-AE" sz="2000" b="1">
                    <a:latin typeface="Times New Roman" panose="02020603050405020304" pitchFamily="18" charset="0"/>
                    <a:sym typeface="Symbol" panose="05050102010706020507" pitchFamily="18" charset="2"/>
                  </a:rPr>
                  <a:t></a:t>
                </a:r>
              </a:p>
            </p:txBody>
          </p:sp>
          <p:sp>
            <p:nvSpPr>
              <p:cNvPr id="31759" name="Rectangle 17"/>
              <p:cNvSpPr>
                <a:spLocks noChangeArrowheads="1"/>
              </p:cNvSpPr>
              <p:nvPr/>
            </p:nvSpPr>
            <p:spPr bwMode="auto">
              <a:xfrm>
                <a:off x="2559" y="2746"/>
                <a:ext cx="278"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ar-AE" sz="2000" b="1">
                    <a:latin typeface="Times New Roman" panose="02020603050405020304" pitchFamily="18" charset="0"/>
                    <a:sym typeface="Symbol" panose="05050102010706020507" pitchFamily="18" charset="2"/>
                  </a:rPr>
                  <a:t></a:t>
                </a:r>
                <a:r>
                  <a:rPr lang="en-US" altLang="ar-AE" sz="2000" b="1" baseline="30000">
                    <a:latin typeface="Times New Roman" panose="02020603050405020304" pitchFamily="18" charset="0"/>
                    <a:sym typeface="Symbol" panose="05050102010706020507" pitchFamily="18" charset="2"/>
                  </a:rPr>
                  <a:t>2</a:t>
                </a:r>
                <a:endParaRPr lang="en-US" altLang="ar-AE" sz="2000" b="1">
                  <a:latin typeface="Times New Roman" panose="02020603050405020304" pitchFamily="18" charset="0"/>
                  <a:sym typeface="Symbol" panose="05050102010706020507" pitchFamily="18" charset="2"/>
                </a:endParaRPr>
              </a:p>
            </p:txBody>
          </p:sp>
          <p:sp>
            <p:nvSpPr>
              <p:cNvPr id="31760" name="Text Box 18"/>
              <p:cNvSpPr txBox="1">
                <a:spLocks noChangeArrowheads="1"/>
              </p:cNvSpPr>
              <p:nvPr/>
            </p:nvSpPr>
            <p:spPr bwMode="auto">
              <a:xfrm>
                <a:off x="1498" y="3885"/>
                <a:ext cx="440"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ar-AE" sz="2000" b="1" i="1">
                    <a:latin typeface="Times New Roman" panose="02020603050405020304" pitchFamily="18" charset="0"/>
                  </a:rPr>
                  <a:t>r</a:t>
                </a:r>
                <a:r>
                  <a:rPr lang="en-US" altLang="ar-AE" sz="2000" b="1">
                    <a:latin typeface="Times New Roman" panose="02020603050405020304" pitchFamily="18" charset="0"/>
                  </a:rPr>
                  <a:t> (</a:t>
                </a:r>
                <a:r>
                  <a:rPr lang="en-US" altLang="ar-AE" sz="2000" b="1">
                    <a:latin typeface="Times New Roman" panose="02020603050405020304" pitchFamily="18" charset="0"/>
                    <a:cs typeface="Times New Roman" panose="02020603050405020304" pitchFamily="18" charset="0"/>
                  </a:rPr>
                  <a:t>Å)</a:t>
                </a:r>
                <a:endParaRPr lang="en-US" altLang="ar-AE" sz="2000" b="1">
                  <a:latin typeface="Times New Roman" panose="02020603050405020304" pitchFamily="18" charset="0"/>
                </a:endParaRPr>
              </a:p>
            </p:txBody>
          </p:sp>
          <p:sp>
            <p:nvSpPr>
              <p:cNvPr id="31761" name="Text Box 19"/>
              <p:cNvSpPr txBox="1">
                <a:spLocks noChangeArrowheads="1"/>
              </p:cNvSpPr>
              <p:nvPr/>
            </p:nvSpPr>
            <p:spPr bwMode="auto">
              <a:xfrm>
                <a:off x="4045" y="3907"/>
                <a:ext cx="440"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ar-AE" sz="2000" b="1" i="1">
                    <a:latin typeface="Times New Roman" panose="02020603050405020304" pitchFamily="18" charset="0"/>
                  </a:rPr>
                  <a:t>r</a:t>
                </a:r>
                <a:r>
                  <a:rPr lang="en-US" altLang="ar-AE" sz="2000" b="1">
                    <a:latin typeface="Times New Roman" panose="02020603050405020304" pitchFamily="18" charset="0"/>
                  </a:rPr>
                  <a:t> (</a:t>
                </a:r>
                <a:r>
                  <a:rPr lang="en-US" altLang="ar-AE" sz="2000" b="1">
                    <a:latin typeface="Times New Roman" panose="02020603050405020304" pitchFamily="18" charset="0"/>
                    <a:cs typeface="Times New Roman" panose="02020603050405020304" pitchFamily="18" charset="0"/>
                  </a:rPr>
                  <a:t>Å)</a:t>
                </a:r>
                <a:endParaRPr lang="en-US" altLang="ar-AE" sz="2000" b="1">
                  <a:latin typeface="Times New Roman" panose="02020603050405020304" pitchFamily="18" charset="0"/>
                </a:endParaRPr>
              </a:p>
            </p:txBody>
          </p:sp>
        </p:grpSp>
        <p:sp>
          <p:nvSpPr>
            <p:cNvPr id="31752" name="Line 20"/>
            <p:cNvSpPr>
              <a:spLocks noChangeShapeType="1"/>
            </p:cNvSpPr>
            <p:nvPr/>
          </p:nvSpPr>
          <p:spPr bwMode="auto">
            <a:xfrm flipH="1">
              <a:off x="815" y="3217"/>
              <a:ext cx="296" cy="494"/>
            </a:xfrm>
            <a:prstGeom prst="line">
              <a:avLst/>
            </a:prstGeom>
            <a:noFill/>
            <a:ln w="9525">
              <a:solidFill>
                <a:srgbClr val="CA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1753" name="Text Box 21"/>
            <p:cNvSpPr txBox="1">
              <a:spLocks noChangeArrowheads="1"/>
            </p:cNvSpPr>
            <p:nvPr/>
          </p:nvSpPr>
          <p:spPr bwMode="auto">
            <a:xfrm>
              <a:off x="971" y="3008"/>
              <a:ext cx="44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ar-AE" sz="2000" b="1">
                  <a:solidFill>
                    <a:srgbClr val="CA0000"/>
                  </a:solidFill>
                  <a:latin typeface="Times New Roman" panose="02020603050405020304" pitchFamily="18" charset="0"/>
                </a:rPr>
                <a:t>node</a:t>
              </a:r>
            </a:p>
          </p:txBody>
        </p:sp>
        <p:sp>
          <p:nvSpPr>
            <p:cNvPr id="31754" name="Line 22"/>
            <p:cNvSpPr>
              <a:spLocks noChangeShapeType="1"/>
            </p:cNvSpPr>
            <p:nvPr/>
          </p:nvSpPr>
          <p:spPr bwMode="auto">
            <a:xfrm flipH="1">
              <a:off x="3692" y="3247"/>
              <a:ext cx="296" cy="494"/>
            </a:xfrm>
            <a:prstGeom prst="line">
              <a:avLst/>
            </a:prstGeom>
            <a:noFill/>
            <a:ln w="9525">
              <a:solidFill>
                <a:srgbClr val="CA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1755" name="Text Box 23"/>
            <p:cNvSpPr txBox="1">
              <a:spLocks noChangeArrowheads="1"/>
            </p:cNvSpPr>
            <p:nvPr/>
          </p:nvSpPr>
          <p:spPr bwMode="auto">
            <a:xfrm>
              <a:off x="3848" y="3038"/>
              <a:ext cx="44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ar-AE" sz="2000" b="1">
                  <a:solidFill>
                    <a:srgbClr val="CA0000"/>
                  </a:solidFill>
                  <a:latin typeface="Times New Roman" panose="02020603050405020304" pitchFamily="18" charset="0"/>
                </a:rPr>
                <a:t>node</a:t>
              </a:r>
            </a:p>
          </p:txBody>
        </p:sp>
      </p:grpSp>
      <p:sp>
        <p:nvSpPr>
          <p:cNvPr id="31750" name="Text Box 24"/>
          <p:cNvSpPr txBox="1">
            <a:spLocks noChangeArrowheads="1"/>
          </p:cNvSpPr>
          <p:nvPr/>
        </p:nvSpPr>
        <p:spPr bwMode="auto">
          <a:xfrm>
            <a:off x="7391400" y="6542088"/>
            <a:ext cx="1663700"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ar-AE" sz="800">
                <a:latin typeface="Times New Roman" panose="02020603050405020304" pitchFamily="18" charset="0"/>
              </a:rPr>
              <a:t>Copyright – Michael D. Fayer, 2007</a:t>
            </a:r>
          </a:p>
        </p:txBody>
      </p:sp>
      <p:sp>
        <p:nvSpPr>
          <p:cNvPr id="25" name="日付プレースホルダ 24"/>
          <p:cNvSpPr>
            <a:spLocks noGrp="1"/>
          </p:cNvSpPr>
          <p:nvPr>
            <p:ph type="dt" sz="half" idx="10"/>
          </p:nvPr>
        </p:nvSpPr>
        <p:spPr/>
        <p:txBody>
          <a:bodyPr/>
          <a:lstStyle/>
          <a:p>
            <a:pPr>
              <a:defRPr/>
            </a:pPr>
            <a:fld id="{4B158325-E983-4B35-B156-54E396FA3048}" type="datetime1">
              <a:rPr lang="ja-JP" altLang="en-US" smtClean="0"/>
              <a:t>2017/9/17</a:t>
            </a:fld>
            <a:endParaRPr lang="ja-JP" altLang="en-US"/>
          </a:p>
        </p:txBody>
      </p:sp>
      <p:sp>
        <p:nvSpPr>
          <p:cNvPr id="26" name="フッター プレースホルダ 25"/>
          <p:cNvSpPr>
            <a:spLocks noGrp="1"/>
          </p:cNvSpPr>
          <p:nvPr>
            <p:ph type="ftr" sz="quarter" idx="11"/>
          </p:nvPr>
        </p:nvSpPr>
        <p:spPr/>
        <p:txBody>
          <a:bodyPr/>
          <a:lstStyle/>
          <a:p>
            <a:pPr>
              <a:defRPr/>
            </a:pPr>
            <a:r>
              <a:rPr lang="en-US" altLang="ja-JP"/>
              <a:t>Seoul U. Seminer</a:t>
            </a:r>
            <a:endParaRPr lang="ja-JP" altLang="en-US"/>
          </a:p>
        </p:txBody>
      </p:sp>
    </p:spTree>
    <p:extLst>
      <p:ext uri="{BB962C8B-B14F-4D97-AF65-F5344CB8AC3E}">
        <p14:creationId xmlns:p14="http://schemas.microsoft.com/office/powerpoint/2010/main" val="34251631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17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770" name="Object 2"/>
          <p:cNvGraphicFramePr>
            <a:graphicFrameLocks noChangeAspect="1"/>
          </p:cNvGraphicFramePr>
          <p:nvPr/>
        </p:nvGraphicFramePr>
        <p:xfrm>
          <a:off x="600075" y="695325"/>
          <a:ext cx="2679700" cy="431800"/>
        </p:xfrm>
        <a:graphic>
          <a:graphicData uri="http://schemas.openxmlformats.org/presentationml/2006/ole">
            <mc:AlternateContent xmlns:mc="http://schemas.openxmlformats.org/markup-compatibility/2006">
              <mc:Choice xmlns:v="urn:schemas-microsoft-com:vml" Requires="v">
                <p:oleObj spid="_x0000_s117779" name="Equation" r:id="rId3" imgW="2679700" imgH="431800" progId="">
                  <p:embed/>
                </p:oleObj>
              </mc:Choice>
              <mc:Fallback>
                <p:oleObj name="Equation" r:id="rId3" imgW="2679700" imgH="431800" progId="">
                  <p:embed/>
                  <p:pic>
                    <p:nvPicPr>
                      <p:cNvPr id="0"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0075" y="695325"/>
                        <a:ext cx="2679700"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2771" name="Text Box 3"/>
          <p:cNvSpPr txBox="1">
            <a:spLocks noChangeArrowheads="1"/>
          </p:cNvSpPr>
          <p:nvPr/>
        </p:nvSpPr>
        <p:spPr bwMode="auto">
          <a:xfrm>
            <a:off x="534988" y="173038"/>
            <a:ext cx="32131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ar-AE" sz="2000" b="1">
                <a:solidFill>
                  <a:srgbClr val="003399"/>
                </a:solidFill>
                <a:latin typeface="Times New Roman" panose="02020603050405020304" pitchFamily="18" charset="0"/>
              </a:rPr>
              <a:t>Radial distribution function</a:t>
            </a:r>
          </a:p>
        </p:txBody>
      </p:sp>
      <p:sp>
        <p:nvSpPr>
          <p:cNvPr id="32772" name="Text Box 4"/>
          <p:cNvSpPr txBox="1">
            <a:spLocks noChangeArrowheads="1"/>
          </p:cNvSpPr>
          <p:nvPr/>
        </p:nvSpPr>
        <p:spPr bwMode="auto">
          <a:xfrm>
            <a:off x="25400" y="1274763"/>
            <a:ext cx="90868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ar-AE" sz="2000" b="1">
                <a:solidFill>
                  <a:srgbClr val="CC0000"/>
                </a:solidFill>
                <a:latin typeface="Times New Roman" panose="02020603050405020304" pitchFamily="18" charset="0"/>
              </a:rPr>
              <a:t>Probability of finding electron distance </a:t>
            </a:r>
            <a:r>
              <a:rPr lang="en-US" altLang="ar-AE" sz="2000" b="1" i="1">
                <a:solidFill>
                  <a:srgbClr val="CC0000"/>
                </a:solidFill>
                <a:latin typeface="Times New Roman" panose="02020603050405020304" pitchFamily="18" charset="0"/>
              </a:rPr>
              <a:t>r</a:t>
            </a:r>
            <a:r>
              <a:rPr lang="en-US" altLang="ar-AE" sz="2000" b="1">
                <a:solidFill>
                  <a:srgbClr val="CC0000"/>
                </a:solidFill>
                <a:latin typeface="Times New Roman" panose="02020603050405020304" pitchFamily="18" charset="0"/>
              </a:rPr>
              <a:t> from the nucleus in a thin spherical shell.</a:t>
            </a:r>
          </a:p>
        </p:txBody>
      </p:sp>
      <p:grpSp>
        <p:nvGrpSpPr>
          <p:cNvPr id="32773" name="Group 5"/>
          <p:cNvGrpSpPr>
            <a:grpSpLocks/>
          </p:cNvGrpSpPr>
          <p:nvPr/>
        </p:nvGrpSpPr>
        <p:grpSpPr bwMode="auto">
          <a:xfrm>
            <a:off x="1866900" y="1935163"/>
            <a:ext cx="4740275" cy="4573587"/>
            <a:chOff x="1176" y="1219"/>
            <a:chExt cx="2986" cy="2881"/>
          </a:xfrm>
        </p:grpSpPr>
        <p:sp>
          <p:nvSpPr>
            <p:cNvPr id="32775" name="Rectangle 6"/>
            <p:cNvSpPr>
              <a:spLocks noChangeArrowheads="1"/>
            </p:cNvSpPr>
            <p:nvPr/>
          </p:nvSpPr>
          <p:spPr bwMode="auto">
            <a:xfrm>
              <a:off x="2568" y="3841"/>
              <a:ext cx="28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ar-AE" i="1">
                  <a:solidFill>
                    <a:srgbClr val="000000"/>
                  </a:solidFill>
                  <a:latin typeface="Times New Roman" panose="02020603050405020304" pitchFamily="18" charset="0"/>
                </a:rPr>
                <a:t>r</a:t>
              </a:r>
              <a:r>
                <a:rPr lang="en-US" altLang="ar-AE">
                  <a:solidFill>
                    <a:srgbClr val="000000"/>
                  </a:solidFill>
                  <a:latin typeface="Times New Roman" panose="02020603050405020304" pitchFamily="18" charset="0"/>
                </a:rPr>
                <a:t>/</a:t>
              </a:r>
              <a:r>
                <a:rPr lang="en-US" altLang="ar-AE" i="1">
                  <a:solidFill>
                    <a:srgbClr val="000000"/>
                  </a:solidFill>
                  <a:latin typeface="Times New Roman" panose="02020603050405020304" pitchFamily="18" charset="0"/>
                </a:rPr>
                <a:t>a</a:t>
              </a:r>
            </a:p>
          </p:txBody>
        </p:sp>
        <p:sp>
          <p:nvSpPr>
            <p:cNvPr id="32776" name="Rectangle 7"/>
            <p:cNvSpPr>
              <a:spLocks noChangeArrowheads="1"/>
            </p:cNvSpPr>
            <p:nvPr/>
          </p:nvSpPr>
          <p:spPr bwMode="auto">
            <a:xfrm>
              <a:off x="2726" y="3927"/>
              <a:ext cx="164"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ar-AE" sz="1200">
                  <a:solidFill>
                    <a:srgbClr val="000000"/>
                  </a:solidFill>
                  <a:latin typeface="Times New Roman" panose="02020603050405020304" pitchFamily="18" charset="0"/>
                </a:rPr>
                <a:t>0</a:t>
              </a:r>
            </a:p>
          </p:txBody>
        </p:sp>
        <p:sp>
          <p:nvSpPr>
            <p:cNvPr id="32777" name="Rectangle 8"/>
            <p:cNvSpPr>
              <a:spLocks noChangeArrowheads="1"/>
            </p:cNvSpPr>
            <p:nvPr/>
          </p:nvSpPr>
          <p:spPr bwMode="auto">
            <a:xfrm>
              <a:off x="1653" y="2016"/>
              <a:ext cx="206" cy="16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ar-AE" altLang="ja-JP"/>
            </a:p>
          </p:txBody>
        </p:sp>
        <p:sp>
          <p:nvSpPr>
            <p:cNvPr id="32778" name="Freeform 9"/>
            <p:cNvSpPr>
              <a:spLocks/>
            </p:cNvSpPr>
            <p:nvPr/>
          </p:nvSpPr>
          <p:spPr bwMode="auto">
            <a:xfrm>
              <a:off x="1687" y="1219"/>
              <a:ext cx="1966" cy="1243"/>
            </a:xfrm>
            <a:custGeom>
              <a:avLst/>
              <a:gdLst>
                <a:gd name="T0" fmla="*/ 0 w 2374"/>
                <a:gd name="T1" fmla="*/ 0 h 1430"/>
                <a:gd name="T2" fmla="*/ 1627 w 2374"/>
                <a:gd name="T3" fmla="*/ 0 h 1430"/>
                <a:gd name="T4" fmla="*/ 1627 w 2374"/>
                <a:gd name="T5" fmla="*/ 1080 h 1430"/>
                <a:gd name="T6" fmla="*/ 0 w 2374"/>
                <a:gd name="T7" fmla="*/ 1080 h 1430"/>
                <a:gd name="T8" fmla="*/ 0 w 2374"/>
                <a:gd name="T9" fmla="*/ 0 h 14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74" h="1430">
                  <a:moveTo>
                    <a:pt x="0" y="0"/>
                  </a:moveTo>
                  <a:lnTo>
                    <a:pt x="2373" y="0"/>
                  </a:lnTo>
                  <a:lnTo>
                    <a:pt x="2373" y="1429"/>
                  </a:lnTo>
                  <a:lnTo>
                    <a:pt x="0" y="1429"/>
                  </a:lnTo>
                  <a:lnTo>
                    <a:pt x="0" y="0"/>
                  </a:lnTo>
                </a:path>
              </a:pathLst>
            </a:custGeom>
            <a:solidFill>
              <a:srgbClr val="FFFFFF"/>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2779" name="Freeform 10"/>
            <p:cNvSpPr>
              <a:spLocks/>
            </p:cNvSpPr>
            <p:nvPr/>
          </p:nvSpPr>
          <p:spPr bwMode="auto">
            <a:xfrm>
              <a:off x="1687" y="1219"/>
              <a:ext cx="1966" cy="1243"/>
            </a:xfrm>
            <a:custGeom>
              <a:avLst/>
              <a:gdLst>
                <a:gd name="T0" fmla="*/ 0 w 2374"/>
                <a:gd name="T1" fmla="*/ 0 h 1430"/>
                <a:gd name="T2" fmla="*/ 1627 w 2374"/>
                <a:gd name="T3" fmla="*/ 0 h 1430"/>
                <a:gd name="T4" fmla="*/ 1627 w 2374"/>
                <a:gd name="T5" fmla="*/ 1080 h 1430"/>
                <a:gd name="T6" fmla="*/ 0 w 2374"/>
                <a:gd name="T7" fmla="*/ 1080 h 1430"/>
                <a:gd name="T8" fmla="*/ 0 w 2374"/>
                <a:gd name="T9" fmla="*/ 0 h 14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74" h="1430">
                  <a:moveTo>
                    <a:pt x="0" y="0"/>
                  </a:moveTo>
                  <a:lnTo>
                    <a:pt x="2373" y="0"/>
                  </a:lnTo>
                  <a:lnTo>
                    <a:pt x="2373" y="1429"/>
                  </a:lnTo>
                  <a:lnTo>
                    <a:pt x="0" y="1429"/>
                  </a:lnTo>
                  <a:lnTo>
                    <a:pt x="0" y="0"/>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2780" name="Line 11"/>
            <p:cNvSpPr>
              <a:spLocks noChangeShapeType="1"/>
            </p:cNvSpPr>
            <p:nvPr/>
          </p:nvSpPr>
          <p:spPr bwMode="auto">
            <a:xfrm>
              <a:off x="1687" y="1219"/>
              <a:ext cx="0" cy="1243"/>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2781" name="Line 12"/>
            <p:cNvSpPr>
              <a:spLocks noChangeShapeType="1"/>
            </p:cNvSpPr>
            <p:nvPr/>
          </p:nvSpPr>
          <p:spPr bwMode="auto">
            <a:xfrm>
              <a:off x="1687" y="2047"/>
              <a:ext cx="40" cy="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2782" name="Line 13"/>
            <p:cNvSpPr>
              <a:spLocks noChangeShapeType="1"/>
            </p:cNvSpPr>
            <p:nvPr/>
          </p:nvSpPr>
          <p:spPr bwMode="auto">
            <a:xfrm>
              <a:off x="1692" y="1633"/>
              <a:ext cx="40" cy="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2783" name="Freeform 14"/>
            <p:cNvSpPr>
              <a:spLocks/>
            </p:cNvSpPr>
            <p:nvPr/>
          </p:nvSpPr>
          <p:spPr bwMode="auto">
            <a:xfrm>
              <a:off x="1687" y="1339"/>
              <a:ext cx="2458" cy="1123"/>
            </a:xfrm>
            <a:custGeom>
              <a:avLst/>
              <a:gdLst>
                <a:gd name="T0" fmla="*/ 30 w 2967"/>
                <a:gd name="T1" fmla="*/ 855 h 1292"/>
                <a:gd name="T2" fmla="*/ 71 w 2967"/>
                <a:gd name="T3" fmla="*/ 537 h 1292"/>
                <a:gd name="T4" fmla="*/ 112 w 2967"/>
                <a:gd name="T5" fmla="*/ 251 h 1292"/>
                <a:gd name="T6" fmla="*/ 153 w 2967"/>
                <a:gd name="T7" fmla="*/ 71 h 1292"/>
                <a:gd name="T8" fmla="*/ 194 w 2967"/>
                <a:gd name="T9" fmla="*/ 3 h 1292"/>
                <a:gd name="T10" fmla="*/ 234 w 2967"/>
                <a:gd name="T11" fmla="*/ 20 h 1292"/>
                <a:gd name="T12" fmla="*/ 274 w 2967"/>
                <a:gd name="T13" fmla="*/ 93 h 1292"/>
                <a:gd name="T14" fmla="*/ 316 w 2967"/>
                <a:gd name="T15" fmla="*/ 196 h 1292"/>
                <a:gd name="T16" fmla="*/ 356 w 2967"/>
                <a:gd name="T17" fmla="*/ 309 h 1292"/>
                <a:gd name="T18" fmla="*/ 397 w 2967"/>
                <a:gd name="T19" fmla="*/ 421 h 1292"/>
                <a:gd name="T20" fmla="*/ 438 w 2967"/>
                <a:gd name="T21" fmla="*/ 523 h 1292"/>
                <a:gd name="T22" fmla="*/ 478 w 2967"/>
                <a:gd name="T23" fmla="*/ 614 h 1292"/>
                <a:gd name="T24" fmla="*/ 519 w 2967"/>
                <a:gd name="T25" fmla="*/ 690 h 1292"/>
                <a:gd name="T26" fmla="*/ 560 w 2967"/>
                <a:gd name="T27" fmla="*/ 754 h 1292"/>
                <a:gd name="T28" fmla="*/ 601 w 2967"/>
                <a:gd name="T29" fmla="*/ 804 h 1292"/>
                <a:gd name="T30" fmla="*/ 641 w 2967"/>
                <a:gd name="T31" fmla="*/ 845 h 1292"/>
                <a:gd name="T32" fmla="*/ 682 w 2967"/>
                <a:gd name="T33" fmla="*/ 875 h 1292"/>
                <a:gd name="T34" fmla="*/ 722 w 2967"/>
                <a:gd name="T35" fmla="*/ 900 h 1292"/>
                <a:gd name="T36" fmla="*/ 763 w 2967"/>
                <a:gd name="T37" fmla="*/ 919 h 1292"/>
                <a:gd name="T38" fmla="*/ 804 w 2967"/>
                <a:gd name="T39" fmla="*/ 933 h 1292"/>
                <a:gd name="T40" fmla="*/ 845 w 2967"/>
                <a:gd name="T41" fmla="*/ 944 h 1292"/>
                <a:gd name="T42" fmla="*/ 886 w 2967"/>
                <a:gd name="T43" fmla="*/ 953 h 1292"/>
                <a:gd name="T44" fmla="*/ 926 w 2967"/>
                <a:gd name="T45" fmla="*/ 959 h 1292"/>
                <a:gd name="T46" fmla="*/ 968 w 2967"/>
                <a:gd name="T47" fmla="*/ 963 h 1292"/>
                <a:gd name="T48" fmla="*/ 1007 w 2967"/>
                <a:gd name="T49" fmla="*/ 967 h 1292"/>
                <a:gd name="T50" fmla="*/ 1048 w 2967"/>
                <a:gd name="T51" fmla="*/ 968 h 1292"/>
                <a:gd name="T52" fmla="*/ 1089 w 2967"/>
                <a:gd name="T53" fmla="*/ 971 h 1292"/>
                <a:gd name="T54" fmla="*/ 1130 w 2967"/>
                <a:gd name="T55" fmla="*/ 972 h 1292"/>
                <a:gd name="T56" fmla="*/ 1171 w 2967"/>
                <a:gd name="T57" fmla="*/ 973 h 1292"/>
                <a:gd name="T58" fmla="*/ 1211 w 2967"/>
                <a:gd name="T59" fmla="*/ 973 h 1292"/>
                <a:gd name="T60" fmla="*/ 1253 w 2967"/>
                <a:gd name="T61" fmla="*/ 973 h 1292"/>
                <a:gd name="T62" fmla="*/ 1293 w 2967"/>
                <a:gd name="T63" fmla="*/ 974 h 1292"/>
                <a:gd name="T64" fmla="*/ 1334 w 2967"/>
                <a:gd name="T65" fmla="*/ 974 h 1292"/>
                <a:gd name="T66" fmla="*/ 1374 w 2967"/>
                <a:gd name="T67" fmla="*/ 974 h 1292"/>
                <a:gd name="T68" fmla="*/ 1414 w 2967"/>
                <a:gd name="T69" fmla="*/ 975 h 1292"/>
                <a:gd name="T70" fmla="*/ 1456 w 2967"/>
                <a:gd name="T71" fmla="*/ 975 h 1292"/>
                <a:gd name="T72" fmla="*/ 1496 w 2967"/>
                <a:gd name="T73" fmla="*/ 975 h 1292"/>
                <a:gd name="T74" fmla="*/ 1538 w 2967"/>
                <a:gd name="T75" fmla="*/ 975 h 1292"/>
                <a:gd name="T76" fmla="*/ 1578 w 2967"/>
                <a:gd name="T77" fmla="*/ 975 h 1292"/>
                <a:gd name="T78" fmla="*/ 1618 w 2967"/>
                <a:gd name="T79" fmla="*/ 975 h 1292"/>
                <a:gd name="T80" fmla="*/ 1659 w 2967"/>
                <a:gd name="T81" fmla="*/ 975 h 1292"/>
                <a:gd name="T82" fmla="*/ 1699 w 2967"/>
                <a:gd name="T83" fmla="*/ 975 h 1292"/>
                <a:gd name="T84" fmla="*/ 1741 w 2967"/>
                <a:gd name="T85" fmla="*/ 975 h 1292"/>
                <a:gd name="T86" fmla="*/ 1780 w 2967"/>
                <a:gd name="T87" fmla="*/ 975 h 1292"/>
                <a:gd name="T88" fmla="*/ 1822 w 2967"/>
                <a:gd name="T89" fmla="*/ 975 h 1292"/>
                <a:gd name="T90" fmla="*/ 1862 w 2967"/>
                <a:gd name="T91" fmla="*/ 975 h 1292"/>
                <a:gd name="T92" fmla="*/ 1903 w 2967"/>
                <a:gd name="T93" fmla="*/ 975 h 1292"/>
                <a:gd name="T94" fmla="*/ 1944 w 2967"/>
                <a:gd name="T95" fmla="*/ 975 h 1292"/>
                <a:gd name="T96" fmla="*/ 1984 w 2967"/>
                <a:gd name="T97" fmla="*/ 975 h 1292"/>
                <a:gd name="T98" fmla="*/ 2026 w 2967"/>
                <a:gd name="T99" fmla="*/ 975 h 129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967" h="1292">
                  <a:moveTo>
                    <a:pt x="0" y="1291"/>
                  </a:moveTo>
                  <a:lnTo>
                    <a:pt x="15" y="1269"/>
                  </a:lnTo>
                  <a:lnTo>
                    <a:pt x="30" y="1212"/>
                  </a:lnTo>
                  <a:lnTo>
                    <a:pt x="44" y="1132"/>
                  </a:lnTo>
                  <a:lnTo>
                    <a:pt x="60" y="1036"/>
                  </a:lnTo>
                  <a:lnTo>
                    <a:pt x="74" y="930"/>
                  </a:lnTo>
                  <a:lnTo>
                    <a:pt x="90" y="820"/>
                  </a:lnTo>
                  <a:lnTo>
                    <a:pt x="104" y="711"/>
                  </a:lnTo>
                  <a:lnTo>
                    <a:pt x="119" y="605"/>
                  </a:lnTo>
                  <a:lnTo>
                    <a:pt x="134" y="507"/>
                  </a:lnTo>
                  <a:lnTo>
                    <a:pt x="149" y="415"/>
                  </a:lnTo>
                  <a:lnTo>
                    <a:pt x="163" y="332"/>
                  </a:lnTo>
                  <a:lnTo>
                    <a:pt x="179" y="258"/>
                  </a:lnTo>
                  <a:lnTo>
                    <a:pt x="193" y="194"/>
                  </a:lnTo>
                  <a:lnTo>
                    <a:pt x="208" y="139"/>
                  </a:lnTo>
                  <a:lnTo>
                    <a:pt x="223" y="94"/>
                  </a:lnTo>
                  <a:lnTo>
                    <a:pt x="238" y="59"/>
                  </a:lnTo>
                  <a:lnTo>
                    <a:pt x="252" y="33"/>
                  </a:lnTo>
                  <a:lnTo>
                    <a:pt x="268" y="15"/>
                  </a:lnTo>
                  <a:lnTo>
                    <a:pt x="282" y="4"/>
                  </a:lnTo>
                  <a:lnTo>
                    <a:pt x="297" y="0"/>
                  </a:lnTo>
                  <a:lnTo>
                    <a:pt x="311" y="4"/>
                  </a:lnTo>
                  <a:lnTo>
                    <a:pt x="326" y="13"/>
                  </a:lnTo>
                  <a:lnTo>
                    <a:pt x="341" y="27"/>
                  </a:lnTo>
                  <a:lnTo>
                    <a:pt x="356" y="45"/>
                  </a:lnTo>
                  <a:lnTo>
                    <a:pt x="370" y="68"/>
                  </a:lnTo>
                  <a:lnTo>
                    <a:pt x="386" y="94"/>
                  </a:lnTo>
                  <a:lnTo>
                    <a:pt x="400" y="123"/>
                  </a:lnTo>
                  <a:lnTo>
                    <a:pt x="415" y="155"/>
                  </a:lnTo>
                  <a:lnTo>
                    <a:pt x="430" y="188"/>
                  </a:lnTo>
                  <a:lnTo>
                    <a:pt x="445" y="223"/>
                  </a:lnTo>
                  <a:lnTo>
                    <a:pt x="460" y="260"/>
                  </a:lnTo>
                  <a:lnTo>
                    <a:pt x="475" y="296"/>
                  </a:lnTo>
                  <a:lnTo>
                    <a:pt x="489" y="335"/>
                  </a:lnTo>
                  <a:lnTo>
                    <a:pt x="505" y="372"/>
                  </a:lnTo>
                  <a:lnTo>
                    <a:pt x="519" y="410"/>
                  </a:lnTo>
                  <a:lnTo>
                    <a:pt x="534" y="448"/>
                  </a:lnTo>
                  <a:lnTo>
                    <a:pt x="549" y="485"/>
                  </a:lnTo>
                  <a:lnTo>
                    <a:pt x="564" y="522"/>
                  </a:lnTo>
                  <a:lnTo>
                    <a:pt x="578" y="557"/>
                  </a:lnTo>
                  <a:lnTo>
                    <a:pt x="594" y="592"/>
                  </a:lnTo>
                  <a:lnTo>
                    <a:pt x="608" y="627"/>
                  </a:lnTo>
                  <a:lnTo>
                    <a:pt x="623" y="660"/>
                  </a:lnTo>
                  <a:lnTo>
                    <a:pt x="638" y="693"/>
                  </a:lnTo>
                  <a:lnTo>
                    <a:pt x="653" y="724"/>
                  </a:lnTo>
                  <a:lnTo>
                    <a:pt x="668" y="755"/>
                  </a:lnTo>
                  <a:lnTo>
                    <a:pt x="683" y="785"/>
                  </a:lnTo>
                  <a:lnTo>
                    <a:pt x="697" y="812"/>
                  </a:lnTo>
                  <a:lnTo>
                    <a:pt x="713" y="839"/>
                  </a:lnTo>
                  <a:lnTo>
                    <a:pt x="727" y="865"/>
                  </a:lnTo>
                  <a:lnTo>
                    <a:pt x="742" y="890"/>
                  </a:lnTo>
                  <a:lnTo>
                    <a:pt x="757" y="914"/>
                  </a:lnTo>
                  <a:lnTo>
                    <a:pt x="772" y="936"/>
                  </a:lnTo>
                  <a:lnTo>
                    <a:pt x="786" y="957"/>
                  </a:lnTo>
                  <a:lnTo>
                    <a:pt x="802" y="978"/>
                  </a:lnTo>
                  <a:lnTo>
                    <a:pt x="816" y="997"/>
                  </a:lnTo>
                  <a:lnTo>
                    <a:pt x="831" y="1015"/>
                  </a:lnTo>
                  <a:lnTo>
                    <a:pt x="846" y="1032"/>
                  </a:lnTo>
                  <a:lnTo>
                    <a:pt x="861" y="1049"/>
                  </a:lnTo>
                  <a:lnTo>
                    <a:pt x="875" y="1064"/>
                  </a:lnTo>
                  <a:lnTo>
                    <a:pt x="890" y="1079"/>
                  </a:lnTo>
                  <a:lnTo>
                    <a:pt x="904" y="1093"/>
                  </a:lnTo>
                  <a:lnTo>
                    <a:pt x="920" y="1105"/>
                  </a:lnTo>
                  <a:lnTo>
                    <a:pt x="934" y="1118"/>
                  </a:lnTo>
                  <a:lnTo>
                    <a:pt x="949" y="1128"/>
                  </a:lnTo>
                  <a:lnTo>
                    <a:pt x="964" y="1140"/>
                  </a:lnTo>
                  <a:lnTo>
                    <a:pt x="979" y="1149"/>
                  </a:lnTo>
                  <a:lnTo>
                    <a:pt x="993" y="1159"/>
                  </a:lnTo>
                  <a:lnTo>
                    <a:pt x="1009" y="1168"/>
                  </a:lnTo>
                  <a:lnTo>
                    <a:pt x="1023" y="1176"/>
                  </a:lnTo>
                  <a:lnTo>
                    <a:pt x="1039" y="1185"/>
                  </a:lnTo>
                  <a:lnTo>
                    <a:pt x="1053" y="1191"/>
                  </a:lnTo>
                  <a:lnTo>
                    <a:pt x="1068" y="1199"/>
                  </a:lnTo>
                  <a:lnTo>
                    <a:pt x="1083" y="1205"/>
                  </a:lnTo>
                  <a:lnTo>
                    <a:pt x="1098" y="1212"/>
                  </a:lnTo>
                  <a:lnTo>
                    <a:pt x="1112" y="1216"/>
                  </a:lnTo>
                  <a:lnTo>
                    <a:pt x="1128" y="1222"/>
                  </a:lnTo>
                  <a:lnTo>
                    <a:pt x="1142" y="1227"/>
                  </a:lnTo>
                  <a:lnTo>
                    <a:pt x="1157" y="1232"/>
                  </a:lnTo>
                  <a:lnTo>
                    <a:pt x="1172" y="1235"/>
                  </a:lnTo>
                  <a:lnTo>
                    <a:pt x="1187" y="1239"/>
                  </a:lnTo>
                  <a:lnTo>
                    <a:pt x="1201" y="1243"/>
                  </a:lnTo>
                  <a:lnTo>
                    <a:pt x="1216" y="1247"/>
                  </a:lnTo>
                  <a:lnTo>
                    <a:pt x="1231" y="1250"/>
                  </a:lnTo>
                  <a:lnTo>
                    <a:pt x="1246" y="1253"/>
                  </a:lnTo>
                  <a:lnTo>
                    <a:pt x="1261" y="1256"/>
                  </a:lnTo>
                  <a:lnTo>
                    <a:pt x="1275" y="1258"/>
                  </a:lnTo>
                  <a:lnTo>
                    <a:pt x="1291" y="1261"/>
                  </a:lnTo>
                  <a:lnTo>
                    <a:pt x="1305" y="1263"/>
                  </a:lnTo>
                  <a:lnTo>
                    <a:pt x="1320" y="1265"/>
                  </a:lnTo>
                  <a:lnTo>
                    <a:pt x="1335" y="1267"/>
                  </a:lnTo>
                  <a:lnTo>
                    <a:pt x="1350" y="1269"/>
                  </a:lnTo>
                  <a:lnTo>
                    <a:pt x="1364" y="1271"/>
                  </a:lnTo>
                  <a:lnTo>
                    <a:pt x="1380" y="1272"/>
                  </a:lnTo>
                  <a:lnTo>
                    <a:pt x="1394" y="1274"/>
                  </a:lnTo>
                  <a:lnTo>
                    <a:pt x="1410" y="1275"/>
                  </a:lnTo>
                  <a:lnTo>
                    <a:pt x="1424" y="1276"/>
                  </a:lnTo>
                  <a:lnTo>
                    <a:pt x="1439" y="1278"/>
                  </a:lnTo>
                  <a:lnTo>
                    <a:pt x="1453" y="1279"/>
                  </a:lnTo>
                  <a:lnTo>
                    <a:pt x="1468" y="1279"/>
                  </a:lnTo>
                  <a:lnTo>
                    <a:pt x="1482" y="1280"/>
                  </a:lnTo>
                  <a:lnTo>
                    <a:pt x="1498" y="1281"/>
                  </a:lnTo>
                  <a:lnTo>
                    <a:pt x="1512" y="1281"/>
                  </a:lnTo>
                  <a:lnTo>
                    <a:pt x="1527" y="1282"/>
                  </a:lnTo>
                  <a:lnTo>
                    <a:pt x="1542" y="1283"/>
                  </a:lnTo>
                  <a:lnTo>
                    <a:pt x="1557" y="1283"/>
                  </a:lnTo>
                  <a:lnTo>
                    <a:pt x="1571" y="1284"/>
                  </a:lnTo>
                  <a:lnTo>
                    <a:pt x="1587" y="1285"/>
                  </a:lnTo>
                  <a:lnTo>
                    <a:pt x="1601" y="1285"/>
                  </a:lnTo>
                  <a:lnTo>
                    <a:pt x="1617" y="1286"/>
                  </a:lnTo>
                  <a:lnTo>
                    <a:pt x="1631" y="1286"/>
                  </a:lnTo>
                  <a:lnTo>
                    <a:pt x="1646" y="1286"/>
                  </a:lnTo>
                  <a:lnTo>
                    <a:pt x="1661" y="1287"/>
                  </a:lnTo>
                  <a:lnTo>
                    <a:pt x="1676" y="1287"/>
                  </a:lnTo>
                  <a:lnTo>
                    <a:pt x="1690" y="1287"/>
                  </a:lnTo>
                  <a:lnTo>
                    <a:pt x="1706" y="1288"/>
                  </a:lnTo>
                  <a:lnTo>
                    <a:pt x="1720" y="1288"/>
                  </a:lnTo>
                  <a:lnTo>
                    <a:pt x="1735" y="1288"/>
                  </a:lnTo>
                  <a:lnTo>
                    <a:pt x="1750" y="1288"/>
                  </a:lnTo>
                  <a:lnTo>
                    <a:pt x="1765" y="1289"/>
                  </a:lnTo>
                  <a:lnTo>
                    <a:pt x="1780" y="1289"/>
                  </a:lnTo>
                  <a:lnTo>
                    <a:pt x="1795" y="1289"/>
                  </a:lnTo>
                  <a:lnTo>
                    <a:pt x="1809" y="1289"/>
                  </a:lnTo>
                  <a:lnTo>
                    <a:pt x="1825" y="1289"/>
                  </a:lnTo>
                  <a:lnTo>
                    <a:pt x="1839" y="1289"/>
                  </a:lnTo>
                  <a:lnTo>
                    <a:pt x="1854" y="1290"/>
                  </a:lnTo>
                  <a:lnTo>
                    <a:pt x="1869" y="1290"/>
                  </a:lnTo>
                  <a:lnTo>
                    <a:pt x="1884" y="1290"/>
                  </a:lnTo>
                  <a:lnTo>
                    <a:pt x="1898" y="1290"/>
                  </a:lnTo>
                  <a:lnTo>
                    <a:pt x="1914" y="1290"/>
                  </a:lnTo>
                  <a:lnTo>
                    <a:pt x="1928" y="1290"/>
                  </a:lnTo>
                  <a:lnTo>
                    <a:pt x="1943" y="1290"/>
                  </a:lnTo>
                  <a:lnTo>
                    <a:pt x="1958" y="1290"/>
                  </a:lnTo>
                  <a:lnTo>
                    <a:pt x="1973" y="1290"/>
                  </a:lnTo>
                  <a:lnTo>
                    <a:pt x="1988" y="1290"/>
                  </a:lnTo>
                  <a:lnTo>
                    <a:pt x="2003" y="1290"/>
                  </a:lnTo>
                  <a:lnTo>
                    <a:pt x="2016" y="1290"/>
                  </a:lnTo>
                  <a:lnTo>
                    <a:pt x="2032" y="1290"/>
                  </a:lnTo>
                  <a:lnTo>
                    <a:pt x="2046" y="1291"/>
                  </a:lnTo>
                  <a:lnTo>
                    <a:pt x="2061" y="1291"/>
                  </a:lnTo>
                  <a:lnTo>
                    <a:pt x="2076" y="1291"/>
                  </a:lnTo>
                  <a:lnTo>
                    <a:pt x="2091" y="1291"/>
                  </a:lnTo>
                  <a:lnTo>
                    <a:pt x="2105" y="1291"/>
                  </a:lnTo>
                  <a:lnTo>
                    <a:pt x="2121" y="1291"/>
                  </a:lnTo>
                  <a:lnTo>
                    <a:pt x="2135" y="1291"/>
                  </a:lnTo>
                  <a:lnTo>
                    <a:pt x="2150" y="1291"/>
                  </a:lnTo>
                  <a:lnTo>
                    <a:pt x="2165" y="1291"/>
                  </a:lnTo>
                  <a:lnTo>
                    <a:pt x="2180" y="1291"/>
                  </a:lnTo>
                  <a:lnTo>
                    <a:pt x="2195" y="1291"/>
                  </a:lnTo>
                  <a:lnTo>
                    <a:pt x="2210" y="1291"/>
                  </a:lnTo>
                  <a:lnTo>
                    <a:pt x="2224" y="1291"/>
                  </a:lnTo>
                  <a:lnTo>
                    <a:pt x="2240" y="1291"/>
                  </a:lnTo>
                  <a:lnTo>
                    <a:pt x="2254" y="1291"/>
                  </a:lnTo>
                  <a:lnTo>
                    <a:pt x="2269" y="1291"/>
                  </a:lnTo>
                  <a:lnTo>
                    <a:pt x="2284" y="1291"/>
                  </a:lnTo>
                  <a:lnTo>
                    <a:pt x="2299" y="1291"/>
                  </a:lnTo>
                  <a:lnTo>
                    <a:pt x="2313" y="1291"/>
                  </a:lnTo>
                  <a:lnTo>
                    <a:pt x="2329" y="1291"/>
                  </a:lnTo>
                  <a:lnTo>
                    <a:pt x="2343" y="1291"/>
                  </a:lnTo>
                  <a:lnTo>
                    <a:pt x="2358" y="1291"/>
                  </a:lnTo>
                  <a:lnTo>
                    <a:pt x="2373" y="1291"/>
                  </a:lnTo>
                  <a:lnTo>
                    <a:pt x="2387" y="1291"/>
                  </a:lnTo>
                  <a:lnTo>
                    <a:pt x="2403" y="1291"/>
                  </a:lnTo>
                  <a:lnTo>
                    <a:pt x="2417" y="1291"/>
                  </a:lnTo>
                  <a:lnTo>
                    <a:pt x="2432" y="1291"/>
                  </a:lnTo>
                  <a:lnTo>
                    <a:pt x="2447" y="1291"/>
                  </a:lnTo>
                  <a:lnTo>
                    <a:pt x="2462" y="1291"/>
                  </a:lnTo>
                  <a:lnTo>
                    <a:pt x="2476" y="1291"/>
                  </a:lnTo>
                  <a:lnTo>
                    <a:pt x="2492" y="1291"/>
                  </a:lnTo>
                  <a:lnTo>
                    <a:pt x="2506" y="1291"/>
                  </a:lnTo>
                  <a:lnTo>
                    <a:pt x="2521" y="1291"/>
                  </a:lnTo>
                  <a:lnTo>
                    <a:pt x="2536" y="1291"/>
                  </a:lnTo>
                  <a:lnTo>
                    <a:pt x="2551" y="1291"/>
                  </a:lnTo>
                  <a:lnTo>
                    <a:pt x="2566" y="1291"/>
                  </a:lnTo>
                  <a:lnTo>
                    <a:pt x="2581" y="1291"/>
                  </a:lnTo>
                  <a:lnTo>
                    <a:pt x="2594" y="1291"/>
                  </a:lnTo>
                  <a:lnTo>
                    <a:pt x="2610" y="1291"/>
                  </a:lnTo>
                  <a:lnTo>
                    <a:pt x="2624" y="1291"/>
                  </a:lnTo>
                  <a:lnTo>
                    <a:pt x="2639" y="1291"/>
                  </a:lnTo>
                  <a:lnTo>
                    <a:pt x="2654" y="1291"/>
                  </a:lnTo>
                  <a:lnTo>
                    <a:pt x="2669" y="1291"/>
                  </a:lnTo>
                  <a:lnTo>
                    <a:pt x="2683" y="1291"/>
                  </a:lnTo>
                  <a:lnTo>
                    <a:pt x="2699" y="1291"/>
                  </a:lnTo>
                  <a:lnTo>
                    <a:pt x="2713" y="1291"/>
                  </a:lnTo>
                  <a:lnTo>
                    <a:pt x="2728" y="1291"/>
                  </a:lnTo>
                  <a:lnTo>
                    <a:pt x="2743" y="1291"/>
                  </a:lnTo>
                  <a:lnTo>
                    <a:pt x="2758" y="1291"/>
                  </a:lnTo>
                  <a:lnTo>
                    <a:pt x="2773" y="1291"/>
                  </a:lnTo>
                  <a:lnTo>
                    <a:pt x="2788" y="1291"/>
                  </a:lnTo>
                  <a:lnTo>
                    <a:pt x="2802" y="1291"/>
                  </a:lnTo>
                  <a:lnTo>
                    <a:pt x="2818" y="1291"/>
                  </a:lnTo>
                  <a:lnTo>
                    <a:pt x="2832" y="1291"/>
                  </a:lnTo>
                  <a:lnTo>
                    <a:pt x="2847" y="1291"/>
                  </a:lnTo>
                  <a:lnTo>
                    <a:pt x="2862" y="1291"/>
                  </a:lnTo>
                  <a:lnTo>
                    <a:pt x="2877" y="1291"/>
                  </a:lnTo>
                  <a:lnTo>
                    <a:pt x="2891" y="1291"/>
                  </a:lnTo>
                  <a:lnTo>
                    <a:pt x="2907" y="1291"/>
                  </a:lnTo>
                  <a:lnTo>
                    <a:pt x="2921" y="1291"/>
                  </a:lnTo>
                  <a:lnTo>
                    <a:pt x="2937" y="1291"/>
                  </a:lnTo>
                  <a:lnTo>
                    <a:pt x="2951" y="1291"/>
                  </a:lnTo>
                  <a:lnTo>
                    <a:pt x="2966" y="1291"/>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2784" name="Rectangle 15"/>
            <p:cNvSpPr>
              <a:spLocks noChangeArrowheads="1"/>
            </p:cNvSpPr>
            <p:nvPr/>
          </p:nvSpPr>
          <p:spPr bwMode="auto">
            <a:xfrm>
              <a:off x="1483" y="1971"/>
              <a:ext cx="249"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ar-AE" sz="1200">
                  <a:solidFill>
                    <a:srgbClr val="000000"/>
                  </a:solidFill>
                </a:rPr>
                <a:t>0.2</a:t>
              </a:r>
            </a:p>
          </p:txBody>
        </p:sp>
        <p:sp>
          <p:nvSpPr>
            <p:cNvPr id="32785" name="Rectangle 16"/>
            <p:cNvSpPr>
              <a:spLocks noChangeArrowheads="1"/>
            </p:cNvSpPr>
            <p:nvPr/>
          </p:nvSpPr>
          <p:spPr bwMode="auto">
            <a:xfrm>
              <a:off x="1473" y="1557"/>
              <a:ext cx="249"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ar-AE" sz="1200">
                  <a:solidFill>
                    <a:srgbClr val="000000"/>
                  </a:solidFill>
                </a:rPr>
                <a:t>0.4</a:t>
              </a:r>
            </a:p>
          </p:txBody>
        </p:sp>
        <p:sp>
          <p:nvSpPr>
            <p:cNvPr id="32786" name="Rectangle 17"/>
            <p:cNvSpPr>
              <a:spLocks noChangeArrowheads="1"/>
            </p:cNvSpPr>
            <p:nvPr/>
          </p:nvSpPr>
          <p:spPr bwMode="auto">
            <a:xfrm>
              <a:off x="1628" y="2527"/>
              <a:ext cx="146" cy="18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ar-AE" altLang="ja-JP"/>
            </a:p>
          </p:txBody>
        </p:sp>
        <p:sp>
          <p:nvSpPr>
            <p:cNvPr id="32787" name="Freeform 18"/>
            <p:cNvSpPr>
              <a:spLocks/>
            </p:cNvSpPr>
            <p:nvPr/>
          </p:nvSpPr>
          <p:spPr bwMode="auto">
            <a:xfrm>
              <a:off x="1687" y="2459"/>
              <a:ext cx="1966" cy="1244"/>
            </a:xfrm>
            <a:custGeom>
              <a:avLst/>
              <a:gdLst>
                <a:gd name="T0" fmla="*/ 0 w 2374"/>
                <a:gd name="T1" fmla="*/ 0 h 1431"/>
                <a:gd name="T2" fmla="*/ 1627 w 2374"/>
                <a:gd name="T3" fmla="*/ 0 h 1431"/>
                <a:gd name="T4" fmla="*/ 1627 w 2374"/>
                <a:gd name="T5" fmla="*/ 1081 h 1431"/>
                <a:gd name="T6" fmla="*/ 0 w 2374"/>
                <a:gd name="T7" fmla="*/ 1081 h 1431"/>
                <a:gd name="T8" fmla="*/ 0 w 2374"/>
                <a:gd name="T9" fmla="*/ 0 h 14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74" h="1431">
                  <a:moveTo>
                    <a:pt x="0" y="0"/>
                  </a:moveTo>
                  <a:lnTo>
                    <a:pt x="2373" y="0"/>
                  </a:lnTo>
                  <a:lnTo>
                    <a:pt x="2373" y="1430"/>
                  </a:lnTo>
                  <a:lnTo>
                    <a:pt x="0" y="1430"/>
                  </a:lnTo>
                  <a:lnTo>
                    <a:pt x="0" y="0"/>
                  </a:lnTo>
                </a:path>
              </a:pathLst>
            </a:custGeom>
            <a:solidFill>
              <a:srgbClr val="FFFFFF"/>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2788" name="Freeform 19"/>
            <p:cNvSpPr>
              <a:spLocks/>
            </p:cNvSpPr>
            <p:nvPr/>
          </p:nvSpPr>
          <p:spPr bwMode="auto">
            <a:xfrm>
              <a:off x="1687" y="2459"/>
              <a:ext cx="1966" cy="1244"/>
            </a:xfrm>
            <a:custGeom>
              <a:avLst/>
              <a:gdLst>
                <a:gd name="T0" fmla="*/ 0 w 2374"/>
                <a:gd name="T1" fmla="*/ 0 h 1431"/>
                <a:gd name="T2" fmla="*/ 1627 w 2374"/>
                <a:gd name="T3" fmla="*/ 0 h 1431"/>
                <a:gd name="T4" fmla="*/ 1627 w 2374"/>
                <a:gd name="T5" fmla="*/ 1081 h 1431"/>
                <a:gd name="T6" fmla="*/ 0 w 2374"/>
                <a:gd name="T7" fmla="*/ 1081 h 1431"/>
                <a:gd name="T8" fmla="*/ 0 w 2374"/>
                <a:gd name="T9" fmla="*/ 0 h 14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74" h="1431">
                  <a:moveTo>
                    <a:pt x="0" y="0"/>
                  </a:moveTo>
                  <a:lnTo>
                    <a:pt x="2373" y="0"/>
                  </a:lnTo>
                  <a:lnTo>
                    <a:pt x="2373" y="1430"/>
                  </a:lnTo>
                  <a:lnTo>
                    <a:pt x="0" y="1430"/>
                  </a:lnTo>
                  <a:lnTo>
                    <a:pt x="0" y="0"/>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2789" name="Line 20"/>
            <p:cNvSpPr>
              <a:spLocks noChangeShapeType="1"/>
            </p:cNvSpPr>
            <p:nvPr/>
          </p:nvSpPr>
          <p:spPr bwMode="auto">
            <a:xfrm>
              <a:off x="1687" y="2459"/>
              <a:ext cx="0" cy="1243"/>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2790" name="Line 21"/>
            <p:cNvSpPr>
              <a:spLocks noChangeShapeType="1"/>
            </p:cNvSpPr>
            <p:nvPr/>
          </p:nvSpPr>
          <p:spPr bwMode="auto">
            <a:xfrm>
              <a:off x="1687" y="3300"/>
              <a:ext cx="40" cy="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2791" name="Line 22"/>
            <p:cNvSpPr>
              <a:spLocks noChangeShapeType="1"/>
            </p:cNvSpPr>
            <p:nvPr/>
          </p:nvSpPr>
          <p:spPr bwMode="auto">
            <a:xfrm>
              <a:off x="1687" y="2868"/>
              <a:ext cx="40" cy="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nvGrpSpPr>
            <p:cNvPr id="32792" name="Group 23"/>
            <p:cNvGrpSpPr>
              <a:grpSpLocks/>
            </p:cNvGrpSpPr>
            <p:nvPr/>
          </p:nvGrpSpPr>
          <p:grpSpPr bwMode="auto">
            <a:xfrm>
              <a:off x="1687" y="3661"/>
              <a:ext cx="1966" cy="44"/>
              <a:chOff x="1003" y="4138"/>
              <a:chExt cx="2373" cy="51"/>
            </a:xfrm>
          </p:grpSpPr>
          <p:sp>
            <p:nvSpPr>
              <p:cNvPr id="32828" name="Line 24"/>
              <p:cNvSpPr>
                <a:spLocks noChangeShapeType="1"/>
              </p:cNvSpPr>
              <p:nvPr/>
            </p:nvSpPr>
            <p:spPr bwMode="auto">
              <a:xfrm>
                <a:off x="1003" y="4186"/>
                <a:ext cx="2373" cy="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2829" name="Line 25"/>
              <p:cNvSpPr>
                <a:spLocks noChangeShapeType="1"/>
              </p:cNvSpPr>
              <p:nvPr/>
            </p:nvSpPr>
            <p:spPr bwMode="auto">
              <a:xfrm flipV="1">
                <a:off x="1300" y="4141"/>
                <a:ext cx="0" cy="48"/>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2830" name="Line 26"/>
              <p:cNvSpPr>
                <a:spLocks noChangeShapeType="1"/>
              </p:cNvSpPr>
              <p:nvPr/>
            </p:nvSpPr>
            <p:spPr bwMode="auto">
              <a:xfrm flipV="1">
                <a:off x="1597" y="4138"/>
                <a:ext cx="0" cy="48"/>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2831" name="Line 27"/>
              <p:cNvSpPr>
                <a:spLocks noChangeShapeType="1"/>
              </p:cNvSpPr>
              <p:nvPr/>
            </p:nvSpPr>
            <p:spPr bwMode="auto">
              <a:xfrm flipV="1">
                <a:off x="1893" y="4138"/>
                <a:ext cx="0" cy="48"/>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2832" name="Line 28"/>
              <p:cNvSpPr>
                <a:spLocks noChangeShapeType="1"/>
              </p:cNvSpPr>
              <p:nvPr/>
            </p:nvSpPr>
            <p:spPr bwMode="auto">
              <a:xfrm flipV="1">
                <a:off x="2190" y="4138"/>
                <a:ext cx="0" cy="48"/>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2833" name="Line 29"/>
              <p:cNvSpPr>
                <a:spLocks noChangeShapeType="1"/>
              </p:cNvSpPr>
              <p:nvPr/>
            </p:nvSpPr>
            <p:spPr bwMode="auto">
              <a:xfrm flipV="1">
                <a:off x="2485" y="4138"/>
                <a:ext cx="0" cy="48"/>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2834" name="Line 30"/>
              <p:cNvSpPr>
                <a:spLocks noChangeShapeType="1"/>
              </p:cNvSpPr>
              <p:nvPr/>
            </p:nvSpPr>
            <p:spPr bwMode="auto">
              <a:xfrm flipV="1">
                <a:off x="2783" y="4138"/>
                <a:ext cx="0" cy="48"/>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2835" name="Line 31"/>
              <p:cNvSpPr>
                <a:spLocks noChangeShapeType="1"/>
              </p:cNvSpPr>
              <p:nvPr/>
            </p:nvSpPr>
            <p:spPr bwMode="auto">
              <a:xfrm flipV="1">
                <a:off x="3079" y="4138"/>
                <a:ext cx="0" cy="48"/>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32793" name="Freeform 32"/>
            <p:cNvSpPr>
              <a:spLocks/>
            </p:cNvSpPr>
            <p:nvPr/>
          </p:nvSpPr>
          <p:spPr bwMode="auto">
            <a:xfrm>
              <a:off x="1687" y="2910"/>
              <a:ext cx="2458" cy="793"/>
            </a:xfrm>
            <a:custGeom>
              <a:avLst/>
              <a:gdLst>
                <a:gd name="T0" fmla="*/ 30 w 2967"/>
                <a:gd name="T1" fmla="*/ 602 h 912"/>
                <a:gd name="T2" fmla="*/ 71 w 2967"/>
                <a:gd name="T3" fmla="*/ 503 h 912"/>
                <a:gd name="T4" fmla="*/ 112 w 2967"/>
                <a:gd name="T5" fmla="*/ 542 h 912"/>
                <a:gd name="T6" fmla="*/ 153 w 2967"/>
                <a:gd name="T7" fmla="*/ 632 h 912"/>
                <a:gd name="T8" fmla="*/ 194 w 2967"/>
                <a:gd name="T9" fmla="*/ 687 h 912"/>
                <a:gd name="T10" fmla="*/ 234 w 2967"/>
                <a:gd name="T11" fmla="*/ 667 h 912"/>
                <a:gd name="T12" fmla="*/ 274 w 2967"/>
                <a:gd name="T13" fmla="*/ 580 h 912"/>
                <a:gd name="T14" fmla="*/ 316 w 2967"/>
                <a:gd name="T15" fmla="*/ 452 h 912"/>
                <a:gd name="T16" fmla="*/ 356 w 2967"/>
                <a:gd name="T17" fmla="*/ 314 h 912"/>
                <a:gd name="T18" fmla="*/ 397 w 2967"/>
                <a:gd name="T19" fmla="*/ 188 h 912"/>
                <a:gd name="T20" fmla="*/ 438 w 2967"/>
                <a:gd name="T21" fmla="*/ 90 h 912"/>
                <a:gd name="T22" fmla="*/ 478 w 2967"/>
                <a:gd name="T23" fmla="*/ 29 h 912"/>
                <a:gd name="T24" fmla="*/ 519 w 2967"/>
                <a:gd name="T25" fmla="*/ 2 h 912"/>
                <a:gd name="T26" fmla="*/ 560 w 2967"/>
                <a:gd name="T27" fmla="*/ 6 h 912"/>
                <a:gd name="T28" fmla="*/ 601 w 2967"/>
                <a:gd name="T29" fmla="*/ 35 h 912"/>
                <a:gd name="T30" fmla="*/ 641 w 2967"/>
                <a:gd name="T31" fmla="*/ 82 h 912"/>
                <a:gd name="T32" fmla="*/ 682 w 2967"/>
                <a:gd name="T33" fmla="*/ 138 h 912"/>
                <a:gd name="T34" fmla="*/ 722 w 2967"/>
                <a:gd name="T35" fmla="*/ 202 h 912"/>
                <a:gd name="T36" fmla="*/ 763 w 2967"/>
                <a:gd name="T37" fmla="*/ 264 h 912"/>
                <a:gd name="T38" fmla="*/ 804 w 2967"/>
                <a:gd name="T39" fmla="*/ 326 h 912"/>
                <a:gd name="T40" fmla="*/ 845 w 2967"/>
                <a:gd name="T41" fmla="*/ 382 h 912"/>
                <a:gd name="T42" fmla="*/ 886 w 2967"/>
                <a:gd name="T43" fmla="*/ 433 h 912"/>
                <a:gd name="T44" fmla="*/ 926 w 2967"/>
                <a:gd name="T45" fmla="*/ 478 h 912"/>
                <a:gd name="T46" fmla="*/ 968 w 2967"/>
                <a:gd name="T47" fmla="*/ 517 h 912"/>
                <a:gd name="T48" fmla="*/ 1007 w 2967"/>
                <a:gd name="T49" fmla="*/ 550 h 912"/>
                <a:gd name="T50" fmla="*/ 1048 w 2967"/>
                <a:gd name="T51" fmla="*/ 577 h 912"/>
                <a:gd name="T52" fmla="*/ 1089 w 2967"/>
                <a:gd name="T53" fmla="*/ 600 h 912"/>
                <a:gd name="T54" fmla="*/ 1130 w 2967"/>
                <a:gd name="T55" fmla="*/ 619 h 912"/>
                <a:gd name="T56" fmla="*/ 1171 w 2967"/>
                <a:gd name="T57" fmla="*/ 635 h 912"/>
                <a:gd name="T58" fmla="*/ 1211 w 2967"/>
                <a:gd name="T59" fmla="*/ 646 h 912"/>
                <a:gd name="T60" fmla="*/ 1253 w 2967"/>
                <a:gd name="T61" fmla="*/ 656 h 912"/>
                <a:gd name="T62" fmla="*/ 1293 w 2967"/>
                <a:gd name="T63" fmla="*/ 663 h 912"/>
                <a:gd name="T64" fmla="*/ 1334 w 2967"/>
                <a:gd name="T65" fmla="*/ 670 h 912"/>
                <a:gd name="T66" fmla="*/ 1374 w 2967"/>
                <a:gd name="T67" fmla="*/ 674 h 912"/>
                <a:gd name="T68" fmla="*/ 1414 w 2967"/>
                <a:gd name="T69" fmla="*/ 677 h 912"/>
                <a:gd name="T70" fmla="*/ 1456 w 2967"/>
                <a:gd name="T71" fmla="*/ 680 h 912"/>
                <a:gd name="T72" fmla="*/ 1496 w 2967"/>
                <a:gd name="T73" fmla="*/ 682 h 912"/>
                <a:gd name="T74" fmla="*/ 1538 w 2967"/>
                <a:gd name="T75" fmla="*/ 683 h 912"/>
                <a:gd name="T76" fmla="*/ 1578 w 2967"/>
                <a:gd name="T77" fmla="*/ 685 h 912"/>
                <a:gd name="T78" fmla="*/ 1618 w 2967"/>
                <a:gd name="T79" fmla="*/ 686 h 912"/>
                <a:gd name="T80" fmla="*/ 1659 w 2967"/>
                <a:gd name="T81" fmla="*/ 687 h 912"/>
                <a:gd name="T82" fmla="*/ 1699 w 2967"/>
                <a:gd name="T83" fmla="*/ 687 h 912"/>
                <a:gd name="T84" fmla="*/ 1741 w 2967"/>
                <a:gd name="T85" fmla="*/ 687 h 912"/>
                <a:gd name="T86" fmla="*/ 1780 w 2967"/>
                <a:gd name="T87" fmla="*/ 688 h 912"/>
                <a:gd name="T88" fmla="*/ 1822 w 2967"/>
                <a:gd name="T89" fmla="*/ 688 h 912"/>
                <a:gd name="T90" fmla="*/ 1862 w 2967"/>
                <a:gd name="T91" fmla="*/ 688 h 912"/>
                <a:gd name="T92" fmla="*/ 1903 w 2967"/>
                <a:gd name="T93" fmla="*/ 689 h 912"/>
                <a:gd name="T94" fmla="*/ 1944 w 2967"/>
                <a:gd name="T95" fmla="*/ 689 h 912"/>
                <a:gd name="T96" fmla="*/ 1984 w 2967"/>
                <a:gd name="T97" fmla="*/ 689 h 912"/>
                <a:gd name="T98" fmla="*/ 2026 w 2967"/>
                <a:gd name="T99" fmla="*/ 689 h 91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967" h="912">
                  <a:moveTo>
                    <a:pt x="0" y="911"/>
                  </a:moveTo>
                  <a:lnTo>
                    <a:pt x="15" y="892"/>
                  </a:lnTo>
                  <a:lnTo>
                    <a:pt x="30" y="848"/>
                  </a:lnTo>
                  <a:lnTo>
                    <a:pt x="44" y="796"/>
                  </a:lnTo>
                  <a:lnTo>
                    <a:pt x="60" y="747"/>
                  </a:lnTo>
                  <a:lnTo>
                    <a:pt x="74" y="707"/>
                  </a:lnTo>
                  <a:lnTo>
                    <a:pt x="90" y="680"/>
                  </a:lnTo>
                  <a:lnTo>
                    <a:pt x="104" y="666"/>
                  </a:lnTo>
                  <a:lnTo>
                    <a:pt x="119" y="664"/>
                  </a:lnTo>
                  <a:lnTo>
                    <a:pt x="134" y="674"/>
                  </a:lnTo>
                  <a:lnTo>
                    <a:pt x="149" y="692"/>
                  </a:lnTo>
                  <a:lnTo>
                    <a:pt x="163" y="717"/>
                  </a:lnTo>
                  <a:lnTo>
                    <a:pt x="179" y="745"/>
                  </a:lnTo>
                  <a:lnTo>
                    <a:pt x="193" y="776"/>
                  </a:lnTo>
                  <a:lnTo>
                    <a:pt x="208" y="808"/>
                  </a:lnTo>
                  <a:lnTo>
                    <a:pt x="223" y="836"/>
                  </a:lnTo>
                  <a:lnTo>
                    <a:pt x="238" y="861"/>
                  </a:lnTo>
                  <a:lnTo>
                    <a:pt x="252" y="882"/>
                  </a:lnTo>
                  <a:lnTo>
                    <a:pt x="268" y="899"/>
                  </a:lnTo>
                  <a:lnTo>
                    <a:pt x="282" y="908"/>
                  </a:lnTo>
                  <a:lnTo>
                    <a:pt x="297" y="911"/>
                  </a:lnTo>
                  <a:lnTo>
                    <a:pt x="311" y="908"/>
                  </a:lnTo>
                  <a:lnTo>
                    <a:pt x="326" y="899"/>
                  </a:lnTo>
                  <a:lnTo>
                    <a:pt x="341" y="882"/>
                  </a:lnTo>
                  <a:lnTo>
                    <a:pt x="356" y="861"/>
                  </a:lnTo>
                  <a:lnTo>
                    <a:pt x="370" y="834"/>
                  </a:lnTo>
                  <a:lnTo>
                    <a:pt x="386" y="803"/>
                  </a:lnTo>
                  <a:lnTo>
                    <a:pt x="400" y="767"/>
                  </a:lnTo>
                  <a:lnTo>
                    <a:pt x="415" y="729"/>
                  </a:lnTo>
                  <a:lnTo>
                    <a:pt x="430" y="687"/>
                  </a:lnTo>
                  <a:lnTo>
                    <a:pt x="445" y="644"/>
                  </a:lnTo>
                  <a:lnTo>
                    <a:pt x="460" y="598"/>
                  </a:lnTo>
                  <a:lnTo>
                    <a:pt x="475" y="552"/>
                  </a:lnTo>
                  <a:lnTo>
                    <a:pt x="489" y="506"/>
                  </a:lnTo>
                  <a:lnTo>
                    <a:pt x="505" y="460"/>
                  </a:lnTo>
                  <a:lnTo>
                    <a:pt x="519" y="415"/>
                  </a:lnTo>
                  <a:lnTo>
                    <a:pt x="534" y="371"/>
                  </a:lnTo>
                  <a:lnTo>
                    <a:pt x="549" y="328"/>
                  </a:lnTo>
                  <a:lnTo>
                    <a:pt x="564" y="288"/>
                  </a:lnTo>
                  <a:lnTo>
                    <a:pt x="578" y="248"/>
                  </a:lnTo>
                  <a:lnTo>
                    <a:pt x="594" y="212"/>
                  </a:lnTo>
                  <a:lnTo>
                    <a:pt x="608" y="179"/>
                  </a:lnTo>
                  <a:lnTo>
                    <a:pt x="623" y="148"/>
                  </a:lnTo>
                  <a:lnTo>
                    <a:pt x="638" y="120"/>
                  </a:lnTo>
                  <a:lnTo>
                    <a:pt x="653" y="95"/>
                  </a:lnTo>
                  <a:lnTo>
                    <a:pt x="668" y="73"/>
                  </a:lnTo>
                  <a:lnTo>
                    <a:pt x="683" y="54"/>
                  </a:lnTo>
                  <a:lnTo>
                    <a:pt x="697" y="38"/>
                  </a:lnTo>
                  <a:lnTo>
                    <a:pt x="713" y="24"/>
                  </a:lnTo>
                  <a:lnTo>
                    <a:pt x="727" y="15"/>
                  </a:lnTo>
                  <a:lnTo>
                    <a:pt x="742" y="7"/>
                  </a:lnTo>
                  <a:lnTo>
                    <a:pt x="757" y="2"/>
                  </a:lnTo>
                  <a:lnTo>
                    <a:pt x="772" y="0"/>
                  </a:lnTo>
                  <a:lnTo>
                    <a:pt x="786" y="0"/>
                  </a:lnTo>
                  <a:lnTo>
                    <a:pt x="802" y="3"/>
                  </a:lnTo>
                  <a:lnTo>
                    <a:pt x="816" y="8"/>
                  </a:lnTo>
                  <a:lnTo>
                    <a:pt x="831" y="15"/>
                  </a:lnTo>
                  <a:lnTo>
                    <a:pt x="846" y="23"/>
                  </a:lnTo>
                  <a:lnTo>
                    <a:pt x="861" y="34"/>
                  </a:lnTo>
                  <a:lnTo>
                    <a:pt x="875" y="46"/>
                  </a:lnTo>
                  <a:lnTo>
                    <a:pt x="890" y="60"/>
                  </a:lnTo>
                  <a:lnTo>
                    <a:pt x="904" y="74"/>
                  </a:lnTo>
                  <a:lnTo>
                    <a:pt x="920" y="90"/>
                  </a:lnTo>
                  <a:lnTo>
                    <a:pt x="934" y="108"/>
                  </a:lnTo>
                  <a:lnTo>
                    <a:pt x="949" y="126"/>
                  </a:lnTo>
                  <a:lnTo>
                    <a:pt x="964" y="144"/>
                  </a:lnTo>
                  <a:lnTo>
                    <a:pt x="979" y="163"/>
                  </a:lnTo>
                  <a:lnTo>
                    <a:pt x="993" y="183"/>
                  </a:lnTo>
                  <a:lnTo>
                    <a:pt x="1009" y="203"/>
                  </a:lnTo>
                  <a:lnTo>
                    <a:pt x="1023" y="225"/>
                  </a:lnTo>
                  <a:lnTo>
                    <a:pt x="1039" y="246"/>
                  </a:lnTo>
                  <a:lnTo>
                    <a:pt x="1053" y="267"/>
                  </a:lnTo>
                  <a:lnTo>
                    <a:pt x="1068" y="288"/>
                  </a:lnTo>
                  <a:lnTo>
                    <a:pt x="1083" y="309"/>
                  </a:lnTo>
                  <a:lnTo>
                    <a:pt x="1098" y="330"/>
                  </a:lnTo>
                  <a:lnTo>
                    <a:pt x="1112" y="350"/>
                  </a:lnTo>
                  <a:lnTo>
                    <a:pt x="1128" y="371"/>
                  </a:lnTo>
                  <a:lnTo>
                    <a:pt x="1142" y="391"/>
                  </a:lnTo>
                  <a:lnTo>
                    <a:pt x="1157" y="411"/>
                  </a:lnTo>
                  <a:lnTo>
                    <a:pt x="1172" y="431"/>
                  </a:lnTo>
                  <a:lnTo>
                    <a:pt x="1187" y="450"/>
                  </a:lnTo>
                  <a:lnTo>
                    <a:pt x="1201" y="469"/>
                  </a:lnTo>
                  <a:lnTo>
                    <a:pt x="1216" y="487"/>
                  </a:lnTo>
                  <a:lnTo>
                    <a:pt x="1231" y="505"/>
                  </a:lnTo>
                  <a:lnTo>
                    <a:pt x="1246" y="523"/>
                  </a:lnTo>
                  <a:lnTo>
                    <a:pt x="1261" y="540"/>
                  </a:lnTo>
                  <a:lnTo>
                    <a:pt x="1275" y="557"/>
                  </a:lnTo>
                  <a:lnTo>
                    <a:pt x="1291" y="573"/>
                  </a:lnTo>
                  <a:lnTo>
                    <a:pt x="1305" y="589"/>
                  </a:lnTo>
                  <a:lnTo>
                    <a:pt x="1320" y="604"/>
                  </a:lnTo>
                  <a:lnTo>
                    <a:pt x="1335" y="619"/>
                  </a:lnTo>
                  <a:lnTo>
                    <a:pt x="1350" y="632"/>
                  </a:lnTo>
                  <a:lnTo>
                    <a:pt x="1364" y="647"/>
                  </a:lnTo>
                  <a:lnTo>
                    <a:pt x="1380" y="659"/>
                  </a:lnTo>
                  <a:lnTo>
                    <a:pt x="1394" y="672"/>
                  </a:lnTo>
                  <a:lnTo>
                    <a:pt x="1410" y="684"/>
                  </a:lnTo>
                  <a:lnTo>
                    <a:pt x="1424" y="696"/>
                  </a:lnTo>
                  <a:lnTo>
                    <a:pt x="1439" y="707"/>
                  </a:lnTo>
                  <a:lnTo>
                    <a:pt x="1453" y="718"/>
                  </a:lnTo>
                  <a:lnTo>
                    <a:pt x="1468" y="728"/>
                  </a:lnTo>
                  <a:lnTo>
                    <a:pt x="1482" y="738"/>
                  </a:lnTo>
                  <a:lnTo>
                    <a:pt x="1498" y="747"/>
                  </a:lnTo>
                  <a:lnTo>
                    <a:pt x="1512" y="756"/>
                  </a:lnTo>
                  <a:lnTo>
                    <a:pt x="1527" y="764"/>
                  </a:lnTo>
                  <a:lnTo>
                    <a:pt x="1542" y="772"/>
                  </a:lnTo>
                  <a:lnTo>
                    <a:pt x="1557" y="780"/>
                  </a:lnTo>
                  <a:lnTo>
                    <a:pt x="1571" y="787"/>
                  </a:lnTo>
                  <a:lnTo>
                    <a:pt x="1587" y="794"/>
                  </a:lnTo>
                  <a:lnTo>
                    <a:pt x="1601" y="801"/>
                  </a:lnTo>
                  <a:lnTo>
                    <a:pt x="1617" y="808"/>
                  </a:lnTo>
                  <a:lnTo>
                    <a:pt x="1631" y="813"/>
                  </a:lnTo>
                  <a:lnTo>
                    <a:pt x="1646" y="819"/>
                  </a:lnTo>
                  <a:lnTo>
                    <a:pt x="1661" y="824"/>
                  </a:lnTo>
                  <a:lnTo>
                    <a:pt x="1676" y="830"/>
                  </a:lnTo>
                  <a:lnTo>
                    <a:pt x="1690" y="834"/>
                  </a:lnTo>
                  <a:lnTo>
                    <a:pt x="1706" y="839"/>
                  </a:lnTo>
                  <a:lnTo>
                    <a:pt x="1720" y="843"/>
                  </a:lnTo>
                  <a:lnTo>
                    <a:pt x="1735" y="847"/>
                  </a:lnTo>
                  <a:lnTo>
                    <a:pt x="1750" y="851"/>
                  </a:lnTo>
                  <a:lnTo>
                    <a:pt x="1765" y="854"/>
                  </a:lnTo>
                  <a:lnTo>
                    <a:pt x="1780" y="858"/>
                  </a:lnTo>
                  <a:lnTo>
                    <a:pt x="1795" y="861"/>
                  </a:lnTo>
                  <a:lnTo>
                    <a:pt x="1809" y="864"/>
                  </a:lnTo>
                  <a:lnTo>
                    <a:pt x="1825" y="867"/>
                  </a:lnTo>
                  <a:lnTo>
                    <a:pt x="1839" y="870"/>
                  </a:lnTo>
                  <a:lnTo>
                    <a:pt x="1854" y="873"/>
                  </a:lnTo>
                  <a:lnTo>
                    <a:pt x="1869" y="876"/>
                  </a:lnTo>
                  <a:lnTo>
                    <a:pt x="1884" y="877"/>
                  </a:lnTo>
                  <a:lnTo>
                    <a:pt x="1898" y="879"/>
                  </a:lnTo>
                  <a:lnTo>
                    <a:pt x="1914" y="881"/>
                  </a:lnTo>
                  <a:lnTo>
                    <a:pt x="1928" y="883"/>
                  </a:lnTo>
                  <a:lnTo>
                    <a:pt x="1943" y="885"/>
                  </a:lnTo>
                  <a:lnTo>
                    <a:pt x="1958" y="887"/>
                  </a:lnTo>
                  <a:lnTo>
                    <a:pt x="1973" y="888"/>
                  </a:lnTo>
                  <a:lnTo>
                    <a:pt x="1988" y="890"/>
                  </a:lnTo>
                  <a:lnTo>
                    <a:pt x="2003" y="891"/>
                  </a:lnTo>
                  <a:lnTo>
                    <a:pt x="2016" y="893"/>
                  </a:lnTo>
                  <a:lnTo>
                    <a:pt x="2032" y="894"/>
                  </a:lnTo>
                  <a:lnTo>
                    <a:pt x="2046" y="895"/>
                  </a:lnTo>
                  <a:lnTo>
                    <a:pt x="2061" y="896"/>
                  </a:lnTo>
                  <a:lnTo>
                    <a:pt x="2076" y="897"/>
                  </a:lnTo>
                  <a:lnTo>
                    <a:pt x="2091" y="898"/>
                  </a:lnTo>
                  <a:lnTo>
                    <a:pt x="2105" y="899"/>
                  </a:lnTo>
                  <a:lnTo>
                    <a:pt x="2121" y="899"/>
                  </a:lnTo>
                  <a:lnTo>
                    <a:pt x="2135" y="900"/>
                  </a:lnTo>
                  <a:lnTo>
                    <a:pt x="2150" y="901"/>
                  </a:lnTo>
                  <a:lnTo>
                    <a:pt x="2165" y="901"/>
                  </a:lnTo>
                  <a:lnTo>
                    <a:pt x="2180" y="902"/>
                  </a:lnTo>
                  <a:lnTo>
                    <a:pt x="2195" y="903"/>
                  </a:lnTo>
                  <a:lnTo>
                    <a:pt x="2210" y="903"/>
                  </a:lnTo>
                  <a:lnTo>
                    <a:pt x="2224" y="904"/>
                  </a:lnTo>
                  <a:lnTo>
                    <a:pt x="2240" y="904"/>
                  </a:lnTo>
                  <a:lnTo>
                    <a:pt x="2254" y="905"/>
                  </a:lnTo>
                  <a:lnTo>
                    <a:pt x="2269" y="905"/>
                  </a:lnTo>
                  <a:lnTo>
                    <a:pt x="2284" y="906"/>
                  </a:lnTo>
                  <a:lnTo>
                    <a:pt x="2299" y="906"/>
                  </a:lnTo>
                  <a:lnTo>
                    <a:pt x="2313" y="906"/>
                  </a:lnTo>
                  <a:lnTo>
                    <a:pt x="2329" y="907"/>
                  </a:lnTo>
                  <a:lnTo>
                    <a:pt x="2343" y="907"/>
                  </a:lnTo>
                  <a:lnTo>
                    <a:pt x="2358" y="907"/>
                  </a:lnTo>
                  <a:lnTo>
                    <a:pt x="2373" y="907"/>
                  </a:lnTo>
                  <a:lnTo>
                    <a:pt x="2387" y="908"/>
                  </a:lnTo>
                  <a:lnTo>
                    <a:pt x="2403" y="908"/>
                  </a:lnTo>
                  <a:lnTo>
                    <a:pt x="2417" y="908"/>
                  </a:lnTo>
                  <a:lnTo>
                    <a:pt x="2432" y="908"/>
                  </a:lnTo>
                  <a:lnTo>
                    <a:pt x="2447" y="909"/>
                  </a:lnTo>
                  <a:lnTo>
                    <a:pt x="2462" y="909"/>
                  </a:lnTo>
                  <a:lnTo>
                    <a:pt x="2476" y="909"/>
                  </a:lnTo>
                  <a:lnTo>
                    <a:pt x="2492" y="909"/>
                  </a:lnTo>
                  <a:lnTo>
                    <a:pt x="2506" y="909"/>
                  </a:lnTo>
                  <a:lnTo>
                    <a:pt x="2521" y="909"/>
                  </a:lnTo>
                  <a:lnTo>
                    <a:pt x="2536" y="909"/>
                  </a:lnTo>
                  <a:lnTo>
                    <a:pt x="2551" y="910"/>
                  </a:lnTo>
                  <a:lnTo>
                    <a:pt x="2566" y="910"/>
                  </a:lnTo>
                  <a:lnTo>
                    <a:pt x="2581" y="910"/>
                  </a:lnTo>
                  <a:lnTo>
                    <a:pt x="2594" y="910"/>
                  </a:lnTo>
                  <a:lnTo>
                    <a:pt x="2610" y="910"/>
                  </a:lnTo>
                  <a:lnTo>
                    <a:pt x="2624" y="910"/>
                  </a:lnTo>
                  <a:lnTo>
                    <a:pt x="2639" y="910"/>
                  </a:lnTo>
                  <a:lnTo>
                    <a:pt x="2654" y="910"/>
                  </a:lnTo>
                  <a:lnTo>
                    <a:pt x="2669" y="910"/>
                  </a:lnTo>
                  <a:lnTo>
                    <a:pt x="2683" y="910"/>
                  </a:lnTo>
                  <a:lnTo>
                    <a:pt x="2699" y="910"/>
                  </a:lnTo>
                  <a:lnTo>
                    <a:pt x="2713" y="910"/>
                  </a:lnTo>
                  <a:lnTo>
                    <a:pt x="2728" y="910"/>
                  </a:lnTo>
                  <a:lnTo>
                    <a:pt x="2743" y="910"/>
                  </a:lnTo>
                  <a:lnTo>
                    <a:pt x="2758" y="911"/>
                  </a:lnTo>
                  <a:lnTo>
                    <a:pt x="2773" y="911"/>
                  </a:lnTo>
                  <a:lnTo>
                    <a:pt x="2788" y="911"/>
                  </a:lnTo>
                  <a:lnTo>
                    <a:pt x="2802" y="911"/>
                  </a:lnTo>
                  <a:lnTo>
                    <a:pt x="2818" y="911"/>
                  </a:lnTo>
                  <a:lnTo>
                    <a:pt x="2832" y="911"/>
                  </a:lnTo>
                  <a:lnTo>
                    <a:pt x="2847" y="911"/>
                  </a:lnTo>
                  <a:lnTo>
                    <a:pt x="2862" y="911"/>
                  </a:lnTo>
                  <a:lnTo>
                    <a:pt x="2877" y="911"/>
                  </a:lnTo>
                  <a:lnTo>
                    <a:pt x="2891" y="911"/>
                  </a:lnTo>
                  <a:lnTo>
                    <a:pt x="2907" y="911"/>
                  </a:lnTo>
                  <a:lnTo>
                    <a:pt x="2921" y="911"/>
                  </a:lnTo>
                  <a:lnTo>
                    <a:pt x="2937" y="911"/>
                  </a:lnTo>
                  <a:lnTo>
                    <a:pt x="2951" y="911"/>
                  </a:lnTo>
                  <a:lnTo>
                    <a:pt x="2966" y="911"/>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2794" name="Rectangle 33"/>
            <p:cNvSpPr>
              <a:spLocks noChangeArrowheads="1"/>
            </p:cNvSpPr>
            <p:nvPr/>
          </p:nvSpPr>
          <p:spPr bwMode="auto">
            <a:xfrm>
              <a:off x="1554" y="3634"/>
              <a:ext cx="169"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ar-AE" sz="1200">
                  <a:solidFill>
                    <a:srgbClr val="000000"/>
                  </a:solidFill>
                </a:rPr>
                <a:t>0</a:t>
              </a:r>
            </a:p>
          </p:txBody>
        </p:sp>
        <p:sp>
          <p:nvSpPr>
            <p:cNvPr id="32795" name="Rectangle 34"/>
            <p:cNvSpPr>
              <a:spLocks noChangeArrowheads="1"/>
            </p:cNvSpPr>
            <p:nvPr/>
          </p:nvSpPr>
          <p:spPr bwMode="auto">
            <a:xfrm>
              <a:off x="1463" y="3281"/>
              <a:ext cx="249"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ar-AE" sz="1200">
                  <a:solidFill>
                    <a:srgbClr val="000000"/>
                  </a:solidFill>
                </a:rPr>
                <a:t>0.1</a:t>
              </a:r>
            </a:p>
          </p:txBody>
        </p:sp>
        <p:sp>
          <p:nvSpPr>
            <p:cNvPr id="32796" name="Rectangle 35"/>
            <p:cNvSpPr>
              <a:spLocks noChangeArrowheads="1"/>
            </p:cNvSpPr>
            <p:nvPr/>
          </p:nvSpPr>
          <p:spPr bwMode="auto">
            <a:xfrm>
              <a:off x="1463" y="2941"/>
              <a:ext cx="249"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ar-AE" sz="1200">
                  <a:solidFill>
                    <a:srgbClr val="000000"/>
                  </a:solidFill>
                </a:rPr>
                <a:t>0.2</a:t>
              </a:r>
            </a:p>
          </p:txBody>
        </p:sp>
        <p:grpSp>
          <p:nvGrpSpPr>
            <p:cNvPr id="32797" name="Group 36"/>
            <p:cNvGrpSpPr>
              <a:grpSpLocks/>
            </p:cNvGrpSpPr>
            <p:nvPr/>
          </p:nvGrpSpPr>
          <p:grpSpPr bwMode="auto">
            <a:xfrm>
              <a:off x="1621" y="3741"/>
              <a:ext cx="2169" cy="173"/>
              <a:chOff x="923" y="4230"/>
              <a:chExt cx="2619" cy="199"/>
            </a:xfrm>
          </p:grpSpPr>
          <p:sp>
            <p:nvSpPr>
              <p:cNvPr id="32819" name="Rectangle 37"/>
              <p:cNvSpPr>
                <a:spLocks noChangeArrowheads="1"/>
              </p:cNvSpPr>
              <p:nvPr/>
            </p:nvSpPr>
            <p:spPr bwMode="auto">
              <a:xfrm>
                <a:off x="923" y="4230"/>
                <a:ext cx="204" cy="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ar-AE" sz="1200">
                    <a:solidFill>
                      <a:srgbClr val="000000"/>
                    </a:solidFill>
                  </a:rPr>
                  <a:t>0</a:t>
                </a:r>
              </a:p>
            </p:txBody>
          </p:sp>
          <p:sp>
            <p:nvSpPr>
              <p:cNvPr id="32820" name="Rectangle 38"/>
              <p:cNvSpPr>
                <a:spLocks noChangeArrowheads="1"/>
              </p:cNvSpPr>
              <p:nvPr/>
            </p:nvSpPr>
            <p:spPr bwMode="auto">
              <a:xfrm>
                <a:off x="1220" y="4230"/>
                <a:ext cx="204" cy="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ar-AE" sz="1200">
                    <a:solidFill>
                      <a:srgbClr val="000000"/>
                    </a:solidFill>
                  </a:rPr>
                  <a:t>2</a:t>
                </a:r>
              </a:p>
            </p:txBody>
          </p:sp>
          <p:sp>
            <p:nvSpPr>
              <p:cNvPr id="32821" name="Rectangle 39"/>
              <p:cNvSpPr>
                <a:spLocks noChangeArrowheads="1"/>
              </p:cNvSpPr>
              <p:nvPr/>
            </p:nvSpPr>
            <p:spPr bwMode="auto">
              <a:xfrm>
                <a:off x="1517" y="4230"/>
                <a:ext cx="204" cy="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ar-AE" sz="1200">
                    <a:solidFill>
                      <a:srgbClr val="000000"/>
                    </a:solidFill>
                  </a:rPr>
                  <a:t>4</a:t>
                </a:r>
              </a:p>
            </p:txBody>
          </p:sp>
          <p:sp>
            <p:nvSpPr>
              <p:cNvPr id="32822" name="Rectangle 40"/>
              <p:cNvSpPr>
                <a:spLocks noChangeArrowheads="1"/>
              </p:cNvSpPr>
              <p:nvPr/>
            </p:nvSpPr>
            <p:spPr bwMode="auto">
              <a:xfrm>
                <a:off x="1813" y="4230"/>
                <a:ext cx="204" cy="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ar-AE" sz="1200">
                    <a:solidFill>
                      <a:srgbClr val="000000"/>
                    </a:solidFill>
                  </a:rPr>
                  <a:t>6</a:t>
                </a:r>
              </a:p>
            </p:txBody>
          </p:sp>
          <p:sp>
            <p:nvSpPr>
              <p:cNvPr id="32823" name="Rectangle 41"/>
              <p:cNvSpPr>
                <a:spLocks noChangeArrowheads="1"/>
              </p:cNvSpPr>
              <p:nvPr/>
            </p:nvSpPr>
            <p:spPr bwMode="auto">
              <a:xfrm>
                <a:off x="2110" y="4230"/>
                <a:ext cx="204" cy="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ar-AE" sz="1200">
                    <a:solidFill>
                      <a:srgbClr val="000000"/>
                    </a:solidFill>
                  </a:rPr>
                  <a:t>8</a:t>
                </a:r>
              </a:p>
            </p:txBody>
          </p:sp>
          <p:sp>
            <p:nvSpPr>
              <p:cNvPr id="32824" name="Rectangle 42"/>
              <p:cNvSpPr>
                <a:spLocks noChangeArrowheads="1"/>
              </p:cNvSpPr>
              <p:nvPr/>
            </p:nvSpPr>
            <p:spPr bwMode="auto">
              <a:xfrm>
                <a:off x="2384" y="4230"/>
                <a:ext cx="268" cy="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ar-AE" sz="1200">
                    <a:solidFill>
                      <a:srgbClr val="000000"/>
                    </a:solidFill>
                  </a:rPr>
                  <a:t>10</a:t>
                </a:r>
              </a:p>
            </p:txBody>
          </p:sp>
          <p:sp>
            <p:nvSpPr>
              <p:cNvPr id="32825" name="Rectangle 43"/>
              <p:cNvSpPr>
                <a:spLocks noChangeArrowheads="1"/>
              </p:cNvSpPr>
              <p:nvPr/>
            </p:nvSpPr>
            <p:spPr bwMode="auto">
              <a:xfrm>
                <a:off x="2680" y="4230"/>
                <a:ext cx="268" cy="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ar-AE" sz="1200">
                    <a:solidFill>
                      <a:srgbClr val="000000"/>
                    </a:solidFill>
                  </a:rPr>
                  <a:t>12</a:t>
                </a:r>
              </a:p>
            </p:txBody>
          </p:sp>
          <p:sp>
            <p:nvSpPr>
              <p:cNvPr id="32826" name="Rectangle 44"/>
              <p:cNvSpPr>
                <a:spLocks noChangeArrowheads="1"/>
              </p:cNvSpPr>
              <p:nvPr/>
            </p:nvSpPr>
            <p:spPr bwMode="auto">
              <a:xfrm>
                <a:off x="2977" y="4230"/>
                <a:ext cx="268" cy="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ar-AE" sz="1200">
                    <a:solidFill>
                      <a:srgbClr val="000000"/>
                    </a:solidFill>
                  </a:rPr>
                  <a:t>14</a:t>
                </a:r>
              </a:p>
            </p:txBody>
          </p:sp>
          <p:sp>
            <p:nvSpPr>
              <p:cNvPr id="32827" name="Rectangle 45"/>
              <p:cNvSpPr>
                <a:spLocks noChangeArrowheads="1"/>
              </p:cNvSpPr>
              <p:nvPr/>
            </p:nvSpPr>
            <p:spPr bwMode="auto">
              <a:xfrm>
                <a:off x="3274" y="4230"/>
                <a:ext cx="268" cy="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ar-AE" sz="1200">
                    <a:solidFill>
                      <a:srgbClr val="000000"/>
                    </a:solidFill>
                  </a:rPr>
                  <a:t>16</a:t>
                </a:r>
              </a:p>
            </p:txBody>
          </p:sp>
        </p:grpSp>
        <p:sp>
          <p:nvSpPr>
            <p:cNvPr id="32798" name="Rectangle 46"/>
            <p:cNvSpPr>
              <a:spLocks noChangeArrowheads="1"/>
            </p:cNvSpPr>
            <p:nvPr/>
          </p:nvSpPr>
          <p:spPr bwMode="auto">
            <a:xfrm>
              <a:off x="1461" y="2397"/>
              <a:ext cx="249"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ar-AE" sz="1200">
                  <a:solidFill>
                    <a:srgbClr val="000000"/>
                  </a:solidFill>
                </a:rPr>
                <a:t>0.0</a:t>
              </a:r>
            </a:p>
          </p:txBody>
        </p:sp>
        <p:sp>
          <p:nvSpPr>
            <p:cNvPr id="32799" name="Rectangle 47"/>
            <p:cNvSpPr>
              <a:spLocks noChangeArrowheads="1"/>
            </p:cNvSpPr>
            <p:nvPr/>
          </p:nvSpPr>
          <p:spPr bwMode="auto">
            <a:xfrm>
              <a:off x="3668" y="2351"/>
              <a:ext cx="494" cy="17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ar-AE" altLang="ja-JP"/>
            </a:p>
          </p:txBody>
        </p:sp>
        <p:sp>
          <p:nvSpPr>
            <p:cNvPr id="32800" name="Rectangle 48"/>
            <p:cNvSpPr>
              <a:spLocks noChangeArrowheads="1"/>
            </p:cNvSpPr>
            <p:nvPr/>
          </p:nvSpPr>
          <p:spPr bwMode="auto">
            <a:xfrm>
              <a:off x="3669" y="3641"/>
              <a:ext cx="493" cy="10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ar-AE" altLang="ja-JP"/>
            </a:p>
          </p:txBody>
        </p:sp>
        <p:sp>
          <p:nvSpPr>
            <p:cNvPr id="32801" name="Line 49"/>
            <p:cNvSpPr>
              <a:spLocks noChangeShapeType="1"/>
            </p:cNvSpPr>
            <p:nvPr/>
          </p:nvSpPr>
          <p:spPr bwMode="auto">
            <a:xfrm flipV="1">
              <a:off x="1933" y="2418"/>
              <a:ext cx="0" cy="42"/>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2802" name="Line 50"/>
            <p:cNvSpPr>
              <a:spLocks noChangeShapeType="1"/>
            </p:cNvSpPr>
            <p:nvPr/>
          </p:nvSpPr>
          <p:spPr bwMode="auto">
            <a:xfrm flipV="1">
              <a:off x="2179" y="2418"/>
              <a:ext cx="0" cy="41"/>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2803" name="Line 51"/>
            <p:cNvSpPr>
              <a:spLocks noChangeShapeType="1"/>
            </p:cNvSpPr>
            <p:nvPr/>
          </p:nvSpPr>
          <p:spPr bwMode="auto">
            <a:xfrm flipV="1">
              <a:off x="2424" y="2418"/>
              <a:ext cx="0" cy="41"/>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2804" name="Line 52"/>
            <p:cNvSpPr>
              <a:spLocks noChangeShapeType="1"/>
            </p:cNvSpPr>
            <p:nvPr/>
          </p:nvSpPr>
          <p:spPr bwMode="auto">
            <a:xfrm flipV="1">
              <a:off x="2670" y="2418"/>
              <a:ext cx="0" cy="41"/>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2805" name="Line 53"/>
            <p:cNvSpPr>
              <a:spLocks noChangeShapeType="1"/>
            </p:cNvSpPr>
            <p:nvPr/>
          </p:nvSpPr>
          <p:spPr bwMode="auto">
            <a:xfrm flipV="1">
              <a:off x="2915" y="2418"/>
              <a:ext cx="0" cy="41"/>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2806" name="Line 54"/>
            <p:cNvSpPr>
              <a:spLocks noChangeShapeType="1"/>
            </p:cNvSpPr>
            <p:nvPr/>
          </p:nvSpPr>
          <p:spPr bwMode="auto">
            <a:xfrm flipV="1">
              <a:off x="3161" y="2418"/>
              <a:ext cx="0" cy="41"/>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2807" name="Line 55"/>
            <p:cNvSpPr>
              <a:spLocks noChangeShapeType="1"/>
            </p:cNvSpPr>
            <p:nvPr/>
          </p:nvSpPr>
          <p:spPr bwMode="auto">
            <a:xfrm flipV="1">
              <a:off x="3407" y="2418"/>
              <a:ext cx="0" cy="41"/>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2808" name="Rectangle 56"/>
            <p:cNvSpPr>
              <a:spLocks noChangeArrowheads="1"/>
            </p:cNvSpPr>
            <p:nvPr/>
          </p:nvSpPr>
          <p:spPr bwMode="auto">
            <a:xfrm>
              <a:off x="1862" y="2483"/>
              <a:ext cx="169"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ar-AE" sz="1200">
                  <a:solidFill>
                    <a:srgbClr val="000000"/>
                  </a:solidFill>
                </a:rPr>
                <a:t>1</a:t>
              </a:r>
            </a:p>
          </p:txBody>
        </p:sp>
        <p:sp>
          <p:nvSpPr>
            <p:cNvPr id="32809" name="Rectangle 57"/>
            <p:cNvSpPr>
              <a:spLocks noChangeArrowheads="1"/>
            </p:cNvSpPr>
            <p:nvPr/>
          </p:nvSpPr>
          <p:spPr bwMode="auto">
            <a:xfrm>
              <a:off x="2108" y="2483"/>
              <a:ext cx="169"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ar-AE" sz="1200">
                  <a:solidFill>
                    <a:srgbClr val="000000"/>
                  </a:solidFill>
                </a:rPr>
                <a:t>2</a:t>
              </a:r>
            </a:p>
          </p:txBody>
        </p:sp>
        <p:sp>
          <p:nvSpPr>
            <p:cNvPr id="32810" name="Rectangle 58"/>
            <p:cNvSpPr>
              <a:spLocks noChangeArrowheads="1"/>
            </p:cNvSpPr>
            <p:nvPr/>
          </p:nvSpPr>
          <p:spPr bwMode="auto">
            <a:xfrm>
              <a:off x="2353" y="2483"/>
              <a:ext cx="169"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ar-AE" sz="1200">
                  <a:solidFill>
                    <a:srgbClr val="000000"/>
                  </a:solidFill>
                </a:rPr>
                <a:t>3</a:t>
              </a:r>
            </a:p>
          </p:txBody>
        </p:sp>
        <p:sp>
          <p:nvSpPr>
            <p:cNvPr id="32811" name="Rectangle 59"/>
            <p:cNvSpPr>
              <a:spLocks noChangeArrowheads="1"/>
            </p:cNvSpPr>
            <p:nvPr/>
          </p:nvSpPr>
          <p:spPr bwMode="auto">
            <a:xfrm>
              <a:off x="2599" y="2483"/>
              <a:ext cx="169"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ar-AE" sz="1200">
                  <a:solidFill>
                    <a:srgbClr val="000000"/>
                  </a:solidFill>
                </a:rPr>
                <a:t>4</a:t>
              </a:r>
            </a:p>
          </p:txBody>
        </p:sp>
        <p:sp>
          <p:nvSpPr>
            <p:cNvPr id="32812" name="Rectangle 60"/>
            <p:cNvSpPr>
              <a:spLocks noChangeArrowheads="1"/>
            </p:cNvSpPr>
            <p:nvPr/>
          </p:nvSpPr>
          <p:spPr bwMode="auto">
            <a:xfrm>
              <a:off x="2826" y="2483"/>
              <a:ext cx="169"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ar-AE" sz="1200">
                  <a:solidFill>
                    <a:srgbClr val="000000"/>
                  </a:solidFill>
                </a:rPr>
                <a:t>5</a:t>
              </a:r>
            </a:p>
          </p:txBody>
        </p:sp>
        <p:sp>
          <p:nvSpPr>
            <p:cNvPr id="32813" name="Rectangle 61"/>
            <p:cNvSpPr>
              <a:spLocks noChangeArrowheads="1"/>
            </p:cNvSpPr>
            <p:nvPr/>
          </p:nvSpPr>
          <p:spPr bwMode="auto">
            <a:xfrm>
              <a:off x="3071" y="2483"/>
              <a:ext cx="169"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ar-AE" sz="1200">
                  <a:solidFill>
                    <a:srgbClr val="000000"/>
                  </a:solidFill>
                </a:rPr>
                <a:t>6</a:t>
              </a:r>
            </a:p>
          </p:txBody>
        </p:sp>
        <p:sp>
          <p:nvSpPr>
            <p:cNvPr id="32814" name="Rectangle 62"/>
            <p:cNvSpPr>
              <a:spLocks noChangeArrowheads="1"/>
            </p:cNvSpPr>
            <p:nvPr/>
          </p:nvSpPr>
          <p:spPr bwMode="auto">
            <a:xfrm>
              <a:off x="3317" y="2483"/>
              <a:ext cx="169"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ar-AE" sz="1200">
                  <a:solidFill>
                    <a:srgbClr val="000000"/>
                  </a:solidFill>
                </a:rPr>
                <a:t>7</a:t>
              </a:r>
            </a:p>
          </p:txBody>
        </p:sp>
        <p:sp>
          <p:nvSpPr>
            <p:cNvPr id="32815" name="Text Box 63"/>
            <p:cNvSpPr txBox="1">
              <a:spLocks noChangeArrowheads="1"/>
            </p:cNvSpPr>
            <p:nvPr/>
          </p:nvSpPr>
          <p:spPr bwMode="auto">
            <a:xfrm>
              <a:off x="2530" y="1379"/>
              <a:ext cx="258"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ar-AE" sz="2000" b="1">
                  <a:solidFill>
                    <a:srgbClr val="CC0000"/>
                  </a:solidFill>
                  <a:latin typeface="Times New Roman" panose="02020603050405020304" pitchFamily="18" charset="0"/>
                </a:rPr>
                <a:t>1s</a:t>
              </a:r>
            </a:p>
          </p:txBody>
        </p:sp>
        <p:sp>
          <p:nvSpPr>
            <p:cNvPr id="32816" name="Text Box 64"/>
            <p:cNvSpPr txBox="1">
              <a:spLocks noChangeArrowheads="1"/>
            </p:cNvSpPr>
            <p:nvPr/>
          </p:nvSpPr>
          <p:spPr bwMode="auto">
            <a:xfrm>
              <a:off x="2570" y="2749"/>
              <a:ext cx="258"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ar-AE" sz="2000" b="1">
                  <a:solidFill>
                    <a:srgbClr val="CC0000"/>
                  </a:solidFill>
                  <a:latin typeface="Times New Roman" panose="02020603050405020304" pitchFamily="18" charset="0"/>
                </a:rPr>
                <a:t>2s</a:t>
              </a:r>
            </a:p>
          </p:txBody>
        </p:sp>
        <p:sp>
          <p:nvSpPr>
            <p:cNvPr id="32817" name="Rectangle 65"/>
            <p:cNvSpPr>
              <a:spLocks noChangeArrowheads="1"/>
            </p:cNvSpPr>
            <p:nvPr/>
          </p:nvSpPr>
          <p:spPr bwMode="auto">
            <a:xfrm>
              <a:off x="1176" y="1894"/>
              <a:ext cx="355" cy="8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ar-AE" altLang="ja-JP"/>
            </a:p>
          </p:txBody>
        </p:sp>
        <p:sp>
          <p:nvSpPr>
            <p:cNvPr id="32818" name="Text Box 66"/>
            <p:cNvSpPr txBox="1">
              <a:spLocks noChangeArrowheads="1"/>
            </p:cNvSpPr>
            <p:nvPr/>
          </p:nvSpPr>
          <p:spPr bwMode="auto">
            <a:xfrm rot="-5400000">
              <a:off x="826" y="2221"/>
              <a:ext cx="1024"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ar-AE" sz="2000" b="1">
                  <a:latin typeface="Times New Roman" panose="02020603050405020304" pitchFamily="18" charset="0"/>
                </a:rPr>
                <a:t>4</a:t>
              </a:r>
              <a:r>
                <a:rPr lang="en-US" altLang="ar-AE" sz="2000" b="1" i="1">
                  <a:latin typeface="Symbol" panose="05050102010706020507" pitchFamily="18" charset="2"/>
                </a:rPr>
                <a:t>p</a:t>
              </a:r>
              <a:r>
                <a:rPr lang="en-US" altLang="ar-AE" sz="2000" b="1">
                  <a:latin typeface="Times New Roman" panose="02020603050405020304" pitchFamily="18" charset="0"/>
                </a:rPr>
                <a:t>[</a:t>
              </a:r>
              <a:r>
                <a:rPr lang="en-US" altLang="ar-AE" sz="2000" b="1" i="1">
                  <a:latin typeface="Times New Roman" panose="02020603050405020304" pitchFamily="18" charset="0"/>
                </a:rPr>
                <a:t>R</a:t>
              </a:r>
              <a:r>
                <a:rPr lang="en-US" altLang="ar-AE" sz="2000" b="1" i="1" baseline="-25000">
                  <a:latin typeface="Times New Roman" panose="02020603050405020304" pitchFamily="18" charset="0"/>
                </a:rPr>
                <a:t>n</a:t>
              </a:r>
              <a:r>
                <a:rPr lang="en-US" altLang="ar-AE" sz="2000" b="1" baseline="-25000">
                  <a:latin typeface="Times New Roman" panose="02020603050405020304" pitchFamily="18" charset="0"/>
                  <a:sym typeface="MT Extra" panose="05050102010205020202" pitchFamily="18" charset="2"/>
                </a:rPr>
                <a:t></a:t>
              </a:r>
              <a:r>
                <a:rPr lang="en-US" altLang="ar-AE" sz="2000" b="1">
                  <a:latin typeface="Times New Roman" panose="02020603050405020304" pitchFamily="18" charset="0"/>
                  <a:sym typeface="MT Extra" panose="05050102010205020202" pitchFamily="18" charset="2"/>
                </a:rPr>
                <a:t>(</a:t>
              </a:r>
              <a:r>
                <a:rPr lang="en-US" altLang="ar-AE" sz="2000" b="1" i="1">
                  <a:latin typeface="Times New Roman" panose="02020603050405020304" pitchFamily="18" charset="0"/>
                  <a:sym typeface="MT Extra" panose="05050102010205020202" pitchFamily="18" charset="2"/>
                </a:rPr>
                <a:t>r</a:t>
              </a:r>
              <a:r>
                <a:rPr lang="en-US" altLang="ar-AE" sz="2000" b="1">
                  <a:latin typeface="Times New Roman" panose="02020603050405020304" pitchFamily="18" charset="0"/>
                  <a:sym typeface="MT Extra" panose="05050102010205020202" pitchFamily="18" charset="2"/>
                </a:rPr>
                <a:t>)]</a:t>
              </a:r>
              <a:r>
                <a:rPr lang="en-US" altLang="ar-AE" sz="2000" b="1" i="1">
                  <a:latin typeface="Times New Roman" panose="02020603050405020304" pitchFamily="18" charset="0"/>
                  <a:sym typeface="MT Extra" panose="05050102010205020202" pitchFamily="18" charset="2"/>
                </a:rPr>
                <a:t>r</a:t>
              </a:r>
              <a:r>
                <a:rPr lang="en-US" altLang="ar-AE" sz="2000" b="1" baseline="30000">
                  <a:latin typeface="Times New Roman" panose="02020603050405020304" pitchFamily="18" charset="0"/>
                  <a:sym typeface="MT Extra" panose="05050102010205020202" pitchFamily="18" charset="2"/>
                </a:rPr>
                <a:t>2</a:t>
              </a:r>
              <a:r>
                <a:rPr lang="en-US" altLang="ar-AE" sz="2000" b="1" i="1">
                  <a:latin typeface="Times New Roman" panose="02020603050405020304" pitchFamily="18" charset="0"/>
                  <a:sym typeface="MT Extra" panose="05050102010205020202" pitchFamily="18" charset="2"/>
                </a:rPr>
                <a:t>dr</a:t>
              </a:r>
              <a:endParaRPr lang="en-US" altLang="ar-AE" sz="2000" b="1">
                <a:latin typeface="Times New Roman" panose="02020603050405020304" pitchFamily="18" charset="0"/>
              </a:endParaRPr>
            </a:p>
          </p:txBody>
        </p:sp>
      </p:grpSp>
      <p:sp>
        <p:nvSpPr>
          <p:cNvPr id="32774" name="Text Box 67"/>
          <p:cNvSpPr txBox="1">
            <a:spLocks noChangeArrowheads="1"/>
          </p:cNvSpPr>
          <p:nvPr/>
        </p:nvSpPr>
        <p:spPr bwMode="auto">
          <a:xfrm>
            <a:off x="7391400" y="6542088"/>
            <a:ext cx="1663700"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ar-AE" sz="800">
                <a:latin typeface="Times New Roman" panose="02020603050405020304" pitchFamily="18" charset="0"/>
              </a:rPr>
              <a:t>Copyright – Michael D. Fayer, 2007</a:t>
            </a:r>
          </a:p>
        </p:txBody>
      </p:sp>
      <p:sp>
        <p:nvSpPr>
          <p:cNvPr id="68" name="日付プレースホルダ 67"/>
          <p:cNvSpPr>
            <a:spLocks noGrp="1"/>
          </p:cNvSpPr>
          <p:nvPr>
            <p:ph type="dt" sz="half" idx="10"/>
          </p:nvPr>
        </p:nvSpPr>
        <p:spPr/>
        <p:txBody>
          <a:bodyPr/>
          <a:lstStyle/>
          <a:p>
            <a:pPr>
              <a:defRPr/>
            </a:pPr>
            <a:fld id="{29A8814E-0C1E-45C7-93EC-CEC9574E5D0E}" type="datetime1">
              <a:rPr lang="ja-JP" altLang="en-US" smtClean="0"/>
              <a:t>2017/9/17</a:t>
            </a:fld>
            <a:endParaRPr lang="ja-JP" altLang="en-US"/>
          </a:p>
        </p:txBody>
      </p:sp>
      <p:sp>
        <p:nvSpPr>
          <p:cNvPr id="69" name="フッター プレースホルダ 68"/>
          <p:cNvSpPr>
            <a:spLocks noGrp="1"/>
          </p:cNvSpPr>
          <p:nvPr>
            <p:ph type="ftr" sz="quarter" idx="11"/>
          </p:nvPr>
        </p:nvSpPr>
        <p:spPr/>
        <p:txBody>
          <a:bodyPr/>
          <a:lstStyle/>
          <a:p>
            <a:pPr>
              <a:defRPr/>
            </a:pPr>
            <a:r>
              <a:rPr lang="en-US" altLang="ja-JP"/>
              <a:t>Seoul U. Seminer</a:t>
            </a:r>
            <a:endParaRPr lang="ja-JP" altLang="en-US"/>
          </a:p>
        </p:txBody>
      </p:sp>
    </p:spTree>
    <p:extLst>
      <p:ext uri="{BB962C8B-B14F-4D97-AF65-F5344CB8AC3E}">
        <p14:creationId xmlns:p14="http://schemas.microsoft.com/office/powerpoint/2010/main" val="34178368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27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2"/>
          <p:cNvSpPr txBox="1">
            <a:spLocks noChangeArrowheads="1"/>
          </p:cNvSpPr>
          <p:nvPr/>
        </p:nvSpPr>
        <p:spPr bwMode="auto">
          <a:xfrm>
            <a:off x="57150" y="312738"/>
            <a:ext cx="22431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ar-AE" sz="2400" b="1">
                <a:solidFill>
                  <a:srgbClr val="CA0000"/>
                </a:solidFill>
                <a:latin typeface="Times New Roman" panose="02020603050405020304" pitchFamily="18" charset="0"/>
              </a:rPr>
              <a:t>s orbitals - </a:t>
            </a:r>
            <a:r>
              <a:rPr lang="en-US" altLang="ar-AE" sz="2400" b="1">
                <a:solidFill>
                  <a:srgbClr val="CA0000"/>
                </a:solidFill>
                <a:latin typeface="Times New Roman" panose="02020603050405020304" pitchFamily="18" charset="0"/>
                <a:sym typeface="MT Extra" panose="05050102010205020202" pitchFamily="18" charset="2"/>
              </a:rPr>
              <a:t> = 0</a:t>
            </a:r>
            <a:endParaRPr lang="en-US" altLang="ar-AE" sz="2400" b="1">
              <a:solidFill>
                <a:srgbClr val="CA0000"/>
              </a:solidFill>
              <a:latin typeface="Times New Roman" panose="02020603050405020304" pitchFamily="18" charset="0"/>
            </a:endParaRPr>
          </a:p>
        </p:txBody>
      </p:sp>
      <p:sp>
        <p:nvSpPr>
          <p:cNvPr id="33795" name="Text Box 3"/>
          <p:cNvSpPr txBox="1">
            <a:spLocks noChangeArrowheads="1"/>
          </p:cNvSpPr>
          <p:nvPr/>
        </p:nvSpPr>
        <p:spPr bwMode="auto">
          <a:xfrm>
            <a:off x="200025" y="885825"/>
            <a:ext cx="19050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ar-AE" sz="2400" b="1">
                <a:solidFill>
                  <a:srgbClr val="0000FF"/>
                </a:solidFill>
                <a:latin typeface="Times New Roman" panose="02020603050405020304" pitchFamily="18" charset="0"/>
              </a:rPr>
              <a:t>1s – no nodes</a:t>
            </a:r>
            <a:br>
              <a:rPr lang="en-US" altLang="ar-AE" sz="2400" b="1">
                <a:solidFill>
                  <a:srgbClr val="0000FF"/>
                </a:solidFill>
                <a:latin typeface="Times New Roman" panose="02020603050405020304" pitchFamily="18" charset="0"/>
              </a:rPr>
            </a:br>
            <a:r>
              <a:rPr lang="en-US" altLang="ar-AE" sz="2400" b="1">
                <a:solidFill>
                  <a:srgbClr val="0000FF"/>
                </a:solidFill>
                <a:latin typeface="Times New Roman" panose="02020603050405020304" pitchFamily="18" charset="0"/>
              </a:rPr>
              <a:t>2s – 1 node</a:t>
            </a:r>
            <a:br>
              <a:rPr lang="en-US" altLang="ar-AE" sz="2400" b="1">
                <a:solidFill>
                  <a:srgbClr val="0000FF"/>
                </a:solidFill>
                <a:latin typeface="Times New Roman" panose="02020603050405020304" pitchFamily="18" charset="0"/>
              </a:rPr>
            </a:br>
            <a:r>
              <a:rPr lang="en-US" altLang="ar-AE" sz="2400" b="1">
                <a:solidFill>
                  <a:srgbClr val="0000FF"/>
                </a:solidFill>
                <a:latin typeface="Times New Roman" panose="02020603050405020304" pitchFamily="18" charset="0"/>
              </a:rPr>
              <a:t>3s – 2 nodes</a:t>
            </a:r>
          </a:p>
        </p:txBody>
      </p:sp>
      <p:sp>
        <p:nvSpPr>
          <p:cNvPr id="33796" name="Text Box 4"/>
          <p:cNvSpPr txBox="1">
            <a:spLocks noChangeArrowheads="1"/>
          </p:cNvSpPr>
          <p:nvPr/>
        </p:nvSpPr>
        <p:spPr bwMode="auto">
          <a:xfrm>
            <a:off x="207963" y="2178050"/>
            <a:ext cx="170815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ar-AE" sz="2000" b="1">
                <a:solidFill>
                  <a:srgbClr val="CA0000"/>
                </a:solidFill>
                <a:latin typeface="Times New Roman" panose="02020603050405020304" pitchFamily="18" charset="0"/>
              </a:rPr>
              <a:t>The nodes are</a:t>
            </a:r>
            <a:br>
              <a:rPr lang="en-US" altLang="ar-AE" sz="2000" b="1">
                <a:solidFill>
                  <a:srgbClr val="CA0000"/>
                </a:solidFill>
                <a:latin typeface="Times New Roman" panose="02020603050405020304" pitchFamily="18" charset="0"/>
              </a:rPr>
            </a:br>
            <a:r>
              <a:rPr lang="en-US" altLang="ar-AE" sz="2000" b="1">
                <a:solidFill>
                  <a:srgbClr val="CA0000"/>
                </a:solidFill>
                <a:latin typeface="Times New Roman" panose="02020603050405020304" pitchFamily="18" charset="0"/>
              </a:rPr>
              <a:t>radial nodes.</a:t>
            </a:r>
          </a:p>
        </p:txBody>
      </p:sp>
      <p:pic>
        <p:nvPicPr>
          <p:cNvPr id="33797" name="Picture 5" descr="orbitals"/>
          <p:cNvPicPr>
            <a:picLocks noChangeAspect="1" noChangeArrowheads="1"/>
          </p:cNvPicPr>
          <p:nvPr/>
        </p:nvPicPr>
        <p:blipFill>
          <a:blip r:embed="rId2" cstate="print">
            <a:lum contrast="42000"/>
            <a:extLst>
              <a:ext uri="{28A0092B-C50C-407E-A947-70E740481C1C}">
                <a14:useLocalDpi xmlns:a14="http://schemas.microsoft.com/office/drawing/2010/main" val="0"/>
              </a:ext>
            </a:extLst>
          </a:blip>
          <a:srcRect/>
          <a:stretch>
            <a:fillRect/>
          </a:stretch>
        </p:blipFill>
        <p:spPr bwMode="auto">
          <a:xfrm>
            <a:off x="2246313" y="400050"/>
            <a:ext cx="5573712" cy="591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8" name="Text Box 6"/>
          <p:cNvSpPr txBox="1">
            <a:spLocks noChangeArrowheads="1"/>
          </p:cNvSpPr>
          <p:nvPr/>
        </p:nvSpPr>
        <p:spPr bwMode="auto">
          <a:xfrm>
            <a:off x="2212975" y="6081713"/>
            <a:ext cx="15113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ar-AE" sz="1000" b="1">
                <a:latin typeface="Times New Roman" panose="02020603050405020304" pitchFamily="18" charset="0"/>
              </a:rPr>
              <a:t>Oxtoby, Freeman, Block</a:t>
            </a:r>
          </a:p>
        </p:txBody>
      </p:sp>
      <p:sp>
        <p:nvSpPr>
          <p:cNvPr id="33799" name="Text Box 7"/>
          <p:cNvSpPr txBox="1">
            <a:spLocks noChangeArrowheads="1"/>
          </p:cNvSpPr>
          <p:nvPr/>
        </p:nvSpPr>
        <p:spPr bwMode="auto">
          <a:xfrm>
            <a:off x="7391400" y="6542088"/>
            <a:ext cx="1663700"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ar-AE" sz="800">
                <a:latin typeface="Times New Roman" panose="02020603050405020304" pitchFamily="18" charset="0"/>
              </a:rPr>
              <a:t>Copyright – Michael D. Fayer, 2007</a:t>
            </a:r>
          </a:p>
        </p:txBody>
      </p:sp>
      <p:sp>
        <p:nvSpPr>
          <p:cNvPr id="8" name="日付プレースホルダ 7"/>
          <p:cNvSpPr>
            <a:spLocks noGrp="1"/>
          </p:cNvSpPr>
          <p:nvPr>
            <p:ph type="dt" sz="half" idx="10"/>
          </p:nvPr>
        </p:nvSpPr>
        <p:spPr/>
        <p:txBody>
          <a:bodyPr/>
          <a:lstStyle/>
          <a:p>
            <a:pPr>
              <a:defRPr/>
            </a:pPr>
            <a:fld id="{82F16C18-AA08-424D-A6A4-EFCC6788703D}" type="datetime1">
              <a:rPr lang="ja-JP" altLang="en-US" smtClean="0"/>
              <a:t>2017/9/17</a:t>
            </a:fld>
            <a:endParaRPr lang="ja-JP" altLang="en-US"/>
          </a:p>
        </p:txBody>
      </p:sp>
      <p:sp>
        <p:nvSpPr>
          <p:cNvPr id="9" name="フッター プレースホルダ 8"/>
          <p:cNvSpPr>
            <a:spLocks noGrp="1"/>
          </p:cNvSpPr>
          <p:nvPr>
            <p:ph type="ftr" sz="quarter" idx="11"/>
          </p:nvPr>
        </p:nvSpPr>
        <p:spPr/>
        <p:txBody>
          <a:bodyPr/>
          <a:lstStyle/>
          <a:p>
            <a:pPr>
              <a:defRPr/>
            </a:pPr>
            <a:r>
              <a:rPr lang="en-US" altLang="ja-JP"/>
              <a:t>Seoul U. Seminer</a:t>
            </a:r>
            <a:endParaRPr lang="ja-JP" altLang="en-US"/>
          </a:p>
        </p:txBody>
      </p:sp>
    </p:spTree>
    <p:extLst>
      <p:ext uri="{BB962C8B-B14F-4D97-AF65-F5344CB8AC3E}">
        <p14:creationId xmlns:p14="http://schemas.microsoft.com/office/powerpoint/2010/main" val="3158369932"/>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Rectangle 5"/>
          <p:cNvSpPr>
            <a:spLocks noGrp="1" noChangeArrowheads="1"/>
          </p:cNvSpPr>
          <p:nvPr>
            <p:ph type="title"/>
          </p:nvPr>
        </p:nvSpPr>
        <p:spPr/>
        <p:txBody>
          <a:bodyPr/>
          <a:lstStyle/>
          <a:p>
            <a:pPr eaLnBrk="1" hangingPunct="1"/>
            <a:r>
              <a:rPr lang="en-US" altLang="ar-AE" sz="3400"/>
              <a:t>Probability Distribution Functions</a:t>
            </a:r>
          </a:p>
        </p:txBody>
      </p:sp>
      <p:sp>
        <p:nvSpPr>
          <p:cNvPr id="34820" name="Rectangle 2"/>
          <p:cNvSpPr>
            <a:spLocks noGrp="1" noChangeArrowheads="1"/>
          </p:cNvSpPr>
          <p:nvPr>
            <p:ph idx="4294967295"/>
          </p:nvPr>
        </p:nvSpPr>
        <p:spPr>
          <a:xfrm>
            <a:off x="457200" y="1143000"/>
            <a:ext cx="8229600" cy="5029200"/>
          </a:xfrm>
        </p:spPr>
        <p:txBody>
          <a:bodyPr/>
          <a:lstStyle/>
          <a:p>
            <a:pPr eaLnBrk="1" hangingPunct="1"/>
            <a:r>
              <a:rPr lang="en-US" altLang="ar-AE" sz="2100"/>
              <a:t>The probability density for the hydrogen atom for three different electron states.</a:t>
            </a:r>
          </a:p>
        </p:txBody>
      </p:sp>
      <p:pic>
        <p:nvPicPr>
          <p:cNvPr id="34821" name="Picture 4" descr="071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900" y="2057400"/>
            <a:ext cx="8964613" cy="450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日付プレースホルダ 5"/>
          <p:cNvSpPr>
            <a:spLocks noGrp="1"/>
          </p:cNvSpPr>
          <p:nvPr>
            <p:ph type="dt" sz="half" idx="10"/>
          </p:nvPr>
        </p:nvSpPr>
        <p:spPr/>
        <p:txBody>
          <a:bodyPr/>
          <a:lstStyle/>
          <a:p>
            <a:pPr>
              <a:defRPr/>
            </a:pPr>
            <a:fld id="{22579A56-A7A6-4A30-ACE6-A60EFE629650}" type="datetime1">
              <a:rPr lang="ja-JP" altLang="en-US" smtClean="0"/>
              <a:t>2017/9/17</a:t>
            </a:fld>
            <a:endParaRPr lang="ja-JP" altLang="en-US"/>
          </a:p>
        </p:txBody>
      </p:sp>
      <p:sp>
        <p:nvSpPr>
          <p:cNvPr id="7" name="フッター プレースホルダ 6"/>
          <p:cNvSpPr>
            <a:spLocks noGrp="1"/>
          </p:cNvSpPr>
          <p:nvPr>
            <p:ph type="ftr" sz="quarter" idx="11"/>
          </p:nvPr>
        </p:nvSpPr>
        <p:spPr/>
        <p:txBody>
          <a:bodyPr/>
          <a:lstStyle/>
          <a:p>
            <a:pPr>
              <a:defRPr/>
            </a:pPr>
            <a:r>
              <a:rPr lang="en-US" altLang="ja-JP"/>
              <a:t>Seoul U. Seminer</a:t>
            </a:r>
            <a:endParaRPr lang="ja-JP" altLang="en-US"/>
          </a:p>
        </p:txBody>
      </p:sp>
    </p:spTree>
    <p:extLst>
      <p:ext uri="{BB962C8B-B14F-4D97-AF65-F5344CB8AC3E}">
        <p14:creationId xmlns:p14="http://schemas.microsoft.com/office/powerpoint/2010/main" val="358551188"/>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pPr>
              <a:defRPr/>
            </a:pPr>
            <a:fld id="{DAC121DA-FA6B-477A-ABBC-598E4F9F9E7C}" type="datetime1">
              <a:rPr lang="ja-JP" altLang="en-US" smtClean="0"/>
              <a:t>2017/9/17</a:t>
            </a:fld>
            <a:endParaRPr lang="ja-JP" altLang="en-US"/>
          </a:p>
        </p:txBody>
      </p:sp>
      <p:sp>
        <p:nvSpPr>
          <p:cNvPr id="3" name="フッター プレースホルダー 2"/>
          <p:cNvSpPr>
            <a:spLocks noGrp="1"/>
          </p:cNvSpPr>
          <p:nvPr>
            <p:ph type="ftr" sz="quarter" idx="11"/>
          </p:nvPr>
        </p:nvSpPr>
        <p:spPr/>
        <p:txBody>
          <a:bodyPr/>
          <a:lstStyle/>
          <a:p>
            <a:pPr>
              <a:defRPr/>
            </a:pPr>
            <a:r>
              <a:rPr lang="en-US" altLang="ja-JP"/>
              <a:t>Seoul U. Seminer</a:t>
            </a:r>
            <a:endParaRPr lang="ja-JP" altLang="en-US"/>
          </a:p>
        </p:txBody>
      </p:sp>
    </p:spTree>
    <p:extLst>
      <p:ext uri="{BB962C8B-B14F-4D97-AF65-F5344CB8AC3E}">
        <p14:creationId xmlns:p14="http://schemas.microsoft.com/office/powerpoint/2010/main" val="4016995140"/>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350357" y="1881911"/>
            <a:ext cx="8443286" cy="2627209"/>
          </a:xfrm>
        </p:spPr>
        <p:txBody>
          <a:bodyPr>
            <a:normAutofit/>
          </a:bodyPr>
          <a:lstStyle/>
          <a:p>
            <a:pPr>
              <a:defRPr/>
            </a:pPr>
            <a:r>
              <a:rPr lang="en-US" altLang="ja-JP" sz="4000" dirty="0"/>
              <a:t>  Short course  for Relativistic Quantum Mechanics</a:t>
            </a:r>
            <a:br>
              <a:rPr lang="en-US" altLang="ja-JP" sz="4000" dirty="0"/>
            </a:br>
            <a:endParaRPr lang="ja-JP" altLang="en-US" sz="4000" dirty="0">
              <a:solidFill>
                <a:srgbClr val="408000"/>
              </a:solidFill>
            </a:endParaRPr>
          </a:p>
        </p:txBody>
      </p:sp>
      <p:sp>
        <p:nvSpPr>
          <p:cNvPr id="4" name="日付プレースホルダ 3"/>
          <p:cNvSpPr>
            <a:spLocks noGrp="1"/>
          </p:cNvSpPr>
          <p:nvPr>
            <p:ph type="dt" sz="half" idx="10"/>
          </p:nvPr>
        </p:nvSpPr>
        <p:spPr/>
        <p:txBody>
          <a:bodyPr/>
          <a:lstStyle/>
          <a:p>
            <a:pPr>
              <a:defRPr/>
            </a:pPr>
            <a:fld id="{4A61FF84-4C4F-493E-9EF1-E7115D14E7AF}" type="datetime1">
              <a:rPr lang="ja-JP" altLang="en-US" smtClean="0"/>
              <a:t>2017/9/17</a:t>
            </a:fld>
            <a:endParaRPr lang="en-US" altLang="ja-JP" dirty="0"/>
          </a:p>
        </p:txBody>
      </p:sp>
      <p:sp>
        <p:nvSpPr>
          <p:cNvPr id="5" name="フッター プレースホルダ 4"/>
          <p:cNvSpPr>
            <a:spLocks noGrp="1"/>
          </p:cNvSpPr>
          <p:nvPr>
            <p:ph type="ftr" sz="quarter" idx="11"/>
          </p:nvPr>
        </p:nvSpPr>
        <p:spPr/>
        <p:txBody>
          <a:bodyPr/>
          <a:lstStyle/>
          <a:p>
            <a:pPr>
              <a:defRPr/>
            </a:pPr>
            <a:r>
              <a:rPr lang="en-US" altLang="ja-JP"/>
              <a:t>Seoul U. Seminer</a:t>
            </a:r>
            <a:endParaRPr lang="en-US" altLang="ja-JP" dirty="0"/>
          </a:p>
        </p:txBody>
      </p:sp>
    </p:spTree>
    <p:extLst>
      <p:ext uri="{BB962C8B-B14F-4D97-AF65-F5344CB8AC3E}">
        <p14:creationId xmlns:p14="http://schemas.microsoft.com/office/powerpoint/2010/main" val="753194506"/>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Non relativistic Q.M.</a:t>
            </a:r>
            <a:endParaRPr kumimoji="1" lang="ja-JP" altLang="en-US" dirty="0"/>
          </a:p>
        </p:txBody>
      </p:sp>
      <p:pic>
        <p:nvPicPr>
          <p:cNvPr id="6" name="コンテンツ プレースホルダー 5"/>
          <p:cNvPicPr>
            <a:picLocks noGrp="1" noChangeAspect="1"/>
          </p:cNvPicPr>
          <p:nvPr>
            <p:ph idx="1"/>
          </p:nvPr>
        </p:nvPicPr>
        <p:blipFill>
          <a:blip r:embed="rId3" cstate="print"/>
          <a:stretch>
            <a:fillRect/>
          </a:stretch>
        </p:blipFill>
        <p:spPr>
          <a:xfrm>
            <a:off x="457200" y="2182090"/>
            <a:ext cx="8229600" cy="3362183"/>
          </a:xfrm>
          <a:prstGeom prst="rect">
            <a:avLst/>
          </a:prstGeom>
        </p:spPr>
      </p:pic>
      <p:sp>
        <p:nvSpPr>
          <p:cNvPr id="4" name="日付プレースホルダー 3"/>
          <p:cNvSpPr>
            <a:spLocks noGrp="1"/>
          </p:cNvSpPr>
          <p:nvPr>
            <p:ph type="dt" sz="half" idx="10"/>
          </p:nvPr>
        </p:nvSpPr>
        <p:spPr/>
        <p:txBody>
          <a:bodyPr/>
          <a:lstStyle/>
          <a:p>
            <a:pPr>
              <a:defRPr/>
            </a:pPr>
            <a:fld id="{2D643687-14D2-4206-A563-F25201A15C4B}" type="datetime1">
              <a:rPr lang="ja-JP" altLang="en-US" smtClean="0"/>
              <a:t>2017/9/17</a:t>
            </a:fld>
            <a:endParaRPr lang="ja-JP" altLang="en-US" dirty="0"/>
          </a:p>
        </p:txBody>
      </p:sp>
      <p:sp>
        <p:nvSpPr>
          <p:cNvPr id="5" name="フッター プレースホルダー 4"/>
          <p:cNvSpPr>
            <a:spLocks noGrp="1"/>
          </p:cNvSpPr>
          <p:nvPr>
            <p:ph type="ftr" sz="quarter" idx="11"/>
          </p:nvPr>
        </p:nvSpPr>
        <p:spPr/>
        <p:txBody>
          <a:bodyPr/>
          <a:lstStyle/>
          <a:p>
            <a:pPr>
              <a:defRPr/>
            </a:pPr>
            <a:r>
              <a:rPr lang="en-US" altLang="ja-JP"/>
              <a:t>Seoul U. Seminer</a:t>
            </a:r>
            <a:endParaRPr lang="ja-JP" altLang="en-US" dirty="0"/>
          </a:p>
        </p:txBody>
      </p:sp>
    </p:spTree>
    <p:extLst>
      <p:ext uri="{BB962C8B-B14F-4D97-AF65-F5344CB8AC3E}">
        <p14:creationId xmlns:p14="http://schemas.microsoft.com/office/powerpoint/2010/main" val="2411844309"/>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Formalism</a:t>
            </a:r>
            <a:endParaRPr kumimoji="1" lang="ja-JP" altLang="en-US" dirty="0"/>
          </a:p>
        </p:txBody>
      </p:sp>
      <p:pic>
        <p:nvPicPr>
          <p:cNvPr id="6" name="コンテンツ プレースホルダー 5"/>
          <p:cNvPicPr>
            <a:picLocks noGrp="1" noChangeAspect="1"/>
          </p:cNvPicPr>
          <p:nvPr>
            <p:ph idx="1"/>
          </p:nvPr>
        </p:nvPicPr>
        <p:blipFill>
          <a:blip r:embed="rId2" cstate="print"/>
          <a:stretch>
            <a:fillRect/>
          </a:stretch>
        </p:blipFill>
        <p:spPr>
          <a:xfrm>
            <a:off x="937613" y="1600200"/>
            <a:ext cx="7268774" cy="4525963"/>
          </a:xfrm>
          <a:prstGeom prst="rect">
            <a:avLst/>
          </a:prstGeom>
        </p:spPr>
      </p:pic>
      <p:sp>
        <p:nvSpPr>
          <p:cNvPr id="4" name="日付プレースホルダー 3"/>
          <p:cNvSpPr>
            <a:spLocks noGrp="1"/>
          </p:cNvSpPr>
          <p:nvPr>
            <p:ph type="dt" sz="half" idx="10"/>
          </p:nvPr>
        </p:nvSpPr>
        <p:spPr/>
        <p:txBody>
          <a:bodyPr/>
          <a:lstStyle/>
          <a:p>
            <a:pPr>
              <a:defRPr/>
            </a:pPr>
            <a:fld id="{62A0C117-4921-42BA-ADA6-775BDEB6B574}" type="datetime1">
              <a:rPr lang="ja-JP" altLang="en-US" smtClean="0"/>
              <a:t>2017/9/17</a:t>
            </a:fld>
            <a:endParaRPr lang="ja-JP" altLang="en-US" dirty="0"/>
          </a:p>
        </p:txBody>
      </p:sp>
      <p:sp>
        <p:nvSpPr>
          <p:cNvPr id="5" name="フッター プレースホルダー 4"/>
          <p:cNvSpPr>
            <a:spLocks noGrp="1"/>
          </p:cNvSpPr>
          <p:nvPr>
            <p:ph type="ftr" sz="quarter" idx="11"/>
          </p:nvPr>
        </p:nvSpPr>
        <p:spPr/>
        <p:txBody>
          <a:bodyPr/>
          <a:lstStyle/>
          <a:p>
            <a:pPr>
              <a:defRPr/>
            </a:pPr>
            <a:r>
              <a:rPr lang="en-US" altLang="ja-JP"/>
              <a:t>Seoul U. Seminer</a:t>
            </a:r>
            <a:endParaRPr lang="ja-JP" altLang="en-US" dirty="0"/>
          </a:p>
        </p:txBody>
      </p:sp>
    </p:spTree>
    <p:extLst>
      <p:ext uri="{BB962C8B-B14F-4D97-AF65-F5344CB8AC3E}">
        <p14:creationId xmlns:p14="http://schemas.microsoft.com/office/powerpoint/2010/main" val="110726220"/>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Formalism</a:t>
            </a:r>
            <a:endParaRPr kumimoji="1" lang="ja-JP" altLang="en-US" dirty="0"/>
          </a:p>
        </p:txBody>
      </p:sp>
      <p:pic>
        <p:nvPicPr>
          <p:cNvPr id="6" name="コンテンツ プレースホルダー 5"/>
          <p:cNvPicPr>
            <a:picLocks noGrp="1" noChangeAspect="1"/>
          </p:cNvPicPr>
          <p:nvPr>
            <p:ph idx="1"/>
          </p:nvPr>
        </p:nvPicPr>
        <p:blipFill>
          <a:blip r:embed="rId2" cstate="print"/>
          <a:stretch>
            <a:fillRect/>
          </a:stretch>
        </p:blipFill>
        <p:spPr>
          <a:xfrm>
            <a:off x="608731" y="1722704"/>
            <a:ext cx="7926537" cy="4280954"/>
          </a:xfrm>
          <a:prstGeom prst="rect">
            <a:avLst/>
          </a:prstGeom>
        </p:spPr>
      </p:pic>
      <p:sp>
        <p:nvSpPr>
          <p:cNvPr id="4" name="日付プレースホルダー 3"/>
          <p:cNvSpPr>
            <a:spLocks noGrp="1"/>
          </p:cNvSpPr>
          <p:nvPr>
            <p:ph type="dt" sz="half" idx="10"/>
          </p:nvPr>
        </p:nvSpPr>
        <p:spPr/>
        <p:txBody>
          <a:bodyPr/>
          <a:lstStyle/>
          <a:p>
            <a:pPr>
              <a:defRPr/>
            </a:pPr>
            <a:fld id="{332438F1-B3A9-4737-88FB-FD8CB2373390}" type="datetime1">
              <a:rPr lang="ja-JP" altLang="en-US" smtClean="0"/>
              <a:t>2017/9/17</a:t>
            </a:fld>
            <a:endParaRPr lang="ja-JP" altLang="en-US" dirty="0"/>
          </a:p>
        </p:txBody>
      </p:sp>
      <p:sp>
        <p:nvSpPr>
          <p:cNvPr id="5" name="フッター プレースホルダー 4"/>
          <p:cNvSpPr>
            <a:spLocks noGrp="1"/>
          </p:cNvSpPr>
          <p:nvPr>
            <p:ph type="ftr" sz="quarter" idx="11"/>
          </p:nvPr>
        </p:nvSpPr>
        <p:spPr/>
        <p:txBody>
          <a:bodyPr/>
          <a:lstStyle/>
          <a:p>
            <a:pPr>
              <a:defRPr/>
            </a:pPr>
            <a:r>
              <a:rPr lang="en-US" altLang="ja-JP"/>
              <a:t>Seoul U. Seminer</a:t>
            </a:r>
            <a:endParaRPr lang="ja-JP" altLang="en-US" dirty="0"/>
          </a:p>
        </p:txBody>
      </p:sp>
    </p:spTree>
    <p:extLst>
      <p:ext uri="{BB962C8B-B14F-4D97-AF65-F5344CB8AC3E}">
        <p14:creationId xmlns:p14="http://schemas.microsoft.com/office/powerpoint/2010/main" val="2352797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タイトル 1"/>
          <p:cNvSpPr>
            <a:spLocks noGrp="1"/>
          </p:cNvSpPr>
          <p:nvPr>
            <p:ph type="title"/>
          </p:nvPr>
        </p:nvSpPr>
        <p:spPr>
          <a:xfrm>
            <a:off x="213947" y="274638"/>
            <a:ext cx="8572500" cy="1143000"/>
          </a:xfrm>
        </p:spPr>
        <p:txBody>
          <a:bodyPr/>
          <a:lstStyle/>
          <a:p>
            <a:pPr eaLnBrk="1" hangingPunct="1">
              <a:defRPr/>
            </a:pPr>
            <a:r>
              <a:rPr lang="en-US" altLang="ja-JP" sz="3200" i="1" dirty="0">
                <a:solidFill>
                  <a:schemeClr val="accent2"/>
                </a:solidFill>
                <a:latin typeface="+mn-lt"/>
              </a:rPr>
              <a:t>How to improve the accuracy of </a:t>
            </a:r>
            <a:r>
              <a:rPr lang="en-US" altLang="ja-JP" sz="3200" i="1" dirty="0">
                <a:solidFill>
                  <a:schemeClr val="accent2"/>
                </a:solidFill>
                <a:latin typeface="Symbol" pitchFamily="18" charset="2"/>
              </a:rPr>
              <a:t>m</a:t>
            </a:r>
            <a:r>
              <a:rPr lang="en-US" altLang="ja-JP" sz="3200" baseline="-25000" dirty="0">
                <a:solidFill>
                  <a:schemeClr val="accent2"/>
                </a:solidFill>
                <a:latin typeface="Symbol" pitchFamily="18" charset="2"/>
              </a:rPr>
              <a:t>m</a:t>
            </a:r>
            <a:r>
              <a:rPr lang="en-US" altLang="ja-JP" sz="3200" dirty="0">
                <a:solidFill>
                  <a:schemeClr val="accent2"/>
                </a:solidFill>
              </a:rPr>
              <a:t>/</a:t>
            </a:r>
            <a:r>
              <a:rPr lang="en-US" altLang="ja-JP" sz="3200" i="1" dirty="0">
                <a:solidFill>
                  <a:schemeClr val="accent2"/>
                </a:solidFill>
                <a:latin typeface="Symbol" pitchFamily="18" charset="2"/>
              </a:rPr>
              <a:t>m</a:t>
            </a:r>
            <a:r>
              <a:rPr lang="en-US" altLang="ja-JP" sz="3200" baseline="-25000" dirty="0">
                <a:solidFill>
                  <a:schemeClr val="accent2"/>
                </a:solidFill>
              </a:rPr>
              <a:t>p</a:t>
            </a:r>
            <a:r>
              <a:rPr lang="en-US" altLang="ja-JP" sz="3200" dirty="0">
                <a:solidFill>
                  <a:schemeClr val="accent2"/>
                </a:solidFill>
              </a:rPr>
              <a:t>?</a:t>
            </a:r>
            <a:endParaRPr lang="ja-JP" altLang="en-US" sz="3200" dirty="0">
              <a:solidFill>
                <a:schemeClr val="accent2"/>
              </a:solidFill>
            </a:endParaRPr>
          </a:p>
        </p:txBody>
      </p:sp>
      <p:sp>
        <p:nvSpPr>
          <p:cNvPr id="23555" name="コンテンツ プレースホルダ 2"/>
          <p:cNvSpPr>
            <a:spLocks noGrp="1"/>
          </p:cNvSpPr>
          <p:nvPr>
            <p:ph idx="1"/>
          </p:nvPr>
        </p:nvSpPr>
        <p:spPr>
          <a:xfrm>
            <a:off x="0" y="1285876"/>
            <a:ext cx="9144000" cy="4735412"/>
          </a:xfrm>
        </p:spPr>
        <p:txBody>
          <a:bodyPr>
            <a:normAutofit fontScale="92500" lnSpcReduction="20000"/>
          </a:bodyPr>
          <a:lstStyle/>
          <a:p>
            <a:pPr eaLnBrk="1" hangingPunct="1"/>
            <a:r>
              <a:rPr lang="en-US" altLang="ja-JP" sz="2700" dirty="0"/>
              <a:t>Comparison between theoretical and experimental value of  </a:t>
            </a:r>
            <a:r>
              <a:rPr lang="en-US" altLang="ja-JP" sz="2700" b="1" dirty="0" err="1">
                <a:latin typeface="Symbol" pitchFamily="18" charset="2"/>
                <a:cs typeface="Times New Roman" pitchFamily="18" charset="0"/>
              </a:rPr>
              <a:t>D</a:t>
            </a:r>
            <a:r>
              <a:rPr lang="en-US" altLang="ja-JP" sz="2700" b="1" i="1" dirty="0" err="1">
                <a:latin typeface="Symbol" pitchFamily="18" charset="2"/>
                <a:cs typeface="Times New Roman" pitchFamily="18" charset="0"/>
              </a:rPr>
              <a:t>n</a:t>
            </a:r>
            <a:endParaRPr lang="en-US" altLang="ja-JP" sz="2700" dirty="0"/>
          </a:p>
          <a:p>
            <a:pPr eaLnBrk="1" hangingPunct="1">
              <a:buFont typeface="Arial" charset="0"/>
              <a:buNone/>
            </a:pPr>
            <a:endParaRPr lang="en-US" altLang="ja-JP" dirty="0"/>
          </a:p>
          <a:p>
            <a:pPr eaLnBrk="1" hangingPunct="1">
              <a:buFont typeface="Arial" charset="0"/>
              <a:buNone/>
            </a:pPr>
            <a:r>
              <a:rPr lang="en-US" altLang="ja-JP" sz="2700" dirty="0"/>
              <a:t> </a:t>
            </a:r>
            <a:r>
              <a:rPr lang="ja-JP" altLang="en-US" sz="2700" dirty="0"/>
              <a:t>　　　　　　　　　　　　　　　　　　　　　　　　　　　　＋</a:t>
            </a:r>
            <a:r>
              <a:rPr lang="en-US" altLang="ja-JP" sz="2700" dirty="0"/>
              <a:t>higher order   </a:t>
            </a:r>
          </a:p>
          <a:p>
            <a:pPr eaLnBrk="1" hangingPunct="1">
              <a:buFont typeface="Arial" charset="0"/>
              <a:buNone/>
            </a:pPr>
            <a:r>
              <a:rPr lang="en-US" altLang="ja-JP" sz="2700" dirty="0"/>
              <a:t> </a:t>
            </a:r>
          </a:p>
          <a:p>
            <a:pPr eaLnBrk="1" hangingPunct="1">
              <a:buFont typeface="Arial" charset="0"/>
              <a:buNone/>
            </a:pPr>
            <a:r>
              <a:rPr lang="en-US" altLang="ja-JP" sz="2700" dirty="0"/>
              <a:t>        where,</a:t>
            </a:r>
            <a:r>
              <a:rPr lang="ja-JP" altLang="en-US" sz="2700" dirty="0"/>
              <a:t>　</a:t>
            </a:r>
            <a:r>
              <a:rPr lang="en-US" altLang="ja-JP" sz="2700" dirty="0"/>
              <a:t>recoil term  800kHz(120ppm) </a:t>
            </a:r>
            <a:r>
              <a:rPr lang="ja-JP" altLang="en-US" sz="2700" dirty="0"/>
              <a:t> </a:t>
            </a:r>
            <a:r>
              <a:rPr lang="en-US" altLang="ja-JP" sz="2700" dirty="0"/>
              <a:t>and so on are included.</a:t>
            </a:r>
          </a:p>
          <a:p>
            <a:pPr eaLnBrk="1" hangingPunct="1">
              <a:buFont typeface="Arial" charset="0"/>
              <a:buNone/>
            </a:pPr>
            <a:r>
              <a:rPr lang="en-US" altLang="ja-JP" sz="2700" i="1" dirty="0"/>
              <a:t>                  R</a:t>
            </a:r>
            <a:r>
              <a:rPr lang="ja-JP" altLang="en-US" sz="2700" baseline="-25000" dirty="0"/>
              <a:t>∞</a:t>
            </a:r>
            <a:r>
              <a:rPr lang="ja-JP" altLang="en-US" sz="2700" dirty="0"/>
              <a:t>＝</a:t>
            </a:r>
            <a:r>
              <a:rPr lang="en-US" altLang="ja-JP" sz="2700" dirty="0"/>
              <a:t>10973731.568639(91)m</a:t>
            </a:r>
            <a:r>
              <a:rPr lang="en-US" altLang="ja-JP" sz="2700" baseline="30000" dirty="0"/>
              <a:t>-1</a:t>
            </a:r>
            <a:r>
              <a:rPr lang="en-US" altLang="ja-JP" sz="2700" dirty="0"/>
              <a:t>(0.09ppt)</a:t>
            </a:r>
            <a:r>
              <a:rPr lang="ja-JP" altLang="en-US" sz="2700" dirty="0"/>
              <a:t>　</a:t>
            </a:r>
            <a:endParaRPr lang="en-US" altLang="ja-JP" sz="2700" dirty="0"/>
          </a:p>
          <a:p>
            <a:pPr eaLnBrk="1" hangingPunct="1">
              <a:buFont typeface="Arial" charset="0"/>
              <a:buNone/>
            </a:pPr>
            <a:r>
              <a:rPr lang="ja-JP" altLang="en-US" sz="2700" dirty="0"/>
              <a:t>　　　　　　　　</a:t>
            </a:r>
            <a:r>
              <a:rPr lang="ja-JP" altLang="en-US" sz="2700" dirty="0">
                <a:solidFill>
                  <a:srgbClr val="FF0000"/>
                </a:solidFill>
              </a:rPr>
              <a:t>（Ｃｓ　</a:t>
            </a:r>
            <a:r>
              <a:rPr lang="en-US" altLang="ja-JP" sz="2700" dirty="0">
                <a:solidFill>
                  <a:srgbClr val="FF0000"/>
                </a:solidFill>
              </a:rPr>
              <a:t>atomic beam </a:t>
            </a:r>
            <a:r>
              <a:rPr lang="en-US" altLang="ja-JP" sz="2700" dirty="0" err="1">
                <a:solidFill>
                  <a:srgbClr val="FF0000"/>
                </a:solidFill>
              </a:rPr>
              <a:t>interferometory</a:t>
            </a:r>
            <a:r>
              <a:rPr lang="ja-JP" altLang="en-US" sz="2700" dirty="0">
                <a:solidFill>
                  <a:srgbClr val="FF0000"/>
                </a:solidFill>
              </a:rPr>
              <a:t>）</a:t>
            </a:r>
            <a:endParaRPr lang="en-US" altLang="ja-JP" sz="2700" dirty="0">
              <a:solidFill>
                <a:srgbClr val="FF0000"/>
              </a:solidFill>
            </a:endParaRPr>
          </a:p>
          <a:p>
            <a:pPr eaLnBrk="1" hangingPunct="1">
              <a:buFont typeface="Arial" charset="0"/>
              <a:buNone/>
            </a:pPr>
            <a:r>
              <a:rPr lang="en-US" altLang="ja-JP" sz="2700" baseline="-25000" dirty="0"/>
              <a:t> </a:t>
            </a:r>
            <a:r>
              <a:rPr lang="en-US" altLang="ja-JP" sz="2700" dirty="0"/>
              <a:t>                 </a:t>
            </a:r>
            <a:r>
              <a:rPr lang="en-US" altLang="ja-JP" sz="2700" dirty="0">
                <a:latin typeface="Symbol" pitchFamily="18" charset="2"/>
              </a:rPr>
              <a:t>a</a:t>
            </a:r>
            <a:r>
              <a:rPr lang="en-US" altLang="ja-JP" sz="2700" baseline="30000" dirty="0">
                <a:latin typeface="Symbol" pitchFamily="18" charset="2"/>
              </a:rPr>
              <a:t>-1</a:t>
            </a:r>
            <a:r>
              <a:rPr lang="en-US" altLang="ja-JP" sz="2700" dirty="0">
                <a:latin typeface="Symbol" pitchFamily="18" charset="2"/>
              </a:rPr>
              <a:t>=137.03599958(52) (3.8</a:t>
            </a:r>
            <a:r>
              <a:rPr lang="en-US" altLang="ja-JP" sz="2700" dirty="0"/>
              <a:t>ppb)</a:t>
            </a:r>
          </a:p>
          <a:p>
            <a:pPr eaLnBrk="1" hangingPunct="1">
              <a:buFont typeface="Arial" charset="0"/>
              <a:buNone/>
            </a:pPr>
            <a:r>
              <a:rPr lang="ja-JP" altLang="en-US" sz="2700" dirty="0"/>
              <a:t>　　　　　　　　</a:t>
            </a:r>
            <a:r>
              <a:rPr lang="ja-JP" altLang="en-US" sz="2700" dirty="0">
                <a:solidFill>
                  <a:srgbClr val="FF0000"/>
                </a:solidFill>
              </a:rPr>
              <a:t>（</a:t>
            </a:r>
            <a:r>
              <a:rPr lang="en-US" altLang="ja-JP" sz="2700" dirty="0">
                <a:solidFill>
                  <a:srgbClr val="FF0000"/>
                </a:solidFill>
              </a:rPr>
              <a:t>from electron </a:t>
            </a:r>
            <a:r>
              <a:rPr lang="en-US" altLang="ja-JP" sz="2700" i="1" dirty="0">
                <a:solidFill>
                  <a:srgbClr val="FF0000"/>
                </a:solidFill>
              </a:rPr>
              <a:t>g-2</a:t>
            </a:r>
            <a:r>
              <a:rPr lang="ja-JP" altLang="en-US" sz="2700" dirty="0">
                <a:solidFill>
                  <a:srgbClr val="FF0000"/>
                </a:solidFill>
              </a:rPr>
              <a:t>）</a:t>
            </a:r>
            <a:endParaRPr lang="en-US" altLang="ja-JP" sz="2700" dirty="0">
              <a:solidFill>
                <a:srgbClr val="FF0000"/>
              </a:solidFill>
            </a:endParaRPr>
          </a:p>
          <a:p>
            <a:pPr eaLnBrk="1" hangingPunct="1">
              <a:buFont typeface="Arial" charset="0"/>
              <a:buNone/>
            </a:pPr>
            <a:r>
              <a:rPr lang="ja-JP" altLang="en-US" sz="2700" dirty="0"/>
              <a:t>　</a:t>
            </a:r>
            <a:endParaRPr lang="en-US" altLang="ja-JP" sz="2700" dirty="0"/>
          </a:p>
          <a:p>
            <a:pPr eaLnBrk="1" hangingPunct="1">
              <a:buFont typeface="Arial" charset="0"/>
              <a:buNone/>
            </a:pPr>
            <a:r>
              <a:rPr lang="en-US" altLang="ja-JP" sz="2700" dirty="0">
                <a:solidFill>
                  <a:srgbClr val="FF0000"/>
                </a:solidFill>
              </a:rPr>
              <a:t>   </a:t>
            </a:r>
            <a:r>
              <a:rPr lang="en-US" altLang="ja-JP" sz="2700" i="1" dirty="0">
                <a:solidFill>
                  <a:srgbClr val="FF0000"/>
                </a:solidFill>
              </a:rPr>
              <a:t>m</a:t>
            </a:r>
            <a:r>
              <a:rPr lang="en-US" altLang="ja-JP" sz="2700" i="1" baseline="-25000" dirty="0">
                <a:solidFill>
                  <a:srgbClr val="FF0000"/>
                </a:solidFill>
                <a:latin typeface="Symbol" pitchFamily="18" charset="2"/>
              </a:rPr>
              <a:t>m</a:t>
            </a:r>
            <a:r>
              <a:rPr lang="en-US" altLang="ja-JP" sz="2700" dirty="0">
                <a:solidFill>
                  <a:srgbClr val="FF0000"/>
                </a:solidFill>
              </a:rPr>
              <a:t>/</a:t>
            </a:r>
            <a:r>
              <a:rPr lang="en-US" altLang="ja-JP" sz="2700" i="1" dirty="0">
                <a:solidFill>
                  <a:srgbClr val="FF0000"/>
                </a:solidFill>
              </a:rPr>
              <a:t>m</a:t>
            </a:r>
            <a:r>
              <a:rPr lang="en-US" altLang="ja-JP" sz="2700" i="1" baseline="-25000" dirty="0">
                <a:solidFill>
                  <a:srgbClr val="FF0000"/>
                </a:solidFill>
              </a:rPr>
              <a:t>e</a:t>
            </a:r>
            <a:r>
              <a:rPr lang="en-US" altLang="ja-JP" sz="2700" dirty="0">
                <a:solidFill>
                  <a:srgbClr val="FF0000"/>
                </a:solidFill>
              </a:rPr>
              <a:t>=206.7682670(55) (27ppb),</a:t>
            </a:r>
            <a:r>
              <a:rPr lang="en-US" altLang="ja-JP" sz="2700" i="1" dirty="0">
                <a:solidFill>
                  <a:srgbClr val="FF0000"/>
                </a:solidFill>
                <a:latin typeface="Symbol" pitchFamily="18" charset="2"/>
              </a:rPr>
              <a:t> m</a:t>
            </a:r>
            <a:r>
              <a:rPr lang="en-US" altLang="ja-JP" sz="2700" baseline="-25000" dirty="0">
                <a:solidFill>
                  <a:srgbClr val="FF0000"/>
                </a:solidFill>
                <a:latin typeface="Symbol" pitchFamily="18" charset="2"/>
              </a:rPr>
              <a:t>m</a:t>
            </a:r>
            <a:r>
              <a:rPr lang="en-US" altLang="ja-JP" sz="2700" dirty="0">
                <a:solidFill>
                  <a:srgbClr val="FF0000"/>
                </a:solidFill>
              </a:rPr>
              <a:t>/</a:t>
            </a:r>
            <a:r>
              <a:rPr lang="en-US" altLang="ja-JP" sz="2700" i="1" dirty="0" err="1">
                <a:solidFill>
                  <a:srgbClr val="FF0000"/>
                </a:solidFill>
                <a:latin typeface="Symbol" pitchFamily="18" charset="2"/>
              </a:rPr>
              <a:t>m</a:t>
            </a:r>
            <a:r>
              <a:rPr lang="en-US" altLang="ja-JP" sz="2700" baseline="-25000" dirty="0" err="1">
                <a:solidFill>
                  <a:srgbClr val="FF0000"/>
                </a:solidFill>
              </a:rPr>
              <a:t>p</a:t>
            </a:r>
            <a:r>
              <a:rPr lang="en-US" altLang="ja-JP" sz="2700" i="1" dirty="0">
                <a:solidFill>
                  <a:srgbClr val="FF0000"/>
                </a:solidFill>
                <a:cs typeface="Times New Roman" pitchFamily="18" charset="0"/>
              </a:rPr>
              <a:t>=</a:t>
            </a:r>
            <a:r>
              <a:rPr lang="en-US" altLang="ja-JP" sz="2700" dirty="0">
                <a:solidFill>
                  <a:srgbClr val="FF0000"/>
                </a:solidFill>
                <a:cs typeface="Times New Roman" pitchFamily="18" charset="0"/>
              </a:rPr>
              <a:t>3.183345396(94)  (30ppb)</a:t>
            </a:r>
          </a:p>
          <a:p>
            <a:pPr eaLnBrk="1" hangingPunct="1">
              <a:buFont typeface="Arial" charset="0"/>
              <a:buNone/>
            </a:pPr>
            <a:r>
              <a:rPr lang="en-US" altLang="ja-JP" sz="2700" dirty="0">
                <a:solidFill>
                  <a:srgbClr val="FF0000"/>
                </a:solidFill>
                <a:cs typeface="Times New Roman" pitchFamily="18" charset="0"/>
              </a:rPr>
              <a:t>   This value is used for the determination of </a:t>
            </a:r>
            <a:r>
              <a:rPr lang="en-US" altLang="ja-JP" sz="2700" i="1" dirty="0">
                <a:solidFill>
                  <a:srgbClr val="FF0000"/>
                </a:solidFill>
                <a:cs typeface="Times New Roman" pitchFamily="18" charset="0"/>
              </a:rPr>
              <a:t>g-2</a:t>
            </a:r>
            <a:r>
              <a:rPr lang="en-US" altLang="ja-JP" sz="2700" dirty="0">
                <a:solidFill>
                  <a:srgbClr val="FF0000"/>
                </a:solidFill>
                <a:cs typeface="Times New Roman" pitchFamily="18" charset="0"/>
              </a:rPr>
              <a:t>.</a:t>
            </a:r>
            <a:endParaRPr lang="en-US" altLang="ja-JP" sz="2700" dirty="0"/>
          </a:p>
        </p:txBody>
      </p:sp>
      <p:pic>
        <p:nvPicPr>
          <p:cNvPr id="23556" name="Picture 5"/>
          <p:cNvPicPr>
            <a:picLocks noChangeAspect="1" noChangeArrowheads="1"/>
          </p:cNvPicPr>
          <p:nvPr/>
        </p:nvPicPr>
        <p:blipFill>
          <a:blip r:embed="rId2" cstate="print"/>
          <a:srcRect/>
          <a:stretch>
            <a:fillRect/>
          </a:stretch>
        </p:blipFill>
        <p:spPr bwMode="auto">
          <a:xfrm>
            <a:off x="1940763" y="1916832"/>
            <a:ext cx="3988777" cy="738187"/>
          </a:xfrm>
          <a:prstGeom prst="rect">
            <a:avLst/>
          </a:prstGeom>
          <a:noFill/>
          <a:ln w="9525">
            <a:noFill/>
            <a:miter lim="800000"/>
            <a:headEnd/>
            <a:tailEnd/>
          </a:ln>
        </p:spPr>
      </p:pic>
      <p:sp>
        <p:nvSpPr>
          <p:cNvPr id="2" name="日付プレースホルダー 1"/>
          <p:cNvSpPr>
            <a:spLocks noGrp="1"/>
          </p:cNvSpPr>
          <p:nvPr>
            <p:ph type="dt" sz="half" idx="10"/>
          </p:nvPr>
        </p:nvSpPr>
        <p:spPr/>
        <p:txBody>
          <a:bodyPr/>
          <a:lstStyle/>
          <a:p>
            <a:fld id="{0789F550-F488-4CE5-9899-48C9CEC86CEB}" type="datetime1">
              <a:rPr kumimoji="1" lang="ja-JP" altLang="en-US" smtClean="0"/>
              <a:t>2017/9/17</a:t>
            </a:fld>
            <a:endParaRPr kumimoji="1" lang="ja-JP" altLang="en-US"/>
          </a:p>
        </p:txBody>
      </p:sp>
      <p:sp>
        <p:nvSpPr>
          <p:cNvPr id="3" name="フッター プレースホルダー 2"/>
          <p:cNvSpPr>
            <a:spLocks noGrp="1"/>
          </p:cNvSpPr>
          <p:nvPr>
            <p:ph type="ftr" sz="quarter" idx="11"/>
          </p:nvPr>
        </p:nvSpPr>
        <p:spPr/>
        <p:txBody>
          <a:bodyPr/>
          <a:lstStyle/>
          <a:p>
            <a:r>
              <a:rPr kumimoji="1" lang="en-US" altLang="ja-JP"/>
              <a:t>Seoul U. Seminer</a:t>
            </a:r>
            <a:endParaRPr kumimoji="1" lang="ja-JP" altLang="en-US"/>
          </a:p>
        </p:txBody>
      </p:sp>
    </p:spTree>
    <p:extLst>
      <p:ext uri="{BB962C8B-B14F-4D97-AF65-F5344CB8AC3E}">
        <p14:creationId xmlns:p14="http://schemas.microsoft.com/office/powerpoint/2010/main" val="2061583288"/>
      </p:ext>
    </p:extLst>
  </p:cSld>
  <p:clrMapOvr>
    <a:masterClrMapping/>
  </p:clrMapOvr>
  <p:transition>
    <p:wipe dir="d"/>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Formalism</a:t>
            </a:r>
            <a:endParaRPr kumimoji="1" lang="ja-JP" altLang="en-US" dirty="0"/>
          </a:p>
        </p:txBody>
      </p:sp>
      <p:sp>
        <p:nvSpPr>
          <p:cNvPr id="3" name="コンテンツ プレースホルダー 2"/>
          <p:cNvSpPr>
            <a:spLocks noGrp="1"/>
          </p:cNvSpPr>
          <p:nvPr>
            <p:ph idx="1"/>
          </p:nvPr>
        </p:nvSpPr>
        <p:spPr/>
        <p:txBody>
          <a:bodyPr/>
          <a:lstStyle/>
          <a:p>
            <a:endParaRPr kumimoji="1" lang="ja-JP" altLang="en-US" dirty="0"/>
          </a:p>
        </p:txBody>
      </p:sp>
      <p:sp>
        <p:nvSpPr>
          <p:cNvPr id="4" name="日付プレースホルダー 3"/>
          <p:cNvSpPr>
            <a:spLocks noGrp="1"/>
          </p:cNvSpPr>
          <p:nvPr>
            <p:ph type="dt" sz="half" idx="10"/>
          </p:nvPr>
        </p:nvSpPr>
        <p:spPr/>
        <p:txBody>
          <a:bodyPr/>
          <a:lstStyle/>
          <a:p>
            <a:pPr>
              <a:defRPr/>
            </a:pPr>
            <a:fld id="{DF74CCC8-33B2-462F-958B-A5C6A6196E57}" type="datetime1">
              <a:rPr lang="ja-JP" altLang="en-US" smtClean="0"/>
              <a:t>2017/9/17</a:t>
            </a:fld>
            <a:endParaRPr lang="ja-JP" altLang="en-US" dirty="0"/>
          </a:p>
        </p:txBody>
      </p:sp>
      <p:sp>
        <p:nvSpPr>
          <p:cNvPr id="5" name="フッター プレースホルダー 4"/>
          <p:cNvSpPr>
            <a:spLocks noGrp="1"/>
          </p:cNvSpPr>
          <p:nvPr>
            <p:ph type="ftr" sz="quarter" idx="11"/>
          </p:nvPr>
        </p:nvSpPr>
        <p:spPr/>
        <p:txBody>
          <a:bodyPr/>
          <a:lstStyle/>
          <a:p>
            <a:pPr>
              <a:defRPr/>
            </a:pPr>
            <a:r>
              <a:rPr lang="en-US" altLang="ja-JP"/>
              <a:t>Seoul U. Seminer</a:t>
            </a:r>
            <a:endParaRPr lang="ja-JP" altLang="en-US" dirty="0"/>
          </a:p>
        </p:txBody>
      </p:sp>
      <p:pic>
        <p:nvPicPr>
          <p:cNvPr id="6" name="図 5"/>
          <p:cNvPicPr>
            <a:picLocks noChangeAspect="1"/>
          </p:cNvPicPr>
          <p:nvPr/>
        </p:nvPicPr>
        <p:blipFill>
          <a:blip r:embed="rId2" cstate="print"/>
          <a:stretch>
            <a:fillRect/>
          </a:stretch>
        </p:blipFill>
        <p:spPr>
          <a:xfrm>
            <a:off x="457200" y="1600200"/>
            <a:ext cx="8231404" cy="4357173"/>
          </a:xfrm>
          <a:prstGeom prst="rect">
            <a:avLst/>
          </a:prstGeom>
        </p:spPr>
      </p:pic>
    </p:spTree>
    <p:extLst>
      <p:ext uri="{BB962C8B-B14F-4D97-AF65-F5344CB8AC3E}">
        <p14:creationId xmlns:p14="http://schemas.microsoft.com/office/powerpoint/2010/main" val="3744184210"/>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Formalism</a:t>
            </a:r>
            <a:endParaRPr kumimoji="1" lang="ja-JP" altLang="en-US" dirty="0"/>
          </a:p>
        </p:txBody>
      </p:sp>
      <p:pic>
        <p:nvPicPr>
          <p:cNvPr id="6" name="コンテンツ プレースホルダー 5"/>
          <p:cNvPicPr>
            <a:picLocks noGrp="1" noChangeAspect="1"/>
          </p:cNvPicPr>
          <p:nvPr>
            <p:ph idx="1"/>
          </p:nvPr>
        </p:nvPicPr>
        <p:blipFill>
          <a:blip r:embed="rId2" cstate="print"/>
          <a:stretch>
            <a:fillRect/>
          </a:stretch>
        </p:blipFill>
        <p:spPr>
          <a:xfrm>
            <a:off x="457200" y="1756739"/>
            <a:ext cx="8229600" cy="4212885"/>
          </a:xfrm>
          <a:prstGeom prst="rect">
            <a:avLst/>
          </a:prstGeom>
        </p:spPr>
      </p:pic>
      <p:sp>
        <p:nvSpPr>
          <p:cNvPr id="4" name="日付プレースホルダー 3"/>
          <p:cNvSpPr>
            <a:spLocks noGrp="1"/>
          </p:cNvSpPr>
          <p:nvPr>
            <p:ph type="dt" sz="half" idx="10"/>
          </p:nvPr>
        </p:nvSpPr>
        <p:spPr/>
        <p:txBody>
          <a:bodyPr/>
          <a:lstStyle/>
          <a:p>
            <a:pPr>
              <a:defRPr/>
            </a:pPr>
            <a:fld id="{9BC283E6-1DF2-4633-9C15-6577E45B9C5C}" type="datetime1">
              <a:rPr lang="ja-JP" altLang="en-US" smtClean="0"/>
              <a:t>2017/9/17</a:t>
            </a:fld>
            <a:endParaRPr lang="ja-JP" altLang="en-US" dirty="0"/>
          </a:p>
        </p:txBody>
      </p:sp>
      <p:sp>
        <p:nvSpPr>
          <p:cNvPr id="5" name="フッター プレースホルダー 4"/>
          <p:cNvSpPr>
            <a:spLocks noGrp="1"/>
          </p:cNvSpPr>
          <p:nvPr>
            <p:ph type="ftr" sz="quarter" idx="11"/>
          </p:nvPr>
        </p:nvSpPr>
        <p:spPr/>
        <p:txBody>
          <a:bodyPr/>
          <a:lstStyle/>
          <a:p>
            <a:pPr>
              <a:defRPr/>
            </a:pPr>
            <a:r>
              <a:rPr lang="en-US" altLang="ja-JP"/>
              <a:t>Seoul U. Seminer</a:t>
            </a:r>
            <a:endParaRPr lang="ja-JP" altLang="en-US" dirty="0"/>
          </a:p>
        </p:txBody>
      </p:sp>
    </p:spTree>
    <p:extLst>
      <p:ext uri="{BB962C8B-B14F-4D97-AF65-F5344CB8AC3E}">
        <p14:creationId xmlns:p14="http://schemas.microsoft.com/office/powerpoint/2010/main" val="3798317232"/>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Starting point</a:t>
            </a:r>
            <a:endParaRPr kumimoji="1" lang="ja-JP" altLang="en-US" dirty="0"/>
          </a:p>
        </p:txBody>
      </p:sp>
      <p:pic>
        <p:nvPicPr>
          <p:cNvPr id="6" name="コンテンツ プレースホルダー 5"/>
          <p:cNvPicPr>
            <a:picLocks noGrp="1" noChangeAspect="1"/>
          </p:cNvPicPr>
          <p:nvPr>
            <p:ph idx="1"/>
          </p:nvPr>
        </p:nvPicPr>
        <p:blipFill>
          <a:blip r:embed="rId2" cstate="print"/>
          <a:stretch>
            <a:fillRect/>
          </a:stretch>
        </p:blipFill>
        <p:spPr>
          <a:xfrm>
            <a:off x="656514" y="1600200"/>
            <a:ext cx="7830971" cy="4525963"/>
          </a:xfrm>
          <a:prstGeom prst="rect">
            <a:avLst/>
          </a:prstGeom>
        </p:spPr>
      </p:pic>
      <p:sp>
        <p:nvSpPr>
          <p:cNvPr id="4" name="日付プレースホルダー 3"/>
          <p:cNvSpPr>
            <a:spLocks noGrp="1"/>
          </p:cNvSpPr>
          <p:nvPr>
            <p:ph type="dt" sz="half" idx="10"/>
          </p:nvPr>
        </p:nvSpPr>
        <p:spPr/>
        <p:txBody>
          <a:bodyPr/>
          <a:lstStyle/>
          <a:p>
            <a:pPr>
              <a:defRPr/>
            </a:pPr>
            <a:fld id="{ADAFDFB0-8BFB-4E07-B59D-339ABED57E0F}" type="datetime1">
              <a:rPr lang="ja-JP" altLang="en-US" smtClean="0"/>
              <a:t>2017/9/17</a:t>
            </a:fld>
            <a:endParaRPr lang="ja-JP" altLang="en-US" dirty="0"/>
          </a:p>
        </p:txBody>
      </p:sp>
      <p:sp>
        <p:nvSpPr>
          <p:cNvPr id="5" name="フッター プレースホルダー 4"/>
          <p:cNvSpPr>
            <a:spLocks noGrp="1"/>
          </p:cNvSpPr>
          <p:nvPr>
            <p:ph type="ftr" sz="quarter" idx="11"/>
          </p:nvPr>
        </p:nvSpPr>
        <p:spPr/>
        <p:txBody>
          <a:bodyPr/>
          <a:lstStyle/>
          <a:p>
            <a:pPr>
              <a:defRPr/>
            </a:pPr>
            <a:r>
              <a:rPr lang="en-US" altLang="ja-JP"/>
              <a:t>Seoul U. Seminer</a:t>
            </a:r>
            <a:endParaRPr lang="ja-JP" altLang="en-US" dirty="0"/>
          </a:p>
        </p:txBody>
      </p:sp>
    </p:spTree>
    <p:extLst>
      <p:ext uri="{BB962C8B-B14F-4D97-AF65-F5344CB8AC3E}">
        <p14:creationId xmlns:p14="http://schemas.microsoft.com/office/powerpoint/2010/main" val="2180889712"/>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Klein Gordon Equation</a:t>
            </a:r>
            <a:endParaRPr kumimoji="1" lang="ja-JP" altLang="en-US" dirty="0"/>
          </a:p>
        </p:txBody>
      </p:sp>
      <p:pic>
        <p:nvPicPr>
          <p:cNvPr id="6" name="コンテンツ プレースホルダー 5"/>
          <p:cNvPicPr>
            <a:picLocks noGrp="1" noChangeAspect="1"/>
          </p:cNvPicPr>
          <p:nvPr>
            <p:ph idx="1"/>
          </p:nvPr>
        </p:nvPicPr>
        <p:blipFill>
          <a:blip r:embed="rId2" cstate="print"/>
          <a:stretch>
            <a:fillRect/>
          </a:stretch>
        </p:blipFill>
        <p:spPr>
          <a:xfrm>
            <a:off x="457200" y="2001957"/>
            <a:ext cx="8229600" cy="3722448"/>
          </a:xfrm>
          <a:prstGeom prst="rect">
            <a:avLst/>
          </a:prstGeom>
        </p:spPr>
      </p:pic>
      <p:sp>
        <p:nvSpPr>
          <p:cNvPr id="4" name="日付プレースホルダー 3"/>
          <p:cNvSpPr>
            <a:spLocks noGrp="1"/>
          </p:cNvSpPr>
          <p:nvPr>
            <p:ph type="dt" sz="half" idx="10"/>
          </p:nvPr>
        </p:nvSpPr>
        <p:spPr/>
        <p:txBody>
          <a:bodyPr/>
          <a:lstStyle/>
          <a:p>
            <a:pPr>
              <a:defRPr/>
            </a:pPr>
            <a:fld id="{487F19BA-02DF-4D40-969B-44F1437BD2EE}" type="datetime1">
              <a:rPr lang="ja-JP" altLang="en-US" smtClean="0"/>
              <a:t>2017/9/17</a:t>
            </a:fld>
            <a:endParaRPr lang="ja-JP" altLang="en-US" dirty="0"/>
          </a:p>
        </p:txBody>
      </p:sp>
      <p:sp>
        <p:nvSpPr>
          <p:cNvPr id="5" name="フッター プレースホルダー 4"/>
          <p:cNvSpPr>
            <a:spLocks noGrp="1"/>
          </p:cNvSpPr>
          <p:nvPr>
            <p:ph type="ftr" sz="quarter" idx="11"/>
          </p:nvPr>
        </p:nvSpPr>
        <p:spPr/>
        <p:txBody>
          <a:bodyPr/>
          <a:lstStyle/>
          <a:p>
            <a:pPr>
              <a:defRPr/>
            </a:pPr>
            <a:r>
              <a:rPr lang="en-US" altLang="ja-JP"/>
              <a:t>Seoul U. Seminer</a:t>
            </a:r>
            <a:endParaRPr lang="ja-JP" altLang="en-US" dirty="0"/>
          </a:p>
        </p:txBody>
      </p:sp>
    </p:spTree>
    <p:extLst>
      <p:ext uri="{BB962C8B-B14F-4D97-AF65-F5344CB8AC3E}">
        <p14:creationId xmlns:p14="http://schemas.microsoft.com/office/powerpoint/2010/main" val="660153423"/>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Klein Gordon Equation</a:t>
            </a:r>
            <a:endParaRPr kumimoji="1" lang="ja-JP" altLang="en-US" dirty="0"/>
          </a:p>
        </p:txBody>
      </p:sp>
      <p:pic>
        <p:nvPicPr>
          <p:cNvPr id="6" name="コンテンツ プレースホルダー 5"/>
          <p:cNvPicPr>
            <a:picLocks noGrp="1" noChangeAspect="1"/>
          </p:cNvPicPr>
          <p:nvPr>
            <p:ph idx="1"/>
          </p:nvPr>
        </p:nvPicPr>
        <p:blipFill>
          <a:blip r:embed="rId2" cstate="print"/>
          <a:stretch>
            <a:fillRect/>
          </a:stretch>
        </p:blipFill>
        <p:spPr>
          <a:xfrm>
            <a:off x="554409" y="1600200"/>
            <a:ext cx="8035182" cy="4525963"/>
          </a:xfrm>
          <a:prstGeom prst="rect">
            <a:avLst/>
          </a:prstGeom>
        </p:spPr>
      </p:pic>
      <p:sp>
        <p:nvSpPr>
          <p:cNvPr id="4" name="日付プレースホルダー 3"/>
          <p:cNvSpPr>
            <a:spLocks noGrp="1"/>
          </p:cNvSpPr>
          <p:nvPr>
            <p:ph type="dt" sz="half" idx="10"/>
          </p:nvPr>
        </p:nvSpPr>
        <p:spPr/>
        <p:txBody>
          <a:bodyPr/>
          <a:lstStyle/>
          <a:p>
            <a:pPr>
              <a:defRPr/>
            </a:pPr>
            <a:fld id="{425CC3B8-2F29-4E9B-AB79-EEC5DD32D864}" type="datetime1">
              <a:rPr lang="ja-JP" altLang="en-US" smtClean="0"/>
              <a:t>2017/9/17</a:t>
            </a:fld>
            <a:endParaRPr lang="ja-JP" altLang="en-US" dirty="0"/>
          </a:p>
        </p:txBody>
      </p:sp>
      <p:sp>
        <p:nvSpPr>
          <p:cNvPr id="5" name="フッター プレースホルダー 4"/>
          <p:cNvSpPr>
            <a:spLocks noGrp="1"/>
          </p:cNvSpPr>
          <p:nvPr>
            <p:ph type="ftr" sz="quarter" idx="11"/>
          </p:nvPr>
        </p:nvSpPr>
        <p:spPr/>
        <p:txBody>
          <a:bodyPr/>
          <a:lstStyle/>
          <a:p>
            <a:pPr>
              <a:defRPr/>
            </a:pPr>
            <a:r>
              <a:rPr lang="en-US" altLang="ja-JP"/>
              <a:t>Seoul U. Seminer</a:t>
            </a:r>
            <a:endParaRPr lang="ja-JP" altLang="en-US" dirty="0"/>
          </a:p>
        </p:txBody>
      </p:sp>
    </p:spTree>
    <p:extLst>
      <p:ext uri="{BB962C8B-B14F-4D97-AF65-F5344CB8AC3E}">
        <p14:creationId xmlns:p14="http://schemas.microsoft.com/office/powerpoint/2010/main" val="452951895"/>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Problems of </a:t>
            </a:r>
            <a:r>
              <a:rPr lang="en-US" altLang="ja-JP" dirty="0"/>
              <a:t>Klein Gordon Equation</a:t>
            </a:r>
            <a:endParaRPr kumimoji="1" lang="ja-JP" altLang="en-US" dirty="0"/>
          </a:p>
        </p:txBody>
      </p:sp>
      <p:pic>
        <p:nvPicPr>
          <p:cNvPr id="6" name="コンテンツ プレースホルダー 5"/>
          <p:cNvPicPr>
            <a:picLocks noGrp="1" noChangeAspect="1"/>
          </p:cNvPicPr>
          <p:nvPr>
            <p:ph idx="1"/>
          </p:nvPr>
        </p:nvPicPr>
        <p:blipFill>
          <a:blip r:embed="rId2" cstate="print"/>
          <a:stretch>
            <a:fillRect/>
          </a:stretch>
        </p:blipFill>
        <p:spPr>
          <a:xfrm>
            <a:off x="457200" y="1920701"/>
            <a:ext cx="8229600" cy="3884960"/>
          </a:xfrm>
          <a:prstGeom prst="rect">
            <a:avLst/>
          </a:prstGeom>
        </p:spPr>
      </p:pic>
      <p:sp>
        <p:nvSpPr>
          <p:cNvPr id="4" name="日付プレースホルダー 3"/>
          <p:cNvSpPr>
            <a:spLocks noGrp="1"/>
          </p:cNvSpPr>
          <p:nvPr>
            <p:ph type="dt" sz="half" idx="10"/>
          </p:nvPr>
        </p:nvSpPr>
        <p:spPr/>
        <p:txBody>
          <a:bodyPr/>
          <a:lstStyle/>
          <a:p>
            <a:pPr>
              <a:defRPr/>
            </a:pPr>
            <a:fld id="{CCC21E05-2F8A-4762-BA0A-32359184D884}" type="datetime1">
              <a:rPr lang="ja-JP" altLang="en-US" smtClean="0"/>
              <a:t>2017/9/17</a:t>
            </a:fld>
            <a:endParaRPr lang="ja-JP" altLang="en-US" dirty="0"/>
          </a:p>
        </p:txBody>
      </p:sp>
      <p:sp>
        <p:nvSpPr>
          <p:cNvPr id="5" name="フッター プレースホルダー 4"/>
          <p:cNvSpPr>
            <a:spLocks noGrp="1"/>
          </p:cNvSpPr>
          <p:nvPr>
            <p:ph type="ftr" sz="quarter" idx="11"/>
          </p:nvPr>
        </p:nvSpPr>
        <p:spPr/>
        <p:txBody>
          <a:bodyPr/>
          <a:lstStyle/>
          <a:p>
            <a:pPr>
              <a:defRPr/>
            </a:pPr>
            <a:r>
              <a:rPr lang="en-US" altLang="ja-JP"/>
              <a:t>Seoul U. Seminer</a:t>
            </a:r>
            <a:endParaRPr lang="ja-JP" altLang="en-US" dirty="0"/>
          </a:p>
        </p:txBody>
      </p:sp>
    </p:spTree>
    <p:extLst>
      <p:ext uri="{BB962C8B-B14F-4D97-AF65-F5344CB8AC3E}">
        <p14:creationId xmlns:p14="http://schemas.microsoft.com/office/powerpoint/2010/main" val="3955178452"/>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Dirac Equations</a:t>
            </a:r>
            <a:endParaRPr kumimoji="1" lang="ja-JP" altLang="en-US" dirty="0"/>
          </a:p>
        </p:txBody>
      </p:sp>
      <p:pic>
        <p:nvPicPr>
          <p:cNvPr id="6" name="コンテンツ プレースホルダー 5"/>
          <p:cNvPicPr>
            <a:picLocks noGrp="1" noChangeAspect="1"/>
          </p:cNvPicPr>
          <p:nvPr>
            <p:ph idx="1"/>
          </p:nvPr>
        </p:nvPicPr>
        <p:blipFill>
          <a:blip r:embed="rId2" cstate="print"/>
          <a:stretch>
            <a:fillRect/>
          </a:stretch>
        </p:blipFill>
        <p:spPr>
          <a:xfrm>
            <a:off x="662790" y="1600200"/>
            <a:ext cx="7818419" cy="4525963"/>
          </a:xfrm>
          <a:prstGeom prst="rect">
            <a:avLst/>
          </a:prstGeom>
        </p:spPr>
      </p:pic>
      <p:sp>
        <p:nvSpPr>
          <p:cNvPr id="4" name="日付プレースホルダー 3"/>
          <p:cNvSpPr>
            <a:spLocks noGrp="1"/>
          </p:cNvSpPr>
          <p:nvPr>
            <p:ph type="dt" sz="half" idx="10"/>
          </p:nvPr>
        </p:nvSpPr>
        <p:spPr/>
        <p:txBody>
          <a:bodyPr/>
          <a:lstStyle/>
          <a:p>
            <a:pPr>
              <a:defRPr/>
            </a:pPr>
            <a:fld id="{84C28A0D-2729-4EE3-A24D-D71D9C86D985}" type="datetime1">
              <a:rPr lang="ja-JP" altLang="en-US" smtClean="0"/>
              <a:t>2017/9/17</a:t>
            </a:fld>
            <a:endParaRPr lang="ja-JP" altLang="en-US" dirty="0"/>
          </a:p>
        </p:txBody>
      </p:sp>
      <p:sp>
        <p:nvSpPr>
          <p:cNvPr id="5" name="フッター プレースホルダー 4"/>
          <p:cNvSpPr>
            <a:spLocks noGrp="1"/>
          </p:cNvSpPr>
          <p:nvPr>
            <p:ph type="ftr" sz="quarter" idx="11"/>
          </p:nvPr>
        </p:nvSpPr>
        <p:spPr/>
        <p:txBody>
          <a:bodyPr/>
          <a:lstStyle/>
          <a:p>
            <a:pPr>
              <a:defRPr/>
            </a:pPr>
            <a:r>
              <a:rPr lang="en-US" altLang="ja-JP"/>
              <a:t>Seoul U. Seminer</a:t>
            </a:r>
            <a:endParaRPr lang="ja-JP" altLang="en-US" dirty="0"/>
          </a:p>
        </p:txBody>
      </p:sp>
    </p:spTree>
    <p:extLst>
      <p:ext uri="{BB962C8B-B14F-4D97-AF65-F5344CB8AC3E}">
        <p14:creationId xmlns:p14="http://schemas.microsoft.com/office/powerpoint/2010/main" val="191695963"/>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Properties of</a:t>
            </a:r>
            <a:r>
              <a:rPr kumimoji="1" lang="en-US" altLang="ja-JP" dirty="0"/>
              <a:t> </a:t>
            </a:r>
            <a:r>
              <a:rPr kumimoji="1" lang="en-US" altLang="ja-JP" b="1" dirty="0">
                <a:effectLst>
                  <a:outerShdw blurRad="38100" dist="38100" dir="2700000" algn="tl">
                    <a:srgbClr val="000000">
                      <a:alpha val="43137"/>
                    </a:srgbClr>
                  </a:outerShdw>
                </a:effectLst>
                <a:latin typeface="Symbol" panose="05050102010706020507" pitchFamily="18" charset="2"/>
              </a:rPr>
              <a:t>a</a:t>
            </a:r>
            <a:r>
              <a:rPr kumimoji="1" lang="en-US" altLang="ja-JP" dirty="0"/>
              <a:t> and </a:t>
            </a:r>
            <a:r>
              <a:rPr kumimoji="1" lang="en-US" altLang="ja-JP" dirty="0">
                <a:latin typeface="Symbol" panose="05050102010706020507" pitchFamily="18" charset="2"/>
              </a:rPr>
              <a:t>b</a:t>
            </a:r>
            <a:endParaRPr kumimoji="1" lang="ja-JP" altLang="en-US" dirty="0">
              <a:latin typeface="Symbol" panose="05050102010706020507" pitchFamily="18" charset="2"/>
            </a:endParaRPr>
          </a:p>
        </p:txBody>
      </p:sp>
      <p:pic>
        <p:nvPicPr>
          <p:cNvPr id="6" name="コンテンツ プレースホルダー 5"/>
          <p:cNvPicPr>
            <a:picLocks noGrp="1" noChangeAspect="1"/>
          </p:cNvPicPr>
          <p:nvPr>
            <p:ph idx="1"/>
          </p:nvPr>
        </p:nvPicPr>
        <p:blipFill>
          <a:blip r:embed="rId2" cstate="print"/>
          <a:stretch>
            <a:fillRect/>
          </a:stretch>
        </p:blipFill>
        <p:spPr>
          <a:xfrm>
            <a:off x="457200" y="1847112"/>
            <a:ext cx="8229600" cy="4032139"/>
          </a:xfrm>
          <a:prstGeom prst="rect">
            <a:avLst/>
          </a:prstGeom>
        </p:spPr>
      </p:pic>
      <p:sp>
        <p:nvSpPr>
          <p:cNvPr id="4" name="日付プレースホルダー 3"/>
          <p:cNvSpPr>
            <a:spLocks noGrp="1"/>
          </p:cNvSpPr>
          <p:nvPr>
            <p:ph type="dt" sz="half" idx="10"/>
          </p:nvPr>
        </p:nvSpPr>
        <p:spPr/>
        <p:txBody>
          <a:bodyPr/>
          <a:lstStyle/>
          <a:p>
            <a:pPr>
              <a:defRPr/>
            </a:pPr>
            <a:fld id="{C4FE0CDE-1AD6-49FB-ADEE-57BBE020084E}" type="datetime1">
              <a:rPr lang="ja-JP" altLang="en-US" smtClean="0"/>
              <a:t>2017/9/17</a:t>
            </a:fld>
            <a:endParaRPr lang="ja-JP" altLang="en-US" dirty="0"/>
          </a:p>
        </p:txBody>
      </p:sp>
      <p:sp>
        <p:nvSpPr>
          <p:cNvPr id="5" name="フッター プレースホルダー 4"/>
          <p:cNvSpPr>
            <a:spLocks noGrp="1"/>
          </p:cNvSpPr>
          <p:nvPr>
            <p:ph type="ftr" sz="quarter" idx="11"/>
          </p:nvPr>
        </p:nvSpPr>
        <p:spPr/>
        <p:txBody>
          <a:bodyPr/>
          <a:lstStyle/>
          <a:p>
            <a:pPr>
              <a:defRPr/>
            </a:pPr>
            <a:r>
              <a:rPr lang="en-US" altLang="ja-JP"/>
              <a:t>Seoul U. Seminer</a:t>
            </a:r>
            <a:endParaRPr lang="ja-JP" altLang="en-US" dirty="0"/>
          </a:p>
        </p:txBody>
      </p:sp>
    </p:spTree>
    <p:extLst>
      <p:ext uri="{BB962C8B-B14F-4D97-AF65-F5344CB8AC3E}">
        <p14:creationId xmlns:p14="http://schemas.microsoft.com/office/powerpoint/2010/main" val="3014703466"/>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Dirac Eq. with External </a:t>
            </a:r>
            <a:r>
              <a:rPr lang="en-US" altLang="ja-JP" dirty="0"/>
              <a:t>E</a:t>
            </a:r>
            <a:r>
              <a:rPr kumimoji="1" lang="en-US" altLang="ja-JP" dirty="0"/>
              <a:t>lectromagnetic </a:t>
            </a:r>
            <a:r>
              <a:rPr lang="en-US" altLang="ja-JP" dirty="0"/>
              <a:t>F</a:t>
            </a:r>
            <a:r>
              <a:rPr kumimoji="1" lang="en-US" altLang="ja-JP" dirty="0"/>
              <a:t>ields</a:t>
            </a:r>
            <a:endParaRPr kumimoji="1" lang="ja-JP" altLang="en-US" dirty="0"/>
          </a:p>
        </p:txBody>
      </p:sp>
      <p:pic>
        <p:nvPicPr>
          <p:cNvPr id="6" name="コンテンツ プレースホルダー 5"/>
          <p:cNvPicPr>
            <a:picLocks noGrp="1" noChangeAspect="1"/>
          </p:cNvPicPr>
          <p:nvPr>
            <p:ph idx="1"/>
          </p:nvPr>
        </p:nvPicPr>
        <p:blipFill>
          <a:blip r:embed="rId2" cstate="print"/>
          <a:stretch>
            <a:fillRect/>
          </a:stretch>
        </p:blipFill>
        <p:spPr>
          <a:xfrm>
            <a:off x="457200" y="1649311"/>
            <a:ext cx="8229600" cy="4427740"/>
          </a:xfrm>
          <a:prstGeom prst="rect">
            <a:avLst/>
          </a:prstGeom>
        </p:spPr>
      </p:pic>
      <p:sp>
        <p:nvSpPr>
          <p:cNvPr id="4" name="日付プレースホルダー 3"/>
          <p:cNvSpPr>
            <a:spLocks noGrp="1"/>
          </p:cNvSpPr>
          <p:nvPr>
            <p:ph type="dt" sz="half" idx="10"/>
          </p:nvPr>
        </p:nvSpPr>
        <p:spPr/>
        <p:txBody>
          <a:bodyPr/>
          <a:lstStyle/>
          <a:p>
            <a:pPr>
              <a:defRPr/>
            </a:pPr>
            <a:fld id="{58D5B43E-E882-4A8D-B53D-8B57C45CCDAC}" type="datetime1">
              <a:rPr lang="ja-JP" altLang="en-US" smtClean="0"/>
              <a:t>2017/9/17</a:t>
            </a:fld>
            <a:endParaRPr lang="ja-JP" altLang="en-US" dirty="0"/>
          </a:p>
        </p:txBody>
      </p:sp>
      <p:sp>
        <p:nvSpPr>
          <p:cNvPr id="5" name="フッター プレースホルダー 4"/>
          <p:cNvSpPr>
            <a:spLocks noGrp="1"/>
          </p:cNvSpPr>
          <p:nvPr>
            <p:ph type="ftr" sz="quarter" idx="11"/>
          </p:nvPr>
        </p:nvSpPr>
        <p:spPr/>
        <p:txBody>
          <a:bodyPr/>
          <a:lstStyle/>
          <a:p>
            <a:pPr>
              <a:defRPr/>
            </a:pPr>
            <a:r>
              <a:rPr lang="en-US" altLang="ja-JP"/>
              <a:t>Seoul U. Seminer</a:t>
            </a:r>
            <a:endParaRPr lang="ja-JP" altLang="en-US" dirty="0"/>
          </a:p>
        </p:txBody>
      </p:sp>
    </p:spTree>
    <p:extLst>
      <p:ext uri="{BB962C8B-B14F-4D97-AF65-F5344CB8AC3E}">
        <p14:creationId xmlns:p14="http://schemas.microsoft.com/office/powerpoint/2010/main" val="2032493272"/>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Covariant Dirac Eq.</a:t>
            </a:r>
            <a:endParaRPr kumimoji="1" lang="ja-JP" altLang="en-US" dirty="0"/>
          </a:p>
        </p:txBody>
      </p:sp>
      <p:pic>
        <p:nvPicPr>
          <p:cNvPr id="6" name="コンテンツ プレースホルダー 5"/>
          <p:cNvPicPr>
            <a:picLocks noGrp="1" noChangeAspect="1"/>
          </p:cNvPicPr>
          <p:nvPr>
            <p:ph idx="1"/>
          </p:nvPr>
        </p:nvPicPr>
        <p:blipFill>
          <a:blip r:embed="rId2" cstate="print"/>
          <a:stretch>
            <a:fillRect/>
          </a:stretch>
        </p:blipFill>
        <p:spPr>
          <a:xfrm>
            <a:off x="843458" y="1600200"/>
            <a:ext cx="7457084" cy="4525963"/>
          </a:xfrm>
          <a:prstGeom prst="rect">
            <a:avLst/>
          </a:prstGeom>
        </p:spPr>
      </p:pic>
      <p:sp>
        <p:nvSpPr>
          <p:cNvPr id="4" name="日付プレースホルダー 3"/>
          <p:cNvSpPr>
            <a:spLocks noGrp="1"/>
          </p:cNvSpPr>
          <p:nvPr>
            <p:ph type="dt" sz="half" idx="10"/>
          </p:nvPr>
        </p:nvSpPr>
        <p:spPr/>
        <p:txBody>
          <a:bodyPr/>
          <a:lstStyle/>
          <a:p>
            <a:pPr>
              <a:defRPr/>
            </a:pPr>
            <a:fld id="{E67C6BDD-9FF8-42ED-B16D-C497D6807420}" type="datetime1">
              <a:rPr lang="ja-JP" altLang="en-US" smtClean="0"/>
              <a:t>2017/9/17</a:t>
            </a:fld>
            <a:endParaRPr lang="ja-JP" altLang="en-US"/>
          </a:p>
        </p:txBody>
      </p:sp>
      <p:sp>
        <p:nvSpPr>
          <p:cNvPr id="5" name="フッター プレースホルダー 4"/>
          <p:cNvSpPr>
            <a:spLocks noGrp="1"/>
          </p:cNvSpPr>
          <p:nvPr>
            <p:ph type="ftr" sz="quarter" idx="11"/>
          </p:nvPr>
        </p:nvSpPr>
        <p:spPr/>
        <p:txBody>
          <a:bodyPr/>
          <a:lstStyle/>
          <a:p>
            <a:pPr>
              <a:defRPr/>
            </a:pPr>
            <a:r>
              <a:rPr lang="en-US" altLang="ja-JP"/>
              <a:t>Seoul U. Seminer</a:t>
            </a:r>
            <a:endParaRPr lang="ja-JP" altLang="en-US"/>
          </a:p>
        </p:txBody>
      </p:sp>
    </p:spTree>
    <p:extLst>
      <p:ext uri="{BB962C8B-B14F-4D97-AF65-F5344CB8AC3E}">
        <p14:creationId xmlns:p14="http://schemas.microsoft.com/office/powerpoint/2010/main" val="31014827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D84EFAE-0A91-4A85-99C9-5A063C2B846F}"/>
              </a:ext>
            </a:extLst>
          </p:cNvPr>
          <p:cNvSpPr>
            <a:spLocks noGrp="1"/>
          </p:cNvSpPr>
          <p:nvPr>
            <p:ph type="title"/>
          </p:nvPr>
        </p:nvSpPr>
        <p:spPr/>
        <p:txBody>
          <a:bodyPr/>
          <a:lstStyle/>
          <a:p>
            <a:endParaRPr kumimoji="1" lang="ja-JP" altLang="en-US"/>
          </a:p>
        </p:txBody>
      </p:sp>
      <p:sp>
        <p:nvSpPr>
          <p:cNvPr id="3" name="テキスト プレースホルダー 2">
            <a:extLst>
              <a:ext uri="{FF2B5EF4-FFF2-40B4-BE49-F238E27FC236}">
                <a16:creationId xmlns:a16="http://schemas.microsoft.com/office/drawing/2014/main" id="{E50043A8-81EE-432B-B243-1497B8D2DB4A}"/>
              </a:ext>
            </a:extLst>
          </p:cNvPr>
          <p:cNvSpPr>
            <a:spLocks noGrp="1"/>
          </p:cNvSpPr>
          <p:nvPr>
            <p:ph type="body" idx="1"/>
          </p:nvPr>
        </p:nvSpPr>
        <p:spPr/>
        <p:txBody>
          <a:bodyPr/>
          <a:lstStyle/>
          <a:p>
            <a:endParaRPr kumimoji="1" lang="ja-JP" altLang="en-US"/>
          </a:p>
        </p:txBody>
      </p:sp>
      <p:pic>
        <p:nvPicPr>
          <p:cNvPr id="4" name="図 3">
            <a:extLst>
              <a:ext uri="{FF2B5EF4-FFF2-40B4-BE49-F238E27FC236}">
                <a16:creationId xmlns:a16="http://schemas.microsoft.com/office/drawing/2014/main" id="{073D02EF-3AD3-417D-9DA9-52CC1752DAAB}"/>
              </a:ext>
            </a:extLst>
          </p:cNvPr>
          <p:cNvPicPr>
            <a:picLocks noChangeAspect="1"/>
          </p:cNvPicPr>
          <p:nvPr/>
        </p:nvPicPr>
        <p:blipFill>
          <a:blip r:embed="rId2"/>
          <a:stretch>
            <a:fillRect/>
          </a:stretch>
        </p:blipFill>
        <p:spPr>
          <a:xfrm>
            <a:off x="0" y="18147"/>
            <a:ext cx="9144000" cy="6821706"/>
          </a:xfrm>
          <a:prstGeom prst="rect">
            <a:avLst/>
          </a:prstGeom>
        </p:spPr>
      </p:pic>
    </p:spTree>
    <p:extLst>
      <p:ext uri="{BB962C8B-B14F-4D97-AF65-F5344CB8AC3E}">
        <p14:creationId xmlns:p14="http://schemas.microsoft.com/office/powerpoint/2010/main" val="2250481770"/>
      </p:ext>
    </p:extLst>
  </p:cSld>
  <p:clrMapOvr>
    <a:masterClrMapping/>
  </p:clrMapOvr>
  <p:transition spd="med"/>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Covariant Dirac Eq.</a:t>
            </a:r>
            <a:endParaRPr kumimoji="1" lang="ja-JP" altLang="en-US" dirty="0"/>
          </a:p>
        </p:txBody>
      </p:sp>
      <p:pic>
        <p:nvPicPr>
          <p:cNvPr id="6" name="コンテンツ プレースホルダー 5"/>
          <p:cNvPicPr>
            <a:picLocks noGrp="1" noChangeAspect="1"/>
          </p:cNvPicPr>
          <p:nvPr>
            <p:ph idx="1"/>
          </p:nvPr>
        </p:nvPicPr>
        <p:blipFill>
          <a:blip r:embed="rId2" cstate="print"/>
          <a:stretch>
            <a:fillRect/>
          </a:stretch>
        </p:blipFill>
        <p:spPr>
          <a:xfrm>
            <a:off x="457200" y="2120885"/>
            <a:ext cx="8229600" cy="3484592"/>
          </a:xfrm>
          <a:prstGeom prst="rect">
            <a:avLst/>
          </a:prstGeom>
        </p:spPr>
      </p:pic>
      <p:sp>
        <p:nvSpPr>
          <p:cNvPr id="4" name="日付プレースホルダー 3"/>
          <p:cNvSpPr>
            <a:spLocks noGrp="1"/>
          </p:cNvSpPr>
          <p:nvPr>
            <p:ph type="dt" sz="half" idx="10"/>
          </p:nvPr>
        </p:nvSpPr>
        <p:spPr/>
        <p:txBody>
          <a:bodyPr/>
          <a:lstStyle/>
          <a:p>
            <a:pPr>
              <a:defRPr/>
            </a:pPr>
            <a:fld id="{97182AA7-7EE9-4FE4-9A07-0E6D95C4C33B}" type="datetime1">
              <a:rPr lang="ja-JP" altLang="en-US" smtClean="0"/>
              <a:t>2017/9/17</a:t>
            </a:fld>
            <a:endParaRPr lang="ja-JP" altLang="en-US" dirty="0"/>
          </a:p>
        </p:txBody>
      </p:sp>
      <p:sp>
        <p:nvSpPr>
          <p:cNvPr id="5" name="フッター プレースホルダー 4"/>
          <p:cNvSpPr>
            <a:spLocks noGrp="1"/>
          </p:cNvSpPr>
          <p:nvPr>
            <p:ph type="ftr" sz="quarter" idx="11"/>
          </p:nvPr>
        </p:nvSpPr>
        <p:spPr/>
        <p:txBody>
          <a:bodyPr/>
          <a:lstStyle/>
          <a:p>
            <a:pPr>
              <a:defRPr/>
            </a:pPr>
            <a:r>
              <a:rPr lang="en-US" altLang="ja-JP"/>
              <a:t>Seoul U. Seminer</a:t>
            </a:r>
            <a:endParaRPr lang="ja-JP" altLang="en-US" dirty="0"/>
          </a:p>
        </p:txBody>
      </p:sp>
    </p:spTree>
    <p:extLst>
      <p:ext uri="{BB962C8B-B14F-4D97-AF65-F5344CB8AC3E}">
        <p14:creationId xmlns:p14="http://schemas.microsoft.com/office/powerpoint/2010/main" val="2530638099"/>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b="1" dirty="0">
                <a:effectLst>
                  <a:outerShdw blurRad="38100" dist="38100" dir="2700000" algn="tl">
                    <a:srgbClr val="000000">
                      <a:alpha val="43137"/>
                    </a:srgbClr>
                  </a:outerShdw>
                </a:effectLst>
                <a:latin typeface="Symbol" panose="05050102010706020507" pitchFamily="18" charset="2"/>
              </a:rPr>
              <a:t>a</a:t>
            </a:r>
            <a:r>
              <a:rPr lang="en-US" altLang="ja-JP" dirty="0"/>
              <a:t> and </a:t>
            </a:r>
            <a:r>
              <a:rPr lang="en-US" altLang="ja-JP" dirty="0">
                <a:latin typeface="Symbol" panose="05050102010706020507" pitchFamily="18" charset="2"/>
              </a:rPr>
              <a:t>b </a:t>
            </a:r>
            <a:r>
              <a:rPr lang="en-US" altLang="ja-JP" dirty="0"/>
              <a:t>are</a:t>
            </a:r>
            <a:r>
              <a:rPr lang="en-US" altLang="ja-JP" dirty="0">
                <a:latin typeface="Symbol" panose="05050102010706020507" pitchFamily="18" charset="2"/>
              </a:rPr>
              <a:t> </a:t>
            </a:r>
            <a:r>
              <a:rPr lang="en-US" altLang="ja-JP" dirty="0"/>
              <a:t>Matrices !</a:t>
            </a:r>
            <a:endParaRPr kumimoji="1" lang="ja-JP" altLang="en-US" dirty="0"/>
          </a:p>
        </p:txBody>
      </p:sp>
      <p:pic>
        <p:nvPicPr>
          <p:cNvPr id="7" name="コンテンツ プレースホルダー 6"/>
          <p:cNvPicPr>
            <a:picLocks noGrp="1" noChangeAspect="1"/>
          </p:cNvPicPr>
          <p:nvPr>
            <p:ph idx="1"/>
          </p:nvPr>
        </p:nvPicPr>
        <p:blipFill>
          <a:blip r:embed="rId2" cstate="print"/>
          <a:stretch>
            <a:fillRect/>
          </a:stretch>
        </p:blipFill>
        <p:spPr>
          <a:xfrm>
            <a:off x="538359" y="1600200"/>
            <a:ext cx="8067281" cy="4525963"/>
          </a:xfrm>
          <a:prstGeom prst="rect">
            <a:avLst/>
          </a:prstGeom>
        </p:spPr>
      </p:pic>
      <p:sp>
        <p:nvSpPr>
          <p:cNvPr id="4" name="日付プレースホルダー 3"/>
          <p:cNvSpPr>
            <a:spLocks noGrp="1"/>
          </p:cNvSpPr>
          <p:nvPr>
            <p:ph type="dt" sz="half" idx="10"/>
          </p:nvPr>
        </p:nvSpPr>
        <p:spPr/>
        <p:txBody>
          <a:bodyPr/>
          <a:lstStyle/>
          <a:p>
            <a:pPr>
              <a:defRPr/>
            </a:pPr>
            <a:fld id="{7D6DC3E1-8EF1-46B6-B462-D6B791B04C30}" type="datetime1">
              <a:rPr lang="ja-JP" altLang="en-US" smtClean="0"/>
              <a:t>2017/9/17</a:t>
            </a:fld>
            <a:endParaRPr lang="ja-JP" altLang="en-US" dirty="0"/>
          </a:p>
        </p:txBody>
      </p:sp>
      <p:sp>
        <p:nvSpPr>
          <p:cNvPr id="5" name="フッター プレースホルダー 4"/>
          <p:cNvSpPr>
            <a:spLocks noGrp="1"/>
          </p:cNvSpPr>
          <p:nvPr>
            <p:ph type="ftr" sz="quarter" idx="11"/>
          </p:nvPr>
        </p:nvSpPr>
        <p:spPr/>
        <p:txBody>
          <a:bodyPr/>
          <a:lstStyle/>
          <a:p>
            <a:pPr>
              <a:defRPr/>
            </a:pPr>
            <a:r>
              <a:rPr lang="en-US" altLang="ja-JP"/>
              <a:t>Seoul U. Seminer</a:t>
            </a:r>
            <a:endParaRPr lang="ja-JP" altLang="en-US" dirty="0"/>
          </a:p>
        </p:txBody>
      </p:sp>
    </p:spTree>
    <p:extLst>
      <p:ext uri="{BB962C8B-B14F-4D97-AF65-F5344CB8AC3E}">
        <p14:creationId xmlns:p14="http://schemas.microsoft.com/office/powerpoint/2010/main" val="3444367839"/>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R</a:t>
            </a:r>
            <a:r>
              <a:rPr kumimoji="1" lang="en-US" altLang="ja-JP" dirty="0"/>
              <a:t>epresentation of </a:t>
            </a:r>
            <a:r>
              <a:rPr lang="en-US" altLang="ja-JP" b="1" dirty="0">
                <a:effectLst>
                  <a:outerShdw blurRad="38100" dist="38100" dir="2700000" algn="tl">
                    <a:srgbClr val="000000">
                      <a:alpha val="43137"/>
                    </a:srgbClr>
                  </a:outerShdw>
                </a:effectLst>
                <a:latin typeface="Symbol" panose="05050102010706020507" pitchFamily="18" charset="2"/>
              </a:rPr>
              <a:t>a</a:t>
            </a:r>
            <a:r>
              <a:rPr lang="en-US" altLang="ja-JP" dirty="0"/>
              <a:t> and </a:t>
            </a:r>
            <a:r>
              <a:rPr lang="en-US" altLang="ja-JP" dirty="0">
                <a:latin typeface="Symbol" panose="05050102010706020507" pitchFamily="18" charset="2"/>
              </a:rPr>
              <a:t>b</a:t>
            </a:r>
            <a:r>
              <a:rPr kumimoji="1" lang="en-US" altLang="ja-JP" dirty="0"/>
              <a:t> </a:t>
            </a:r>
            <a:endParaRPr kumimoji="1" lang="ja-JP" altLang="en-US" dirty="0"/>
          </a:p>
        </p:txBody>
      </p:sp>
      <p:pic>
        <p:nvPicPr>
          <p:cNvPr id="6" name="コンテンツ プレースホルダー 5"/>
          <p:cNvPicPr>
            <a:picLocks noGrp="1" noChangeAspect="1"/>
          </p:cNvPicPr>
          <p:nvPr>
            <p:ph idx="1"/>
          </p:nvPr>
        </p:nvPicPr>
        <p:blipFill>
          <a:blip r:embed="rId2" cstate="print"/>
          <a:stretch>
            <a:fillRect/>
          </a:stretch>
        </p:blipFill>
        <p:spPr>
          <a:xfrm>
            <a:off x="650365" y="1600200"/>
            <a:ext cx="7843270" cy="4525963"/>
          </a:xfrm>
          <a:prstGeom prst="rect">
            <a:avLst/>
          </a:prstGeom>
        </p:spPr>
      </p:pic>
      <p:sp>
        <p:nvSpPr>
          <p:cNvPr id="4" name="日付プレースホルダー 3"/>
          <p:cNvSpPr>
            <a:spLocks noGrp="1"/>
          </p:cNvSpPr>
          <p:nvPr>
            <p:ph type="dt" sz="half" idx="10"/>
          </p:nvPr>
        </p:nvSpPr>
        <p:spPr/>
        <p:txBody>
          <a:bodyPr/>
          <a:lstStyle/>
          <a:p>
            <a:pPr>
              <a:defRPr/>
            </a:pPr>
            <a:fld id="{74C9865B-6BAD-4C8A-8705-51DF49E63FF4}" type="datetime1">
              <a:rPr lang="ja-JP" altLang="en-US" smtClean="0"/>
              <a:t>2017/9/17</a:t>
            </a:fld>
            <a:endParaRPr lang="ja-JP" altLang="en-US" dirty="0"/>
          </a:p>
        </p:txBody>
      </p:sp>
      <p:sp>
        <p:nvSpPr>
          <p:cNvPr id="5" name="フッター プレースホルダー 4"/>
          <p:cNvSpPr>
            <a:spLocks noGrp="1"/>
          </p:cNvSpPr>
          <p:nvPr>
            <p:ph type="ftr" sz="quarter" idx="11"/>
          </p:nvPr>
        </p:nvSpPr>
        <p:spPr/>
        <p:txBody>
          <a:bodyPr/>
          <a:lstStyle/>
          <a:p>
            <a:pPr>
              <a:defRPr/>
            </a:pPr>
            <a:r>
              <a:rPr lang="en-US" altLang="ja-JP"/>
              <a:t>Seoul U. Seminer</a:t>
            </a:r>
            <a:endParaRPr lang="ja-JP" altLang="en-US" dirty="0"/>
          </a:p>
        </p:txBody>
      </p:sp>
    </p:spTree>
    <p:extLst>
      <p:ext uri="{BB962C8B-B14F-4D97-AF65-F5344CB8AC3E}">
        <p14:creationId xmlns:p14="http://schemas.microsoft.com/office/powerpoint/2010/main" val="3587025389"/>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Representation of  </a:t>
            </a:r>
            <a:r>
              <a:rPr lang="en-US" altLang="ja-JP" dirty="0">
                <a:latin typeface="Symbol" panose="05050102010706020507" pitchFamily="18" charset="2"/>
              </a:rPr>
              <a:t>g</a:t>
            </a:r>
            <a:r>
              <a:rPr lang="en-US" altLang="ja-JP" dirty="0"/>
              <a:t> </a:t>
            </a:r>
            <a:endParaRPr kumimoji="1" lang="ja-JP" altLang="en-US" dirty="0"/>
          </a:p>
        </p:txBody>
      </p:sp>
      <p:pic>
        <p:nvPicPr>
          <p:cNvPr id="6" name="コンテンツ プレースホルダー 5"/>
          <p:cNvPicPr>
            <a:picLocks noGrp="1" noChangeAspect="1"/>
          </p:cNvPicPr>
          <p:nvPr>
            <p:ph idx="1"/>
          </p:nvPr>
        </p:nvPicPr>
        <p:blipFill>
          <a:blip r:embed="rId2" cstate="print"/>
          <a:stretch>
            <a:fillRect/>
          </a:stretch>
        </p:blipFill>
        <p:spPr>
          <a:xfrm>
            <a:off x="532515" y="1690947"/>
            <a:ext cx="8078970" cy="4344469"/>
          </a:xfrm>
          <a:prstGeom prst="rect">
            <a:avLst/>
          </a:prstGeom>
        </p:spPr>
      </p:pic>
      <p:sp>
        <p:nvSpPr>
          <p:cNvPr id="4" name="日付プレースホルダー 3"/>
          <p:cNvSpPr>
            <a:spLocks noGrp="1"/>
          </p:cNvSpPr>
          <p:nvPr>
            <p:ph type="dt" sz="half" idx="10"/>
          </p:nvPr>
        </p:nvSpPr>
        <p:spPr/>
        <p:txBody>
          <a:bodyPr/>
          <a:lstStyle/>
          <a:p>
            <a:pPr>
              <a:defRPr/>
            </a:pPr>
            <a:fld id="{18AA08EA-484D-446A-8106-0FA28146BB89}" type="datetime1">
              <a:rPr lang="ja-JP" altLang="en-US" smtClean="0"/>
              <a:t>2017/9/17</a:t>
            </a:fld>
            <a:endParaRPr lang="ja-JP" altLang="en-US" dirty="0"/>
          </a:p>
        </p:txBody>
      </p:sp>
      <p:sp>
        <p:nvSpPr>
          <p:cNvPr id="5" name="フッター プレースホルダー 4"/>
          <p:cNvSpPr>
            <a:spLocks noGrp="1"/>
          </p:cNvSpPr>
          <p:nvPr>
            <p:ph type="ftr" sz="quarter" idx="11"/>
          </p:nvPr>
        </p:nvSpPr>
        <p:spPr/>
        <p:txBody>
          <a:bodyPr/>
          <a:lstStyle/>
          <a:p>
            <a:pPr>
              <a:defRPr/>
            </a:pPr>
            <a:r>
              <a:rPr lang="en-US" altLang="ja-JP"/>
              <a:t>Seoul U. Seminer</a:t>
            </a:r>
            <a:endParaRPr lang="ja-JP" altLang="en-US" dirty="0"/>
          </a:p>
        </p:txBody>
      </p:sp>
    </p:spTree>
    <p:extLst>
      <p:ext uri="{BB962C8B-B14F-4D97-AF65-F5344CB8AC3E}">
        <p14:creationId xmlns:p14="http://schemas.microsoft.com/office/powerpoint/2010/main" val="3560318624"/>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Solutions with negative Energy</a:t>
            </a:r>
            <a:endParaRPr kumimoji="1" lang="ja-JP" altLang="en-US" dirty="0"/>
          </a:p>
        </p:txBody>
      </p:sp>
      <p:pic>
        <p:nvPicPr>
          <p:cNvPr id="6" name="コンテンツ プレースホルダー 5"/>
          <p:cNvPicPr>
            <a:picLocks noGrp="1" noChangeAspect="1"/>
          </p:cNvPicPr>
          <p:nvPr>
            <p:ph idx="1"/>
          </p:nvPr>
        </p:nvPicPr>
        <p:blipFill>
          <a:blip r:embed="rId2" cstate="print"/>
          <a:stretch>
            <a:fillRect/>
          </a:stretch>
        </p:blipFill>
        <p:spPr>
          <a:xfrm>
            <a:off x="757202" y="1600200"/>
            <a:ext cx="7629596" cy="4525963"/>
          </a:xfrm>
          <a:prstGeom prst="rect">
            <a:avLst/>
          </a:prstGeom>
        </p:spPr>
      </p:pic>
      <p:sp>
        <p:nvSpPr>
          <p:cNvPr id="4" name="日付プレースホルダー 3"/>
          <p:cNvSpPr>
            <a:spLocks noGrp="1"/>
          </p:cNvSpPr>
          <p:nvPr>
            <p:ph type="dt" sz="half" idx="10"/>
          </p:nvPr>
        </p:nvSpPr>
        <p:spPr/>
        <p:txBody>
          <a:bodyPr/>
          <a:lstStyle/>
          <a:p>
            <a:pPr>
              <a:defRPr/>
            </a:pPr>
            <a:fld id="{B41FC773-99ED-443B-A775-D5C866159E2C}" type="datetime1">
              <a:rPr lang="ja-JP" altLang="en-US" smtClean="0"/>
              <a:t>2017/9/17</a:t>
            </a:fld>
            <a:endParaRPr lang="ja-JP" altLang="en-US" dirty="0"/>
          </a:p>
        </p:txBody>
      </p:sp>
      <p:sp>
        <p:nvSpPr>
          <p:cNvPr id="5" name="フッター プレースホルダー 4"/>
          <p:cNvSpPr>
            <a:spLocks noGrp="1"/>
          </p:cNvSpPr>
          <p:nvPr>
            <p:ph type="ftr" sz="quarter" idx="11"/>
          </p:nvPr>
        </p:nvSpPr>
        <p:spPr/>
        <p:txBody>
          <a:bodyPr/>
          <a:lstStyle/>
          <a:p>
            <a:pPr>
              <a:defRPr/>
            </a:pPr>
            <a:r>
              <a:rPr lang="en-US" altLang="ja-JP"/>
              <a:t>Seoul U. Seminer</a:t>
            </a:r>
            <a:endParaRPr lang="ja-JP" altLang="en-US" dirty="0"/>
          </a:p>
        </p:txBody>
      </p:sp>
    </p:spTree>
    <p:extLst>
      <p:ext uri="{BB962C8B-B14F-4D97-AF65-F5344CB8AC3E}">
        <p14:creationId xmlns:p14="http://schemas.microsoft.com/office/powerpoint/2010/main" val="12595810"/>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Electron g factor</a:t>
            </a:r>
            <a:endParaRPr kumimoji="1" lang="ja-JP" altLang="en-US" dirty="0"/>
          </a:p>
        </p:txBody>
      </p:sp>
      <p:pic>
        <p:nvPicPr>
          <p:cNvPr id="6" name="コンテンツ プレースホルダー 5"/>
          <p:cNvPicPr>
            <a:picLocks noGrp="1" noChangeAspect="1"/>
          </p:cNvPicPr>
          <p:nvPr>
            <p:ph idx="1"/>
          </p:nvPr>
        </p:nvPicPr>
        <p:blipFill>
          <a:blip r:embed="rId2" cstate="print"/>
          <a:stretch>
            <a:fillRect/>
          </a:stretch>
        </p:blipFill>
        <p:spPr>
          <a:xfrm>
            <a:off x="521922" y="1600200"/>
            <a:ext cx="8100156" cy="4525963"/>
          </a:xfrm>
          <a:prstGeom prst="rect">
            <a:avLst/>
          </a:prstGeom>
        </p:spPr>
      </p:pic>
      <p:sp>
        <p:nvSpPr>
          <p:cNvPr id="4" name="日付プレースホルダー 3"/>
          <p:cNvSpPr>
            <a:spLocks noGrp="1"/>
          </p:cNvSpPr>
          <p:nvPr>
            <p:ph type="dt" sz="half" idx="10"/>
          </p:nvPr>
        </p:nvSpPr>
        <p:spPr/>
        <p:txBody>
          <a:bodyPr/>
          <a:lstStyle/>
          <a:p>
            <a:pPr>
              <a:defRPr/>
            </a:pPr>
            <a:fld id="{223BB9D4-D81E-4735-B6A7-D2A521B0A7A2}" type="datetime1">
              <a:rPr lang="ja-JP" altLang="en-US" smtClean="0"/>
              <a:t>2017/9/17</a:t>
            </a:fld>
            <a:endParaRPr lang="ja-JP" altLang="en-US" dirty="0"/>
          </a:p>
        </p:txBody>
      </p:sp>
      <p:sp>
        <p:nvSpPr>
          <p:cNvPr id="5" name="フッター プレースホルダー 4"/>
          <p:cNvSpPr>
            <a:spLocks noGrp="1"/>
          </p:cNvSpPr>
          <p:nvPr>
            <p:ph type="ftr" sz="quarter" idx="11"/>
          </p:nvPr>
        </p:nvSpPr>
        <p:spPr/>
        <p:txBody>
          <a:bodyPr/>
          <a:lstStyle/>
          <a:p>
            <a:pPr>
              <a:defRPr/>
            </a:pPr>
            <a:r>
              <a:rPr lang="en-US" altLang="ja-JP"/>
              <a:t>Seoul U. Seminer</a:t>
            </a:r>
            <a:endParaRPr lang="ja-JP" altLang="en-US" dirty="0"/>
          </a:p>
        </p:txBody>
      </p:sp>
    </p:spTree>
    <p:extLst>
      <p:ext uri="{BB962C8B-B14F-4D97-AF65-F5344CB8AC3E}">
        <p14:creationId xmlns:p14="http://schemas.microsoft.com/office/powerpoint/2010/main" val="3969395990"/>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Electron g factor</a:t>
            </a:r>
            <a:endParaRPr kumimoji="1" lang="ja-JP" altLang="en-US" dirty="0"/>
          </a:p>
        </p:txBody>
      </p:sp>
      <p:pic>
        <p:nvPicPr>
          <p:cNvPr id="6" name="コンテンツ プレースホルダー 5"/>
          <p:cNvPicPr>
            <a:picLocks noGrp="1" noChangeAspect="1"/>
          </p:cNvPicPr>
          <p:nvPr>
            <p:ph idx="1"/>
          </p:nvPr>
        </p:nvPicPr>
        <p:blipFill>
          <a:blip r:embed="rId2" cstate="print"/>
          <a:stretch>
            <a:fillRect/>
          </a:stretch>
        </p:blipFill>
        <p:spPr>
          <a:xfrm>
            <a:off x="457200" y="2020044"/>
            <a:ext cx="8229600" cy="3686274"/>
          </a:xfrm>
          <a:prstGeom prst="rect">
            <a:avLst/>
          </a:prstGeom>
        </p:spPr>
      </p:pic>
      <p:sp>
        <p:nvSpPr>
          <p:cNvPr id="4" name="日付プレースホルダー 3"/>
          <p:cNvSpPr>
            <a:spLocks noGrp="1"/>
          </p:cNvSpPr>
          <p:nvPr>
            <p:ph type="dt" sz="half" idx="10"/>
          </p:nvPr>
        </p:nvSpPr>
        <p:spPr/>
        <p:txBody>
          <a:bodyPr/>
          <a:lstStyle/>
          <a:p>
            <a:pPr>
              <a:defRPr/>
            </a:pPr>
            <a:fld id="{7D26FF84-D048-4ABB-BA30-2A7A6ABFE6D6}" type="datetime1">
              <a:rPr lang="ja-JP" altLang="en-US" smtClean="0"/>
              <a:t>2017/9/17</a:t>
            </a:fld>
            <a:endParaRPr lang="ja-JP" altLang="en-US"/>
          </a:p>
        </p:txBody>
      </p:sp>
      <p:sp>
        <p:nvSpPr>
          <p:cNvPr id="5" name="フッター プレースホルダー 4"/>
          <p:cNvSpPr>
            <a:spLocks noGrp="1"/>
          </p:cNvSpPr>
          <p:nvPr>
            <p:ph type="ftr" sz="quarter" idx="11"/>
          </p:nvPr>
        </p:nvSpPr>
        <p:spPr/>
        <p:txBody>
          <a:bodyPr/>
          <a:lstStyle/>
          <a:p>
            <a:pPr>
              <a:defRPr/>
            </a:pPr>
            <a:r>
              <a:rPr lang="en-US" altLang="ja-JP"/>
              <a:t>Seoul U. Seminer</a:t>
            </a:r>
            <a:endParaRPr lang="ja-JP" altLang="en-US"/>
          </a:p>
        </p:txBody>
      </p:sp>
    </p:spTree>
    <p:extLst>
      <p:ext uri="{BB962C8B-B14F-4D97-AF65-F5344CB8AC3E}">
        <p14:creationId xmlns:p14="http://schemas.microsoft.com/office/powerpoint/2010/main" val="25609558"/>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Hydrogen atom</a:t>
            </a:r>
            <a:endParaRPr kumimoji="1" lang="ja-JP" altLang="en-US" dirty="0"/>
          </a:p>
        </p:txBody>
      </p:sp>
      <p:pic>
        <p:nvPicPr>
          <p:cNvPr id="6" name="コンテンツ プレースホルダー 5"/>
          <p:cNvPicPr>
            <a:picLocks noGrp="1" noChangeAspect="1"/>
          </p:cNvPicPr>
          <p:nvPr>
            <p:ph idx="1"/>
          </p:nvPr>
        </p:nvPicPr>
        <p:blipFill>
          <a:blip r:embed="rId2" cstate="print"/>
          <a:stretch>
            <a:fillRect/>
          </a:stretch>
        </p:blipFill>
        <p:spPr>
          <a:xfrm>
            <a:off x="530206" y="1600200"/>
            <a:ext cx="8083587" cy="4525963"/>
          </a:xfrm>
          <a:prstGeom prst="rect">
            <a:avLst/>
          </a:prstGeom>
        </p:spPr>
      </p:pic>
      <p:sp>
        <p:nvSpPr>
          <p:cNvPr id="4" name="日付プレースホルダー 3"/>
          <p:cNvSpPr>
            <a:spLocks noGrp="1"/>
          </p:cNvSpPr>
          <p:nvPr>
            <p:ph type="dt" sz="half" idx="10"/>
          </p:nvPr>
        </p:nvSpPr>
        <p:spPr/>
        <p:txBody>
          <a:bodyPr/>
          <a:lstStyle/>
          <a:p>
            <a:pPr>
              <a:defRPr/>
            </a:pPr>
            <a:fld id="{BA69C33D-6663-4CAD-A52B-03F9CE1E05E0}" type="datetime1">
              <a:rPr lang="ja-JP" altLang="en-US" smtClean="0"/>
              <a:t>2017/9/17</a:t>
            </a:fld>
            <a:endParaRPr lang="ja-JP" altLang="en-US" dirty="0"/>
          </a:p>
        </p:txBody>
      </p:sp>
      <p:sp>
        <p:nvSpPr>
          <p:cNvPr id="5" name="フッター プレースホルダー 4"/>
          <p:cNvSpPr>
            <a:spLocks noGrp="1"/>
          </p:cNvSpPr>
          <p:nvPr>
            <p:ph type="ftr" sz="quarter" idx="11"/>
          </p:nvPr>
        </p:nvSpPr>
        <p:spPr/>
        <p:txBody>
          <a:bodyPr/>
          <a:lstStyle/>
          <a:p>
            <a:pPr>
              <a:defRPr/>
            </a:pPr>
            <a:r>
              <a:rPr lang="en-US" altLang="ja-JP"/>
              <a:t>Seoul U. Seminer</a:t>
            </a:r>
            <a:endParaRPr lang="ja-JP" altLang="en-US" dirty="0"/>
          </a:p>
        </p:txBody>
      </p:sp>
    </p:spTree>
    <p:extLst>
      <p:ext uri="{BB962C8B-B14F-4D97-AF65-F5344CB8AC3E}">
        <p14:creationId xmlns:p14="http://schemas.microsoft.com/office/powerpoint/2010/main" val="1199512004"/>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Hydrogen atom</a:t>
            </a:r>
            <a:endParaRPr kumimoji="1" lang="ja-JP" altLang="en-US" dirty="0"/>
          </a:p>
        </p:txBody>
      </p:sp>
      <p:pic>
        <p:nvPicPr>
          <p:cNvPr id="6" name="コンテンツ プレースホルダー 5"/>
          <p:cNvPicPr>
            <a:picLocks noGrp="1" noChangeAspect="1"/>
          </p:cNvPicPr>
          <p:nvPr>
            <p:ph idx="1"/>
          </p:nvPr>
        </p:nvPicPr>
        <p:blipFill>
          <a:blip r:embed="rId2" cstate="print"/>
          <a:stretch>
            <a:fillRect/>
          </a:stretch>
        </p:blipFill>
        <p:spPr>
          <a:xfrm>
            <a:off x="815553" y="1600200"/>
            <a:ext cx="7512894" cy="4525963"/>
          </a:xfrm>
          <a:prstGeom prst="rect">
            <a:avLst/>
          </a:prstGeom>
        </p:spPr>
      </p:pic>
      <p:sp>
        <p:nvSpPr>
          <p:cNvPr id="4" name="日付プレースホルダー 3"/>
          <p:cNvSpPr>
            <a:spLocks noGrp="1"/>
          </p:cNvSpPr>
          <p:nvPr>
            <p:ph type="dt" sz="half" idx="10"/>
          </p:nvPr>
        </p:nvSpPr>
        <p:spPr/>
        <p:txBody>
          <a:bodyPr/>
          <a:lstStyle/>
          <a:p>
            <a:pPr>
              <a:defRPr/>
            </a:pPr>
            <a:fld id="{D697F692-CE71-4A10-976B-BC6CA4060E86}" type="datetime1">
              <a:rPr lang="ja-JP" altLang="en-US" smtClean="0"/>
              <a:t>2017/9/17</a:t>
            </a:fld>
            <a:endParaRPr lang="ja-JP" altLang="en-US" dirty="0"/>
          </a:p>
        </p:txBody>
      </p:sp>
      <p:sp>
        <p:nvSpPr>
          <p:cNvPr id="5" name="フッター プレースホルダー 4"/>
          <p:cNvSpPr>
            <a:spLocks noGrp="1"/>
          </p:cNvSpPr>
          <p:nvPr>
            <p:ph type="ftr" sz="quarter" idx="11"/>
          </p:nvPr>
        </p:nvSpPr>
        <p:spPr/>
        <p:txBody>
          <a:bodyPr/>
          <a:lstStyle/>
          <a:p>
            <a:pPr>
              <a:defRPr/>
            </a:pPr>
            <a:r>
              <a:rPr lang="en-US" altLang="ja-JP"/>
              <a:t>Seoul U. Seminer</a:t>
            </a:r>
            <a:endParaRPr lang="ja-JP" altLang="en-US" dirty="0"/>
          </a:p>
        </p:txBody>
      </p:sp>
    </p:spTree>
    <p:extLst>
      <p:ext uri="{BB962C8B-B14F-4D97-AF65-F5344CB8AC3E}">
        <p14:creationId xmlns:p14="http://schemas.microsoft.com/office/powerpoint/2010/main" val="1742129516"/>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Hydrogen atom</a:t>
            </a:r>
            <a:endParaRPr kumimoji="1" lang="ja-JP" altLang="en-US" dirty="0"/>
          </a:p>
        </p:txBody>
      </p:sp>
      <p:pic>
        <p:nvPicPr>
          <p:cNvPr id="6" name="コンテンツ プレースホルダー 5"/>
          <p:cNvPicPr>
            <a:picLocks noGrp="1" noChangeAspect="1"/>
          </p:cNvPicPr>
          <p:nvPr>
            <p:ph idx="1"/>
          </p:nvPr>
        </p:nvPicPr>
        <p:blipFill>
          <a:blip r:embed="rId2" cstate="print"/>
          <a:stretch>
            <a:fillRect/>
          </a:stretch>
        </p:blipFill>
        <p:spPr>
          <a:xfrm>
            <a:off x="457200" y="1665445"/>
            <a:ext cx="8229600" cy="4395473"/>
          </a:xfrm>
          <a:prstGeom prst="rect">
            <a:avLst/>
          </a:prstGeom>
        </p:spPr>
      </p:pic>
      <p:sp>
        <p:nvSpPr>
          <p:cNvPr id="4" name="日付プレースホルダー 3"/>
          <p:cNvSpPr>
            <a:spLocks noGrp="1"/>
          </p:cNvSpPr>
          <p:nvPr>
            <p:ph type="dt" sz="half" idx="10"/>
          </p:nvPr>
        </p:nvSpPr>
        <p:spPr/>
        <p:txBody>
          <a:bodyPr/>
          <a:lstStyle/>
          <a:p>
            <a:pPr>
              <a:defRPr/>
            </a:pPr>
            <a:fld id="{EEF91797-923E-49B5-B055-D612242AF5EA}" type="datetime1">
              <a:rPr lang="ja-JP" altLang="en-US" smtClean="0"/>
              <a:t>2017/9/17</a:t>
            </a:fld>
            <a:endParaRPr lang="ja-JP" altLang="en-US" dirty="0"/>
          </a:p>
        </p:txBody>
      </p:sp>
      <p:sp>
        <p:nvSpPr>
          <p:cNvPr id="5" name="フッター プレースホルダー 4"/>
          <p:cNvSpPr>
            <a:spLocks noGrp="1"/>
          </p:cNvSpPr>
          <p:nvPr>
            <p:ph type="ftr" sz="quarter" idx="11"/>
          </p:nvPr>
        </p:nvSpPr>
        <p:spPr/>
        <p:txBody>
          <a:bodyPr/>
          <a:lstStyle/>
          <a:p>
            <a:pPr>
              <a:defRPr/>
            </a:pPr>
            <a:r>
              <a:rPr lang="en-US" altLang="ja-JP"/>
              <a:t>Seoul U. Seminer</a:t>
            </a:r>
            <a:endParaRPr lang="ja-JP" altLang="en-US" dirty="0"/>
          </a:p>
        </p:txBody>
      </p:sp>
    </p:spTree>
    <p:extLst>
      <p:ext uri="{BB962C8B-B14F-4D97-AF65-F5344CB8AC3E}">
        <p14:creationId xmlns:p14="http://schemas.microsoft.com/office/powerpoint/2010/main" val="39236638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63A2F5C-1CEC-4A87-8CC5-1B45751605E6}"/>
              </a:ext>
            </a:extLst>
          </p:cNvPr>
          <p:cNvSpPr>
            <a:spLocks noGrp="1"/>
          </p:cNvSpPr>
          <p:nvPr>
            <p:ph type="title"/>
          </p:nvPr>
        </p:nvSpPr>
        <p:spPr/>
        <p:txBody>
          <a:bodyPr/>
          <a:lstStyle/>
          <a:p>
            <a:endParaRPr kumimoji="1" lang="ja-JP" altLang="en-US"/>
          </a:p>
        </p:txBody>
      </p:sp>
      <p:sp>
        <p:nvSpPr>
          <p:cNvPr id="3" name="テキスト プレースホルダー 2">
            <a:extLst>
              <a:ext uri="{FF2B5EF4-FFF2-40B4-BE49-F238E27FC236}">
                <a16:creationId xmlns:a16="http://schemas.microsoft.com/office/drawing/2014/main" id="{DB4942FE-6CE8-4563-B13C-970E57A9DF5E}"/>
              </a:ext>
            </a:extLst>
          </p:cNvPr>
          <p:cNvSpPr>
            <a:spLocks noGrp="1"/>
          </p:cNvSpPr>
          <p:nvPr>
            <p:ph type="body" idx="1"/>
          </p:nvPr>
        </p:nvSpPr>
        <p:spPr/>
        <p:txBody>
          <a:bodyPr/>
          <a:lstStyle/>
          <a:p>
            <a:endParaRPr kumimoji="1" lang="ja-JP" altLang="en-US"/>
          </a:p>
        </p:txBody>
      </p:sp>
      <p:pic>
        <p:nvPicPr>
          <p:cNvPr id="4" name="図 3">
            <a:extLst>
              <a:ext uri="{FF2B5EF4-FFF2-40B4-BE49-F238E27FC236}">
                <a16:creationId xmlns:a16="http://schemas.microsoft.com/office/drawing/2014/main" id="{B847E14A-64ED-4B13-B610-ECB46B1195A4}"/>
              </a:ext>
            </a:extLst>
          </p:cNvPr>
          <p:cNvPicPr>
            <a:picLocks noChangeAspect="1"/>
          </p:cNvPicPr>
          <p:nvPr/>
        </p:nvPicPr>
        <p:blipFill>
          <a:blip r:embed="rId2"/>
          <a:stretch>
            <a:fillRect/>
          </a:stretch>
        </p:blipFill>
        <p:spPr>
          <a:xfrm>
            <a:off x="16279" y="0"/>
            <a:ext cx="9111442" cy="6858000"/>
          </a:xfrm>
          <a:prstGeom prst="rect">
            <a:avLst/>
          </a:prstGeom>
        </p:spPr>
      </p:pic>
    </p:spTree>
    <p:extLst>
      <p:ext uri="{BB962C8B-B14F-4D97-AF65-F5344CB8AC3E}">
        <p14:creationId xmlns:p14="http://schemas.microsoft.com/office/powerpoint/2010/main" val="1619614806"/>
      </p:ext>
    </p:extLst>
  </p:cSld>
  <p:clrMapOvr>
    <a:masterClrMapping/>
  </p:clrMapOvr>
  <p:transition spd="med"/>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Hydrogen atom</a:t>
            </a:r>
            <a:endParaRPr kumimoji="1" lang="ja-JP" altLang="en-US" dirty="0"/>
          </a:p>
        </p:txBody>
      </p:sp>
      <p:pic>
        <p:nvPicPr>
          <p:cNvPr id="7" name="コンテンツ プレースホルダー 6"/>
          <p:cNvPicPr>
            <a:picLocks noGrp="1" noChangeAspect="1"/>
          </p:cNvPicPr>
          <p:nvPr>
            <p:ph idx="1"/>
          </p:nvPr>
        </p:nvPicPr>
        <p:blipFill>
          <a:blip r:embed="rId2" cstate="print"/>
          <a:stretch>
            <a:fillRect/>
          </a:stretch>
        </p:blipFill>
        <p:spPr>
          <a:xfrm>
            <a:off x="457200" y="1661343"/>
            <a:ext cx="8229600" cy="4403676"/>
          </a:xfrm>
          <a:prstGeom prst="rect">
            <a:avLst/>
          </a:prstGeom>
        </p:spPr>
      </p:pic>
      <p:sp>
        <p:nvSpPr>
          <p:cNvPr id="4" name="日付プレースホルダー 3"/>
          <p:cNvSpPr>
            <a:spLocks noGrp="1"/>
          </p:cNvSpPr>
          <p:nvPr>
            <p:ph type="dt" sz="half" idx="10"/>
          </p:nvPr>
        </p:nvSpPr>
        <p:spPr/>
        <p:txBody>
          <a:bodyPr/>
          <a:lstStyle/>
          <a:p>
            <a:pPr>
              <a:defRPr/>
            </a:pPr>
            <a:fld id="{EBC50918-E4BA-489B-B2AD-A3B42D6B7DD7}" type="datetime1">
              <a:rPr lang="ja-JP" altLang="en-US" smtClean="0"/>
              <a:t>2017/9/17</a:t>
            </a:fld>
            <a:endParaRPr lang="ja-JP" altLang="en-US" dirty="0"/>
          </a:p>
        </p:txBody>
      </p:sp>
      <p:sp>
        <p:nvSpPr>
          <p:cNvPr id="5" name="フッター プレースホルダー 4"/>
          <p:cNvSpPr>
            <a:spLocks noGrp="1"/>
          </p:cNvSpPr>
          <p:nvPr>
            <p:ph type="ftr" sz="quarter" idx="11"/>
          </p:nvPr>
        </p:nvSpPr>
        <p:spPr/>
        <p:txBody>
          <a:bodyPr/>
          <a:lstStyle/>
          <a:p>
            <a:pPr>
              <a:defRPr/>
            </a:pPr>
            <a:r>
              <a:rPr lang="en-US" altLang="ja-JP"/>
              <a:t>Seoul U. Seminer</a:t>
            </a:r>
            <a:endParaRPr lang="ja-JP" altLang="en-US" dirty="0"/>
          </a:p>
        </p:txBody>
      </p:sp>
    </p:spTree>
    <p:extLst>
      <p:ext uri="{BB962C8B-B14F-4D97-AF65-F5344CB8AC3E}">
        <p14:creationId xmlns:p14="http://schemas.microsoft.com/office/powerpoint/2010/main" val="628337352"/>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Hydrogen atom</a:t>
            </a:r>
            <a:endParaRPr kumimoji="1" lang="ja-JP" altLang="en-US" dirty="0"/>
          </a:p>
        </p:txBody>
      </p:sp>
      <p:pic>
        <p:nvPicPr>
          <p:cNvPr id="6" name="コンテンツ プレースホルダー 5"/>
          <p:cNvPicPr>
            <a:picLocks noGrp="1" noChangeAspect="1"/>
          </p:cNvPicPr>
          <p:nvPr>
            <p:ph idx="1"/>
          </p:nvPr>
        </p:nvPicPr>
        <p:blipFill>
          <a:blip r:embed="rId2" cstate="print"/>
          <a:stretch>
            <a:fillRect/>
          </a:stretch>
        </p:blipFill>
        <p:spPr>
          <a:xfrm>
            <a:off x="889208" y="1600200"/>
            <a:ext cx="7365583" cy="4525963"/>
          </a:xfrm>
          <a:prstGeom prst="rect">
            <a:avLst/>
          </a:prstGeom>
        </p:spPr>
      </p:pic>
      <p:sp>
        <p:nvSpPr>
          <p:cNvPr id="4" name="日付プレースホルダー 3"/>
          <p:cNvSpPr>
            <a:spLocks noGrp="1"/>
          </p:cNvSpPr>
          <p:nvPr>
            <p:ph type="dt" sz="half" idx="10"/>
          </p:nvPr>
        </p:nvSpPr>
        <p:spPr/>
        <p:txBody>
          <a:bodyPr/>
          <a:lstStyle/>
          <a:p>
            <a:pPr>
              <a:defRPr/>
            </a:pPr>
            <a:fld id="{D9FA1CBC-282D-4538-B8CC-9F86E3D748B4}" type="datetime1">
              <a:rPr lang="ja-JP" altLang="en-US" smtClean="0"/>
              <a:t>2017/9/17</a:t>
            </a:fld>
            <a:endParaRPr lang="ja-JP" altLang="en-US" dirty="0"/>
          </a:p>
        </p:txBody>
      </p:sp>
      <p:sp>
        <p:nvSpPr>
          <p:cNvPr id="5" name="フッター プレースホルダー 4"/>
          <p:cNvSpPr>
            <a:spLocks noGrp="1"/>
          </p:cNvSpPr>
          <p:nvPr>
            <p:ph type="ftr" sz="quarter" idx="11"/>
          </p:nvPr>
        </p:nvSpPr>
        <p:spPr/>
        <p:txBody>
          <a:bodyPr/>
          <a:lstStyle/>
          <a:p>
            <a:pPr>
              <a:defRPr/>
            </a:pPr>
            <a:r>
              <a:rPr lang="en-US" altLang="ja-JP"/>
              <a:t>Seoul U. Seminer</a:t>
            </a:r>
            <a:endParaRPr lang="ja-JP" altLang="en-US" dirty="0"/>
          </a:p>
        </p:txBody>
      </p:sp>
    </p:spTree>
    <p:extLst>
      <p:ext uri="{BB962C8B-B14F-4D97-AF65-F5344CB8AC3E}">
        <p14:creationId xmlns:p14="http://schemas.microsoft.com/office/powerpoint/2010/main" val="4019193393"/>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Hydrogen atom</a:t>
            </a:r>
            <a:endParaRPr kumimoji="1" lang="ja-JP" altLang="en-US" dirty="0"/>
          </a:p>
        </p:txBody>
      </p:sp>
      <p:pic>
        <p:nvPicPr>
          <p:cNvPr id="6" name="コンテンツ プレースホルダー 5"/>
          <p:cNvPicPr>
            <a:picLocks noGrp="1" noChangeAspect="1"/>
          </p:cNvPicPr>
          <p:nvPr>
            <p:ph idx="1"/>
          </p:nvPr>
        </p:nvPicPr>
        <p:blipFill>
          <a:blip r:embed="rId2" cstate="print"/>
          <a:stretch>
            <a:fillRect/>
          </a:stretch>
        </p:blipFill>
        <p:spPr>
          <a:xfrm>
            <a:off x="457200" y="1647460"/>
            <a:ext cx="8229600" cy="4431442"/>
          </a:xfrm>
          <a:prstGeom prst="rect">
            <a:avLst/>
          </a:prstGeom>
        </p:spPr>
      </p:pic>
      <p:sp>
        <p:nvSpPr>
          <p:cNvPr id="4" name="日付プレースホルダー 3"/>
          <p:cNvSpPr>
            <a:spLocks noGrp="1"/>
          </p:cNvSpPr>
          <p:nvPr>
            <p:ph type="dt" sz="half" idx="10"/>
          </p:nvPr>
        </p:nvSpPr>
        <p:spPr/>
        <p:txBody>
          <a:bodyPr/>
          <a:lstStyle/>
          <a:p>
            <a:pPr>
              <a:defRPr/>
            </a:pPr>
            <a:fld id="{67286F35-5BAB-4F29-B531-7B8B22C7C035}" type="datetime1">
              <a:rPr lang="ja-JP" altLang="en-US" smtClean="0"/>
              <a:t>2017/9/17</a:t>
            </a:fld>
            <a:endParaRPr lang="ja-JP" altLang="en-US" dirty="0"/>
          </a:p>
        </p:txBody>
      </p:sp>
      <p:sp>
        <p:nvSpPr>
          <p:cNvPr id="5" name="フッター プレースホルダー 4"/>
          <p:cNvSpPr>
            <a:spLocks noGrp="1"/>
          </p:cNvSpPr>
          <p:nvPr>
            <p:ph type="ftr" sz="quarter" idx="11"/>
          </p:nvPr>
        </p:nvSpPr>
        <p:spPr/>
        <p:txBody>
          <a:bodyPr/>
          <a:lstStyle/>
          <a:p>
            <a:pPr>
              <a:defRPr/>
            </a:pPr>
            <a:r>
              <a:rPr lang="en-US" altLang="ja-JP"/>
              <a:t>Seoul U. Seminer</a:t>
            </a:r>
            <a:endParaRPr lang="ja-JP" altLang="en-US" dirty="0"/>
          </a:p>
        </p:txBody>
      </p:sp>
    </p:spTree>
    <p:extLst>
      <p:ext uri="{BB962C8B-B14F-4D97-AF65-F5344CB8AC3E}">
        <p14:creationId xmlns:p14="http://schemas.microsoft.com/office/powerpoint/2010/main" val="647366178"/>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Hydrogen atom</a:t>
            </a:r>
            <a:endParaRPr kumimoji="1" lang="ja-JP" altLang="en-US" dirty="0"/>
          </a:p>
        </p:txBody>
      </p:sp>
      <p:pic>
        <p:nvPicPr>
          <p:cNvPr id="6" name="コンテンツ プレースホルダー 5"/>
          <p:cNvPicPr>
            <a:picLocks noGrp="1" noChangeAspect="1"/>
          </p:cNvPicPr>
          <p:nvPr>
            <p:ph idx="1"/>
          </p:nvPr>
        </p:nvPicPr>
        <p:blipFill>
          <a:blip r:embed="rId2" cstate="print"/>
          <a:stretch>
            <a:fillRect/>
          </a:stretch>
        </p:blipFill>
        <p:spPr>
          <a:xfrm>
            <a:off x="844837" y="1600200"/>
            <a:ext cx="7454325" cy="4525963"/>
          </a:xfrm>
          <a:prstGeom prst="rect">
            <a:avLst/>
          </a:prstGeom>
        </p:spPr>
      </p:pic>
      <p:sp>
        <p:nvSpPr>
          <p:cNvPr id="4" name="日付プレースホルダー 3"/>
          <p:cNvSpPr>
            <a:spLocks noGrp="1"/>
          </p:cNvSpPr>
          <p:nvPr>
            <p:ph type="dt" sz="half" idx="10"/>
          </p:nvPr>
        </p:nvSpPr>
        <p:spPr/>
        <p:txBody>
          <a:bodyPr/>
          <a:lstStyle/>
          <a:p>
            <a:pPr>
              <a:defRPr/>
            </a:pPr>
            <a:fld id="{832F9D1C-658A-40C1-84EC-F75DE57FB01E}" type="datetime1">
              <a:rPr lang="ja-JP" altLang="en-US" smtClean="0"/>
              <a:t>2017/9/17</a:t>
            </a:fld>
            <a:endParaRPr lang="ja-JP" altLang="en-US" dirty="0"/>
          </a:p>
        </p:txBody>
      </p:sp>
      <p:sp>
        <p:nvSpPr>
          <p:cNvPr id="5" name="フッター プレースホルダー 4"/>
          <p:cNvSpPr>
            <a:spLocks noGrp="1"/>
          </p:cNvSpPr>
          <p:nvPr>
            <p:ph type="ftr" sz="quarter" idx="11"/>
          </p:nvPr>
        </p:nvSpPr>
        <p:spPr/>
        <p:txBody>
          <a:bodyPr/>
          <a:lstStyle/>
          <a:p>
            <a:pPr>
              <a:defRPr/>
            </a:pPr>
            <a:r>
              <a:rPr lang="en-US" altLang="ja-JP"/>
              <a:t>Seoul U. Seminer</a:t>
            </a:r>
            <a:endParaRPr lang="ja-JP" altLang="en-US" dirty="0"/>
          </a:p>
        </p:txBody>
      </p:sp>
    </p:spTree>
    <p:extLst>
      <p:ext uri="{BB962C8B-B14F-4D97-AF65-F5344CB8AC3E}">
        <p14:creationId xmlns:p14="http://schemas.microsoft.com/office/powerpoint/2010/main" val="495046067"/>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sp>
        <p:nvSpPr>
          <p:cNvPr id="4" name="日付プレースホルダー 3"/>
          <p:cNvSpPr>
            <a:spLocks noGrp="1"/>
          </p:cNvSpPr>
          <p:nvPr>
            <p:ph type="dt" sz="half" idx="10"/>
          </p:nvPr>
        </p:nvSpPr>
        <p:spPr/>
        <p:txBody>
          <a:bodyPr/>
          <a:lstStyle/>
          <a:p>
            <a:pPr>
              <a:defRPr/>
            </a:pPr>
            <a:fld id="{4F6F8025-8955-4352-8F2A-BB4977292773}" type="datetime1">
              <a:rPr lang="ja-JP" altLang="en-US" smtClean="0"/>
              <a:t>2017/9/17</a:t>
            </a:fld>
            <a:endParaRPr lang="ja-JP" altLang="en-US"/>
          </a:p>
        </p:txBody>
      </p:sp>
      <p:sp>
        <p:nvSpPr>
          <p:cNvPr id="5" name="フッター プレースホルダー 4"/>
          <p:cNvSpPr>
            <a:spLocks noGrp="1"/>
          </p:cNvSpPr>
          <p:nvPr>
            <p:ph type="ftr" sz="quarter" idx="11"/>
          </p:nvPr>
        </p:nvSpPr>
        <p:spPr/>
        <p:txBody>
          <a:bodyPr/>
          <a:lstStyle/>
          <a:p>
            <a:pPr>
              <a:defRPr/>
            </a:pPr>
            <a:r>
              <a:rPr lang="en-US" altLang="ja-JP"/>
              <a:t>Seoul U. Seminer</a:t>
            </a:r>
            <a:endParaRPr lang="ja-JP" altLang="en-US"/>
          </a:p>
        </p:txBody>
      </p:sp>
    </p:spTree>
    <p:extLst>
      <p:ext uri="{BB962C8B-B14F-4D97-AF65-F5344CB8AC3E}">
        <p14:creationId xmlns:p14="http://schemas.microsoft.com/office/powerpoint/2010/main" val="2154055899"/>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350357" y="1881911"/>
            <a:ext cx="8443286" cy="2627209"/>
          </a:xfrm>
        </p:spPr>
        <p:txBody>
          <a:bodyPr>
            <a:normAutofit/>
          </a:bodyPr>
          <a:lstStyle/>
          <a:p>
            <a:pPr>
              <a:defRPr/>
            </a:pPr>
            <a:r>
              <a:rPr lang="en-US" altLang="ja-JP" sz="4000" dirty="0"/>
              <a:t>Full course !! </a:t>
            </a:r>
            <a:br>
              <a:rPr lang="en-US" altLang="ja-JP" sz="4000" dirty="0"/>
            </a:br>
            <a:endParaRPr lang="ja-JP" altLang="en-US" sz="4000" dirty="0">
              <a:solidFill>
                <a:srgbClr val="408000"/>
              </a:solidFill>
            </a:endParaRPr>
          </a:p>
        </p:txBody>
      </p:sp>
      <p:sp>
        <p:nvSpPr>
          <p:cNvPr id="4" name="日付プレースホルダ 3"/>
          <p:cNvSpPr>
            <a:spLocks noGrp="1"/>
          </p:cNvSpPr>
          <p:nvPr>
            <p:ph type="dt" sz="half" idx="10"/>
          </p:nvPr>
        </p:nvSpPr>
        <p:spPr/>
        <p:txBody>
          <a:bodyPr/>
          <a:lstStyle/>
          <a:p>
            <a:pPr>
              <a:defRPr/>
            </a:pPr>
            <a:fld id="{5F50E976-514B-4ED1-9F92-86CD678272C5}" type="datetime1">
              <a:rPr lang="ja-JP" altLang="en-US" smtClean="0"/>
              <a:t>2017/9/17</a:t>
            </a:fld>
            <a:endParaRPr lang="en-US" altLang="ja-JP" dirty="0"/>
          </a:p>
        </p:txBody>
      </p:sp>
      <p:sp>
        <p:nvSpPr>
          <p:cNvPr id="5" name="フッター プレースホルダ 4"/>
          <p:cNvSpPr>
            <a:spLocks noGrp="1"/>
          </p:cNvSpPr>
          <p:nvPr>
            <p:ph type="ftr" sz="quarter" idx="11"/>
          </p:nvPr>
        </p:nvSpPr>
        <p:spPr/>
        <p:txBody>
          <a:bodyPr/>
          <a:lstStyle/>
          <a:p>
            <a:pPr>
              <a:defRPr/>
            </a:pPr>
            <a:r>
              <a:rPr lang="en-US" altLang="ja-JP"/>
              <a:t>Seoul U. Seminer</a:t>
            </a:r>
            <a:endParaRPr lang="en-US" altLang="ja-JP" dirty="0"/>
          </a:p>
        </p:txBody>
      </p:sp>
    </p:spTree>
    <p:extLst>
      <p:ext uri="{BB962C8B-B14F-4D97-AF65-F5344CB8AC3E}">
        <p14:creationId xmlns:p14="http://schemas.microsoft.com/office/powerpoint/2010/main" val="2357866204"/>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Box 23"/>
          <p:cNvSpPr txBox="1">
            <a:spLocks noChangeArrowheads="1"/>
          </p:cNvSpPr>
          <p:nvPr/>
        </p:nvSpPr>
        <p:spPr bwMode="auto">
          <a:xfrm>
            <a:off x="0" y="1844824"/>
            <a:ext cx="8318500" cy="4401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000" dirty="0">
                <a:solidFill>
                  <a:srgbClr val="2D2DB9"/>
                </a:solidFill>
              </a:rPr>
              <a:t>How we got the free Schrödinger Equation:</a:t>
            </a:r>
          </a:p>
          <a:p>
            <a:pPr>
              <a:buFontTx/>
              <a:buChar char="•"/>
            </a:pPr>
            <a:r>
              <a:rPr lang="en-US" altLang="en-US" sz="2000" dirty="0">
                <a:solidFill>
                  <a:srgbClr val="2D2DB9"/>
                </a:solidFill>
                <a:sym typeface="Symbol" pitchFamily="18" charset="2"/>
              </a:rPr>
              <a:t>Start with a classical equation relating momentum and energy</a:t>
            </a:r>
          </a:p>
          <a:p>
            <a:pPr>
              <a:buFontTx/>
              <a:buChar char="•"/>
            </a:pPr>
            <a:r>
              <a:rPr lang="en-US" altLang="en-US" sz="2000" dirty="0">
                <a:solidFill>
                  <a:srgbClr val="2D2DB9"/>
                </a:solidFill>
                <a:sym typeface="Symbol" pitchFamily="18" charset="2"/>
              </a:rPr>
              <a:t>Multiply by a wave function on the right</a:t>
            </a:r>
          </a:p>
          <a:p>
            <a:pPr>
              <a:buFontTx/>
              <a:buChar char="•"/>
            </a:pPr>
            <a:r>
              <a:rPr lang="en-US" altLang="en-US" sz="2000" dirty="0">
                <a:solidFill>
                  <a:srgbClr val="2D2DB9"/>
                </a:solidFill>
                <a:sym typeface="Symbol" pitchFamily="18" charset="2"/>
              </a:rPr>
              <a:t>Replace </a:t>
            </a:r>
            <a:r>
              <a:rPr lang="en-US" altLang="en-US" sz="2000" i="1" dirty="0">
                <a:solidFill>
                  <a:srgbClr val="2D2DB9"/>
                </a:solidFill>
                <a:sym typeface="Symbol" pitchFamily="18" charset="2"/>
              </a:rPr>
              <a:t>E</a:t>
            </a:r>
            <a:r>
              <a:rPr lang="en-US" altLang="en-US" sz="2000" dirty="0">
                <a:solidFill>
                  <a:srgbClr val="2D2DB9"/>
                </a:solidFill>
                <a:sym typeface="Symbol" pitchFamily="18" charset="2"/>
              </a:rPr>
              <a:t> by </a:t>
            </a:r>
            <a:r>
              <a:rPr lang="en-US" altLang="en-US" sz="2000" i="1" dirty="0" err="1">
                <a:solidFill>
                  <a:srgbClr val="2D2DB9"/>
                </a:solidFill>
                <a:sym typeface="Symbol" pitchFamily="18" charset="2"/>
              </a:rPr>
              <a:t>i</a:t>
            </a:r>
            <a:r>
              <a:rPr lang="en-US" altLang="en-US" sz="2000" dirty="0">
                <a:solidFill>
                  <a:srgbClr val="2D2DB9"/>
                </a:solidFill>
                <a:sym typeface="Euclid Math One" pitchFamily="18" charset="2"/>
              </a:rPr>
              <a:t></a:t>
            </a:r>
            <a:r>
              <a:rPr lang="en-US" altLang="en-US" sz="2000" dirty="0">
                <a:solidFill>
                  <a:srgbClr val="2D2DB9"/>
                </a:solidFill>
                <a:sym typeface="Symbol" pitchFamily="18" charset="2"/>
              </a:rPr>
              <a:t>/</a:t>
            </a:r>
            <a:r>
              <a:rPr lang="en-US" altLang="en-US" sz="2000" i="1" dirty="0">
                <a:solidFill>
                  <a:srgbClr val="2D2DB9"/>
                </a:solidFill>
                <a:sym typeface="Symbol" pitchFamily="18" charset="2"/>
              </a:rPr>
              <a:t>t</a:t>
            </a:r>
            <a:r>
              <a:rPr lang="en-US" altLang="en-US" sz="2000" dirty="0">
                <a:solidFill>
                  <a:srgbClr val="2D2DB9"/>
                </a:solidFill>
                <a:sym typeface="Symbol" pitchFamily="18" charset="2"/>
              </a:rPr>
              <a:t>, and </a:t>
            </a:r>
            <a:r>
              <a:rPr lang="en-US" altLang="en-US" sz="2000" b="1" dirty="0">
                <a:solidFill>
                  <a:srgbClr val="2D2DB9"/>
                </a:solidFill>
                <a:sym typeface="Symbol" pitchFamily="18" charset="2"/>
              </a:rPr>
              <a:t>p</a:t>
            </a:r>
            <a:r>
              <a:rPr lang="en-US" altLang="en-US" sz="2000" dirty="0">
                <a:solidFill>
                  <a:srgbClr val="2D2DB9"/>
                </a:solidFill>
                <a:sym typeface="Symbol" pitchFamily="18" charset="2"/>
              </a:rPr>
              <a:t> by </a:t>
            </a:r>
            <a:r>
              <a:rPr lang="en-US" altLang="en-US" sz="2000" b="1" dirty="0">
                <a:solidFill>
                  <a:srgbClr val="2D2DB9"/>
                </a:solidFill>
                <a:sym typeface="Symbol" pitchFamily="18" charset="2"/>
              </a:rPr>
              <a:t>P </a:t>
            </a:r>
            <a:r>
              <a:rPr lang="en-US" altLang="en-US" sz="2000" dirty="0">
                <a:solidFill>
                  <a:srgbClr val="2D2DB9"/>
                </a:solidFill>
                <a:sym typeface="Symbol" pitchFamily="18" charset="2"/>
              </a:rPr>
              <a:t>= -</a:t>
            </a:r>
            <a:r>
              <a:rPr lang="en-US" altLang="en-US" sz="2000" i="1" dirty="0" err="1">
                <a:solidFill>
                  <a:srgbClr val="2D2DB9"/>
                </a:solidFill>
                <a:sym typeface="Symbol" pitchFamily="18" charset="2"/>
              </a:rPr>
              <a:t>i</a:t>
            </a:r>
            <a:r>
              <a:rPr lang="en-US" altLang="en-US" sz="2000" dirty="0">
                <a:solidFill>
                  <a:srgbClr val="2D2DB9"/>
                </a:solidFill>
                <a:sym typeface="Euclid Math One" pitchFamily="18" charset="2"/>
              </a:rPr>
              <a:t></a:t>
            </a:r>
            <a:r>
              <a:rPr lang="en-US" altLang="en-US" sz="2000" dirty="0">
                <a:solidFill>
                  <a:srgbClr val="2D2DB9"/>
                </a:solidFill>
                <a:sym typeface="Symbol" pitchFamily="18" charset="2"/>
              </a:rPr>
              <a:t></a:t>
            </a:r>
          </a:p>
          <a:p>
            <a:r>
              <a:rPr lang="en-US" altLang="en-US" sz="2000" dirty="0">
                <a:solidFill>
                  <a:srgbClr val="006600"/>
                </a:solidFill>
                <a:sym typeface="Symbol" pitchFamily="18" charset="2"/>
              </a:rPr>
              <a:t>Can we do the same for relativistic?</a:t>
            </a:r>
          </a:p>
          <a:p>
            <a:pPr>
              <a:buFontTx/>
              <a:buChar char="•"/>
            </a:pPr>
            <a:r>
              <a:rPr lang="en-US" altLang="en-US" sz="2000" dirty="0">
                <a:solidFill>
                  <a:srgbClr val="006600"/>
                </a:solidFill>
                <a:sym typeface="Symbol" pitchFamily="18" charset="2"/>
              </a:rPr>
              <a:t>Start with a classical equation relating momentum and energy</a:t>
            </a:r>
          </a:p>
          <a:p>
            <a:pPr>
              <a:buFontTx/>
              <a:buChar char="•"/>
            </a:pPr>
            <a:r>
              <a:rPr lang="en-US" altLang="en-US" sz="2000" dirty="0">
                <a:solidFill>
                  <a:srgbClr val="006600"/>
                </a:solidFill>
                <a:sym typeface="Symbol" pitchFamily="18" charset="2"/>
              </a:rPr>
              <a:t>Multiply by a wave function on the right</a:t>
            </a:r>
          </a:p>
          <a:p>
            <a:pPr>
              <a:buFontTx/>
              <a:buChar char="•"/>
            </a:pPr>
            <a:r>
              <a:rPr lang="en-US" altLang="en-US" sz="2000" dirty="0">
                <a:solidFill>
                  <a:srgbClr val="006600"/>
                </a:solidFill>
                <a:sym typeface="Symbol" pitchFamily="18" charset="2"/>
              </a:rPr>
              <a:t>Replace </a:t>
            </a:r>
            <a:r>
              <a:rPr lang="en-US" altLang="en-US" sz="2000" i="1" dirty="0">
                <a:solidFill>
                  <a:srgbClr val="006600"/>
                </a:solidFill>
                <a:sym typeface="Symbol" pitchFamily="18" charset="2"/>
              </a:rPr>
              <a:t>E</a:t>
            </a:r>
            <a:r>
              <a:rPr lang="en-US" altLang="en-US" sz="2000" dirty="0">
                <a:solidFill>
                  <a:srgbClr val="006600"/>
                </a:solidFill>
                <a:sym typeface="Symbol" pitchFamily="18" charset="2"/>
              </a:rPr>
              <a:t> by </a:t>
            </a:r>
            <a:r>
              <a:rPr lang="en-US" altLang="en-US" sz="2000" i="1" dirty="0" err="1">
                <a:solidFill>
                  <a:srgbClr val="006600"/>
                </a:solidFill>
                <a:sym typeface="Symbol" pitchFamily="18" charset="2"/>
              </a:rPr>
              <a:t>i</a:t>
            </a:r>
            <a:r>
              <a:rPr lang="en-US" altLang="en-US" sz="2000" dirty="0">
                <a:solidFill>
                  <a:srgbClr val="006600"/>
                </a:solidFill>
                <a:sym typeface="Euclid Math One" pitchFamily="18" charset="2"/>
              </a:rPr>
              <a:t></a:t>
            </a:r>
            <a:r>
              <a:rPr lang="en-US" altLang="en-US" sz="2000" dirty="0">
                <a:solidFill>
                  <a:srgbClr val="006600"/>
                </a:solidFill>
                <a:sym typeface="Symbol" pitchFamily="18" charset="2"/>
              </a:rPr>
              <a:t>/</a:t>
            </a:r>
            <a:r>
              <a:rPr lang="en-US" altLang="en-US" sz="2000" i="1" dirty="0">
                <a:solidFill>
                  <a:srgbClr val="006600"/>
                </a:solidFill>
                <a:sym typeface="Symbol" pitchFamily="18" charset="2"/>
              </a:rPr>
              <a:t>t</a:t>
            </a:r>
            <a:r>
              <a:rPr lang="en-US" altLang="en-US" sz="2000" dirty="0">
                <a:solidFill>
                  <a:srgbClr val="006600"/>
                </a:solidFill>
                <a:sym typeface="Symbol" pitchFamily="18" charset="2"/>
              </a:rPr>
              <a:t>, and </a:t>
            </a:r>
            <a:r>
              <a:rPr lang="en-US" altLang="en-US" sz="2000" b="1" dirty="0">
                <a:solidFill>
                  <a:srgbClr val="006600"/>
                </a:solidFill>
                <a:sym typeface="Symbol" pitchFamily="18" charset="2"/>
              </a:rPr>
              <a:t>p</a:t>
            </a:r>
            <a:r>
              <a:rPr lang="en-US" altLang="en-US" sz="2000" dirty="0">
                <a:solidFill>
                  <a:srgbClr val="006600"/>
                </a:solidFill>
                <a:sym typeface="Symbol" pitchFamily="18" charset="2"/>
              </a:rPr>
              <a:t> by </a:t>
            </a:r>
            <a:r>
              <a:rPr lang="en-US" altLang="en-US" sz="2000" b="1" dirty="0">
                <a:solidFill>
                  <a:srgbClr val="006600"/>
                </a:solidFill>
                <a:sym typeface="Symbol" pitchFamily="18" charset="2"/>
              </a:rPr>
              <a:t>P </a:t>
            </a:r>
            <a:r>
              <a:rPr lang="en-US" altLang="en-US" sz="2000" dirty="0">
                <a:solidFill>
                  <a:srgbClr val="006600"/>
                </a:solidFill>
                <a:sym typeface="Symbol" pitchFamily="18" charset="2"/>
              </a:rPr>
              <a:t>= -</a:t>
            </a:r>
            <a:r>
              <a:rPr lang="en-US" altLang="en-US" sz="2000" i="1" dirty="0" err="1">
                <a:solidFill>
                  <a:srgbClr val="006600"/>
                </a:solidFill>
                <a:sym typeface="Symbol" pitchFamily="18" charset="2"/>
              </a:rPr>
              <a:t>i</a:t>
            </a:r>
            <a:r>
              <a:rPr lang="en-US" altLang="en-US" sz="2000" dirty="0">
                <a:solidFill>
                  <a:srgbClr val="006600"/>
                </a:solidFill>
                <a:sym typeface="Euclid Math One" pitchFamily="18" charset="2"/>
              </a:rPr>
              <a:t></a:t>
            </a:r>
            <a:r>
              <a:rPr lang="en-US" altLang="en-US" sz="2000" dirty="0">
                <a:solidFill>
                  <a:srgbClr val="006600"/>
                </a:solidFill>
                <a:sym typeface="Symbol" pitchFamily="18" charset="2"/>
              </a:rPr>
              <a:t></a:t>
            </a:r>
          </a:p>
          <a:p>
            <a:pPr>
              <a:buFontTx/>
              <a:buChar char="•"/>
            </a:pPr>
            <a:r>
              <a:rPr lang="en-US" altLang="en-US" sz="2000" dirty="0">
                <a:solidFill>
                  <a:srgbClr val="006600"/>
                </a:solidFill>
                <a:sym typeface="Symbol" pitchFamily="18" charset="2"/>
              </a:rPr>
              <a:t>This is the Klein-Gordon equation</a:t>
            </a:r>
          </a:p>
          <a:p>
            <a:r>
              <a:rPr lang="en-US" altLang="en-US" sz="2000" dirty="0">
                <a:solidFill>
                  <a:srgbClr val="FF0000"/>
                </a:solidFill>
                <a:sym typeface="Symbol" pitchFamily="18" charset="2"/>
              </a:rPr>
              <a:t>So, what’s wrong with this?</a:t>
            </a:r>
          </a:p>
          <a:p>
            <a:pPr>
              <a:buFontTx/>
              <a:buChar char="•"/>
            </a:pPr>
            <a:r>
              <a:rPr lang="en-US" altLang="en-US" sz="2000" dirty="0">
                <a:solidFill>
                  <a:srgbClr val="FF0000"/>
                </a:solidFill>
                <a:sym typeface="Symbol" pitchFamily="18" charset="2"/>
              </a:rPr>
              <a:t>This equation is second order in time</a:t>
            </a:r>
          </a:p>
          <a:p>
            <a:pPr marL="619100" lvl="1" indent="-238115">
              <a:buFontTx/>
              <a:buChar char="–"/>
            </a:pPr>
            <a:r>
              <a:rPr lang="en-US" altLang="en-US" sz="2000" dirty="0">
                <a:solidFill>
                  <a:srgbClr val="FF0000"/>
                </a:solidFill>
                <a:sym typeface="Symbol" pitchFamily="18" charset="2"/>
              </a:rPr>
              <a:t>Bad!  It means knowing (</a:t>
            </a:r>
            <a:r>
              <a:rPr lang="en-US" altLang="en-US" sz="2000" i="1" dirty="0">
                <a:solidFill>
                  <a:srgbClr val="FF0000"/>
                </a:solidFill>
                <a:sym typeface="Symbol" pitchFamily="18" charset="2"/>
              </a:rPr>
              <a:t>x</a:t>
            </a:r>
            <a:r>
              <a:rPr lang="en-US" altLang="en-US" sz="2000" dirty="0">
                <a:solidFill>
                  <a:srgbClr val="FF0000"/>
                </a:solidFill>
                <a:sym typeface="Symbol" pitchFamily="18" charset="2"/>
              </a:rPr>
              <a:t>,0) is insufficient to know (</a:t>
            </a:r>
            <a:r>
              <a:rPr lang="en-US" altLang="en-US" sz="2000" i="1" dirty="0" err="1">
                <a:solidFill>
                  <a:srgbClr val="FF0000"/>
                </a:solidFill>
                <a:sym typeface="Symbol" pitchFamily="18" charset="2"/>
              </a:rPr>
              <a:t>x,t</a:t>
            </a:r>
            <a:r>
              <a:rPr lang="en-US" altLang="en-US" sz="2000" dirty="0">
                <a:solidFill>
                  <a:srgbClr val="FF0000"/>
                </a:solidFill>
                <a:sym typeface="Symbol" pitchFamily="18" charset="2"/>
              </a:rPr>
              <a:t>)</a:t>
            </a:r>
          </a:p>
          <a:p>
            <a:pPr>
              <a:buFontTx/>
              <a:buChar char="•"/>
            </a:pPr>
            <a:r>
              <a:rPr lang="en-US" altLang="en-US" sz="2000" dirty="0">
                <a:solidFill>
                  <a:srgbClr val="FF0000"/>
                </a:solidFill>
                <a:sym typeface="Symbol" pitchFamily="18" charset="2"/>
              </a:rPr>
              <a:t>You can find solutions for which (</a:t>
            </a:r>
            <a:r>
              <a:rPr lang="en-US" altLang="en-US" sz="2000" i="1" dirty="0">
                <a:solidFill>
                  <a:srgbClr val="FF0000"/>
                </a:solidFill>
                <a:sym typeface="Symbol" pitchFamily="18" charset="2"/>
              </a:rPr>
              <a:t>x</a:t>
            </a:r>
            <a:r>
              <a:rPr lang="en-US" altLang="en-US" sz="2000" dirty="0">
                <a:solidFill>
                  <a:srgbClr val="FF0000"/>
                </a:solidFill>
                <a:sym typeface="Symbol" pitchFamily="18" charset="2"/>
              </a:rPr>
              <a:t>,0) = 0, but (</a:t>
            </a:r>
            <a:r>
              <a:rPr lang="en-US" altLang="en-US" sz="2000" i="1" dirty="0" err="1">
                <a:solidFill>
                  <a:srgbClr val="FF0000"/>
                </a:solidFill>
                <a:sym typeface="Symbol" pitchFamily="18" charset="2"/>
              </a:rPr>
              <a:t>x,t</a:t>
            </a:r>
            <a:r>
              <a:rPr lang="en-US" altLang="en-US" sz="2000" dirty="0">
                <a:solidFill>
                  <a:srgbClr val="FF0000"/>
                </a:solidFill>
                <a:sym typeface="Symbol" pitchFamily="18" charset="2"/>
              </a:rPr>
              <a:t>) is not zero</a:t>
            </a:r>
          </a:p>
          <a:p>
            <a:pPr marL="619100" lvl="1" indent="-238115">
              <a:buFontTx/>
              <a:buChar char="–"/>
            </a:pPr>
            <a:r>
              <a:rPr lang="en-US" altLang="en-US" sz="2000" dirty="0">
                <a:solidFill>
                  <a:srgbClr val="FF0000"/>
                </a:solidFill>
                <a:sym typeface="Symbol" pitchFamily="18" charset="2"/>
              </a:rPr>
              <a:t>Bad!  It means |(</a:t>
            </a:r>
            <a:r>
              <a:rPr lang="en-US" altLang="en-US" sz="2000" i="1" dirty="0" err="1">
                <a:solidFill>
                  <a:srgbClr val="FF0000"/>
                </a:solidFill>
                <a:sym typeface="Symbol" pitchFamily="18" charset="2"/>
              </a:rPr>
              <a:t>x</a:t>
            </a:r>
            <a:r>
              <a:rPr lang="en-US" altLang="en-US" sz="2000" dirty="0" err="1">
                <a:solidFill>
                  <a:srgbClr val="FF0000"/>
                </a:solidFill>
                <a:sym typeface="Symbol" pitchFamily="18" charset="2"/>
              </a:rPr>
              <a:t>,</a:t>
            </a:r>
            <a:r>
              <a:rPr lang="en-US" altLang="en-US" sz="2000" i="1" dirty="0" err="1">
                <a:solidFill>
                  <a:srgbClr val="FF0000"/>
                </a:solidFill>
                <a:sym typeface="Symbol" pitchFamily="18" charset="2"/>
              </a:rPr>
              <a:t>t</a:t>
            </a:r>
            <a:r>
              <a:rPr lang="en-US" altLang="en-US" sz="2000" dirty="0">
                <a:solidFill>
                  <a:srgbClr val="FF0000"/>
                </a:solidFill>
                <a:sym typeface="Symbol" pitchFamily="18" charset="2"/>
              </a:rPr>
              <a:t>)|</a:t>
            </a:r>
            <a:r>
              <a:rPr lang="en-US" altLang="en-US" sz="2000" baseline="30000" dirty="0">
                <a:solidFill>
                  <a:srgbClr val="FF0000"/>
                </a:solidFill>
                <a:sym typeface="Symbol" pitchFamily="18" charset="2"/>
              </a:rPr>
              <a:t>2</a:t>
            </a:r>
            <a:r>
              <a:rPr lang="en-US" altLang="en-US" sz="2000" dirty="0">
                <a:solidFill>
                  <a:srgbClr val="FF0000"/>
                </a:solidFill>
                <a:sym typeface="Symbol" pitchFamily="18" charset="2"/>
              </a:rPr>
              <a:t> is definitely not the probability density </a:t>
            </a:r>
          </a:p>
        </p:txBody>
      </p:sp>
      <p:sp>
        <p:nvSpPr>
          <p:cNvPr id="4099" name="Text Box 2"/>
          <p:cNvSpPr txBox="1">
            <a:spLocks noChangeArrowheads="1"/>
          </p:cNvSpPr>
          <p:nvPr/>
        </p:nvSpPr>
        <p:spPr bwMode="auto">
          <a:xfrm>
            <a:off x="0" y="571500"/>
            <a:ext cx="9144000" cy="656655"/>
          </a:xfrm>
          <a:prstGeom prst="rect">
            <a:avLst/>
          </a:prstGeom>
          <a:solidFill>
            <a:srgbClr val="FF0000"/>
          </a:solidFill>
          <a:ln w="9525">
            <a:noFill/>
            <a:miter lim="800000"/>
            <a:headEnd/>
            <a:tailEnd/>
          </a:ln>
        </p:spPr>
        <p:txBody>
          <a:bodyPr>
            <a:spAutoFit/>
          </a:bodyPr>
          <a:lstStyle/>
          <a:p>
            <a:pPr algn="ctr">
              <a:spcBef>
                <a:spcPct val="50000"/>
              </a:spcBef>
            </a:pPr>
            <a:r>
              <a:rPr lang="en-US" altLang="en-US" sz="3667" dirty="0"/>
              <a:t>The Dirac Equation</a:t>
            </a:r>
          </a:p>
        </p:txBody>
      </p:sp>
      <p:sp>
        <p:nvSpPr>
          <p:cNvPr id="15" name="Text Box 3"/>
          <p:cNvSpPr txBox="1">
            <a:spLocks noChangeArrowheads="1"/>
          </p:cNvSpPr>
          <p:nvPr/>
        </p:nvSpPr>
        <p:spPr bwMode="auto">
          <a:xfrm>
            <a:off x="0" y="1210469"/>
            <a:ext cx="9144000" cy="656655"/>
          </a:xfrm>
          <a:prstGeom prst="rect">
            <a:avLst/>
          </a:prstGeom>
          <a:solidFill>
            <a:schemeClr val="accent6"/>
          </a:solidFill>
          <a:ln>
            <a:noFill/>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defRPr/>
            </a:pPr>
            <a:r>
              <a:rPr lang="en-US" altLang="en-US" sz="3667" dirty="0">
                <a:solidFill>
                  <a:schemeClr val="bg1"/>
                </a:solidFill>
              </a:rPr>
              <a:t>The Klein-Gordon Equation</a:t>
            </a:r>
          </a:p>
        </p:txBody>
      </p:sp>
      <p:graphicFrame>
        <p:nvGraphicFramePr>
          <p:cNvPr id="9" name="Object 30"/>
          <p:cNvGraphicFramePr>
            <a:graphicFrameLocks/>
          </p:cNvGraphicFramePr>
          <p:nvPr/>
        </p:nvGraphicFramePr>
        <p:xfrm>
          <a:off x="7162271" y="1947333"/>
          <a:ext cx="1354667" cy="656167"/>
        </p:xfrm>
        <a:graphic>
          <a:graphicData uri="http://schemas.openxmlformats.org/presentationml/2006/ole">
            <mc:AlternateContent xmlns:mc="http://schemas.openxmlformats.org/markup-compatibility/2006">
              <mc:Choice xmlns:v="urn:schemas-microsoft-com:vml" Requires="v">
                <p:oleObj spid="_x0000_s36974" name="Equation" r:id="rId3" imgW="812447" imgH="393529" progId="">
                  <p:embed/>
                </p:oleObj>
              </mc:Choice>
              <mc:Fallback>
                <p:oleObj name="Equation" r:id="rId3" imgW="812447" imgH="393529" progId="">
                  <p:embed/>
                  <p:pic>
                    <p:nvPicPr>
                      <p:cNvPr id="0" name="Picture 38"/>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2271" y="1947333"/>
                        <a:ext cx="1354667" cy="656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prstDash val="dash"/>
                            <a:miter lim="800000"/>
                            <a:headEnd/>
                            <a:tailEnd/>
                          </a14:hiddenLine>
                        </a:ext>
                      </a:extLst>
                    </p:spPr>
                  </p:pic>
                </p:oleObj>
              </mc:Fallback>
            </mc:AlternateContent>
          </a:graphicData>
        </a:graphic>
      </p:graphicFrame>
      <p:graphicFrame>
        <p:nvGraphicFramePr>
          <p:cNvPr id="11" name="Object 30"/>
          <p:cNvGraphicFramePr>
            <a:graphicFrameLocks/>
          </p:cNvGraphicFramePr>
          <p:nvPr/>
        </p:nvGraphicFramePr>
        <p:xfrm>
          <a:off x="7366000" y="2133865"/>
          <a:ext cx="1397000" cy="338667"/>
        </p:xfrm>
        <a:graphic>
          <a:graphicData uri="http://schemas.openxmlformats.org/presentationml/2006/ole">
            <mc:AlternateContent xmlns:mc="http://schemas.openxmlformats.org/markup-compatibility/2006">
              <mc:Choice xmlns:v="urn:schemas-microsoft-com:vml" Requires="v">
                <p:oleObj spid="_x0000_s36975" name="Equation" r:id="rId5" imgW="837836" imgH="203112" progId="">
                  <p:embed/>
                </p:oleObj>
              </mc:Choice>
              <mc:Fallback>
                <p:oleObj name="Equation" r:id="rId5" imgW="837836" imgH="203112" progId="">
                  <p:embed/>
                  <p:pic>
                    <p:nvPicPr>
                      <p:cNvPr id="0" name="Picture 39"/>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66000" y="2133865"/>
                        <a:ext cx="1397000" cy="338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prstDash val="dash"/>
                            <a:miter lim="800000"/>
                            <a:headEnd/>
                            <a:tailEnd/>
                          </a14:hiddenLine>
                        </a:ext>
                      </a:extLst>
                    </p:spPr>
                  </p:pic>
                </p:oleObj>
              </mc:Fallback>
            </mc:AlternateContent>
          </a:graphicData>
        </a:graphic>
      </p:graphicFrame>
      <p:graphicFrame>
        <p:nvGraphicFramePr>
          <p:cNvPr id="12" name="Object 30"/>
          <p:cNvGraphicFramePr>
            <a:graphicFrameLocks/>
          </p:cNvGraphicFramePr>
          <p:nvPr/>
        </p:nvGraphicFramePr>
        <p:xfrm>
          <a:off x="5138208" y="2571750"/>
          <a:ext cx="1905000" cy="656167"/>
        </p:xfrm>
        <a:graphic>
          <a:graphicData uri="http://schemas.openxmlformats.org/presentationml/2006/ole">
            <mc:AlternateContent xmlns:mc="http://schemas.openxmlformats.org/markup-compatibility/2006">
              <mc:Choice xmlns:v="urn:schemas-microsoft-com:vml" Requires="v">
                <p:oleObj spid="_x0000_s36976" name="Equation" r:id="rId7" imgW="1143000" imgH="393700" progId="">
                  <p:embed/>
                </p:oleObj>
              </mc:Choice>
              <mc:Fallback>
                <p:oleObj name="Equation" r:id="rId7" imgW="1143000" imgH="393700" progId="">
                  <p:embed/>
                  <p:pic>
                    <p:nvPicPr>
                      <p:cNvPr id="0" name="Picture 40"/>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38208" y="2571750"/>
                        <a:ext cx="1905000" cy="656167"/>
                      </a:xfrm>
                      <a:prstGeom prst="rect">
                        <a:avLst/>
                      </a:prstGeom>
                      <a:noFill/>
                      <a:ln w="25400">
                        <a:solidFill>
                          <a:srgbClr val="0000FF"/>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 name="Object 30"/>
          <p:cNvGraphicFramePr>
            <a:graphicFrameLocks/>
          </p:cNvGraphicFramePr>
          <p:nvPr/>
        </p:nvGraphicFramePr>
        <p:xfrm>
          <a:off x="5736167" y="3683000"/>
          <a:ext cx="2243667" cy="381000"/>
        </p:xfrm>
        <a:graphic>
          <a:graphicData uri="http://schemas.openxmlformats.org/presentationml/2006/ole">
            <mc:AlternateContent xmlns:mc="http://schemas.openxmlformats.org/markup-compatibility/2006">
              <mc:Choice xmlns:v="urn:schemas-microsoft-com:vml" Requires="v">
                <p:oleObj spid="_x0000_s36977" name="Equation" r:id="rId9" imgW="1346200" imgH="228600" progId="">
                  <p:embed/>
                </p:oleObj>
              </mc:Choice>
              <mc:Fallback>
                <p:oleObj name="Equation" r:id="rId9" imgW="1346200" imgH="228600" progId="">
                  <p:embed/>
                  <p:pic>
                    <p:nvPicPr>
                      <p:cNvPr id="0" name="Picture 41"/>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36167" y="3683000"/>
                        <a:ext cx="2243667"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prstDash val="dash"/>
                            <a:miter lim="800000"/>
                            <a:headEnd/>
                            <a:tailEnd/>
                          </a14:hiddenLine>
                        </a:ext>
                      </a:extLst>
                    </p:spPr>
                  </p:pic>
                </p:oleObj>
              </mc:Fallback>
            </mc:AlternateContent>
          </a:graphicData>
        </a:graphic>
      </p:graphicFrame>
      <p:graphicFrame>
        <p:nvGraphicFramePr>
          <p:cNvPr id="14" name="Object 30"/>
          <p:cNvGraphicFramePr>
            <a:graphicFrameLocks/>
          </p:cNvGraphicFramePr>
          <p:nvPr/>
        </p:nvGraphicFramePr>
        <p:xfrm>
          <a:off x="6064250" y="3714750"/>
          <a:ext cx="2222500" cy="338667"/>
        </p:xfrm>
        <a:graphic>
          <a:graphicData uri="http://schemas.openxmlformats.org/presentationml/2006/ole">
            <mc:AlternateContent xmlns:mc="http://schemas.openxmlformats.org/markup-compatibility/2006">
              <mc:Choice xmlns:v="urn:schemas-microsoft-com:vml" Requires="v">
                <p:oleObj spid="_x0000_s36978" name="Equation" r:id="rId11" imgW="1333500" imgH="203200" progId="">
                  <p:embed/>
                </p:oleObj>
              </mc:Choice>
              <mc:Fallback>
                <p:oleObj name="Equation" r:id="rId11" imgW="1333500" imgH="203200" progId="">
                  <p:embed/>
                  <p:pic>
                    <p:nvPicPr>
                      <p:cNvPr id="0" name="Picture 42"/>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064250" y="3714750"/>
                        <a:ext cx="2222500" cy="338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prstDash val="dash"/>
                            <a:miter lim="800000"/>
                            <a:headEnd/>
                            <a:tailEnd/>
                          </a14:hiddenLine>
                        </a:ext>
                      </a:extLst>
                    </p:spPr>
                  </p:pic>
                </p:oleObj>
              </mc:Fallback>
            </mc:AlternateContent>
          </a:graphicData>
        </a:graphic>
      </p:graphicFrame>
      <p:graphicFrame>
        <p:nvGraphicFramePr>
          <p:cNvPr id="16" name="Object 30"/>
          <p:cNvGraphicFramePr>
            <a:graphicFrameLocks/>
          </p:cNvGraphicFramePr>
          <p:nvPr/>
        </p:nvGraphicFramePr>
        <p:xfrm>
          <a:off x="5302250" y="4108979"/>
          <a:ext cx="3111500" cy="698500"/>
        </p:xfrm>
        <a:graphic>
          <a:graphicData uri="http://schemas.openxmlformats.org/presentationml/2006/ole">
            <mc:AlternateContent xmlns:mc="http://schemas.openxmlformats.org/markup-compatibility/2006">
              <mc:Choice xmlns:v="urn:schemas-microsoft-com:vml" Requires="v">
                <p:oleObj spid="_x0000_s36979" name="Equation" r:id="rId13" imgW="1866900" imgH="419100" progId="">
                  <p:embed/>
                </p:oleObj>
              </mc:Choice>
              <mc:Fallback>
                <p:oleObj name="Equation" r:id="rId13" imgW="1866900" imgH="419100" progId="">
                  <p:embed/>
                  <p:pic>
                    <p:nvPicPr>
                      <p:cNvPr id="0" name="Picture 43"/>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302250" y="4108979"/>
                        <a:ext cx="3111500" cy="698500"/>
                      </a:xfrm>
                      <a:prstGeom prst="rect">
                        <a:avLst/>
                      </a:prstGeom>
                      <a:noFill/>
                      <a:ln w="25400">
                        <a:solidFill>
                          <a:srgbClr val="00660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 name="日付プレースホルダ 16"/>
          <p:cNvSpPr>
            <a:spLocks noGrp="1"/>
          </p:cNvSpPr>
          <p:nvPr>
            <p:ph type="dt" sz="half" idx="10"/>
          </p:nvPr>
        </p:nvSpPr>
        <p:spPr/>
        <p:txBody>
          <a:bodyPr/>
          <a:lstStyle/>
          <a:p>
            <a:pPr>
              <a:defRPr/>
            </a:pPr>
            <a:fld id="{ECC9074E-87EF-4E89-9690-FFE1D7768BE4}" type="datetime1">
              <a:rPr lang="ja-JP" altLang="en-US" smtClean="0"/>
              <a:t>2017/9/17</a:t>
            </a:fld>
            <a:endParaRPr lang="ja-JP" altLang="en-US"/>
          </a:p>
        </p:txBody>
      </p:sp>
      <p:sp>
        <p:nvSpPr>
          <p:cNvPr id="18" name="フッター プレースホルダ 17"/>
          <p:cNvSpPr>
            <a:spLocks noGrp="1"/>
          </p:cNvSpPr>
          <p:nvPr>
            <p:ph type="ftr" sz="quarter" idx="11"/>
          </p:nvPr>
        </p:nvSpPr>
        <p:spPr/>
        <p:txBody>
          <a:bodyPr/>
          <a:lstStyle/>
          <a:p>
            <a:pPr>
              <a:defRPr/>
            </a:pPr>
            <a:r>
              <a:rPr lang="en-US" altLang="ja-JP"/>
              <a:t>Seoul U. Seminer</a:t>
            </a:r>
            <a:endParaRPr lang="ja-JP" altLang="en-US"/>
          </a:p>
        </p:txBody>
      </p:sp>
    </p:spTree>
    <p:extLst>
      <p:ext uri="{BB962C8B-B14F-4D97-AF65-F5344CB8AC3E}">
        <p14:creationId xmlns:p14="http://schemas.microsoft.com/office/powerpoint/2010/main" val="3131982381"/>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 calcmode="lin" valueType="num">
                                      <p:cBhvr additive="base">
                                        <p:cTn id="7" dur="500" fill="hold"/>
                                        <p:tgtEl>
                                          <p:spTgt spid="1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9">
                                            <p:txEl>
                                              <p:pRg st="1" end="1"/>
                                            </p:txEl>
                                          </p:spTgt>
                                        </p:tgtEl>
                                        <p:attrNameLst>
                                          <p:attrName>style.visibility</p:attrName>
                                        </p:attrNameLst>
                                      </p:cBhvr>
                                      <p:to>
                                        <p:strVal val="visible"/>
                                      </p:to>
                                    </p:set>
                                    <p:anim calcmode="lin" valueType="num">
                                      <p:cBhvr additive="base">
                                        <p:cTn id="13" dur="500" fill="hold"/>
                                        <p:tgtEl>
                                          <p:spTgt spid="19">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9">
                                            <p:txEl>
                                              <p:pRg st="1" end="1"/>
                                            </p:txEl>
                                          </p:spTgt>
                                        </p:tgtEl>
                                        <p:attrNameLst>
                                          <p:attrName>ppt_y</p:attrName>
                                        </p:attrNameLst>
                                      </p:cBhvr>
                                      <p:tavLst>
                                        <p:tav tm="0">
                                          <p:val>
                                            <p:strVal val="#ppt_y"/>
                                          </p:val>
                                        </p:tav>
                                        <p:tav tm="100000">
                                          <p:val>
                                            <p:strVal val="#ppt_y"/>
                                          </p:val>
                                        </p:tav>
                                      </p:tavLst>
                                    </p:anim>
                                  </p:childTnLst>
                                </p:cTn>
                              </p:par>
                            </p:childTnLst>
                          </p:cTn>
                        </p:par>
                        <p:par>
                          <p:cTn id="15" fill="hold" nodeType="afterGroup">
                            <p:stCondLst>
                              <p:cond delay="500"/>
                            </p:stCondLst>
                            <p:childTnLst>
                              <p:par>
                                <p:cTn id="16" presetID="22" presetClass="entr" presetSubtype="8"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500"/>
                                        <p:tgtEl>
                                          <p:spTgt spid="9"/>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19">
                                            <p:txEl>
                                              <p:pRg st="2" end="2"/>
                                            </p:txEl>
                                          </p:spTgt>
                                        </p:tgtEl>
                                        <p:attrNameLst>
                                          <p:attrName>style.visibility</p:attrName>
                                        </p:attrNameLst>
                                      </p:cBhvr>
                                      <p:to>
                                        <p:strVal val="visible"/>
                                      </p:to>
                                    </p:set>
                                    <p:anim calcmode="lin" valueType="num">
                                      <p:cBhvr additive="base">
                                        <p:cTn id="23" dur="500" fill="hold"/>
                                        <p:tgtEl>
                                          <p:spTgt spid="19">
                                            <p:txEl>
                                              <p:pRg st="2" end="2"/>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19">
                                            <p:txEl>
                                              <p:pRg st="2" end="2"/>
                                            </p:txEl>
                                          </p:spTgt>
                                        </p:tgtEl>
                                        <p:attrNameLst>
                                          <p:attrName>ppt_y</p:attrName>
                                        </p:attrNameLst>
                                      </p:cBhvr>
                                      <p:tavLst>
                                        <p:tav tm="0">
                                          <p:val>
                                            <p:strVal val="#ppt_y"/>
                                          </p:val>
                                        </p:tav>
                                        <p:tav tm="100000">
                                          <p:val>
                                            <p:strVal val="#ppt_y"/>
                                          </p:val>
                                        </p:tav>
                                      </p:tavLst>
                                    </p:anim>
                                  </p:childTnLst>
                                </p:cTn>
                              </p:par>
                            </p:childTnLst>
                          </p:cTn>
                        </p:par>
                        <p:par>
                          <p:cTn id="25" fill="hold" nodeType="afterGroup">
                            <p:stCondLst>
                              <p:cond delay="500"/>
                            </p:stCondLst>
                            <p:childTnLst>
                              <p:par>
                                <p:cTn id="26" presetID="10" presetClass="entr" presetSubtype="0" fill="hold"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8" fill="hold" grpId="0" nodeType="clickEffect">
                                  <p:stCondLst>
                                    <p:cond delay="0"/>
                                  </p:stCondLst>
                                  <p:childTnLst>
                                    <p:set>
                                      <p:cBhvr>
                                        <p:cTn id="32" dur="1" fill="hold">
                                          <p:stCondLst>
                                            <p:cond delay="0"/>
                                          </p:stCondLst>
                                        </p:cTn>
                                        <p:tgtEl>
                                          <p:spTgt spid="19">
                                            <p:txEl>
                                              <p:pRg st="3" end="3"/>
                                            </p:txEl>
                                          </p:spTgt>
                                        </p:tgtEl>
                                        <p:attrNameLst>
                                          <p:attrName>style.visibility</p:attrName>
                                        </p:attrNameLst>
                                      </p:cBhvr>
                                      <p:to>
                                        <p:strVal val="visible"/>
                                      </p:to>
                                    </p:set>
                                    <p:anim calcmode="lin" valueType="num">
                                      <p:cBhvr additive="base">
                                        <p:cTn id="33" dur="500" fill="hold"/>
                                        <p:tgtEl>
                                          <p:spTgt spid="19">
                                            <p:txEl>
                                              <p:pRg st="3" end="3"/>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19">
                                            <p:txEl>
                                              <p:pRg st="3" end="3"/>
                                            </p:txEl>
                                          </p:spTgt>
                                        </p:tgtEl>
                                        <p:attrNameLst>
                                          <p:attrName>ppt_y</p:attrName>
                                        </p:attrNameLst>
                                      </p:cBhvr>
                                      <p:tavLst>
                                        <p:tav tm="0">
                                          <p:val>
                                            <p:strVal val="#ppt_y"/>
                                          </p:val>
                                        </p:tav>
                                        <p:tav tm="100000">
                                          <p:val>
                                            <p:strVal val="#ppt_y"/>
                                          </p:val>
                                        </p:tav>
                                      </p:tavLst>
                                    </p:anim>
                                  </p:childTnLst>
                                </p:cTn>
                              </p:par>
                            </p:childTnLst>
                          </p:cTn>
                        </p:par>
                        <p:par>
                          <p:cTn id="35" fill="hold" nodeType="afterGroup">
                            <p:stCondLst>
                              <p:cond delay="500"/>
                            </p:stCondLst>
                            <p:childTnLst>
                              <p:par>
                                <p:cTn id="36" presetID="22" presetClass="entr" presetSubtype="8" fill="hold" nodeType="after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ipe(left)">
                                      <p:cBhvr>
                                        <p:cTn id="38" dur="500"/>
                                        <p:tgtEl>
                                          <p:spTgt spid="12"/>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19">
                                            <p:txEl>
                                              <p:pRg st="4" end="4"/>
                                            </p:txEl>
                                          </p:spTgt>
                                        </p:tgtEl>
                                        <p:attrNameLst>
                                          <p:attrName>style.visibility</p:attrName>
                                        </p:attrNameLst>
                                      </p:cBhvr>
                                      <p:to>
                                        <p:strVal val="visible"/>
                                      </p:to>
                                    </p:set>
                                    <p:anim calcmode="lin" valueType="num">
                                      <p:cBhvr additive="base">
                                        <p:cTn id="43" dur="500" fill="hold"/>
                                        <p:tgtEl>
                                          <p:spTgt spid="19">
                                            <p:txEl>
                                              <p:pRg st="4" end="4"/>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19">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19">
                                            <p:txEl>
                                              <p:pRg st="5" end="5"/>
                                            </p:txEl>
                                          </p:spTgt>
                                        </p:tgtEl>
                                        <p:attrNameLst>
                                          <p:attrName>style.visibility</p:attrName>
                                        </p:attrNameLst>
                                      </p:cBhvr>
                                      <p:to>
                                        <p:strVal val="visible"/>
                                      </p:to>
                                    </p:set>
                                    <p:anim calcmode="lin" valueType="num">
                                      <p:cBhvr additive="base">
                                        <p:cTn id="49" dur="500" fill="hold"/>
                                        <p:tgtEl>
                                          <p:spTgt spid="19">
                                            <p:txEl>
                                              <p:pRg st="5" end="5"/>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19">
                                            <p:txEl>
                                              <p:pRg st="5" end="5"/>
                                            </p:txEl>
                                          </p:spTgt>
                                        </p:tgtEl>
                                        <p:attrNameLst>
                                          <p:attrName>ppt_y</p:attrName>
                                        </p:attrNameLst>
                                      </p:cBhvr>
                                      <p:tavLst>
                                        <p:tav tm="0">
                                          <p:val>
                                            <p:strVal val="#ppt_y"/>
                                          </p:val>
                                        </p:tav>
                                        <p:tav tm="100000">
                                          <p:val>
                                            <p:strVal val="#ppt_y"/>
                                          </p:val>
                                        </p:tav>
                                      </p:tavLst>
                                    </p:anim>
                                  </p:childTnLst>
                                </p:cTn>
                              </p:par>
                            </p:childTnLst>
                          </p:cTn>
                        </p:par>
                        <p:par>
                          <p:cTn id="51" fill="hold" nodeType="afterGroup">
                            <p:stCondLst>
                              <p:cond delay="500"/>
                            </p:stCondLst>
                            <p:childTnLst>
                              <p:par>
                                <p:cTn id="52" presetID="22" presetClass="entr" presetSubtype="8" fill="hold" nodeType="after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wipe(left)">
                                      <p:cBhvr>
                                        <p:cTn id="54" dur="500"/>
                                        <p:tgtEl>
                                          <p:spTgt spid="13"/>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2" presetClass="entr" presetSubtype="8" fill="hold" grpId="0" nodeType="clickEffect">
                                  <p:stCondLst>
                                    <p:cond delay="0"/>
                                  </p:stCondLst>
                                  <p:childTnLst>
                                    <p:set>
                                      <p:cBhvr>
                                        <p:cTn id="58" dur="1" fill="hold">
                                          <p:stCondLst>
                                            <p:cond delay="0"/>
                                          </p:stCondLst>
                                        </p:cTn>
                                        <p:tgtEl>
                                          <p:spTgt spid="19">
                                            <p:txEl>
                                              <p:pRg st="6" end="6"/>
                                            </p:txEl>
                                          </p:spTgt>
                                        </p:tgtEl>
                                        <p:attrNameLst>
                                          <p:attrName>style.visibility</p:attrName>
                                        </p:attrNameLst>
                                      </p:cBhvr>
                                      <p:to>
                                        <p:strVal val="visible"/>
                                      </p:to>
                                    </p:set>
                                    <p:anim calcmode="lin" valueType="num">
                                      <p:cBhvr additive="base">
                                        <p:cTn id="59" dur="500" fill="hold"/>
                                        <p:tgtEl>
                                          <p:spTgt spid="19">
                                            <p:txEl>
                                              <p:pRg st="6" end="6"/>
                                            </p:txEl>
                                          </p:spTgt>
                                        </p:tgtEl>
                                        <p:attrNameLst>
                                          <p:attrName>ppt_x</p:attrName>
                                        </p:attrNameLst>
                                      </p:cBhvr>
                                      <p:tavLst>
                                        <p:tav tm="0">
                                          <p:val>
                                            <p:strVal val="0-#ppt_w/2"/>
                                          </p:val>
                                        </p:tav>
                                        <p:tav tm="100000">
                                          <p:val>
                                            <p:strVal val="#ppt_x"/>
                                          </p:val>
                                        </p:tav>
                                      </p:tavLst>
                                    </p:anim>
                                    <p:anim calcmode="lin" valueType="num">
                                      <p:cBhvr additive="base">
                                        <p:cTn id="60" dur="500" fill="hold"/>
                                        <p:tgtEl>
                                          <p:spTgt spid="19">
                                            <p:txEl>
                                              <p:pRg st="6" end="6"/>
                                            </p:txEl>
                                          </p:spTgt>
                                        </p:tgtEl>
                                        <p:attrNameLst>
                                          <p:attrName>ppt_y</p:attrName>
                                        </p:attrNameLst>
                                      </p:cBhvr>
                                      <p:tavLst>
                                        <p:tav tm="0">
                                          <p:val>
                                            <p:strVal val="#ppt_y"/>
                                          </p:val>
                                        </p:tav>
                                        <p:tav tm="100000">
                                          <p:val>
                                            <p:strVal val="#ppt_y"/>
                                          </p:val>
                                        </p:tav>
                                      </p:tavLst>
                                    </p:anim>
                                  </p:childTnLst>
                                </p:cTn>
                              </p:par>
                            </p:childTnLst>
                          </p:cTn>
                        </p:par>
                        <p:par>
                          <p:cTn id="61" fill="hold" nodeType="afterGroup">
                            <p:stCondLst>
                              <p:cond delay="500"/>
                            </p:stCondLst>
                            <p:childTnLst>
                              <p:par>
                                <p:cTn id="62" presetID="10" presetClass="entr" presetSubtype="0" fill="hold" nodeType="after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fade">
                                      <p:cBhvr>
                                        <p:cTn id="64" dur="500"/>
                                        <p:tgtEl>
                                          <p:spTgt spid="14"/>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2" presetClass="entr" presetSubtype="8" fill="hold" grpId="0" nodeType="clickEffect">
                                  <p:stCondLst>
                                    <p:cond delay="0"/>
                                  </p:stCondLst>
                                  <p:childTnLst>
                                    <p:set>
                                      <p:cBhvr>
                                        <p:cTn id="68" dur="1" fill="hold">
                                          <p:stCondLst>
                                            <p:cond delay="0"/>
                                          </p:stCondLst>
                                        </p:cTn>
                                        <p:tgtEl>
                                          <p:spTgt spid="19">
                                            <p:txEl>
                                              <p:pRg st="7" end="7"/>
                                            </p:txEl>
                                          </p:spTgt>
                                        </p:tgtEl>
                                        <p:attrNameLst>
                                          <p:attrName>style.visibility</p:attrName>
                                        </p:attrNameLst>
                                      </p:cBhvr>
                                      <p:to>
                                        <p:strVal val="visible"/>
                                      </p:to>
                                    </p:set>
                                    <p:anim calcmode="lin" valueType="num">
                                      <p:cBhvr additive="base">
                                        <p:cTn id="69" dur="500" fill="hold"/>
                                        <p:tgtEl>
                                          <p:spTgt spid="19">
                                            <p:txEl>
                                              <p:pRg st="7" end="7"/>
                                            </p:txEl>
                                          </p:spTgt>
                                        </p:tgtEl>
                                        <p:attrNameLst>
                                          <p:attrName>ppt_x</p:attrName>
                                        </p:attrNameLst>
                                      </p:cBhvr>
                                      <p:tavLst>
                                        <p:tav tm="0">
                                          <p:val>
                                            <p:strVal val="0-#ppt_w/2"/>
                                          </p:val>
                                        </p:tav>
                                        <p:tav tm="100000">
                                          <p:val>
                                            <p:strVal val="#ppt_x"/>
                                          </p:val>
                                        </p:tav>
                                      </p:tavLst>
                                    </p:anim>
                                    <p:anim calcmode="lin" valueType="num">
                                      <p:cBhvr additive="base">
                                        <p:cTn id="70" dur="500" fill="hold"/>
                                        <p:tgtEl>
                                          <p:spTgt spid="19">
                                            <p:txEl>
                                              <p:pRg st="7" end="7"/>
                                            </p:txEl>
                                          </p:spTgt>
                                        </p:tgtEl>
                                        <p:attrNameLst>
                                          <p:attrName>ppt_y</p:attrName>
                                        </p:attrNameLst>
                                      </p:cBhvr>
                                      <p:tavLst>
                                        <p:tav tm="0">
                                          <p:val>
                                            <p:strVal val="#ppt_y"/>
                                          </p:val>
                                        </p:tav>
                                        <p:tav tm="100000">
                                          <p:val>
                                            <p:strVal val="#ppt_y"/>
                                          </p:val>
                                        </p:tav>
                                      </p:tavLst>
                                    </p:anim>
                                  </p:childTnLst>
                                </p:cTn>
                              </p:par>
                            </p:childTnLst>
                          </p:cTn>
                        </p:par>
                        <p:par>
                          <p:cTn id="71" fill="hold" nodeType="afterGroup">
                            <p:stCondLst>
                              <p:cond delay="500"/>
                            </p:stCondLst>
                            <p:childTnLst>
                              <p:par>
                                <p:cTn id="72" presetID="22" presetClass="entr" presetSubtype="8" fill="hold" nodeType="afterEffect">
                                  <p:stCondLst>
                                    <p:cond delay="0"/>
                                  </p:stCondLst>
                                  <p:childTnLst>
                                    <p:set>
                                      <p:cBhvr>
                                        <p:cTn id="73" dur="1" fill="hold">
                                          <p:stCondLst>
                                            <p:cond delay="0"/>
                                          </p:stCondLst>
                                        </p:cTn>
                                        <p:tgtEl>
                                          <p:spTgt spid="16"/>
                                        </p:tgtEl>
                                        <p:attrNameLst>
                                          <p:attrName>style.visibility</p:attrName>
                                        </p:attrNameLst>
                                      </p:cBhvr>
                                      <p:to>
                                        <p:strVal val="visible"/>
                                      </p:to>
                                    </p:set>
                                    <p:animEffect transition="in" filter="wipe(left)">
                                      <p:cBhvr>
                                        <p:cTn id="74" dur="500"/>
                                        <p:tgtEl>
                                          <p:spTgt spid="16"/>
                                        </p:tgtEl>
                                      </p:cBhvr>
                                    </p:animEffect>
                                  </p:childTnLst>
                                </p:cTn>
                              </p:par>
                            </p:childTnLst>
                          </p:cTn>
                        </p:par>
                      </p:childTnLst>
                    </p:cTn>
                  </p:par>
                  <p:par>
                    <p:cTn id="75" fill="hold" nodeType="clickPar">
                      <p:stCondLst>
                        <p:cond delay="indefinite"/>
                      </p:stCondLst>
                      <p:childTnLst>
                        <p:par>
                          <p:cTn id="76" fill="hold" nodeType="withGroup">
                            <p:stCondLst>
                              <p:cond delay="0"/>
                            </p:stCondLst>
                            <p:childTnLst>
                              <p:par>
                                <p:cTn id="77" presetID="2" presetClass="entr" presetSubtype="8" fill="hold" grpId="0" nodeType="clickEffect">
                                  <p:stCondLst>
                                    <p:cond delay="0"/>
                                  </p:stCondLst>
                                  <p:childTnLst>
                                    <p:set>
                                      <p:cBhvr>
                                        <p:cTn id="78" dur="1" fill="hold">
                                          <p:stCondLst>
                                            <p:cond delay="0"/>
                                          </p:stCondLst>
                                        </p:cTn>
                                        <p:tgtEl>
                                          <p:spTgt spid="19">
                                            <p:txEl>
                                              <p:pRg st="8" end="8"/>
                                            </p:txEl>
                                          </p:spTgt>
                                        </p:tgtEl>
                                        <p:attrNameLst>
                                          <p:attrName>style.visibility</p:attrName>
                                        </p:attrNameLst>
                                      </p:cBhvr>
                                      <p:to>
                                        <p:strVal val="visible"/>
                                      </p:to>
                                    </p:set>
                                    <p:anim calcmode="lin" valueType="num">
                                      <p:cBhvr additive="base">
                                        <p:cTn id="79" dur="500" fill="hold"/>
                                        <p:tgtEl>
                                          <p:spTgt spid="19">
                                            <p:txEl>
                                              <p:pRg st="8" end="8"/>
                                            </p:txEl>
                                          </p:spTgt>
                                        </p:tgtEl>
                                        <p:attrNameLst>
                                          <p:attrName>ppt_x</p:attrName>
                                        </p:attrNameLst>
                                      </p:cBhvr>
                                      <p:tavLst>
                                        <p:tav tm="0">
                                          <p:val>
                                            <p:strVal val="0-#ppt_w/2"/>
                                          </p:val>
                                        </p:tav>
                                        <p:tav tm="100000">
                                          <p:val>
                                            <p:strVal val="#ppt_x"/>
                                          </p:val>
                                        </p:tav>
                                      </p:tavLst>
                                    </p:anim>
                                    <p:anim calcmode="lin" valueType="num">
                                      <p:cBhvr additive="base">
                                        <p:cTn id="80" dur="500" fill="hold"/>
                                        <p:tgtEl>
                                          <p:spTgt spid="19">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81" fill="hold" nodeType="clickPar">
                      <p:stCondLst>
                        <p:cond delay="indefinite"/>
                      </p:stCondLst>
                      <p:childTnLst>
                        <p:par>
                          <p:cTn id="82" fill="hold" nodeType="withGroup">
                            <p:stCondLst>
                              <p:cond delay="0"/>
                            </p:stCondLst>
                            <p:childTnLst>
                              <p:par>
                                <p:cTn id="83" presetID="2" presetClass="entr" presetSubtype="8" fill="hold" grpId="0" nodeType="clickEffect">
                                  <p:stCondLst>
                                    <p:cond delay="0"/>
                                  </p:stCondLst>
                                  <p:childTnLst>
                                    <p:set>
                                      <p:cBhvr>
                                        <p:cTn id="84" dur="1" fill="hold">
                                          <p:stCondLst>
                                            <p:cond delay="0"/>
                                          </p:stCondLst>
                                        </p:cTn>
                                        <p:tgtEl>
                                          <p:spTgt spid="19">
                                            <p:txEl>
                                              <p:pRg st="9" end="9"/>
                                            </p:txEl>
                                          </p:spTgt>
                                        </p:tgtEl>
                                        <p:attrNameLst>
                                          <p:attrName>style.visibility</p:attrName>
                                        </p:attrNameLst>
                                      </p:cBhvr>
                                      <p:to>
                                        <p:strVal val="visible"/>
                                      </p:to>
                                    </p:set>
                                    <p:anim calcmode="lin" valueType="num">
                                      <p:cBhvr additive="base">
                                        <p:cTn id="85" dur="500" fill="hold"/>
                                        <p:tgtEl>
                                          <p:spTgt spid="19">
                                            <p:txEl>
                                              <p:pRg st="9" end="9"/>
                                            </p:txEl>
                                          </p:spTgt>
                                        </p:tgtEl>
                                        <p:attrNameLst>
                                          <p:attrName>ppt_x</p:attrName>
                                        </p:attrNameLst>
                                      </p:cBhvr>
                                      <p:tavLst>
                                        <p:tav tm="0">
                                          <p:val>
                                            <p:strVal val="0-#ppt_w/2"/>
                                          </p:val>
                                        </p:tav>
                                        <p:tav tm="100000">
                                          <p:val>
                                            <p:strVal val="#ppt_x"/>
                                          </p:val>
                                        </p:tav>
                                      </p:tavLst>
                                    </p:anim>
                                    <p:anim calcmode="lin" valueType="num">
                                      <p:cBhvr additive="base">
                                        <p:cTn id="86" dur="500" fill="hold"/>
                                        <p:tgtEl>
                                          <p:spTgt spid="19">
                                            <p:txEl>
                                              <p:pRg st="9" end="9"/>
                                            </p:txEl>
                                          </p:spTgt>
                                        </p:tgtEl>
                                        <p:attrNameLst>
                                          <p:attrName>ppt_y</p:attrName>
                                        </p:attrNameLst>
                                      </p:cBhvr>
                                      <p:tavLst>
                                        <p:tav tm="0">
                                          <p:val>
                                            <p:strVal val="#ppt_y"/>
                                          </p:val>
                                        </p:tav>
                                        <p:tav tm="100000">
                                          <p:val>
                                            <p:strVal val="#ppt_y"/>
                                          </p:val>
                                        </p:tav>
                                      </p:tavLst>
                                    </p:anim>
                                  </p:childTnLst>
                                </p:cTn>
                              </p:par>
                            </p:childTnLst>
                          </p:cTn>
                        </p:par>
                      </p:childTnLst>
                    </p:cTn>
                  </p:par>
                  <p:par>
                    <p:cTn id="87" fill="hold" nodeType="clickPar">
                      <p:stCondLst>
                        <p:cond delay="indefinite"/>
                      </p:stCondLst>
                      <p:childTnLst>
                        <p:par>
                          <p:cTn id="88" fill="hold" nodeType="withGroup">
                            <p:stCondLst>
                              <p:cond delay="0"/>
                            </p:stCondLst>
                            <p:childTnLst>
                              <p:par>
                                <p:cTn id="89" presetID="2" presetClass="entr" presetSubtype="8" fill="hold" grpId="0" nodeType="clickEffect">
                                  <p:stCondLst>
                                    <p:cond delay="0"/>
                                  </p:stCondLst>
                                  <p:childTnLst>
                                    <p:set>
                                      <p:cBhvr>
                                        <p:cTn id="90" dur="1" fill="hold">
                                          <p:stCondLst>
                                            <p:cond delay="0"/>
                                          </p:stCondLst>
                                        </p:cTn>
                                        <p:tgtEl>
                                          <p:spTgt spid="19">
                                            <p:txEl>
                                              <p:pRg st="10" end="10"/>
                                            </p:txEl>
                                          </p:spTgt>
                                        </p:tgtEl>
                                        <p:attrNameLst>
                                          <p:attrName>style.visibility</p:attrName>
                                        </p:attrNameLst>
                                      </p:cBhvr>
                                      <p:to>
                                        <p:strVal val="visible"/>
                                      </p:to>
                                    </p:set>
                                    <p:anim calcmode="lin" valueType="num">
                                      <p:cBhvr additive="base">
                                        <p:cTn id="91" dur="500" fill="hold"/>
                                        <p:tgtEl>
                                          <p:spTgt spid="19">
                                            <p:txEl>
                                              <p:pRg st="10" end="10"/>
                                            </p:txEl>
                                          </p:spTgt>
                                        </p:tgtEl>
                                        <p:attrNameLst>
                                          <p:attrName>ppt_x</p:attrName>
                                        </p:attrNameLst>
                                      </p:cBhvr>
                                      <p:tavLst>
                                        <p:tav tm="0">
                                          <p:val>
                                            <p:strVal val="0-#ppt_w/2"/>
                                          </p:val>
                                        </p:tav>
                                        <p:tav tm="100000">
                                          <p:val>
                                            <p:strVal val="#ppt_x"/>
                                          </p:val>
                                        </p:tav>
                                      </p:tavLst>
                                    </p:anim>
                                    <p:anim calcmode="lin" valueType="num">
                                      <p:cBhvr additive="base">
                                        <p:cTn id="92" dur="500" fill="hold"/>
                                        <p:tgtEl>
                                          <p:spTgt spid="19">
                                            <p:txEl>
                                              <p:pRg st="10" end="10"/>
                                            </p:txEl>
                                          </p:spTgt>
                                        </p:tgtEl>
                                        <p:attrNameLst>
                                          <p:attrName>ppt_y</p:attrName>
                                        </p:attrNameLst>
                                      </p:cBhvr>
                                      <p:tavLst>
                                        <p:tav tm="0">
                                          <p:val>
                                            <p:strVal val="#ppt_y"/>
                                          </p:val>
                                        </p:tav>
                                        <p:tav tm="100000">
                                          <p:val>
                                            <p:strVal val="#ppt_y"/>
                                          </p:val>
                                        </p:tav>
                                      </p:tavLst>
                                    </p:anim>
                                  </p:childTnLst>
                                </p:cTn>
                              </p:par>
                              <p:par>
                                <p:cTn id="93" presetID="2" presetClass="entr" presetSubtype="8" fill="hold" grpId="0" nodeType="withEffect">
                                  <p:stCondLst>
                                    <p:cond delay="0"/>
                                  </p:stCondLst>
                                  <p:childTnLst>
                                    <p:set>
                                      <p:cBhvr>
                                        <p:cTn id="94" dur="1" fill="hold">
                                          <p:stCondLst>
                                            <p:cond delay="0"/>
                                          </p:stCondLst>
                                        </p:cTn>
                                        <p:tgtEl>
                                          <p:spTgt spid="19">
                                            <p:txEl>
                                              <p:pRg st="11" end="11"/>
                                            </p:txEl>
                                          </p:spTgt>
                                        </p:tgtEl>
                                        <p:attrNameLst>
                                          <p:attrName>style.visibility</p:attrName>
                                        </p:attrNameLst>
                                      </p:cBhvr>
                                      <p:to>
                                        <p:strVal val="visible"/>
                                      </p:to>
                                    </p:set>
                                    <p:anim calcmode="lin" valueType="num">
                                      <p:cBhvr additive="base">
                                        <p:cTn id="95" dur="500" fill="hold"/>
                                        <p:tgtEl>
                                          <p:spTgt spid="19">
                                            <p:txEl>
                                              <p:pRg st="11" end="11"/>
                                            </p:txEl>
                                          </p:spTgt>
                                        </p:tgtEl>
                                        <p:attrNameLst>
                                          <p:attrName>ppt_x</p:attrName>
                                        </p:attrNameLst>
                                      </p:cBhvr>
                                      <p:tavLst>
                                        <p:tav tm="0">
                                          <p:val>
                                            <p:strVal val="0-#ppt_w/2"/>
                                          </p:val>
                                        </p:tav>
                                        <p:tav tm="100000">
                                          <p:val>
                                            <p:strVal val="#ppt_x"/>
                                          </p:val>
                                        </p:tav>
                                      </p:tavLst>
                                    </p:anim>
                                    <p:anim calcmode="lin" valueType="num">
                                      <p:cBhvr additive="base">
                                        <p:cTn id="96" dur="500" fill="hold"/>
                                        <p:tgtEl>
                                          <p:spTgt spid="19">
                                            <p:txEl>
                                              <p:pRg st="11" end="11"/>
                                            </p:txEl>
                                          </p:spTgt>
                                        </p:tgtEl>
                                        <p:attrNameLst>
                                          <p:attrName>ppt_y</p:attrName>
                                        </p:attrNameLst>
                                      </p:cBhvr>
                                      <p:tavLst>
                                        <p:tav tm="0">
                                          <p:val>
                                            <p:strVal val="#ppt_y"/>
                                          </p:val>
                                        </p:tav>
                                        <p:tav tm="100000">
                                          <p:val>
                                            <p:strVal val="#ppt_y"/>
                                          </p:val>
                                        </p:tav>
                                      </p:tavLst>
                                    </p:anim>
                                  </p:childTnLst>
                                </p:cTn>
                              </p:par>
                            </p:childTnLst>
                          </p:cTn>
                        </p:par>
                      </p:childTnLst>
                    </p:cTn>
                  </p:par>
                  <p:par>
                    <p:cTn id="97" fill="hold" nodeType="clickPar">
                      <p:stCondLst>
                        <p:cond delay="indefinite"/>
                      </p:stCondLst>
                      <p:childTnLst>
                        <p:par>
                          <p:cTn id="98" fill="hold" nodeType="withGroup">
                            <p:stCondLst>
                              <p:cond delay="0"/>
                            </p:stCondLst>
                            <p:childTnLst>
                              <p:par>
                                <p:cTn id="99" presetID="2" presetClass="entr" presetSubtype="8" fill="hold" grpId="0" nodeType="clickEffect">
                                  <p:stCondLst>
                                    <p:cond delay="0"/>
                                  </p:stCondLst>
                                  <p:childTnLst>
                                    <p:set>
                                      <p:cBhvr>
                                        <p:cTn id="100" dur="1" fill="hold">
                                          <p:stCondLst>
                                            <p:cond delay="0"/>
                                          </p:stCondLst>
                                        </p:cTn>
                                        <p:tgtEl>
                                          <p:spTgt spid="19">
                                            <p:txEl>
                                              <p:pRg st="12" end="12"/>
                                            </p:txEl>
                                          </p:spTgt>
                                        </p:tgtEl>
                                        <p:attrNameLst>
                                          <p:attrName>style.visibility</p:attrName>
                                        </p:attrNameLst>
                                      </p:cBhvr>
                                      <p:to>
                                        <p:strVal val="visible"/>
                                      </p:to>
                                    </p:set>
                                    <p:anim calcmode="lin" valueType="num">
                                      <p:cBhvr additive="base">
                                        <p:cTn id="101" dur="500" fill="hold"/>
                                        <p:tgtEl>
                                          <p:spTgt spid="19">
                                            <p:txEl>
                                              <p:pRg st="12" end="12"/>
                                            </p:txEl>
                                          </p:spTgt>
                                        </p:tgtEl>
                                        <p:attrNameLst>
                                          <p:attrName>ppt_x</p:attrName>
                                        </p:attrNameLst>
                                      </p:cBhvr>
                                      <p:tavLst>
                                        <p:tav tm="0">
                                          <p:val>
                                            <p:strVal val="0-#ppt_w/2"/>
                                          </p:val>
                                        </p:tav>
                                        <p:tav tm="100000">
                                          <p:val>
                                            <p:strVal val="#ppt_x"/>
                                          </p:val>
                                        </p:tav>
                                      </p:tavLst>
                                    </p:anim>
                                    <p:anim calcmode="lin" valueType="num">
                                      <p:cBhvr additive="base">
                                        <p:cTn id="102" dur="500" fill="hold"/>
                                        <p:tgtEl>
                                          <p:spTgt spid="19">
                                            <p:txEl>
                                              <p:pRg st="12" end="12"/>
                                            </p:txEl>
                                          </p:spTgt>
                                        </p:tgtEl>
                                        <p:attrNameLst>
                                          <p:attrName>ppt_y</p:attrName>
                                        </p:attrNameLst>
                                      </p:cBhvr>
                                      <p:tavLst>
                                        <p:tav tm="0">
                                          <p:val>
                                            <p:strVal val="#ppt_y"/>
                                          </p:val>
                                        </p:tav>
                                        <p:tav tm="100000">
                                          <p:val>
                                            <p:strVal val="#ppt_y"/>
                                          </p:val>
                                        </p:tav>
                                      </p:tavLst>
                                    </p:anim>
                                  </p:childTnLst>
                                </p:cTn>
                              </p:par>
                              <p:par>
                                <p:cTn id="103" presetID="2" presetClass="entr" presetSubtype="8" fill="hold" grpId="0" nodeType="withEffect">
                                  <p:stCondLst>
                                    <p:cond delay="0"/>
                                  </p:stCondLst>
                                  <p:childTnLst>
                                    <p:set>
                                      <p:cBhvr>
                                        <p:cTn id="104" dur="1" fill="hold">
                                          <p:stCondLst>
                                            <p:cond delay="0"/>
                                          </p:stCondLst>
                                        </p:cTn>
                                        <p:tgtEl>
                                          <p:spTgt spid="19">
                                            <p:txEl>
                                              <p:pRg st="13" end="13"/>
                                            </p:txEl>
                                          </p:spTgt>
                                        </p:tgtEl>
                                        <p:attrNameLst>
                                          <p:attrName>style.visibility</p:attrName>
                                        </p:attrNameLst>
                                      </p:cBhvr>
                                      <p:to>
                                        <p:strVal val="visible"/>
                                      </p:to>
                                    </p:set>
                                    <p:anim calcmode="lin" valueType="num">
                                      <p:cBhvr additive="base">
                                        <p:cTn id="105" dur="500" fill="hold"/>
                                        <p:tgtEl>
                                          <p:spTgt spid="19">
                                            <p:txEl>
                                              <p:pRg st="13" end="13"/>
                                            </p:txEl>
                                          </p:spTgt>
                                        </p:tgtEl>
                                        <p:attrNameLst>
                                          <p:attrName>ppt_x</p:attrName>
                                        </p:attrNameLst>
                                      </p:cBhvr>
                                      <p:tavLst>
                                        <p:tav tm="0">
                                          <p:val>
                                            <p:strVal val="0-#ppt_w/2"/>
                                          </p:val>
                                        </p:tav>
                                        <p:tav tm="100000">
                                          <p:val>
                                            <p:strVal val="#ppt_x"/>
                                          </p:val>
                                        </p:tav>
                                      </p:tavLst>
                                    </p:anim>
                                    <p:anim calcmode="lin" valueType="num">
                                      <p:cBhvr additive="base">
                                        <p:cTn id="106" dur="500" fill="hold"/>
                                        <p:tgtEl>
                                          <p:spTgt spid="19">
                                            <p:txEl>
                                              <p:pRg st="13" end="1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Box 23"/>
          <p:cNvSpPr txBox="1">
            <a:spLocks noChangeArrowheads="1"/>
          </p:cNvSpPr>
          <p:nvPr/>
        </p:nvSpPr>
        <p:spPr bwMode="auto">
          <a:xfrm>
            <a:off x="123032" y="2684199"/>
            <a:ext cx="9020968"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285739" indent="-285739">
              <a:buFontTx/>
              <a:buChar char="•"/>
            </a:pPr>
            <a:r>
              <a:rPr lang="en-US" altLang="en-US" sz="2000">
                <a:solidFill>
                  <a:srgbClr val="2D2DB9"/>
                </a:solidFill>
              </a:rPr>
              <a:t>We need a first order equation, something like the square root of this equation</a:t>
            </a:r>
          </a:p>
          <a:p>
            <a:pPr marL="285739" indent="-285739">
              <a:buFontTx/>
              <a:buChar char="•"/>
            </a:pPr>
            <a:r>
              <a:rPr lang="en-US" altLang="en-US" sz="2000">
                <a:solidFill>
                  <a:srgbClr val="2D2DB9"/>
                </a:solidFill>
                <a:sym typeface="Symbol" pitchFamily="18" charset="2"/>
              </a:rPr>
              <a:t>Try to find an expression that, when squared, yields </a:t>
            </a:r>
            <a:r>
              <a:rPr lang="en-US" altLang="en-US" sz="2000" i="1">
                <a:solidFill>
                  <a:srgbClr val="2D2DB9"/>
                </a:solidFill>
                <a:sym typeface="Symbol" pitchFamily="18" charset="2"/>
              </a:rPr>
              <a:t>c</a:t>
            </a:r>
            <a:r>
              <a:rPr lang="en-US" altLang="en-US" sz="2000" baseline="30000">
                <a:solidFill>
                  <a:srgbClr val="2D2DB9"/>
                </a:solidFill>
                <a:sym typeface="Symbol" pitchFamily="18" charset="2"/>
              </a:rPr>
              <a:t>2</a:t>
            </a:r>
            <a:r>
              <a:rPr lang="en-US" altLang="en-US" sz="2000" b="1">
                <a:solidFill>
                  <a:srgbClr val="2D2DB9"/>
                </a:solidFill>
                <a:sym typeface="Symbol" pitchFamily="18" charset="2"/>
              </a:rPr>
              <a:t>P</a:t>
            </a:r>
            <a:r>
              <a:rPr lang="en-US" altLang="en-US" sz="2000" baseline="30000">
                <a:solidFill>
                  <a:srgbClr val="2D2DB9"/>
                </a:solidFill>
                <a:sym typeface="Symbol" pitchFamily="18" charset="2"/>
              </a:rPr>
              <a:t>2</a:t>
            </a:r>
            <a:r>
              <a:rPr lang="en-US" altLang="en-US" sz="2000">
                <a:solidFill>
                  <a:srgbClr val="2D2DB9"/>
                </a:solidFill>
                <a:sym typeface="Symbol" pitchFamily="18" charset="2"/>
              </a:rPr>
              <a:t> + </a:t>
            </a:r>
            <a:r>
              <a:rPr lang="en-US" altLang="en-US" sz="2000" i="1">
                <a:solidFill>
                  <a:srgbClr val="2D2DB9"/>
                </a:solidFill>
                <a:sym typeface="Symbol" pitchFamily="18" charset="2"/>
              </a:rPr>
              <a:t>m</a:t>
            </a:r>
            <a:r>
              <a:rPr lang="en-US" altLang="en-US" sz="2000" baseline="30000">
                <a:solidFill>
                  <a:srgbClr val="2D2DB9"/>
                </a:solidFill>
                <a:sym typeface="Symbol" pitchFamily="18" charset="2"/>
              </a:rPr>
              <a:t>2</a:t>
            </a:r>
            <a:r>
              <a:rPr lang="en-US" altLang="en-US" sz="2000" i="1">
                <a:solidFill>
                  <a:srgbClr val="2D2DB9"/>
                </a:solidFill>
                <a:sym typeface="Symbol" pitchFamily="18" charset="2"/>
              </a:rPr>
              <a:t>c</a:t>
            </a:r>
            <a:r>
              <a:rPr lang="en-US" altLang="en-US" sz="2000" baseline="30000">
                <a:solidFill>
                  <a:srgbClr val="2D2DB9"/>
                </a:solidFill>
                <a:sym typeface="Symbol" pitchFamily="18" charset="2"/>
              </a:rPr>
              <a:t>4</a:t>
            </a:r>
            <a:endParaRPr lang="en-US" altLang="en-US" sz="2000" baseline="-25000">
              <a:solidFill>
                <a:srgbClr val="2D2DB9"/>
              </a:solidFill>
              <a:sym typeface="Symbol" pitchFamily="18" charset="2"/>
            </a:endParaRPr>
          </a:p>
          <a:p>
            <a:pPr marL="285739" indent="-285739">
              <a:buFontTx/>
              <a:buChar char="•"/>
            </a:pPr>
            <a:r>
              <a:rPr lang="en-US" altLang="en-US" sz="2000">
                <a:solidFill>
                  <a:srgbClr val="2D2DB9"/>
                </a:solidFill>
                <a:sym typeface="Symbol" pitchFamily="18" charset="2"/>
              </a:rPr>
              <a:t>Dirac’s idea: Try to find some matrices that would make it work</a:t>
            </a:r>
          </a:p>
          <a:p>
            <a:pPr marL="285739" indent="-285739">
              <a:buFontTx/>
              <a:buChar char="•"/>
            </a:pPr>
            <a:r>
              <a:rPr lang="en-US" altLang="en-US" sz="2000">
                <a:solidFill>
                  <a:srgbClr val="FF0000"/>
                </a:solidFill>
                <a:sym typeface="Symbol" pitchFamily="18" charset="2"/>
              </a:rPr>
              <a:t>He conjectured the equation</a:t>
            </a:r>
          </a:p>
          <a:p>
            <a:pPr marL="285739" indent="-285739">
              <a:buFontTx/>
              <a:buChar char="•"/>
            </a:pPr>
            <a:r>
              <a:rPr lang="en-US" altLang="en-US" sz="2000">
                <a:solidFill>
                  <a:srgbClr val="006600"/>
                </a:solidFill>
                <a:sym typeface="Symbol" pitchFamily="18" charset="2"/>
              </a:rPr>
              <a:t>Here </a:t>
            </a:r>
            <a:r>
              <a:rPr lang="en-US" altLang="en-US" sz="2000" b="1">
                <a:solidFill>
                  <a:srgbClr val="006600"/>
                </a:solidFill>
                <a:sym typeface="Symbol" pitchFamily="18" charset="2"/>
              </a:rPr>
              <a:t></a:t>
            </a:r>
            <a:r>
              <a:rPr lang="en-US" altLang="en-US" sz="2000">
                <a:solidFill>
                  <a:srgbClr val="006600"/>
                </a:solidFill>
                <a:sym typeface="Symbol" pitchFamily="18" charset="2"/>
              </a:rPr>
              <a:t> and </a:t>
            </a:r>
            <a:r>
              <a:rPr lang="en-US" altLang="en-US" sz="2000" i="1">
                <a:solidFill>
                  <a:srgbClr val="006600"/>
                </a:solidFill>
                <a:sym typeface="Symbol" pitchFamily="18" charset="2"/>
              </a:rPr>
              <a:t></a:t>
            </a:r>
            <a:r>
              <a:rPr lang="en-US" altLang="en-US" sz="2000">
                <a:solidFill>
                  <a:srgbClr val="006600"/>
                </a:solidFill>
                <a:sym typeface="Symbol" pitchFamily="18" charset="2"/>
              </a:rPr>
              <a:t> are four matrices</a:t>
            </a:r>
          </a:p>
          <a:p>
            <a:pPr marL="285739" indent="-285739">
              <a:buFontTx/>
              <a:buChar char="•"/>
            </a:pPr>
            <a:r>
              <a:rPr lang="en-US" altLang="en-US" sz="2000">
                <a:solidFill>
                  <a:srgbClr val="006600"/>
                </a:solidFill>
                <a:sym typeface="Symbol" pitchFamily="18" charset="2"/>
              </a:rPr>
              <a:t>If chosen carefully, maybe we can</a:t>
            </a:r>
            <a:br>
              <a:rPr lang="en-US" altLang="en-US" sz="2000">
                <a:solidFill>
                  <a:srgbClr val="006600"/>
                </a:solidFill>
                <a:sym typeface="Symbol" pitchFamily="18" charset="2"/>
              </a:rPr>
            </a:br>
            <a:r>
              <a:rPr lang="en-US" altLang="en-US" sz="2000">
                <a:solidFill>
                  <a:srgbClr val="006600"/>
                </a:solidFill>
                <a:sym typeface="Symbol" pitchFamily="18" charset="2"/>
              </a:rPr>
              <a:t>make Klein-Gordon come out as a consequence</a:t>
            </a:r>
          </a:p>
          <a:p>
            <a:pPr marL="285739" indent="-285739">
              <a:buFontTx/>
              <a:buChar char="•"/>
            </a:pPr>
            <a:r>
              <a:rPr lang="en-US" altLang="en-US" sz="2000">
                <a:solidFill>
                  <a:srgbClr val="006600"/>
                </a:solidFill>
                <a:sym typeface="Symbol" pitchFamily="18" charset="2"/>
              </a:rPr>
              <a:t>Take another derivative</a:t>
            </a:r>
          </a:p>
          <a:p>
            <a:pPr marL="285739" indent="-285739">
              <a:buFontTx/>
              <a:buChar char="•"/>
            </a:pPr>
            <a:endParaRPr lang="en-US" altLang="en-US" sz="2000">
              <a:solidFill>
                <a:srgbClr val="006600"/>
              </a:solidFill>
              <a:sym typeface="Symbol" pitchFamily="18" charset="2"/>
            </a:endParaRPr>
          </a:p>
          <a:p>
            <a:pPr marL="285739" indent="-285739">
              <a:buFontTx/>
              <a:buChar char="•"/>
            </a:pPr>
            <a:endParaRPr lang="en-US" altLang="en-US" sz="2000">
              <a:solidFill>
                <a:srgbClr val="006600"/>
              </a:solidFill>
              <a:sym typeface="Symbol" pitchFamily="18" charset="2"/>
            </a:endParaRPr>
          </a:p>
          <a:p>
            <a:pPr marL="285739" indent="-285739">
              <a:buFontTx/>
              <a:buChar char="•"/>
            </a:pPr>
            <a:r>
              <a:rPr lang="en-US" altLang="en-US" sz="2000">
                <a:solidFill>
                  <a:srgbClr val="9900CC"/>
                </a:solidFill>
                <a:sym typeface="Symbol" pitchFamily="18" charset="2"/>
              </a:rPr>
              <a:t>Can we find a set of four matrices to make this work out?</a:t>
            </a:r>
          </a:p>
        </p:txBody>
      </p:sp>
      <p:sp>
        <p:nvSpPr>
          <p:cNvPr id="15" name="Text Box 3"/>
          <p:cNvSpPr txBox="1">
            <a:spLocks noChangeArrowheads="1"/>
          </p:cNvSpPr>
          <p:nvPr/>
        </p:nvSpPr>
        <p:spPr bwMode="auto">
          <a:xfrm>
            <a:off x="-7938" y="1206500"/>
            <a:ext cx="9144000" cy="656655"/>
          </a:xfrm>
          <a:prstGeom prst="rect">
            <a:avLst/>
          </a:prstGeom>
          <a:solidFill>
            <a:schemeClr val="accent6"/>
          </a:solidFill>
          <a:ln>
            <a:noFill/>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defRPr/>
            </a:pPr>
            <a:r>
              <a:rPr lang="en-US" altLang="en-US" sz="3667" dirty="0">
                <a:solidFill>
                  <a:schemeClr val="bg1"/>
                </a:solidFill>
              </a:rPr>
              <a:t>Taking the Square Root</a:t>
            </a:r>
          </a:p>
        </p:txBody>
      </p:sp>
      <p:sp>
        <p:nvSpPr>
          <p:cNvPr id="5124" name="Text Box 3"/>
          <p:cNvSpPr txBox="1">
            <a:spLocks noChangeArrowheads="1"/>
          </p:cNvSpPr>
          <p:nvPr/>
        </p:nvSpPr>
        <p:spPr bwMode="auto">
          <a:xfrm>
            <a:off x="-7938" y="574146"/>
            <a:ext cx="9144000" cy="656655"/>
          </a:xfrm>
          <a:prstGeom prst="rect">
            <a:avLst/>
          </a:prstGeom>
          <a:solidFill>
            <a:srgbClr val="006600"/>
          </a:solidFill>
          <a:ln w="9525">
            <a:noFill/>
            <a:miter lim="800000"/>
            <a:headEnd/>
            <a:tailEnd/>
          </a:ln>
        </p:spPr>
        <p:txBody>
          <a:bodyPr>
            <a:spAutoFit/>
          </a:bodyPr>
          <a:lstStyle/>
          <a:p>
            <a:pPr algn="ctr"/>
            <a:r>
              <a:rPr lang="en-US" altLang="en-US" sz="3667" dirty="0"/>
              <a:t> The Free Dirac Equation</a:t>
            </a:r>
          </a:p>
        </p:txBody>
      </p:sp>
      <p:graphicFrame>
        <p:nvGraphicFramePr>
          <p:cNvPr id="5125" name="Object 30"/>
          <p:cNvGraphicFramePr>
            <a:graphicFrameLocks/>
          </p:cNvGraphicFramePr>
          <p:nvPr/>
        </p:nvGraphicFramePr>
        <p:xfrm>
          <a:off x="3008313" y="1959240"/>
          <a:ext cx="3111500" cy="698500"/>
        </p:xfrm>
        <a:graphic>
          <a:graphicData uri="http://schemas.openxmlformats.org/presentationml/2006/ole">
            <mc:AlternateContent xmlns:mc="http://schemas.openxmlformats.org/markup-compatibility/2006">
              <mc:Choice xmlns:v="urn:schemas-microsoft-com:vml" Requires="v">
                <p:oleObj spid="_x0000_s37980" name="Equation" r:id="rId3" imgW="1866900" imgH="419100" progId="">
                  <p:embed/>
                </p:oleObj>
              </mc:Choice>
              <mc:Fallback>
                <p:oleObj name="Equation" r:id="rId3" imgW="1866900" imgH="419100" progId="">
                  <p:embed/>
                  <p:pic>
                    <p:nvPicPr>
                      <p:cNvPr id="0" name="Picture 3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08313" y="1959240"/>
                        <a:ext cx="3111500" cy="698500"/>
                      </a:xfrm>
                      <a:prstGeom prst="rect">
                        <a:avLst/>
                      </a:prstGeom>
                      <a:noFill/>
                      <a:ln w="25400">
                        <a:solidFill>
                          <a:srgbClr val="00660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6" name="Object 30"/>
          <p:cNvGraphicFramePr>
            <a:graphicFrameLocks/>
          </p:cNvGraphicFramePr>
          <p:nvPr>
            <p:extLst>
              <p:ext uri="{D42A27DB-BD31-4B8C-83A1-F6EECF244321}">
                <p14:modId xmlns:p14="http://schemas.microsoft.com/office/powerpoint/2010/main" val="1167988824"/>
              </p:ext>
            </p:extLst>
          </p:nvPr>
        </p:nvGraphicFramePr>
        <p:xfrm>
          <a:off x="4541098" y="4072425"/>
          <a:ext cx="2836333" cy="656167"/>
        </p:xfrm>
        <a:graphic>
          <a:graphicData uri="http://schemas.openxmlformats.org/presentationml/2006/ole">
            <mc:AlternateContent xmlns:mc="http://schemas.openxmlformats.org/markup-compatibility/2006">
              <mc:Choice xmlns:v="urn:schemas-microsoft-com:vml" Requires="v">
                <p:oleObj spid="_x0000_s37981" name="Equation" r:id="rId5" imgW="1701800" imgH="393700" progId="">
                  <p:embed/>
                </p:oleObj>
              </mc:Choice>
              <mc:Fallback>
                <p:oleObj name="Equation" r:id="rId5" imgW="1701800" imgH="393700" progId="">
                  <p:embed/>
                  <p:pic>
                    <p:nvPicPr>
                      <p:cNvPr id="0" name="Picture 33"/>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41098" y="4072425"/>
                        <a:ext cx="2836333" cy="656167"/>
                      </a:xfrm>
                      <a:prstGeom prst="rect">
                        <a:avLst/>
                      </a:prstGeom>
                      <a:noFill/>
                      <a:ln w="25400">
                        <a:solidFill>
                          <a:srgbClr val="FF0000"/>
                        </a:solidFill>
                        <a:prstDash val="sysDot"/>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7" name="Object 30"/>
          <p:cNvGraphicFramePr>
            <a:graphicFrameLocks/>
          </p:cNvGraphicFramePr>
          <p:nvPr>
            <p:extLst>
              <p:ext uri="{D42A27DB-BD31-4B8C-83A1-F6EECF244321}">
                <p14:modId xmlns:p14="http://schemas.microsoft.com/office/powerpoint/2010/main" val="3168576909"/>
              </p:ext>
            </p:extLst>
          </p:nvPr>
        </p:nvGraphicFramePr>
        <p:xfrm>
          <a:off x="582931" y="5413375"/>
          <a:ext cx="3958167" cy="698500"/>
        </p:xfrm>
        <a:graphic>
          <a:graphicData uri="http://schemas.openxmlformats.org/presentationml/2006/ole">
            <mc:AlternateContent xmlns:mc="http://schemas.openxmlformats.org/markup-compatibility/2006">
              <mc:Choice xmlns:v="urn:schemas-microsoft-com:vml" Requires="v">
                <p:oleObj spid="_x0000_s37982" name="Equation" r:id="rId7" imgW="2374900" imgH="419100" progId="">
                  <p:embed/>
                </p:oleObj>
              </mc:Choice>
              <mc:Fallback>
                <p:oleObj name="Equation" r:id="rId7" imgW="2374900" imgH="419100" progId="">
                  <p:embed/>
                  <p:pic>
                    <p:nvPicPr>
                      <p:cNvPr id="0" name="Picture 34"/>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2931" y="5413375"/>
                        <a:ext cx="3958167"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prstDash val="dash"/>
                            <a:miter lim="800000"/>
                            <a:headEnd/>
                            <a:tailEnd/>
                          </a14:hiddenLine>
                        </a:ext>
                      </a:extLst>
                    </p:spPr>
                  </p:pic>
                </p:oleObj>
              </mc:Fallback>
            </mc:AlternateContent>
          </a:graphicData>
        </a:graphic>
      </p:graphicFrame>
      <p:graphicFrame>
        <p:nvGraphicFramePr>
          <p:cNvPr id="18" name="Object 30"/>
          <p:cNvGraphicFramePr>
            <a:graphicFrameLocks/>
          </p:cNvGraphicFramePr>
          <p:nvPr>
            <p:extLst>
              <p:ext uri="{D42A27DB-BD31-4B8C-83A1-F6EECF244321}">
                <p14:modId xmlns:p14="http://schemas.microsoft.com/office/powerpoint/2010/main" val="1044380800"/>
              </p:ext>
            </p:extLst>
          </p:nvPr>
        </p:nvGraphicFramePr>
        <p:xfrm>
          <a:off x="4530853" y="5507303"/>
          <a:ext cx="2159000" cy="508000"/>
        </p:xfrm>
        <a:graphic>
          <a:graphicData uri="http://schemas.openxmlformats.org/presentationml/2006/ole">
            <mc:AlternateContent xmlns:mc="http://schemas.openxmlformats.org/markup-compatibility/2006">
              <mc:Choice xmlns:v="urn:schemas-microsoft-com:vml" Requires="v">
                <p:oleObj spid="_x0000_s37983" name="Equation" r:id="rId9" imgW="1294838" imgH="304668" progId="">
                  <p:embed/>
                </p:oleObj>
              </mc:Choice>
              <mc:Fallback>
                <p:oleObj name="Equation" r:id="rId9" imgW="1294838" imgH="304668" progId="">
                  <p:embed/>
                  <p:pic>
                    <p:nvPicPr>
                      <p:cNvPr id="0" name="Picture 35"/>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30853" y="5507303"/>
                        <a:ext cx="2159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prstDash val="dash"/>
                            <a:miter lim="800000"/>
                            <a:headEnd/>
                            <a:tailEnd/>
                          </a14:hiddenLine>
                        </a:ext>
                      </a:extLst>
                    </p:spPr>
                  </p:pic>
                </p:oleObj>
              </mc:Fallback>
            </mc:AlternateContent>
          </a:graphicData>
        </a:graphic>
      </p:graphicFrame>
      <p:graphicFrame>
        <p:nvGraphicFramePr>
          <p:cNvPr id="20" name="Object 30"/>
          <p:cNvGraphicFramePr>
            <a:graphicFrameLocks/>
          </p:cNvGraphicFramePr>
          <p:nvPr>
            <p:extLst>
              <p:ext uri="{D42A27DB-BD31-4B8C-83A1-F6EECF244321}">
                <p14:modId xmlns:p14="http://schemas.microsoft.com/office/powerpoint/2010/main" val="1795031095"/>
              </p:ext>
            </p:extLst>
          </p:nvPr>
        </p:nvGraphicFramePr>
        <p:xfrm>
          <a:off x="6707565" y="5413375"/>
          <a:ext cx="1905000" cy="571500"/>
        </p:xfrm>
        <a:graphic>
          <a:graphicData uri="http://schemas.openxmlformats.org/presentationml/2006/ole">
            <mc:AlternateContent xmlns:mc="http://schemas.openxmlformats.org/markup-compatibility/2006">
              <mc:Choice xmlns:v="urn:schemas-microsoft-com:vml" Requires="v">
                <p:oleObj spid="_x0000_s37984" name="Equation" r:id="rId11" imgW="1143000" imgH="342900" progId="">
                  <p:embed/>
                </p:oleObj>
              </mc:Choice>
              <mc:Fallback>
                <p:oleObj name="Equation" r:id="rId11" imgW="1143000" imgH="342900" progId="">
                  <p:embed/>
                  <p:pic>
                    <p:nvPicPr>
                      <p:cNvPr id="0" name="Picture 36"/>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707565" y="5413375"/>
                        <a:ext cx="19050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prstDash val="dash"/>
                            <a:miter lim="800000"/>
                            <a:headEnd/>
                            <a:tailEnd/>
                          </a14:hiddenLine>
                        </a:ext>
                      </a:extLst>
                    </p:spPr>
                  </p:pic>
                </p:oleObj>
              </mc:Fallback>
            </mc:AlternateContent>
          </a:graphicData>
        </a:graphic>
      </p:graphicFrame>
      <p:sp>
        <p:nvSpPr>
          <p:cNvPr id="10" name="日付プレースホルダ 9"/>
          <p:cNvSpPr>
            <a:spLocks noGrp="1"/>
          </p:cNvSpPr>
          <p:nvPr>
            <p:ph type="dt" sz="half" idx="10"/>
          </p:nvPr>
        </p:nvSpPr>
        <p:spPr/>
        <p:txBody>
          <a:bodyPr/>
          <a:lstStyle/>
          <a:p>
            <a:pPr>
              <a:defRPr/>
            </a:pPr>
            <a:fld id="{793C0157-A951-4E6F-80F6-16955D1EF990}" type="datetime1">
              <a:rPr lang="ja-JP" altLang="en-US" smtClean="0"/>
              <a:t>2017/9/17</a:t>
            </a:fld>
            <a:endParaRPr lang="ja-JP" altLang="en-US"/>
          </a:p>
        </p:txBody>
      </p:sp>
      <p:sp>
        <p:nvSpPr>
          <p:cNvPr id="11" name="フッター プレースホルダ 10"/>
          <p:cNvSpPr>
            <a:spLocks noGrp="1"/>
          </p:cNvSpPr>
          <p:nvPr>
            <p:ph type="ftr" sz="quarter" idx="11"/>
          </p:nvPr>
        </p:nvSpPr>
        <p:spPr/>
        <p:txBody>
          <a:bodyPr/>
          <a:lstStyle/>
          <a:p>
            <a:pPr>
              <a:defRPr/>
            </a:pPr>
            <a:r>
              <a:rPr lang="en-US" altLang="ja-JP"/>
              <a:t>Seoul U. Seminer</a:t>
            </a:r>
            <a:endParaRPr lang="ja-JP" altLang="en-US"/>
          </a:p>
        </p:txBody>
      </p:sp>
    </p:spTree>
    <p:extLst>
      <p:ext uri="{BB962C8B-B14F-4D97-AF65-F5344CB8AC3E}">
        <p14:creationId xmlns:p14="http://schemas.microsoft.com/office/powerpoint/2010/main" val="2608304757"/>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 calcmode="lin" valueType="num">
                                      <p:cBhvr additive="base">
                                        <p:cTn id="7" dur="500" fill="hold"/>
                                        <p:tgtEl>
                                          <p:spTgt spid="1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9">
                                            <p:txEl>
                                              <p:pRg st="1" end="1"/>
                                            </p:txEl>
                                          </p:spTgt>
                                        </p:tgtEl>
                                        <p:attrNameLst>
                                          <p:attrName>style.visibility</p:attrName>
                                        </p:attrNameLst>
                                      </p:cBhvr>
                                      <p:to>
                                        <p:strVal val="visible"/>
                                      </p:to>
                                    </p:set>
                                    <p:anim calcmode="lin" valueType="num">
                                      <p:cBhvr additive="base">
                                        <p:cTn id="13" dur="500" fill="hold"/>
                                        <p:tgtEl>
                                          <p:spTgt spid="19">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9">
                                            <p:txEl>
                                              <p:pRg st="2" end="2"/>
                                            </p:txEl>
                                          </p:spTgt>
                                        </p:tgtEl>
                                        <p:attrNameLst>
                                          <p:attrName>style.visibility</p:attrName>
                                        </p:attrNameLst>
                                      </p:cBhvr>
                                      <p:to>
                                        <p:strVal val="visible"/>
                                      </p:to>
                                    </p:set>
                                    <p:anim calcmode="lin" valueType="num">
                                      <p:cBhvr additive="base">
                                        <p:cTn id="19" dur="500" fill="hold"/>
                                        <p:tgtEl>
                                          <p:spTgt spid="19">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9">
                                            <p:txEl>
                                              <p:pRg st="3" end="3"/>
                                            </p:txEl>
                                          </p:spTgt>
                                        </p:tgtEl>
                                        <p:attrNameLst>
                                          <p:attrName>style.visibility</p:attrName>
                                        </p:attrNameLst>
                                      </p:cBhvr>
                                      <p:to>
                                        <p:strVal val="visible"/>
                                      </p:to>
                                    </p:set>
                                    <p:anim calcmode="lin" valueType="num">
                                      <p:cBhvr additive="base">
                                        <p:cTn id="25" dur="500" fill="hold"/>
                                        <p:tgtEl>
                                          <p:spTgt spid="19">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9">
                                            <p:txEl>
                                              <p:pRg st="3" end="3"/>
                                            </p:txEl>
                                          </p:spTgt>
                                        </p:tgtEl>
                                        <p:attrNameLst>
                                          <p:attrName>ppt_y</p:attrName>
                                        </p:attrNameLst>
                                      </p:cBhvr>
                                      <p:tavLst>
                                        <p:tav tm="0">
                                          <p:val>
                                            <p:strVal val="#ppt_y"/>
                                          </p:val>
                                        </p:tav>
                                        <p:tav tm="100000">
                                          <p:val>
                                            <p:strVal val="#ppt_y"/>
                                          </p:val>
                                        </p:tav>
                                      </p:tavLst>
                                    </p:anim>
                                  </p:childTnLst>
                                </p:cTn>
                              </p:par>
                            </p:childTnLst>
                          </p:cTn>
                        </p:par>
                        <p:par>
                          <p:cTn id="27" fill="hold" nodeType="afterGroup">
                            <p:stCondLst>
                              <p:cond delay="500"/>
                            </p:stCondLst>
                            <p:childTnLst>
                              <p:par>
                                <p:cTn id="28" presetID="22" presetClass="entr" presetSubtype="8" fill="hold" nodeType="after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left)">
                                      <p:cBhvr>
                                        <p:cTn id="30" dur="500"/>
                                        <p:tgtEl>
                                          <p:spTgt spid="16"/>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19">
                                            <p:txEl>
                                              <p:pRg st="4" end="4"/>
                                            </p:txEl>
                                          </p:spTgt>
                                        </p:tgtEl>
                                        <p:attrNameLst>
                                          <p:attrName>style.visibility</p:attrName>
                                        </p:attrNameLst>
                                      </p:cBhvr>
                                      <p:to>
                                        <p:strVal val="visible"/>
                                      </p:to>
                                    </p:set>
                                    <p:anim calcmode="lin" valueType="num">
                                      <p:cBhvr additive="base">
                                        <p:cTn id="35" dur="500" fill="hold"/>
                                        <p:tgtEl>
                                          <p:spTgt spid="19">
                                            <p:txEl>
                                              <p:pRg st="4" end="4"/>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19">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19">
                                            <p:txEl>
                                              <p:pRg st="5" end="5"/>
                                            </p:txEl>
                                          </p:spTgt>
                                        </p:tgtEl>
                                        <p:attrNameLst>
                                          <p:attrName>style.visibility</p:attrName>
                                        </p:attrNameLst>
                                      </p:cBhvr>
                                      <p:to>
                                        <p:strVal val="visible"/>
                                      </p:to>
                                    </p:set>
                                    <p:anim calcmode="lin" valueType="num">
                                      <p:cBhvr additive="base">
                                        <p:cTn id="41" dur="500" fill="hold"/>
                                        <p:tgtEl>
                                          <p:spTgt spid="19">
                                            <p:txEl>
                                              <p:pRg st="5" end="5"/>
                                            </p:txEl>
                                          </p:spTgt>
                                        </p:tgtEl>
                                        <p:attrNameLst>
                                          <p:attrName>ppt_x</p:attrName>
                                        </p:attrNameLst>
                                      </p:cBhvr>
                                      <p:tavLst>
                                        <p:tav tm="0">
                                          <p:val>
                                            <p:strVal val="0-#ppt_w/2"/>
                                          </p:val>
                                        </p:tav>
                                        <p:tav tm="100000">
                                          <p:val>
                                            <p:strVal val="#ppt_x"/>
                                          </p:val>
                                        </p:tav>
                                      </p:tavLst>
                                    </p:anim>
                                    <p:anim calcmode="lin" valueType="num">
                                      <p:cBhvr additive="base">
                                        <p:cTn id="42" dur="500" fill="hold"/>
                                        <p:tgtEl>
                                          <p:spTgt spid="19">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8" fill="hold" grpId="0" nodeType="clickEffect">
                                  <p:stCondLst>
                                    <p:cond delay="0"/>
                                  </p:stCondLst>
                                  <p:childTnLst>
                                    <p:set>
                                      <p:cBhvr>
                                        <p:cTn id="46" dur="1" fill="hold">
                                          <p:stCondLst>
                                            <p:cond delay="0"/>
                                          </p:stCondLst>
                                        </p:cTn>
                                        <p:tgtEl>
                                          <p:spTgt spid="19">
                                            <p:txEl>
                                              <p:pRg st="6" end="6"/>
                                            </p:txEl>
                                          </p:spTgt>
                                        </p:tgtEl>
                                        <p:attrNameLst>
                                          <p:attrName>style.visibility</p:attrName>
                                        </p:attrNameLst>
                                      </p:cBhvr>
                                      <p:to>
                                        <p:strVal val="visible"/>
                                      </p:to>
                                    </p:set>
                                    <p:anim calcmode="lin" valueType="num">
                                      <p:cBhvr additive="base">
                                        <p:cTn id="47" dur="500" fill="hold"/>
                                        <p:tgtEl>
                                          <p:spTgt spid="19">
                                            <p:txEl>
                                              <p:pRg st="6" end="6"/>
                                            </p:txEl>
                                          </p:spTgt>
                                        </p:tgtEl>
                                        <p:attrNameLst>
                                          <p:attrName>ppt_x</p:attrName>
                                        </p:attrNameLst>
                                      </p:cBhvr>
                                      <p:tavLst>
                                        <p:tav tm="0">
                                          <p:val>
                                            <p:strVal val="0-#ppt_w/2"/>
                                          </p:val>
                                        </p:tav>
                                        <p:tav tm="100000">
                                          <p:val>
                                            <p:strVal val="#ppt_x"/>
                                          </p:val>
                                        </p:tav>
                                      </p:tavLst>
                                    </p:anim>
                                    <p:anim calcmode="lin" valueType="num">
                                      <p:cBhvr additive="base">
                                        <p:cTn id="48" dur="500" fill="hold"/>
                                        <p:tgtEl>
                                          <p:spTgt spid="19">
                                            <p:txEl>
                                              <p:pRg st="6" end="6"/>
                                            </p:txEl>
                                          </p:spTgt>
                                        </p:tgtEl>
                                        <p:attrNameLst>
                                          <p:attrName>ppt_y</p:attrName>
                                        </p:attrNameLst>
                                      </p:cBhvr>
                                      <p:tavLst>
                                        <p:tav tm="0">
                                          <p:val>
                                            <p:strVal val="#ppt_y"/>
                                          </p:val>
                                        </p:tav>
                                        <p:tav tm="100000">
                                          <p:val>
                                            <p:strVal val="#ppt_y"/>
                                          </p:val>
                                        </p:tav>
                                      </p:tavLst>
                                    </p:anim>
                                  </p:childTnLst>
                                </p:cTn>
                              </p:par>
                            </p:childTnLst>
                          </p:cTn>
                        </p:par>
                        <p:par>
                          <p:cTn id="49" fill="hold" nodeType="afterGroup">
                            <p:stCondLst>
                              <p:cond delay="500"/>
                            </p:stCondLst>
                            <p:childTnLst>
                              <p:par>
                                <p:cTn id="50" presetID="22" presetClass="entr" presetSubtype="8" fill="hold" nodeType="after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wipe(left)">
                                      <p:cBhvr>
                                        <p:cTn id="52" dur="500"/>
                                        <p:tgtEl>
                                          <p:spTgt spid="17"/>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2" presetClass="entr" presetSubtype="8" fill="hold" nodeType="click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wipe(left)">
                                      <p:cBhvr>
                                        <p:cTn id="57" dur="500"/>
                                        <p:tgtEl>
                                          <p:spTgt spid="18"/>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8" fill="hold" nodeType="clickEffect">
                                  <p:stCondLst>
                                    <p:cond delay="0"/>
                                  </p:stCondLst>
                                  <p:childTnLst>
                                    <p:set>
                                      <p:cBhvr>
                                        <p:cTn id="61" dur="1" fill="hold">
                                          <p:stCondLst>
                                            <p:cond delay="0"/>
                                          </p:stCondLst>
                                        </p:cTn>
                                        <p:tgtEl>
                                          <p:spTgt spid="20"/>
                                        </p:tgtEl>
                                        <p:attrNameLst>
                                          <p:attrName>style.visibility</p:attrName>
                                        </p:attrNameLst>
                                      </p:cBhvr>
                                      <p:to>
                                        <p:strVal val="visible"/>
                                      </p:to>
                                    </p:set>
                                    <p:animEffect transition="in" filter="wipe(left)">
                                      <p:cBhvr>
                                        <p:cTn id="62" dur="500"/>
                                        <p:tgtEl>
                                          <p:spTgt spid="20"/>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19">
                                            <p:txEl>
                                              <p:pRg st="9" end="9"/>
                                            </p:txEl>
                                          </p:spTgt>
                                        </p:tgtEl>
                                        <p:attrNameLst>
                                          <p:attrName>style.visibility</p:attrName>
                                        </p:attrNameLst>
                                      </p:cBhvr>
                                      <p:to>
                                        <p:strVal val="visible"/>
                                      </p:to>
                                    </p:set>
                                    <p:anim calcmode="lin" valueType="num">
                                      <p:cBhvr additive="base">
                                        <p:cTn id="67" dur="500" fill="hold"/>
                                        <p:tgtEl>
                                          <p:spTgt spid="19">
                                            <p:txEl>
                                              <p:pRg st="9" end="9"/>
                                            </p:txEl>
                                          </p:spTgt>
                                        </p:tgtEl>
                                        <p:attrNameLst>
                                          <p:attrName>ppt_x</p:attrName>
                                        </p:attrNameLst>
                                      </p:cBhvr>
                                      <p:tavLst>
                                        <p:tav tm="0">
                                          <p:val>
                                            <p:strVal val="0-#ppt_w/2"/>
                                          </p:val>
                                        </p:tav>
                                        <p:tav tm="100000">
                                          <p:val>
                                            <p:strVal val="#ppt_x"/>
                                          </p:val>
                                        </p:tav>
                                      </p:tavLst>
                                    </p:anim>
                                    <p:anim calcmode="lin" valueType="num">
                                      <p:cBhvr additive="base">
                                        <p:cTn id="68" dur="500" fill="hold"/>
                                        <p:tgtEl>
                                          <p:spTgt spid="19">
                                            <p:txEl>
                                              <p:pRg st="9" end="9"/>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bld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Box 23"/>
          <p:cNvSpPr txBox="1">
            <a:spLocks noChangeArrowheads="1"/>
          </p:cNvSpPr>
          <p:nvPr/>
        </p:nvSpPr>
        <p:spPr bwMode="auto">
          <a:xfrm>
            <a:off x="144199" y="1695980"/>
            <a:ext cx="9020968" cy="4606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285739" indent="-285739">
              <a:buFontTx/>
              <a:buChar char="•"/>
            </a:pPr>
            <a:r>
              <a:rPr lang="en-US" altLang="en-US" sz="2000">
                <a:solidFill>
                  <a:srgbClr val="2D2DB9"/>
                </a:solidFill>
              </a:rPr>
              <a:t>Expand out the mess on the left, and don’t forget cross-terms</a:t>
            </a:r>
            <a:endParaRPr lang="en-US" altLang="en-US" sz="1667">
              <a:solidFill>
                <a:srgbClr val="2D2DB9"/>
              </a:solidFill>
              <a:sym typeface="Symbol" pitchFamily="18" charset="2"/>
            </a:endParaRPr>
          </a:p>
          <a:p>
            <a:pPr marL="619100" lvl="1" indent="-238115">
              <a:buFontTx/>
              <a:buChar char="–"/>
            </a:pPr>
            <a:endParaRPr lang="en-US" altLang="en-US" sz="1667">
              <a:solidFill>
                <a:srgbClr val="2D2DB9"/>
              </a:solidFill>
              <a:sym typeface="Symbol" pitchFamily="18" charset="2"/>
            </a:endParaRPr>
          </a:p>
          <a:p>
            <a:pPr marL="619100" lvl="1" indent="-238115">
              <a:buFontTx/>
              <a:buChar char="–"/>
            </a:pPr>
            <a:endParaRPr lang="en-US" altLang="en-US" sz="1667">
              <a:solidFill>
                <a:srgbClr val="2D2DB9"/>
              </a:solidFill>
              <a:sym typeface="Symbol" pitchFamily="18" charset="2"/>
            </a:endParaRPr>
          </a:p>
          <a:p>
            <a:pPr marL="285739" indent="-285739">
              <a:buFontTx/>
              <a:buChar char="•"/>
            </a:pPr>
            <a:endParaRPr lang="en-US" altLang="en-US" sz="2000">
              <a:solidFill>
                <a:srgbClr val="FF0000"/>
              </a:solidFill>
              <a:sym typeface="Symbol" pitchFamily="18" charset="2"/>
            </a:endParaRPr>
          </a:p>
          <a:p>
            <a:pPr marL="285739" indent="-285739">
              <a:buFontTx/>
              <a:buChar char="•"/>
            </a:pPr>
            <a:endParaRPr lang="en-US" altLang="en-US" sz="2000">
              <a:solidFill>
                <a:srgbClr val="FF0000"/>
              </a:solidFill>
              <a:sym typeface="Symbol" pitchFamily="18" charset="2"/>
            </a:endParaRPr>
          </a:p>
          <a:p>
            <a:pPr marL="285739" indent="-285739">
              <a:buFontTx/>
              <a:buChar char="•"/>
            </a:pPr>
            <a:r>
              <a:rPr lang="en-US" altLang="en-US" sz="2000">
                <a:solidFill>
                  <a:srgbClr val="006600"/>
                </a:solidFill>
                <a:sym typeface="Symbol" pitchFamily="18" charset="2"/>
              </a:rPr>
              <a:t>They all have square one and anti-commute with each other</a:t>
            </a:r>
          </a:p>
          <a:p>
            <a:pPr marL="285739" indent="-285739"/>
            <a:r>
              <a:rPr lang="en-US" altLang="en-US" sz="2000">
                <a:solidFill>
                  <a:srgbClr val="006600"/>
                </a:solidFill>
                <a:sym typeface="Symbol" pitchFamily="18" charset="2"/>
              </a:rPr>
              <a:t>Can show:</a:t>
            </a:r>
          </a:p>
          <a:p>
            <a:pPr marL="285739" indent="-285739">
              <a:buFontTx/>
              <a:buChar char="•"/>
            </a:pPr>
            <a:r>
              <a:rPr lang="en-US" altLang="en-US" sz="2000">
                <a:solidFill>
                  <a:srgbClr val="006600"/>
                </a:solidFill>
                <a:sym typeface="Symbol" pitchFamily="18" charset="2"/>
              </a:rPr>
              <a:t>Minimum size of matrices to make this work is 4  4</a:t>
            </a:r>
          </a:p>
          <a:p>
            <a:pPr marL="285739" indent="-285739">
              <a:buFontTx/>
              <a:buChar char="•"/>
            </a:pPr>
            <a:r>
              <a:rPr lang="en-US" altLang="en-US" sz="2000">
                <a:solidFill>
                  <a:srgbClr val="006600"/>
                </a:solidFill>
                <a:sym typeface="Symbol" pitchFamily="18" charset="2"/>
              </a:rPr>
              <a:t>All 4  4 choices are mathematically equivalent</a:t>
            </a:r>
          </a:p>
          <a:p>
            <a:pPr marL="285739" indent="-285739">
              <a:buFontTx/>
              <a:buChar char="•"/>
            </a:pPr>
            <a:r>
              <a:rPr lang="en-US" altLang="en-US" sz="2000">
                <a:solidFill>
                  <a:srgbClr val="FF0000"/>
                </a:solidFill>
                <a:sym typeface="Symbol" pitchFamily="18" charset="2"/>
              </a:rPr>
              <a:t>One choice that works is:</a:t>
            </a:r>
          </a:p>
          <a:p>
            <a:pPr marL="285739" indent="-285739">
              <a:buFontTx/>
              <a:buChar char="•"/>
            </a:pPr>
            <a:r>
              <a:rPr lang="en-US" altLang="en-US" sz="2000">
                <a:solidFill>
                  <a:srgbClr val="9900CC"/>
                </a:solidFill>
                <a:sym typeface="Symbol" pitchFamily="18" charset="2"/>
              </a:rPr>
              <a:t>The </a:t>
            </a:r>
            <a:r>
              <a:rPr lang="en-US" altLang="en-US" sz="2000" i="1">
                <a:solidFill>
                  <a:srgbClr val="9900CC"/>
                </a:solidFill>
                <a:sym typeface="Symbol" pitchFamily="18" charset="2"/>
              </a:rPr>
              <a:t></a:t>
            </a:r>
            <a:r>
              <a:rPr lang="en-US" altLang="en-US" sz="2000" i="1" baseline="-25000">
                <a:solidFill>
                  <a:srgbClr val="9900CC"/>
                </a:solidFill>
                <a:sym typeface="Symbol" pitchFamily="18" charset="2"/>
              </a:rPr>
              <a:t>i</a:t>
            </a:r>
            <a:r>
              <a:rPr lang="en-US" altLang="en-US" sz="2000">
                <a:solidFill>
                  <a:srgbClr val="9900CC"/>
                </a:solidFill>
                <a:sym typeface="Symbol" pitchFamily="18" charset="2"/>
              </a:rPr>
              <a:t>’s are Pauli Matrices</a:t>
            </a:r>
          </a:p>
          <a:p>
            <a:pPr marL="285739" indent="-285739">
              <a:buFontTx/>
              <a:buChar char="•"/>
            </a:pPr>
            <a:r>
              <a:rPr lang="en-US" altLang="en-US" sz="2000">
                <a:solidFill>
                  <a:srgbClr val="9900CC"/>
                </a:solidFill>
                <a:sym typeface="Symbol" pitchFamily="18" charset="2"/>
              </a:rPr>
              <a:t>This choice is called </a:t>
            </a:r>
            <a:r>
              <a:rPr lang="en-US" altLang="en-US" sz="2000" i="1">
                <a:solidFill>
                  <a:srgbClr val="9900CC"/>
                </a:solidFill>
                <a:sym typeface="Symbol" pitchFamily="18" charset="2"/>
              </a:rPr>
              <a:t>chiral representation</a:t>
            </a:r>
            <a:endParaRPr lang="en-US" altLang="en-US" sz="2000">
              <a:solidFill>
                <a:srgbClr val="9900CC"/>
              </a:solidFill>
              <a:sym typeface="Symbol" pitchFamily="18" charset="2"/>
            </a:endParaRPr>
          </a:p>
          <a:p>
            <a:pPr marL="285739" indent="-285739">
              <a:buFontTx/>
              <a:buChar char="•"/>
            </a:pPr>
            <a:r>
              <a:rPr lang="en-US" altLang="en-US" sz="2000">
                <a:solidFill>
                  <a:srgbClr val="9900CC"/>
                </a:solidFill>
                <a:sym typeface="Symbol" pitchFamily="18" charset="2"/>
              </a:rPr>
              <a:t>There are</a:t>
            </a:r>
            <a:br>
              <a:rPr lang="en-US" altLang="en-US" sz="2000">
                <a:solidFill>
                  <a:srgbClr val="9900CC"/>
                </a:solidFill>
                <a:sym typeface="Symbol" pitchFamily="18" charset="2"/>
              </a:rPr>
            </a:br>
            <a:r>
              <a:rPr lang="en-US" altLang="en-US" sz="2000">
                <a:solidFill>
                  <a:srgbClr val="9900CC"/>
                </a:solidFill>
                <a:sym typeface="Symbol" pitchFamily="18" charset="2"/>
              </a:rPr>
              <a:t>other ways</a:t>
            </a:r>
            <a:br>
              <a:rPr lang="en-US" altLang="en-US" sz="2000">
                <a:solidFill>
                  <a:srgbClr val="9900CC"/>
                </a:solidFill>
                <a:sym typeface="Symbol" pitchFamily="18" charset="2"/>
              </a:rPr>
            </a:br>
            <a:r>
              <a:rPr lang="en-US" altLang="en-US" sz="2000">
                <a:solidFill>
                  <a:srgbClr val="9900CC"/>
                </a:solidFill>
                <a:sym typeface="Symbol" pitchFamily="18" charset="2"/>
              </a:rPr>
              <a:t>that also work</a:t>
            </a:r>
          </a:p>
        </p:txBody>
      </p:sp>
      <p:sp>
        <p:nvSpPr>
          <p:cNvPr id="15" name="Text Box 3"/>
          <p:cNvSpPr txBox="1">
            <a:spLocks noChangeArrowheads="1"/>
          </p:cNvSpPr>
          <p:nvPr/>
        </p:nvSpPr>
        <p:spPr bwMode="auto">
          <a:xfrm>
            <a:off x="3969" y="571500"/>
            <a:ext cx="9144000" cy="656655"/>
          </a:xfrm>
          <a:prstGeom prst="rect">
            <a:avLst/>
          </a:prstGeom>
          <a:solidFill>
            <a:schemeClr val="accent6"/>
          </a:solidFill>
          <a:ln>
            <a:noFill/>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defRPr/>
            </a:pPr>
            <a:r>
              <a:rPr lang="en-US" altLang="en-US" sz="3667" dirty="0">
                <a:solidFill>
                  <a:schemeClr val="bg1"/>
                </a:solidFill>
              </a:rPr>
              <a:t>The Dirac Matrices</a:t>
            </a:r>
          </a:p>
        </p:txBody>
      </p:sp>
      <p:graphicFrame>
        <p:nvGraphicFramePr>
          <p:cNvPr id="17" name="Object 30"/>
          <p:cNvGraphicFramePr>
            <a:graphicFrameLocks/>
          </p:cNvGraphicFramePr>
          <p:nvPr>
            <p:extLst>
              <p:ext uri="{D42A27DB-BD31-4B8C-83A1-F6EECF244321}">
                <p14:modId xmlns:p14="http://schemas.microsoft.com/office/powerpoint/2010/main" val="3474399834"/>
              </p:ext>
            </p:extLst>
          </p:nvPr>
        </p:nvGraphicFramePr>
        <p:xfrm>
          <a:off x="6667500" y="3485885"/>
          <a:ext cx="2391833" cy="1206500"/>
        </p:xfrm>
        <a:graphic>
          <a:graphicData uri="http://schemas.openxmlformats.org/presentationml/2006/ole">
            <mc:AlternateContent xmlns:mc="http://schemas.openxmlformats.org/markup-compatibility/2006">
              <mc:Choice xmlns:v="urn:schemas-microsoft-com:vml" Requires="v">
                <p:oleObj spid="_x0000_s39004" name="Equation" r:id="rId3" imgW="1435100" imgH="723900" progId="">
                  <p:embed/>
                </p:oleObj>
              </mc:Choice>
              <mc:Fallback>
                <p:oleObj name="Equation" r:id="rId3" imgW="1435100" imgH="723900" progId="">
                  <p:embed/>
                  <p:pic>
                    <p:nvPicPr>
                      <p:cNvPr id="0" name="Picture 3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67500" y="3485885"/>
                        <a:ext cx="2391833" cy="1206500"/>
                      </a:xfrm>
                      <a:prstGeom prst="rect">
                        <a:avLst/>
                      </a:prstGeom>
                      <a:noFill/>
                      <a:ln w="25400">
                        <a:solidFill>
                          <a:srgbClr val="FF0000"/>
                        </a:solidFill>
                        <a:prstDash val="dash"/>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149" name="Object 30"/>
          <p:cNvGraphicFramePr>
            <a:graphicFrameLocks/>
          </p:cNvGraphicFramePr>
          <p:nvPr/>
        </p:nvGraphicFramePr>
        <p:xfrm>
          <a:off x="2159000" y="1234282"/>
          <a:ext cx="3810000" cy="571500"/>
        </p:xfrm>
        <a:graphic>
          <a:graphicData uri="http://schemas.openxmlformats.org/presentationml/2006/ole">
            <mc:AlternateContent xmlns:mc="http://schemas.openxmlformats.org/markup-compatibility/2006">
              <mc:Choice xmlns:v="urn:schemas-microsoft-com:vml" Requires="v">
                <p:oleObj spid="_x0000_s39005" name="Equation" r:id="rId5" imgW="2286000" imgH="342900" progId="">
                  <p:embed/>
                </p:oleObj>
              </mc:Choice>
              <mc:Fallback>
                <p:oleObj name="Equation" r:id="rId5" imgW="2286000" imgH="342900" progId="">
                  <p:embed/>
                  <p:pic>
                    <p:nvPicPr>
                      <p:cNvPr id="0" name="Picture 33"/>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59000" y="1234282"/>
                        <a:ext cx="38100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prstDash val="dash"/>
                            <a:miter lim="800000"/>
                            <a:headEnd/>
                            <a:tailEnd/>
                          </a14:hiddenLine>
                        </a:ext>
                      </a:extLst>
                    </p:spPr>
                  </p:pic>
                </p:oleObj>
              </mc:Fallback>
            </mc:AlternateContent>
          </a:graphicData>
        </a:graphic>
      </p:graphicFrame>
      <p:graphicFrame>
        <p:nvGraphicFramePr>
          <p:cNvPr id="21" name="Object 30"/>
          <p:cNvGraphicFramePr>
            <a:graphicFrameLocks/>
          </p:cNvGraphicFramePr>
          <p:nvPr/>
        </p:nvGraphicFramePr>
        <p:xfrm>
          <a:off x="127000" y="2095500"/>
          <a:ext cx="9038167" cy="1100667"/>
        </p:xfrm>
        <a:graphic>
          <a:graphicData uri="http://schemas.openxmlformats.org/presentationml/2006/ole">
            <mc:AlternateContent xmlns:mc="http://schemas.openxmlformats.org/markup-compatibility/2006">
              <mc:Choice xmlns:v="urn:schemas-microsoft-com:vml" Requires="v">
                <p:oleObj spid="_x0000_s39006" name="Equation" r:id="rId7" imgW="5422900" imgH="660400" progId="">
                  <p:embed/>
                </p:oleObj>
              </mc:Choice>
              <mc:Fallback>
                <p:oleObj name="Equation" r:id="rId7" imgW="5422900" imgH="660400" progId="">
                  <p:embed/>
                  <p:pic>
                    <p:nvPicPr>
                      <p:cNvPr id="0" name="Picture 34"/>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7000" y="2095500"/>
                        <a:ext cx="9038167" cy="1100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prstDash val="dash"/>
                            <a:miter lim="800000"/>
                            <a:headEnd/>
                            <a:tailEnd/>
                          </a14:hiddenLine>
                        </a:ext>
                      </a:extLst>
                    </p:spPr>
                  </p:pic>
                </p:oleObj>
              </mc:Fallback>
            </mc:AlternateContent>
          </a:graphicData>
        </a:graphic>
      </p:graphicFrame>
      <p:graphicFrame>
        <p:nvGraphicFramePr>
          <p:cNvPr id="12" name="Object 30"/>
          <p:cNvGraphicFramePr>
            <a:graphicFrameLocks/>
          </p:cNvGraphicFramePr>
          <p:nvPr>
            <p:extLst>
              <p:ext uri="{D42A27DB-BD31-4B8C-83A1-F6EECF244321}">
                <p14:modId xmlns:p14="http://schemas.microsoft.com/office/powerpoint/2010/main" val="2435951128"/>
              </p:ext>
            </p:extLst>
          </p:nvPr>
        </p:nvGraphicFramePr>
        <p:xfrm>
          <a:off x="5566833" y="5154964"/>
          <a:ext cx="3492500" cy="804333"/>
        </p:xfrm>
        <a:graphic>
          <a:graphicData uri="http://schemas.openxmlformats.org/presentationml/2006/ole">
            <mc:AlternateContent xmlns:mc="http://schemas.openxmlformats.org/markup-compatibility/2006">
              <mc:Choice xmlns:v="urn:schemas-microsoft-com:vml" Requires="v">
                <p:oleObj spid="_x0000_s39007" name="Equation" r:id="rId9" imgW="2095500" imgH="482600" progId="">
                  <p:embed/>
                </p:oleObj>
              </mc:Choice>
              <mc:Fallback>
                <p:oleObj name="Equation" r:id="rId9" imgW="2095500" imgH="482600" progId="">
                  <p:embed/>
                  <p:pic>
                    <p:nvPicPr>
                      <p:cNvPr id="0" name="Picture 35"/>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566833" y="5154964"/>
                        <a:ext cx="3492500" cy="804333"/>
                      </a:xfrm>
                      <a:prstGeom prst="rect">
                        <a:avLst/>
                      </a:prstGeom>
                      <a:noFill/>
                      <a:ln w="25400">
                        <a:solidFill>
                          <a:srgbClr val="FF0000"/>
                        </a:solidFill>
                        <a:prstDash val="dash"/>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 name="Object 30"/>
          <p:cNvGraphicFramePr>
            <a:graphicFrameLocks/>
          </p:cNvGraphicFramePr>
          <p:nvPr/>
        </p:nvGraphicFramePr>
        <p:xfrm>
          <a:off x="2135187" y="5334000"/>
          <a:ext cx="3196167" cy="804333"/>
        </p:xfrm>
        <a:graphic>
          <a:graphicData uri="http://schemas.openxmlformats.org/presentationml/2006/ole">
            <mc:AlternateContent xmlns:mc="http://schemas.openxmlformats.org/markup-compatibility/2006">
              <mc:Choice xmlns:v="urn:schemas-microsoft-com:vml" Requires="v">
                <p:oleObj spid="_x0000_s39008" name="Equation" r:id="rId11" imgW="1916868" imgH="482391" progId="">
                  <p:embed/>
                </p:oleObj>
              </mc:Choice>
              <mc:Fallback>
                <p:oleObj name="Equation" r:id="rId11" imgW="1916868" imgH="482391" progId="">
                  <p:embed/>
                  <p:pic>
                    <p:nvPicPr>
                      <p:cNvPr id="0" name="Picture 36"/>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135187" y="5334000"/>
                        <a:ext cx="3196167" cy="804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prstDash val="dash"/>
                            <a:miter lim="800000"/>
                            <a:headEnd/>
                            <a:tailEnd/>
                          </a14:hiddenLine>
                        </a:ext>
                      </a:extLst>
                    </p:spPr>
                  </p:pic>
                </p:oleObj>
              </mc:Fallback>
            </mc:AlternateContent>
          </a:graphicData>
        </a:graphic>
      </p:graphicFrame>
      <p:sp>
        <p:nvSpPr>
          <p:cNvPr id="9" name="日付プレースホルダ 8"/>
          <p:cNvSpPr>
            <a:spLocks noGrp="1"/>
          </p:cNvSpPr>
          <p:nvPr>
            <p:ph type="dt" sz="half" idx="10"/>
          </p:nvPr>
        </p:nvSpPr>
        <p:spPr/>
        <p:txBody>
          <a:bodyPr/>
          <a:lstStyle/>
          <a:p>
            <a:pPr>
              <a:defRPr/>
            </a:pPr>
            <a:fld id="{604A2E92-B627-4104-B820-18D55B40C49F}" type="datetime1">
              <a:rPr lang="ja-JP" altLang="en-US" smtClean="0"/>
              <a:t>2017/9/17</a:t>
            </a:fld>
            <a:endParaRPr lang="ja-JP" altLang="en-US"/>
          </a:p>
        </p:txBody>
      </p:sp>
      <p:sp>
        <p:nvSpPr>
          <p:cNvPr id="10" name="フッター プレースホルダ 9"/>
          <p:cNvSpPr>
            <a:spLocks noGrp="1"/>
          </p:cNvSpPr>
          <p:nvPr>
            <p:ph type="ftr" sz="quarter" idx="11"/>
          </p:nvPr>
        </p:nvSpPr>
        <p:spPr/>
        <p:txBody>
          <a:bodyPr/>
          <a:lstStyle/>
          <a:p>
            <a:pPr>
              <a:defRPr/>
            </a:pPr>
            <a:r>
              <a:rPr lang="en-US" altLang="ja-JP"/>
              <a:t>Seoul U. Seminer</a:t>
            </a:r>
            <a:endParaRPr lang="ja-JP" altLang="en-US"/>
          </a:p>
        </p:txBody>
      </p:sp>
    </p:spTree>
    <p:extLst>
      <p:ext uri="{BB962C8B-B14F-4D97-AF65-F5344CB8AC3E}">
        <p14:creationId xmlns:p14="http://schemas.microsoft.com/office/powerpoint/2010/main" val="2813242915"/>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 calcmode="lin" valueType="num">
                                      <p:cBhvr additive="base">
                                        <p:cTn id="7" dur="500" fill="hold"/>
                                        <p:tgtEl>
                                          <p:spTgt spid="1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9">
                                            <p:txEl>
                                              <p:pRg st="0" end="0"/>
                                            </p:txEl>
                                          </p:spTgt>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2" presetClass="entr" presetSubtype="8" fill="hold" nodeType="after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left)">
                                      <p:cBhvr>
                                        <p:cTn id="12" dur="500"/>
                                        <p:tgtEl>
                                          <p:spTgt spid="2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19">
                                            <p:txEl>
                                              <p:pRg st="5" end="5"/>
                                            </p:txEl>
                                          </p:spTgt>
                                        </p:tgtEl>
                                        <p:attrNameLst>
                                          <p:attrName>style.visibility</p:attrName>
                                        </p:attrNameLst>
                                      </p:cBhvr>
                                      <p:to>
                                        <p:strVal val="visible"/>
                                      </p:to>
                                    </p:set>
                                    <p:anim calcmode="lin" valueType="num">
                                      <p:cBhvr additive="base">
                                        <p:cTn id="17" dur="500" fill="hold"/>
                                        <p:tgtEl>
                                          <p:spTgt spid="19">
                                            <p:txEl>
                                              <p:pRg st="5" end="5"/>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19">
                                            <p:txEl>
                                              <p:pRg st="5" end="5"/>
                                            </p:txEl>
                                          </p:spTgt>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500"/>
                            </p:stCondLst>
                            <p:childTnLst>
                              <p:par>
                                <p:cTn id="20" presetID="22" presetClass="entr" presetSubtype="8" fill="hold" nodeType="after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left)">
                                      <p:cBhvr>
                                        <p:cTn id="22" dur="500"/>
                                        <p:tgtEl>
                                          <p:spTgt spid="1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19">
                                            <p:txEl>
                                              <p:pRg st="6" end="6"/>
                                            </p:txEl>
                                          </p:spTgt>
                                        </p:tgtEl>
                                        <p:attrNameLst>
                                          <p:attrName>style.visibility</p:attrName>
                                        </p:attrNameLst>
                                      </p:cBhvr>
                                      <p:to>
                                        <p:strVal val="visible"/>
                                      </p:to>
                                    </p:set>
                                    <p:anim calcmode="lin" valueType="num">
                                      <p:cBhvr additive="base">
                                        <p:cTn id="27" dur="500" fill="hold"/>
                                        <p:tgtEl>
                                          <p:spTgt spid="19">
                                            <p:txEl>
                                              <p:pRg st="6" end="6"/>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19">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8" fill="hold" grpId="0" nodeType="clickEffect">
                                  <p:stCondLst>
                                    <p:cond delay="0"/>
                                  </p:stCondLst>
                                  <p:childTnLst>
                                    <p:set>
                                      <p:cBhvr>
                                        <p:cTn id="32" dur="1" fill="hold">
                                          <p:stCondLst>
                                            <p:cond delay="0"/>
                                          </p:stCondLst>
                                        </p:cTn>
                                        <p:tgtEl>
                                          <p:spTgt spid="19">
                                            <p:txEl>
                                              <p:pRg st="7" end="7"/>
                                            </p:txEl>
                                          </p:spTgt>
                                        </p:tgtEl>
                                        <p:attrNameLst>
                                          <p:attrName>style.visibility</p:attrName>
                                        </p:attrNameLst>
                                      </p:cBhvr>
                                      <p:to>
                                        <p:strVal val="visible"/>
                                      </p:to>
                                    </p:set>
                                    <p:anim calcmode="lin" valueType="num">
                                      <p:cBhvr additive="base">
                                        <p:cTn id="33" dur="500" fill="hold"/>
                                        <p:tgtEl>
                                          <p:spTgt spid="19">
                                            <p:txEl>
                                              <p:pRg st="7" end="7"/>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19">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 presetClass="entr" presetSubtype="8" fill="hold" grpId="0" nodeType="clickEffect">
                                  <p:stCondLst>
                                    <p:cond delay="0"/>
                                  </p:stCondLst>
                                  <p:childTnLst>
                                    <p:set>
                                      <p:cBhvr>
                                        <p:cTn id="38" dur="1" fill="hold">
                                          <p:stCondLst>
                                            <p:cond delay="0"/>
                                          </p:stCondLst>
                                        </p:cTn>
                                        <p:tgtEl>
                                          <p:spTgt spid="19">
                                            <p:txEl>
                                              <p:pRg st="8" end="8"/>
                                            </p:txEl>
                                          </p:spTgt>
                                        </p:tgtEl>
                                        <p:attrNameLst>
                                          <p:attrName>style.visibility</p:attrName>
                                        </p:attrNameLst>
                                      </p:cBhvr>
                                      <p:to>
                                        <p:strVal val="visible"/>
                                      </p:to>
                                    </p:set>
                                    <p:anim calcmode="lin" valueType="num">
                                      <p:cBhvr additive="base">
                                        <p:cTn id="39" dur="500" fill="hold"/>
                                        <p:tgtEl>
                                          <p:spTgt spid="19">
                                            <p:txEl>
                                              <p:pRg st="8" end="8"/>
                                            </p:txEl>
                                          </p:spTgt>
                                        </p:tgtEl>
                                        <p:attrNameLst>
                                          <p:attrName>ppt_x</p:attrName>
                                        </p:attrNameLst>
                                      </p:cBhvr>
                                      <p:tavLst>
                                        <p:tav tm="0">
                                          <p:val>
                                            <p:strVal val="0-#ppt_w/2"/>
                                          </p:val>
                                        </p:tav>
                                        <p:tav tm="100000">
                                          <p:val>
                                            <p:strVal val="#ppt_x"/>
                                          </p:val>
                                        </p:tav>
                                      </p:tavLst>
                                    </p:anim>
                                    <p:anim calcmode="lin" valueType="num">
                                      <p:cBhvr additive="base">
                                        <p:cTn id="40" dur="500" fill="hold"/>
                                        <p:tgtEl>
                                          <p:spTgt spid="19">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 presetClass="entr" presetSubtype="8" fill="hold" grpId="0" nodeType="clickEffect">
                                  <p:stCondLst>
                                    <p:cond delay="0"/>
                                  </p:stCondLst>
                                  <p:childTnLst>
                                    <p:set>
                                      <p:cBhvr>
                                        <p:cTn id="44" dur="1" fill="hold">
                                          <p:stCondLst>
                                            <p:cond delay="0"/>
                                          </p:stCondLst>
                                        </p:cTn>
                                        <p:tgtEl>
                                          <p:spTgt spid="19">
                                            <p:txEl>
                                              <p:pRg st="9" end="9"/>
                                            </p:txEl>
                                          </p:spTgt>
                                        </p:tgtEl>
                                        <p:attrNameLst>
                                          <p:attrName>style.visibility</p:attrName>
                                        </p:attrNameLst>
                                      </p:cBhvr>
                                      <p:to>
                                        <p:strVal val="visible"/>
                                      </p:to>
                                    </p:set>
                                    <p:anim calcmode="lin" valueType="num">
                                      <p:cBhvr additive="base">
                                        <p:cTn id="45" dur="500" fill="hold"/>
                                        <p:tgtEl>
                                          <p:spTgt spid="19">
                                            <p:txEl>
                                              <p:pRg st="9" end="9"/>
                                            </p:txEl>
                                          </p:spTgt>
                                        </p:tgtEl>
                                        <p:attrNameLst>
                                          <p:attrName>ppt_x</p:attrName>
                                        </p:attrNameLst>
                                      </p:cBhvr>
                                      <p:tavLst>
                                        <p:tav tm="0">
                                          <p:val>
                                            <p:strVal val="0-#ppt_w/2"/>
                                          </p:val>
                                        </p:tav>
                                        <p:tav tm="100000">
                                          <p:val>
                                            <p:strVal val="#ppt_x"/>
                                          </p:val>
                                        </p:tav>
                                      </p:tavLst>
                                    </p:anim>
                                    <p:anim calcmode="lin" valueType="num">
                                      <p:cBhvr additive="base">
                                        <p:cTn id="46" dur="500" fill="hold"/>
                                        <p:tgtEl>
                                          <p:spTgt spid="19">
                                            <p:txEl>
                                              <p:pRg st="9" end="9"/>
                                            </p:txEl>
                                          </p:spTgt>
                                        </p:tgtEl>
                                        <p:attrNameLst>
                                          <p:attrName>ppt_y</p:attrName>
                                        </p:attrNameLst>
                                      </p:cBhvr>
                                      <p:tavLst>
                                        <p:tav tm="0">
                                          <p:val>
                                            <p:strVal val="#ppt_y"/>
                                          </p:val>
                                        </p:tav>
                                        <p:tav tm="100000">
                                          <p:val>
                                            <p:strVal val="#ppt_y"/>
                                          </p:val>
                                        </p:tav>
                                      </p:tavLst>
                                    </p:anim>
                                  </p:childTnLst>
                                </p:cTn>
                              </p:par>
                            </p:childTnLst>
                          </p:cTn>
                        </p:par>
                        <p:par>
                          <p:cTn id="47" fill="hold" nodeType="afterGroup">
                            <p:stCondLst>
                              <p:cond delay="500"/>
                            </p:stCondLst>
                            <p:childTnLst>
                              <p:par>
                                <p:cTn id="48" presetID="22" presetClass="entr" presetSubtype="8" fill="hold" nodeType="after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wipe(left)">
                                      <p:cBhvr>
                                        <p:cTn id="50" dur="500"/>
                                        <p:tgtEl>
                                          <p:spTgt spid="12"/>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19">
                                            <p:txEl>
                                              <p:pRg st="10" end="10"/>
                                            </p:txEl>
                                          </p:spTgt>
                                        </p:tgtEl>
                                        <p:attrNameLst>
                                          <p:attrName>style.visibility</p:attrName>
                                        </p:attrNameLst>
                                      </p:cBhvr>
                                      <p:to>
                                        <p:strVal val="visible"/>
                                      </p:to>
                                    </p:set>
                                    <p:anim calcmode="lin" valueType="num">
                                      <p:cBhvr additive="base">
                                        <p:cTn id="55" dur="500" fill="hold"/>
                                        <p:tgtEl>
                                          <p:spTgt spid="19">
                                            <p:txEl>
                                              <p:pRg st="10" end="10"/>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19">
                                            <p:txEl>
                                              <p:pRg st="10" end="10"/>
                                            </p:txEl>
                                          </p:spTgt>
                                        </p:tgtEl>
                                        <p:attrNameLst>
                                          <p:attrName>ppt_y</p:attrName>
                                        </p:attrNameLst>
                                      </p:cBhvr>
                                      <p:tavLst>
                                        <p:tav tm="0">
                                          <p:val>
                                            <p:strVal val="#ppt_y"/>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19">
                                            <p:txEl>
                                              <p:pRg st="11" end="11"/>
                                            </p:txEl>
                                          </p:spTgt>
                                        </p:tgtEl>
                                        <p:attrNameLst>
                                          <p:attrName>style.visibility</p:attrName>
                                        </p:attrNameLst>
                                      </p:cBhvr>
                                      <p:to>
                                        <p:strVal val="visible"/>
                                      </p:to>
                                    </p:set>
                                    <p:anim calcmode="lin" valueType="num">
                                      <p:cBhvr additive="base">
                                        <p:cTn id="61" dur="500" fill="hold"/>
                                        <p:tgtEl>
                                          <p:spTgt spid="19">
                                            <p:txEl>
                                              <p:pRg st="11" end="11"/>
                                            </p:txEl>
                                          </p:spTgt>
                                        </p:tgtEl>
                                        <p:attrNameLst>
                                          <p:attrName>ppt_x</p:attrName>
                                        </p:attrNameLst>
                                      </p:cBhvr>
                                      <p:tavLst>
                                        <p:tav tm="0">
                                          <p:val>
                                            <p:strVal val="0-#ppt_w/2"/>
                                          </p:val>
                                        </p:tav>
                                        <p:tav tm="100000">
                                          <p:val>
                                            <p:strVal val="#ppt_x"/>
                                          </p:val>
                                        </p:tav>
                                      </p:tavLst>
                                    </p:anim>
                                    <p:anim calcmode="lin" valueType="num">
                                      <p:cBhvr additive="base">
                                        <p:cTn id="62" dur="500" fill="hold"/>
                                        <p:tgtEl>
                                          <p:spTgt spid="19">
                                            <p:txEl>
                                              <p:pRg st="11" end="11"/>
                                            </p:txEl>
                                          </p:spTgt>
                                        </p:tgtEl>
                                        <p:attrNameLst>
                                          <p:attrName>ppt_y</p:attrName>
                                        </p:attrNameLst>
                                      </p:cBhvr>
                                      <p:tavLst>
                                        <p:tav tm="0">
                                          <p:val>
                                            <p:strVal val="#ppt_y"/>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19">
                                            <p:txEl>
                                              <p:pRg st="12" end="12"/>
                                            </p:txEl>
                                          </p:spTgt>
                                        </p:tgtEl>
                                        <p:attrNameLst>
                                          <p:attrName>style.visibility</p:attrName>
                                        </p:attrNameLst>
                                      </p:cBhvr>
                                      <p:to>
                                        <p:strVal val="visible"/>
                                      </p:to>
                                    </p:set>
                                    <p:anim calcmode="lin" valueType="num">
                                      <p:cBhvr additive="base">
                                        <p:cTn id="67" dur="500" fill="hold"/>
                                        <p:tgtEl>
                                          <p:spTgt spid="19">
                                            <p:txEl>
                                              <p:pRg st="12" end="12"/>
                                            </p:txEl>
                                          </p:spTgt>
                                        </p:tgtEl>
                                        <p:attrNameLst>
                                          <p:attrName>ppt_x</p:attrName>
                                        </p:attrNameLst>
                                      </p:cBhvr>
                                      <p:tavLst>
                                        <p:tav tm="0">
                                          <p:val>
                                            <p:strVal val="0-#ppt_w/2"/>
                                          </p:val>
                                        </p:tav>
                                        <p:tav tm="100000">
                                          <p:val>
                                            <p:strVal val="#ppt_x"/>
                                          </p:val>
                                        </p:tav>
                                      </p:tavLst>
                                    </p:anim>
                                    <p:anim calcmode="lin" valueType="num">
                                      <p:cBhvr additive="base">
                                        <p:cTn id="68" dur="500" fill="hold"/>
                                        <p:tgtEl>
                                          <p:spTgt spid="19">
                                            <p:txEl>
                                              <p:pRg st="12" end="12"/>
                                            </p:txEl>
                                          </p:spTgt>
                                        </p:tgtEl>
                                        <p:attrNameLst>
                                          <p:attrName>ppt_y</p:attrName>
                                        </p:attrNameLst>
                                      </p:cBhvr>
                                      <p:tavLst>
                                        <p:tav tm="0">
                                          <p:val>
                                            <p:strVal val="#ppt_y"/>
                                          </p:val>
                                        </p:tav>
                                        <p:tav tm="100000">
                                          <p:val>
                                            <p:strVal val="#ppt_y"/>
                                          </p:val>
                                        </p:tav>
                                      </p:tavLst>
                                    </p:anim>
                                  </p:childTnLst>
                                </p:cTn>
                              </p:par>
                            </p:childTnLst>
                          </p:cTn>
                        </p:par>
                        <p:par>
                          <p:cTn id="69" fill="hold" nodeType="afterGroup">
                            <p:stCondLst>
                              <p:cond delay="500"/>
                            </p:stCondLst>
                            <p:childTnLst>
                              <p:par>
                                <p:cTn id="70" presetID="22" presetClass="entr" presetSubtype="8" fill="hold" nodeType="after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wipe(left)">
                                      <p:cBhvr>
                                        <p:cTn id="7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bld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Box 23"/>
          <p:cNvSpPr txBox="1">
            <a:spLocks noChangeArrowheads="1"/>
          </p:cNvSpPr>
          <p:nvPr/>
        </p:nvSpPr>
        <p:spPr bwMode="auto">
          <a:xfrm>
            <a:off x="127001" y="1209146"/>
            <a:ext cx="9020969" cy="4708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285739" indent="-285739">
              <a:buFontTx/>
              <a:buChar char="•"/>
            </a:pPr>
            <a:r>
              <a:rPr lang="en-US" altLang="en-US" sz="2000">
                <a:solidFill>
                  <a:srgbClr val="006600"/>
                </a:solidFill>
              </a:rPr>
              <a:t>These are 4 </a:t>
            </a:r>
            <a:r>
              <a:rPr lang="en-US" altLang="en-US" sz="2000">
                <a:solidFill>
                  <a:srgbClr val="006600"/>
                </a:solidFill>
                <a:sym typeface="Symbol" pitchFamily="18" charset="2"/>
              </a:rPr>
              <a:t> 4 matrices; for example</a:t>
            </a:r>
          </a:p>
          <a:p>
            <a:pPr marL="619100" lvl="1" indent="-238115">
              <a:buFontTx/>
              <a:buChar char="–"/>
            </a:pPr>
            <a:endParaRPr lang="en-US" altLang="en-US" sz="2000">
              <a:solidFill>
                <a:srgbClr val="2D2DB9"/>
              </a:solidFill>
              <a:sym typeface="Symbol" pitchFamily="18" charset="2"/>
            </a:endParaRPr>
          </a:p>
          <a:p>
            <a:pPr marL="619100" lvl="1" indent="-238115">
              <a:buFontTx/>
              <a:buChar char="–"/>
            </a:pPr>
            <a:endParaRPr lang="en-US" altLang="en-US" sz="2000">
              <a:solidFill>
                <a:srgbClr val="2D2DB9"/>
              </a:solidFill>
              <a:sym typeface="Symbol" pitchFamily="18" charset="2"/>
            </a:endParaRPr>
          </a:p>
          <a:p>
            <a:pPr marL="285739" indent="-285739">
              <a:buFontTx/>
              <a:buChar char="•"/>
            </a:pPr>
            <a:endParaRPr lang="en-US" altLang="en-US" sz="2000">
              <a:solidFill>
                <a:srgbClr val="FF0000"/>
              </a:solidFill>
              <a:sym typeface="Symbol" pitchFamily="18" charset="2"/>
            </a:endParaRPr>
          </a:p>
          <a:p>
            <a:pPr marL="285739" indent="-285739">
              <a:buFontTx/>
              <a:buChar char="•"/>
            </a:pPr>
            <a:endParaRPr lang="en-US" altLang="en-US" sz="2000">
              <a:solidFill>
                <a:srgbClr val="FF0000"/>
              </a:solidFill>
              <a:sym typeface="Symbol" pitchFamily="18" charset="2"/>
            </a:endParaRPr>
          </a:p>
          <a:p>
            <a:pPr marL="285739" indent="-285739">
              <a:buFontTx/>
              <a:buChar char="•"/>
            </a:pPr>
            <a:endParaRPr lang="en-US" altLang="en-US" sz="2000">
              <a:solidFill>
                <a:srgbClr val="FF0000"/>
              </a:solidFill>
              <a:sym typeface="Symbol" pitchFamily="18" charset="2"/>
            </a:endParaRPr>
          </a:p>
          <a:p>
            <a:pPr marL="285739" indent="-285739">
              <a:buFontTx/>
              <a:buChar char="•"/>
            </a:pPr>
            <a:endParaRPr lang="en-US" altLang="en-US" sz="2000">
              <a:solidFill>
                <a:srgbClr val="FF0000"/>
              </a:solidFill>
              <a:sym typeface="Symbol" pitchFamily="18" charset="2"/>
            </a:endParaRPr>
          </a:p>
          <a:p>
            <a:pPr marL="285739" indent="-285739">
              <a:buFontTx/>
              <a:buChar char="•"/>
            </a:pPr>
            <a:r>
              <a:rPr lang="en-US" altLang="en-US" sz="2000">
                <a:solidFill>
                  <a:srgbClr val="006600"/>
                </a:solidFill>
                <a:sym typeface="Symbol" pitchFamily="18" charset="2"/>
              </a:rPr>
              <a:t>We will avoid writing these out explicitly whenever possible</a:t>
            </a:r>
          </a:p>
          <a:p>
            <a:pPr marL="285739" indent="-285739">
              <a:buFontTx/>
              <a:buChar char="•"/>
            </a:pPr>
            <a:r>
              <a:rPr lang="en-US" altLang="en-US" sz="2000">
                <a:solidFill>
                  <a:srgbClr val="006600"/>
                </a:solidFill>
                <a:sym typeface="Symbol" pitchFamily="18" charset="2"/>
              </a:rPr>
              <a:t>Note that they are all Hermitian</a:t>
            </a:r>
          </a:p>
          <a:p>
            <a:pPr marL="285739" indent="-285739">
              <a:buFontTx/>
              <a:buChar char="•"/>
            </a:pPr>
            <a:r>
              <a:rPr lang="en-US" altLang="en-US" sz="2000">
                <a:solidFill>
                  <a:srgbClr val="0000FF"/>
                </a:solidFill>
                <a:sym typeface="Symbol" pitchFamily="18" charset="2"/>
              </a:rPr>
              <a:t>Hamiltonian is:</a:t>
            </a:r>
          </a:p>
          <a:p>
            <a:pPr marL="285739" indent="-285739">
              <a:buFontTx/>
              <a:buChar char="•"/>
            </a:pPr>
            <a:endParaRPr lang="en-US" altLang="en-US" sz="2000">
              <a:solidFill>
                <a:srgbClr val="0000FF"/>
              </a:solidFill>
              <a:sym typeface="Symbol" pitchFamily="18" charset="2"/>
            </a:endParaRPr>
          </a:p>
          <a:p>
            <a:pPr marL="285739" indent="-285739">
              <a:buFontTx/>
              <a:buChar char="•"/>
            </a:pPr>
            <a:r>
              <a:rPr lang="en-US" altLang="en-US" sz="2000">
                <a:solidFill>
                  <a:srgbClr val="0000FF"/>
                </a:solidFill>
                <a:sym typeface="Symbol" pitchFamily="18" charset="2"/>
              </a:rPr>
              <a:t>Time-independent Dirac equation</a:t>
            </a:r>
          </a:p>
          <a:p>
            <a:pPr marL="285739" indent="-285739">
              <a:buFontTx/>
              <a:buChar char="•"/>
            </a:pPr>
            <a:endParaRPr lang="en-US" altLang="en-US" sz="2000">
              <a:solidFill>
                <a:srgbClr val="0000FF"/>
              </a:solidFill>
              <a:sym typeface="Symbol" pitchFamily="18" charset="2"/>
            </a:endParaRPr>
          </a:p>
          <a:p>
            <a:pPr marL="285739" indent="-285739">
              <a:buFontTx/>
              <a:buChar char="•"/>
            </a:pPr>
            <a:r>
              <a:rPr lang="en-US" altLang="en-US" sz="2000">
                <a:solidFill>
                  <a:srgbClr val="9900CC"/>
                </a:solidFill>
                <a:sym typeface="Symbol" pitchFamily="18" charset="2"/>
              </a:rPr>
              <a:t>The Dirac equation implies</a:t>
            </a:r>
            <a:br>
              <a:rPr lang="en-US" altLang="en-US" sz="2000">
                <a:solidFill>
                  <a:srgbClr val="9900CC"/>
                </a:solidFill>
                <a:sym typeface="Symbol" pitchFamily="18" charset="2"/>
              </a:rPr>
            </a:br>
            <a:r>
              <a:rPr lang="en-US" altLang="en-US" sz="2000">
                <a:solidFill>
                  <a:srgbClr val="9900CC"/>
                </a:solidFill>
                <a:sym typeface="Symbol" pitchFamily="18" charset="2"/>
              </a:rPr>
              <a:t>the Klein-Gordon Equation</a:t>
            </a:r>
          </a:p>
        </p:txBody>
      </p:sp>
      <p:sp>
        <p:nvSpPr>
          <p:cNvPr id="15" name="Text Box 3"/>
          <p:cNvSpPr txBox="1">
            <a:spLocks noChangeArrowheads="1"/>
          </p:cNvSpPr>
          <p:nvPr/>
        </p:nvSpPr>
        <p:spPr bwMode="auto">
          <a:xfrm>
            <a:off x="3969" y="571500"/>
            <a:ext cx="9144000" cy="656655"/>
          </a:xfrm>
          <a:prstGeom prst="rect">
            <a:avLst/>
          </a:prstGeom>
          <a:solidFill>
            <a:schemeClr val="accent6"/>
          </a:solidFill>
          <a:ln>
            <a:noFill/>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defRPr/>
            </a:pPr>
            <a:r>
              <a:rPr lang="en-US" altLang="en-US" sz="3667" dirty="0">
                <a:solidFill>
                  <a:schemeClr val="bg1"/>
                </a:solidFill>
              </a:rPr>
              <a:t>More About the Free Dirac Equation</a:t>
            </a:r>
          </a:p>
        </p:txBody>
      </p:sp>
      <p:graphicFrame>
        <p:nvGraphicFramePr>
          <p:cNvPr id="7172" name="Object 30"/>
          <p:cNvGraphicFramePr>
            <a:graphicFrameLocks/>
          </p:cNvGraphicFramePr>
          <p:nvPr/>
        </p:nvGraphicFramePr>
        <p:xfrm>
          <a:off x="5577417" y="1276615"/>
          <a:ext cx="3492500" cy="804333"/>
        </p:xfrm>
        <a:graphic>
          <a:graphicData uri="http://schemas.openxmlformats.org/presentationml/2006/ole">
            <mc:AlternateContent xmlns:mc="http://schemas.openxmlformats.org/markup-compatibility/2006">
              <mc:Choice xmlns:v="urn:schemas-microsoft-com:vml" Requires="v">
                <p:oleObj spid="_x0000_s40064" name="Equation" r:id="rId3" imgW="2095500" imgH="482600" progId="">
                  <p:embed/>
                </p:oleObj>
              </mc:Choice>
              <mc:Fallback>
                <p:oleObj name="Equation" r:id="rId3" imgW="2095500" imgH="482600" progId="">
                  <p:embed/>
                  <p:pic>
                    <p:nvPicPr>
                      <p:cNvPr id="0" name="Picture 4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77417" y="1276615"/>
                        <a:ext cx="3492500" cy="804333"/>
                      </a:xfrm>
                      <a:prstGeom prst="rect">
                        <a:avLst/>
                      </a:prstGeom>
                      <a:noFill/>
                      <a:ln w="25400">
                        <a:solidFill>
                          <a:srgbClr val="FF0000"/>
                        </a:solidFill>
                        <a:prstDash val="dash"/>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30"/>
          <p:cNvGraphicFramePr>
            <a:graphicFrameLocks/>
          </p:cNvGraphicFramePr>
          <p:nvPr/>
        </p:nvGraphicFramePr>
        <p:xfrm>
          <a:off x="439208" y="1702594"/>
          <a:ext cx="4826000" cy="1524000"/>
        </p:xfrm>
        <a:graphic>
          <a:graphicData uri="http://schemas.openxmlformats.org/presentationml/2006/ole">
            <mc:AlternateContent xmlns:mc="http://schemas.openxmlformats.org/markup-compatibility/2006">
              <mc:Choice xmlns:v="urn:schemas-microsoft-com:vml" Requires="v">
                <p:oleObj spid="_x0000_s40065" name="Equation" r:id="rId5" imgW="2895600" imgH="914400" progId="">
                  <p:embed/>
                </p:oleObj>
              </mc:Choice>
              <mc:Fallback>
                <p:oleObj name="Equation" r:id="rId5" imgW="2895600" imgH="914400" progId="">
                  <p:embed/>
                  <p:pic>
                    <p:nvPicPr>
                      <p:cNvPr id="0" name="Picture 45"/>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9208" y="1702594"/>
                        <a:ext cx="4826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prstDash val="dash"/>
                            <a:miter lim="800000"/>
                            <a:headEnd/>
                            <a:tailEnd/>
                          </a14:hiddenLine>
                        </a:ext>
                      </a:extLst>
                    </p:spPr>
                  </p:pic>
                </p:oleObj>
              </mc:Fallback>
            </mc:AlternateContent>
          </a:graphicData>
        </a:graphic>
      </p:graphicFrame>
      <p:graphicFrame>
        <p:nvGraphicFramePr>
          <p:cNvPr id="7174" name="Object 30"/>
          <p:cNvGraphicFramePr>
            <a:graphicFrameLocks/>
          </p:cNvGraphicFramePr>
          <p:nvPr/>
        </p:nvGraphicFramePr>
        <p:xfrm>
          <a:off x="6159500" y="2225146"/>
          <a:ext cx="2836333" cy="656167"/>
        </p:xfrm>
        <a:graphic>
          <a:graphicData uri="http://schemas.openxmlformats.org/presentationml/2006/ole">
            <mc:AlternateContent xmlns:mc="http://schemas.openxmlformats.org/markup-compatibility/2006">
              <mc:Choice xmlns:v="urn:schemas-microsoft-com:vml" Requires="v">
                <p:oleObj spid="_x0000_s40066" name="Equation" r:id="rId7" imgW="1701800" imgH="393700" progId="">
                  <p:embed/>
                </p:oleObj>
              </mc:Choice>
              <mc:Fallback>
                <p:oleObj name="Equation" r:id="rId7" imgW="1701800" imgH="393700" progId="">
                  <p:embed/>
                  <p:pic>
                    <p:nvPicPr>
                      <p:cNvPr id="0" name="Picture 46"/>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59500" y="2225146"/>
                        <a:ext cx="2836333" cy="656167"/>
                      </a:xfrm>
                      <a:prstGeom prst="rect">
                        <a:avLst/>
                      </a:prstGeom>
                      <a:noFill/>
                      <a:ln w="25400">
                        <a:solidFill>
                          <a:srgbClr val="FF0000"/>
                        </a:solidFill>
                        <a:prstDash val="sysDot"/>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 name="Object 30"/>
          <p:cNvGraphicFramePr>
            <a:graphicFrameLocks/>
          </p:cNvGraphicFramePr>
          <p:nvPr/>
        </p:nvGraphicFramePr>
        <p:xfrm>
          <a:off x="2307167" y="4093104"/>
          <a:ext cx="3852333" cy="381000"/>
        </p:xfrm>
        <a:graphic>
          <a:graphicData uri="http://schemas.openxmlformats.org/presentationml/2006/ole">
            <mc:AlternateContent xmlns:mc="http://schemas.openxmlformats.org/markup-compatibility/2006">
              <mc:Choice xmlns:v="urn:schemas-microsoft-com:vml" Requires="v">
                <p:oleObj spid="_x0000_s40067" name="Equation" r:id="rId9" imgW="2311400" imgH="228600" progId="">
                  <p:embed/>
                </p:oleObj>
              </mc:Choice>
              <mc:Fallback>
                <p:oleObj name="Equation" r:id="rId9" imgW="2311400" imgH="228600" progId="">
                  <p:embed/>
                  <p:pic>
                    <p:nvPicPr>
                      <p:cNvPr id="0" name="Picture 47"/>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07167" y="4093104"/>
                        <a:ext cx="385233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prstDash val="sysDot"/>
                            <a:miter lim="800000"/>
                            <a:headEnd/>
                            <a:tailEnd/>
                          </a14:hiddenLine>
                        </a:ext>
                      </a:extLst>
                    </p:spPr>
                  </p:pic>
                </p:oleObj>
              </mc:Fallback>
            </mc:AlternateContent>
          </a:graphicData>
        </a:graphic>
      </p:graphicFrame>
      <p:graphicFrame>
        <p:nvGraphicFramePr>
          <p:cNvPr id="9" name="Object 30"/>
          <p:cNvGraphicFramePr>
            <a:graphicFrameLocks/>
          </p:cNvGraphicFramePr>
          <p:nvPr/>
        </p:nvGraphicFramePr>
        <p:xfrm>
          <a:off x="4116917" y="4544219"/>
          <a:ext cx="3196167" cy="465667"/>
        </p:xfrm>
        <a:graphic>
          <a:graphicData uri="http://schemas.openxmlformats.org/presentationml/2006/ole">
            <mc:AlternateContent xmlns:mc="http://schemas.openxmlformats.org/markup-compatibility/2006">
              <mc:Choice xmlns:v="urn:schemas-microsoft-com:vml" Requires="v">
                <p:oleObj spid="_x0000_s40068" name="Equation" r:id="rId11" imgW="1917700" imgH="279400" progId="">
                  <p:embed/>
                </p:oleObj>
              </mc:Choice>
              <mc:Fallback>
                <p:oleObj name="Equation" r:id="rId11" imgW="1917700" imgH="279400" progId="">
                  <p:embed/>
                  <p:pic>
                    <p:nvPicPr>
                      <p:cNvPr id="0" name="Picture 48"/>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116917" y="4544219"/>
                        <a:ext cx="3196167" cy="465667"/>
                      </a:xfrm>
                      <a:prstGeom prst="rect">
                        <a:avLst/>
                      </a:prstGeom>
                      <a:noFill/>
                      <a:ln w="25400">
                        <a:solidFill>
                          <a:srgbClr val="FF0000"/>
                        </a:solidFill>
                        <a:prstDash val="sysDot"/>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 name="Object 30"/>
          <p:cNvGraphicFramePr>
            <a:graphicFrameLocks/>
          </p:cNvGraphicFramePr>
          <p:nvPr/>
        </p:nvGraphicFramePr>
        <p:xfrm>
          <a:off x="4000500" y="3716073"/>
          <a:ext cx="1778000" cy="381000"/>
        </p:xfrm>
        <a:graphic>
          <a:graphicData uri="http://schemas.openxmlformats.org/presentationml/2006/ole">
            <mc:AlternateContent xmlns:mc="http://schemas.openxmlformats.org/markup-compatibility/2006">
              <mc:Choice xmlns:v="urn:schemas-microsoft-com:vml" Requires="v">
                <p:oleObj spid="_x0000_s40069" name="Equation" r:id="rId13" imgW="1066800" imgH="228600" progId="">
                  <p:embed/>
                </p:oleObj>
              </mc:Choice>
              <mc:Fallback>
                <p:oleObj name="Equation" r:id="rId13" imgW="1066800" imgH="228600" progId="">
                  <p:embed/>
                  <p:pic>
                    <p:nvPicPr>
                      <p:cNvPr id="0" name="Picture 49"/>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000500" y="3716073"/>
                        <a:ext cx="1778000" cy="381000"/>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 name="Object 30"/>
          <p:cNvGraphicFramePr>
            <a:graphicFrameLocks/>
          </p:cNvGraphicFramePr>
          <p:nvPr/>
        </p:nvGraphicFramePr>
        <p:xfrm>
          <a:off x="4116917" y="5204354"/>
          <a:ext cx="3111500" cy="698500"/>
        </p:xfrm>
        <a:graphic>
          <a:graphicData uri="http://schemas.openxmlformats.org/presentationml/2006/ole">
            <mc:AlternateContent xmlns:mc="http://schemas.openxmlformats.org/markup-compatibility/2006">
              <mc:Choice xmlns:v="urn:schemas-microsoft-com:vml" Requires="v">
                <p:oleObj spid="_x0000_s40070" name="Equation" r:id="rId15" imgW="1866900" imgH="419100" progId="">
                  <p:embed/>
                </p:oleObj>
              </mc:Choice>
              <mc:Fallback>
                <p:oleObj name="Equation" r:id="rId15" imgW="1866900" imgH="419100" progId="">
                  <p:embed/>
                  <p:pic>
                    <p:nvPicPr>
                      <p:cNvPr id="0" name="Picture 50"/>
                      <p:cNvPicPr>
                        <a:picLocks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116917" y="5204354"/>
                        <a:ext cx="3111500" cy="698500"/>
                      </a:xfrm>
                      <a:prstGeom prst="rect">
                        <a:avLst/>
                      </a:prstGeom>
                      <a:noFill/>
                      <a:ln w="25400">
                        <a:solidFill>
                          <a:srgbClr val="00660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 name="日付プレースホルダ 12"/>
          <p:cNvSpPr>
            <a:spLocks noGrp="1"/>
          </p:cNvSpPr>
          <p:nvPr>
            <p:ph type="dt" sz="half" idx="10"/>
          </p:nvPr>
        </p:nvSpPr>
        <p:spPr/>
        <p:txBody>
          <a:bodyPr/>
          <a:lstStyle/>
          <a:p>
            <a:pPr>
              <a:defRPr/>
            </a:pPr>
            <a:fld id="{15D6FC9B-3A39-4783-A89D-9A42619C03B7}" type="datetime1">
              <a:rPr lang="ja-JP" altLang="en-US" smtClean="0"/>
              <a:t>2017/9/17</a:t>
            </a:fld>
            <a:endParaRPr lang="ja-JP" altLang="en-US"/>
          </a:p>
        </p:txBody>
      </p:sp>
      <p:sp>
        <p:nvSpPr>
          <p:cNvPr id="14" name="フッター プレースホルダ 13"/>
          <p:cNvSpPr>
            <a:spLocks noGrp="1"/>
          </p:cNvSpPr>
          <p:nvPr>
            <p:ph type="ftr" sz="quarter" idx="11"/>
          </p:nvPr>
        </p:nvSpPr>
        <p:spPr/>
        <p:txBody>
          <a:bodyPr/>
          <a:lstStyle/>
          <a:p>
            <a:pPr>
              <a:defRPr/>
            </a:pPr>
            <a:r>
              <a:rPr lang="en-US" altLang="ja-JP"/>
              <a:t>Seoul U. Seminer</a:t>
            </a:r>
            <a:endParaRPr lang="ja-JP" altLang="en-US"/>
          </a:p>
        </p:txBody>
      </p:sp>
    </p:spTree>
    <p:extLst>
      <p:ext uri="{BB962C8B-B14F-4D97-AF65-F5344CB8AC3E}">
        <p14:creationId xmlns:p14="http://schemas.microsoft.com/office/powerpoint/2010/main" val="1682149108"/>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 calcmode="lin" valueType="num">
                                      <p:cBhvr additive="base">
                                        <p:cTn id="7" dur="500" fill="hold"/>
                                        <p:tgtEl>
                                          <p:spTgt spid="1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9">
                                            <p:txEl>
                                              <p:pRg st="0" end="0"/>
                                            </p:txEl>
                                          </p:spTgt>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2" presetClass="entr" presetSubtype="8"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19">
                                            <p:txEl>
                                              <p:pRg st="7" end="7"/>
                                            </p:txEl>
                                          </p:spTgt>
                                        </p:tgtEl>
                                        <p:attrNameLst>
                                          <p:attrName>style.visibility</p:attrName>
                                        </p:attrNameLst>
                                      </p:cBhvr>
                                      <p:to>
                                        <p:strVal val="visible"/>
                                      </p:to>
                                    </p:set>
                                    <p:anim calcmode="lin" valueType="num">
                                      <p:cBhvr additive="base">
                                        <p:cTn id="17" dur="500" fill="hold"/>
                                        <p:tgtEl>
                                          <p:spTgt spid="19">
                                            <p:txEl>
                                              <p:pRg st="7" end="7"/>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19">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19">
                                            <p:txEl>
                                              <p:pRg st="8" end="8"/>
                                            </p:txEl>
                                          </p:spTgt>
                                        </p:tgtEl>
                                        <p:attrNameLst>
                                          <p:attrName>style.visibility</p:attrName>
                                        </p:attrNameLst>
                                      </p:cBhvr>
                                      <p:to>
                                        <p:strVal val="visible"/>
                                      </p:to>
                                    </p:set>
                                    <p:anim calcmode="lin" valueType="num">
                                      <p:cBhvr additive="base">
                                        <p:cTn id="23" dur="500" fill="hold"/>
                                        <p:tgtEl>
                                          <p:spTgt spid="19">
                                            <p:txEl>
                                              <p:pRg st="8" end="8"/>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19">
                                            <p:txEl>
                                              <p:pRg st="8" end="8"/>
                                            </p:txEl>
                                          </p:spTgt>
                                        </p:tgtEl>
                                        <p:attrNameLst>
                                          <p:attrName>ppt_y</p:attrName>
                                        </p:attrNameLst>
                                      </p:cBhvr>
                                      <p:tavLst>
                                        <p:tav tm="0">
                                          <p:val>
                                            <p:strVal val="#ppt_y"/>
                                          </p:val>
                                        </p:tav>
                                        <p:tav tm="100000">
                                          <p:val>
                                            <p:strVal val="#ppt_y"/>
                                          </p:val>
                                        </p:tav>
                                      </p:tavLst>
                                    </p:anim>
                                  </p:childTnLst>
                                </p:cTn>
                              </p:par>
                            </p:childTnLst>
                          </p:cTn>
                        </p:par>
                        <p:par>
                          <p:cTn id="25" fill="hold" nodeType="afterGroup">
                            <p:stCondLst>
                              <p:cond delay="500"/>
                            </p:stCondLst>
                            <p:childTnLst>
                              <p:par>
                                <p:cTn id="26" presetID="22" presetClass="entr" presetSubtype="8" fill="hold"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500"/>
                                        <p:tgtEl>
                                          <p:spTgt spid="11"/>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8" fill="hold" grpId="0" nodeType="clickEffect">
                                  <p:stCondLst>
                                    <p:cond delay="0"/>
                                  </p:stCondLst>
                                  <p:childTnLst>
                                    <p:set>
                                      <p:cBhvr>
                                        <p:cTn id="32" dur="1" fill="hold">
                                          <p:stCondLst>
                                            <p:cond delay="0"/>
                                          </p:stCondLst>
                                        </p:cTn>
                                        <p:tgtEl>
                                          <p:spTgt spid="19">
                                            <p:txEl>
                                              <p:pRg st="9" end="9"/>
                                            </p:txEl>
                                          </p:spTgt>
                                        </p:tgtEl>
                                        <p:attrNameLst>
                                          <p:attrName>style.visibility</p:attrName>
                                        </p:attrNameLst>
                                      </p:cBhvr>
                                      <p:to>
                                        <p:strVal val="visible"/>
                                      </p:to>
                                    </p:set>
                                    <p:anim calcmode="lin" valueType="num">
                                      <p:cBhvr additive="base">
                                        <p:cTn id="33" dur="500" fill="hold"/>
                                        <p:tgtEl>
                                          <p:spTgt spid="19">
                                            <p:txEl>
                                              <p:pRg st="9" end="9"/>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19">
                                            <p:txEl>
                                              <p:pRg st="9" end="9"/>
                                            </p:txEl>
                                          </p:spTgt>
                                        </p:tgtEl>
                                        <p:attrNameLst>
                                          <p:attrName>ppt_y</p:attrName>
                                        </p:attrNameLst>
                                      </p:cBhvr>
                                      <p:tavLst>
                                        <p:tav tm="0">
                                          <p:val>
                                            <p:strVal val="#ppt_y"/>
                                          </p:val>
                                        </p:tav>
                                        <p:tav tm="100000">
                                          <p:val>
                                            <p:strVal val="#ppt_y"/>
                                          </p:val>
                                        </p:tav>
                                      </p:tavLst>
                                    </p:anim>
                                  </p:childTnLst>
                                </p:cTn>
                              </p:par>
                            </p:childTnLst>
                          </p:cTn>
                        </p:par>
                        <p:par>
                          <p:cTn id="35" fill="hold" nodeType="afterGroup">
                            <p:stCondLst>
                              <p:cond delay="500"/>
                            </p:stCondLst>
                            <p:childTnLst>
                              <p:par>
                                <p:cTn id="36" presetID="22" presetClass="entr" presetSubtype="8" fill="hold" nodeType="after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wipe(left)">
                                      <p:cBhvr>
                                        <p:cTn id="38" dur="500"/>
                                        <p:tgtEl>
                                          <p:spTgt spid="7"/>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19">
                                            <p:txEl>
                                              <p:pRg st="11" end="11"/>
                                            </p:txEl>
                                          </p:spTgt>
                                        </p:tgtEl>
                                        <p:attrNameLst>
                                          <p:attrName>style.visibility</p:attrName>
                                        </p:attrNameLst>
                                      </p:cBhvr>
                                      <p:to>
                                        <p:strVal val="visible"/>
                                      </p:to>
                                    </p:set>
                                    <p:anim calcmode="lin" valueType="num">
                                      <p:cBhvr additive="base">
                                        <p:cTn id="43" dur="500" fill="hold"/>
                                        <p:tgtEl>
                                          <p:spTgt spid="19">
                                            <p:txEl>
                                              <p:pRg st="11" end="11"/>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19">
                                            <p:txEl>
                                              <p:pRg st="11" end="11"/>
                                            </p:txEl>
                                          </p:spTgt>
                                        </p:tgtEl>
                                        <p:attrNameLst>
                                          <p:attrName>ppt_y</p:attrName>
                                        </p:attrNameLst>
                                      </p:cBhvr>
                                      <p:tavLst>
                                        <p:tav tm="0">
                                          <p:val>
                                            <p:strVal val="#ppt_y"/>
                                          </p:val>
                                        </p:tav>
                                        <p:tav tm="100000">
                                          <p:val>
                                            <p:strVal val="#ppt_y"/>
                                          </p:val>
                                        </p:tav>
                                      </p:tavLst>
                                    </p:anim>
                                  </p:childTnLst>
                                </p:cTn>
                              </p:par>
                            </p:childTnLst>
                          </p:cTn>
                        </p:par>
                        <p:par>
                          <p:cTn id="45" fill="hold" nodeType="afterGroup">
                            <p:stCondLst>
                              <p:cond delay="500"/>
                            </p:stCondLst>
                            <p:childTnLst>
                              <p:par>
                                <p:cTn id="46" presetID="22" presetClass="entr" presetSubtype="8" fill="hold" nodeType="after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wipe(left)">
                                      <p:cBhvr>
                                        <p:cTn id="48" dur="500"/>
                                        <p:tgtEl>
                                          <p:spTgt spid="9"/>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2" presetClass="entr" presetSubtype="8" fill="hold" grpId="0" nodeType="clickEffect">
                                  <p:stCondLst>
                                    <p:cond delay="0"/>
                                  </p:stCondLst>
                                  <p:childTnLst>
                                    <p:set>
                                      <p:cBhvr>
                                        <p:cTn id="52" dur="1" fill="hold">
                                          <p:stCondLst>
                                            <p:cond delay="0"/>
                                          </p:stCondLst>
                                        </p:cTn>
                                        <p:tgtEl>
                                          <p:spTgt spid="19">
                                            <p:txEl>
                                              <p:pRg st="13" end="13"/>
                                            </p:txEl>
                                          </p:spTgt>
                                        </p:tgtEl>
                                        <p:attrNameLst>
                                          <p:attrName>style.visibility</p:attrName>
                                        </p:attrNameLst>
                                      </p:cBhvr>
                                      <p:to>
                                        <p:strVal val="visible"/>
                                      </p:to>
                                    </p:set>
                                    <p:anim calcmode="lin" valueType="num">
                                      <p:cBhvr additive="base">
                                        <p:cTn id="53" dur="500" fill="hold"/>
                                        <p:tgtEl>
                                          <p:spTgt spid="19">
                                            <p:txEl>
                                              <p:pRg st="13" end="13"/>
                                            </p:txEl>
                                          </p:spTgt>
                                        </p:tgtEl>
                                        <p:attrNameLst>
                                          <p:attrName>ppt_x</p:attrName>
                                        </p:attrNameLst>
                                      </p:cBhvr>
                                      <p:tavLst>
                                        <p:tav tm="0">
                                          <p:val>
                                            <p:strVal val="0-#ppt_w/2"/>
                                          </p:val>
                                        </p:tav>
                                        <p:tav tm="100000">
                                          <p:val>
                                            <p:strVal val="#ppt_x"/>
                                          </p:val>
                                        </p:tav>
                                      </p:tavLst>
                                    </p:anim>
                                    <p:anim calcmode="lin" valueType="num">
                                      <p:cBhvr additive="base">
                                        <p:cTn id="54" dur="500" fill="hold"/>
                                        <p:tgtEl>
                                          <p:spTgt spid="19">
                                            <p:txEl>
                                              <p:pRg st="13" end="13"/>
                                            </p:txEl>
                                          </p:spTgt>
                                        </p:tgtEl>
                                        <p:attrNameLst>
                                          <p:attrName>ppt_y</p:attrName>
                                        </p:attrNameLst>
                                      </p:cBhvr>
                                      <p:tavLst>
                                        <p:tav tm="0">
                                          <p:val>
                                            <p:strVal val="#ppt_y"/>
                                          </p:val>
                                        </p:tav>
                                        <p:tav tm="100000">
                                          <p:val>
                                            <p:strVal val="#ppt_y"/>
                                          </p:val>
                                        </p:tav>
                                      </p:tavLst>
                                    </p:anim>
                                  </p:childTnLst>
                                </p:cTn>
                              </p:par>
                            </p:childTnLst>
                          </p:cTn>
                        </p:par>
                        <p:par>
                          <p:cTn id="55" fill="hold" nodeType="afterGroup">
                            <p:stCondLst>
                              <p:cond delay="500"/>
                            </p:stCondLst>
                            <p:childTnLst>
                              <p:par>
                                <p:cTn id="56" presetID="22" presetClass="entr" presetSubtype="8" fill="hold" nodeType="after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wipe(left)">
                                      <p:cBhvr>
                                        <p:cTn id="5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Proton </a:t>
            </a:r>
            <a:r>
              <a:rPr kumimoji="1" lang="en-US" altLang="ja-JP"/>
              <a:t>radius puzzle</a:t>
            </a:r>
            <a:endParaRPr kumimoji="1" lang="ja-JP" altLang="en-US"/>
          </a:p>
        </p:txBody>
      </p:sp>
      <p:pic>
        <p:nvPicPr>
          <p:cNvPr id="6" name="コンテンツ プレースホルダー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46102" y="1600200"/>
            <a:ext cx="6451796" cy="4525963"/>
          </a:xfrm>
        </p:spPr>
      </p:pic>
      <p:sp>
        <p:nvSpPr>
          <p:cNvPr id="4" name="日付プレースホルダー 3"/>
          <p:cNvSpPr>
            <a:spLocks noGrp="1"/>
          </p:cNvSpPr>
          <p:nvPr>
            <p:ph type="dt" sz="half" idx="10"/>
          </p:nvPr>
        </p:nvSpPr>
        <p:spPr/>
        <p:txBody>
          <a:bodyPr/>
          <a:lstStyle/>
          <a:p>
            <a:pPr>
              <a:defRPr/>
            </a:pPr>
            <a:fld id="{DA423FC7-159B-4FC7-856A-08D359260267}" type="datetime1">
              <a:rPr lang="ja-JP" altLang="en-US" smtClean="0"/>
              <a:t>2017/9/17</a:t>
            </a:fld>
            <a:endParaRPr lang="ja-JP" altLang="en-US"/>
          </a:p>
        </p:txBody>
      </p:sp>
      <p:sp>
        <p:nvSpPr>
          <p:cNvPr id="5" name="フッター プレースホルダー 4"/>
          <p:cNvSpPr>
            <a:spLocks noGrp="1"/>
          </p:cNvSpPr>
          <p:nvPr>
            <p:ph type="ftr" sz="quarter" idx="11"/>
          </p:nvPr>
        </p:nvSpPr>
        <p:spPr/>
        <p:txBody>
          <a:bodyPr/>
          <a:lstStyle/>
          <a:p>
            <a:pPr>
              <a:defRPr/>
            </a:pPr>
            <a:r>
              <a:rPr lang="en-US" altLang="ja-JP"/>
              <a:t>Seoul U. Seminer</a:t>
            </a:r>
            <a:endParaRPr lang="ja-JP" altLang="en-US"/>
          </a:p>
        </p:txBody>
      </p:sp>
    </p:spTree>
    <p:extLst>
      <p:ext uri="{BB962C8B-B14F-4D97-AF65-F5344CB8AC3E}">
        <p14:creationId xmlns:p14="http://schemas.microsoft.com/office/powerpoint/2010/main" val="4282422499"/>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Box 23"/>
          <p:cNvSpPr txBox="1">
            <a:spLocks noChangeArrowheads="1"/>
          </p:cNvSpPr>
          <p:nvPr/>
        </p:nvSpPr>
        <p:spPr bwMode="auto">
          <a:xfrm>
            <a:off x="254000" y="1931459"/>
            <a:ext cx="8191500" cy="34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285739" indent="-285739">
              <a:buFontTx/>
              <a:buChar char="•"/>
            </a:pPr>
            <a:r>
              <a:rPr lang="en-US" altLang="en-US" sz="2000">
                <a:solidFill>
                  <a:srgbClr val="2D2DB9"/>
                </a:solidFill>
              </a:rPr>
              <a:t>Start with time-independent Dirac equation</a:t>
            </a:r>
          </a:p>
          <a:p>
            <a:pPr marL="285739" indent="-285739">
              <a:buFontTx/>
              <a:buChar char="•"/>
            </a:pPr>
            <a:endParaRPr lang="en-US" altLang="en-US" sz="2000">
              <a:solidFill>
                <a:srgbClr val="2D2DB9"/>
              </a:solidFill>
            </a:endParaRPr>
          </a:p>
          <a:p>
            <a:pPr marL="285739" indent="-285739">
              <a:buFontTx/>
              <a:buChar char="•"/>
            </a:pPr>
            <a:r>
              <a:rPr lang="en-US" altLang="en-US" sz="2000">
                <a:solidFill>
                  <a:srgbClr val="2D2DB9"/>
                </a:solidFill>
              </a:rPr>
              <a:t>We expect there to be plane-wave solutions of this equation</a:t>
            </a:r>
          </a:p>
          <a:p>
            <a:pPr marL="285739" indent="-285739">
              <a:buFontTx/>
              <a:buChar char="•"/>
            </a:pPr>
            <a:r>
              <a:rPr lang="en-US" altLang="en-US" sz="2000">
                <a:solidFill>
                  <a:srgbClr val="2D2DB9"/>
                </a:solidFill>
              </a:rPr>
              <a:t>Substitute into the equation</a:t>
            </a:r>
          </a:p>
          <a:p>
            <a:pPr marL="285739" indent="-285739">
              <a:buFontTx/>
              <a:buChar char="•"/>
            </a:pPr>
            <a:r>
              <a:rPr lang="en-US" altLang="en-US" sz="2000">
                <a:solidFill>
                  <a:srgbClr val="7030A0"/>
                </a:solidFill>
              </a:rPr>
              <a:t>Write it out</a:t>
            </a:r>
            <a:br>
              <a:rPr lang="en-US" altLang="en-US" sz="2000">
                <a:solidFill>
                  <a:srgbClr val="7030A0"/>
                </a:solidFill>
              </a:rPr>
            </a:br>
            <a:r>
              <a:rPr lang="en-US" altLang="en-US" sz="2000">
                <a:solidFill>
                  <a:srgbClr val="7030A0"/>
                </a:solidFill>
              </a:rPr>
              <a:t>Dirac matrices</a:t>
            </a:r>
            <a:br>
              <a:rPr lang="en-US" altLang="en-US" sz="2000">
                <a:solidFill>
                  <a:srgbClr val="7030A0"/>
                </a:solidFill>
              </a:rPr>
            </a:br>
            <a:r>
              <a:rPr lang="en-US" altLang="en-US" sz="2000">
                <a:solidFill>
                  <a:srgbClr val="7030A0"/>
                </a:solidFill>
              </a:rPr>
              <a:t>explicitly:</a:t>
            </a:r>
          </a:p>
          <a:p>
            <a:pPr marL="285739" indent="-285739">
              <a:buFontTx/>
              <a:buChar char="•"/>
            </a:pPr>
            <a:r>
              <a:rPr lang="en-US" altLang="en-US" sz="2000">
                <a:solidFill>
                  <a:srgbClr val="006600"/>
                </a:solidFill>
              </a:rPr>
              <a:t>Makes sense to try to find eigenvectors of </a:t>
            </a:r>
            <a:r>
              <a:rPr lang="en-US" altLang="en-US" sz="2000" b="1">
                <a:solidFill>
                  <a:srgbClr val="006600"/>
                </a:solidFill>
                <a:sym typeface="Symbol" pitchFamily="18" charset="2"/>
              </a:rPr>
              <a:t></a:t>
            </a:r>
            <a:r>
              <a:rPr lang="en-US" altLang="en-US" sz="2000">
                <a:solidFill>
                  <a:srgbClr val="006600"/>
                </a:solidFill>
                <a:sym typeface="Symbol" pitchFamily="18" charset="2"/>
              </a:rPr>
              <a:t></a:t>
            </a:r>
            <a:r>
              <a:rPr lang="en-US" altLang="en-US" sz="2000" b="1">
                <a:solidFill>
                  <a:srgbClr val="006600"/>
                </a:solidFill>
                <a:sym typeface="Symbol" pitchFamily="18" charset="2"/>
              </a:rPr>
              <a:t>k</a:t>
            </a:r>
            <a:endParaRPr lang="en-US" altLang="en-US" sz="2000">
              <a:solidFill>
                <a:srgbClr val="006600"/>
              </a:solidFill>
            </a:endParaRPr>
          </a:p>
          <a:p>
            <a:pPr marL="285739" indent="-285739">
              <a:buFontTx/>
              <a:buChar char="•"/>
            </a:pPr>
            <a:r>
              <a:rPr lang="en-US" altLang="en-US" sz="2000">
                <a:solidFill>
                  <a:srgbClr val="006600"/>
                </a:solidFill>
                <a:sym typeface="Symbol" pitchFamily="18" charset="2"/>
              </a:rPr>
              <a:t>Call these two component eigenvectors </a:t>
            </a:r>
            <a:r>
              <a:rPr lang="en-US" altLang="en-US" sz="2000" i="1">
                <a:solidFill>
                  <a:srgbClr val="006600"/>
                </a:solidFill>
                <a:sym typeface="Symbol" pitchFamily="18" charset="2"/>
              </a:rPr>
              <a:t></a:t>
            </a:r>
            <a:r>
              <a:rPr lang="en-US" altLang="en-US" sz="2000" baseline="-25000">
                <a:solidFill>
                  <a:srgbClr val="006600"/>
                </a:solidFill>
                <a:sym typeface="Symbol" pitchFamily="18" charset="2"/>
              </a:rPr>
              <a:t></a:t>
            </a:r>
            <a:r>
              <a:rPr lang="en-US" altLang="en-US" sz="2000">
                <a:solidFill>
                  <a:srgbClr val="006600"/>
                </a:solidFill>
                <a:sym typeface="Symbol" pitchFamily="18" charset="2"/>
              </a:rPr>
              <a:t>:</a:t>
            </a:r>
          </a:p>
          <a:p>
            <a:pPr marL="285739" indent="-285739">
              <a:buFontTx/>
              <a:buChar char="•"/>
            </a:pPr>
            <a:r>
              <a:rPr lang="en-US" altLang="en-US" sz="2000">
                <a:solidFill>
                  <a:srgbClr val="006600"/>
                </a:solidFill>
                <a:sym typeface="Symbol" pitchFamily="18" charset="2"/>
              </a:rPr>
              <a:t>They depend only on the direction of </a:t>
            </a:r>
            <a:r>
              <a:rPr lang="en-US" altLang="en-US" sz="2000" b="1">
                <a:solidFill>
                  <a:srgbClr val="006600"/>
                </a:solidFill>
                <a:sym typeface="Symbol" pitchFamily="18" charset="2"/>
              </a:rPr>
              <a:t>k</a:t>
            </a:r>
            <a:r>
              <a:rPr lang="en-US" altLang="en-US" sz="2000">
                <a:solidFill>
                  <a:srgbClr val="006600"/>
                </a:solidFill>
                <a:sym typeface="Symbol" pitchFamily="18" charset="2"/>
              </a:rPr>
              <a:t>:</a:t>
            </a:r>
          </a:p>
          <a:p>
            <a:pPr marL="285739" indent="-285739">
              <a:buFontTx/>
              <a:buChar char="•"/>
            </a:pPr>
            <a:r>
              <a:rPr lang="en-US" altLang="en-US" sz="2000">
                <a:solidFill>
                  <a:srgbClr val="006600"/>
                </a:solidFill>
                <a:sym typeface="Symbol" pitchFamily="18" charset="2"/>
              </a:rPr>
              <a:t>Explicitly given by:</a:t>
            </a:r>
          </a:p>
        </p:txBody>
      </p:sp>
      <p:sp>
        <p:nvSpPr>
          <p:cNvPr id="15" name="Text Box 3"/>
          <p:cNvSpPr txBox="1">
            <a:spLocks noChangeArrowheads="1"/>
          </p:cNvSpPr>
          <p:nvPr/>
        </p:nvSpPr>
        <p:spPr bwMode="auto">
          <a:xfrm>
            <a:off x="-7938" y="1206500"/>
            <a:ext cx="9144000" cy="656655"/>
          </a:xfrm>
          <a:prstGeom prst="rect">
            <a:avLst/>
          </a:prstGeom>
          <a:solidFill>
            <a:schemeClr val="accent6"/>
          </a:solidFill>
          <a:ln>
            <a:noFill/>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defRPr/>
            </a:pPr>
            <a:r>
              <a:rPr lang="en-US" altLang="en-US" sz="3667" dirty="0">
                <a:solidFill>
                  <a:schemeClr val="bg1"/>
                </a:solidFill>
              </a:rPr>
              <a:t>Let’s Find Some Plane Waves</a:t>
            </a:r>
          </a:p>
        </p:txBody>
      </p:sp>
      <p:sp>
        <p:nvSpPr>
          <p:cNvPr id="8196" name="Text Box 3"/>
          <p:cNvSpPr txBox="1">
            <a:spLocks noChangeArrowheads="1"/>
          </p:cNvSpPr>
          <p:nvPr/>
        </p:nvSpPr>
        <p:spPr bwMode="auto">
          <a:xfrm>
            <a:off x="-7938" y="574146"/>
            <a:ext cx="9144000" cy="656655"/>
          </a:xfrm>
          <a:prstGeom prst="rect">
            <a:avLst/>
          </a:prstGeom>
          <a:solidFill>
            <a:srgbClr val="006600"/>
          </a:solidFill>
          <a:ln w="9525">
            <a:noFill/>
            <a:miter lim="800000"/>
            <a:headEnd/>
            <a:tailEnd/>
          </a:ln>
        </p:spPr>
        <p:txBody>
          <a:bodyPr>
            <a:spAutoFit/>
          </a:bodyPr>
          <a:lstStyle/>
          <a:p>
            <a:pPr algn="ctr"/>
            <a:r>
              <a:rPr lang="en-US" altLang="en-US" sz="3667" dirty="0"/>
              <a:t> Solving the Free Dirac Equation</a:t>
            </a:r>
          </a:p>
        </p:txBody>
      </p:sp>
      <p:graphicFrame>
        <p:nvGraphicFramePr>
          <p:cNvPr id="16" name="Object 30"/>
          <p:cNvGraphicFramePr>
            <a:graphicFrameLocks/>
          </p:cNvGraphicFramePr>
          <p:nvPr/>
        </p:nvGraphicFramePr>
        <p:xfrm>
          <a:off x="5461000" y="1931458"/>
          <a:ext cx="2497667" cy="465667"/>
        </p:xfrm>
        <a:graphic>
          <a:graphicData uri="http://schemas.openxmlformats.org/presentationml/2006/ole">
            <mc:AlternateContent xmlns:mc="http://schemas.openxmlformats.org/markup-compatibility/2006">
              <mc:Choice xmlns:v="urn:schemas-microsoft-com:vml" Requires="v">
                <p:oleObj spid="_x0000_s41088" name="Equation" r:id="rId3" imgW="1498600" imgH="279400" progId="">
                  <p:embed/>
                </p:oleObj>
              </mc:Choice>
              <mc:Fallback>
                <p:oleObj name="Equation" r:id="rId3" imgW="1498600" imgH="279400" progId="">
                  <p:embed/>
                  <p:pic>
                    <p:nvPicPr>
                      <p:cNvPr id="0" name="Picture 4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61000" y="1931458"/>
                        <a:ext cx="2497667" cy="465667"/>
                      </a:xfrm>
                      <a:prstGeom prst="rect">
                        <a:avLst/>
                      </a:prstGeom>
                      <a:noFill/>
                      <a:ln w="25400">
                        <a:solidFill>
                          <a:srgbClr val="FF0000"/>
                        </a:solidFill>
                        <a:prstDash val="sysDot"/>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7" name="Object 30"/>
          <p:cNvGraphicFramePr>
            <a:graphicFrameLocks/>
          </p:cNvGraphicFramePr>
          <p:nvPr/>
        </p:nvGraphicFramePr>
        <p:xfrm>
          <a:off x="6858000" y="2584979"/>
          <a:ext cx="1016000" cy="338667"/>
        </p:xfrm>
        <a:graphic>
          <a:graphicData uri="http://schemas.openxmlformats.org/presentationml/2006/ole">
            <mc:AlternateContent xmlns:mc="http://schemas.openxmlformats.org/markup-compatibility/2006">
              <mc:Choice xmlns:v="urn:schemas-microsoft-com:vml" Requires="v">
                <p:oleObj spid="_x0000_s41089" name="Equation" r:id="rId5" imgW="609336" imgH="203112" progId="">
                  <p:embed/>
                </p:oleObj>
              </mc:Choice>
              <mc:Fallback>
                <p:oleObj name="Equation" r:id="rId5" imgW="609336" imgH="203112" progId="">
                  <p:embed/>
                  <p:pic>
                    <p:nvPicPr>
                      <p:cNvPr id="0" name="Picture 45"/>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58000" y="2584979"/>
                        <a:ext cx="1016000" cy="338667"/>
                      </a:xfrm>
                      <a:prstGeom prst="rect">
                        <a:avLst/>
                      </a:prstGeom>
                      <a:noFill/>
                      <a:ln w="25400">
                        <a:solidFill>
                          <a:srgbClr val="2D2DB9"/>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Object 30"/>
          <p:cNvGraphicFramePr>
            <a:graphicFrameLocks/>
          </p:cNvGraphicFramePr>
          <p:nvPr/>
        </p:nvGraphicFramePr>
        <p:xfrm>
          <a:off x="3558646" y="2879990"/>
          <a:ext cx="3175000" cy="465667"/>
        </p:xfrm>
        <a:graphic>
          <a:graphicData uri="http://schemas.openxmlformats.org/presentationml/2006/ole">
            <mc:AlternateContent xmlns:mc="http://schemas.openxmlformats.org/markup-compatibility/2006">
              <mc:Choice xmlns:v="urn:schemas-microsoft-com:vml" Requires="v">
                <p:oleObj spid="_x0000_s41090" name="Equation" r:id="rId7" imgW="1905000" imgH="279400" progId="">
                  <p:embed/>
                </p:oleObj>
              </mc:Choice>
              <mc:Fallback>
                <p:oleObj name="Equation" r:id="rId7" imgW="1905000" imgH="279400" progId="">
                  <p:embed/>
                  <p:pic>
                    <p:nvPicPr>
                      <p:cNvPr id="0" name="Picture 46"/>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58646" y="2879990"/>
                        <a:ext cx="3175000" cy="465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prstDash val="dash"/>
                            <a:miter lim="800000"/>
                            <a:headEnd/>
                            <a:tailEnd/>
                          </a14:hiddenLine>
                        </a:ext>
                      </a:extLst>
                    </p:spPr>
                  </p:pic>
                </p:oleObj>
              </mc:Fallback>
            </mc:AlternateContent>
          </a:graphicData>
        </a:graphic>
      </p:graphicFrame>
      <p:graphicFrame>
        <p:nvGraphicFramePr>
          <p:cNvPr id="11" name="Object 30"/>
          <p:cNvGraphicFramePr>
            <a:graphicFrameLocks/>
          </p:cNvGraphicFramePr>
          <p:nvPr/>
        </p:nvGraphicFramePr>
        <p:xfrm>
          <a:off x="3638021" y="3282157"/>
          <a:ext cx="2751667" cy="804333"/>
        </p:xfrm>
        <a:graphic>
          <a:graphicData uri="http://schemas.openxmlformats.org/presentationml/2006/ole">
            <mc:AlternateContent xmlns:mc="http://schemas.openxmlformats.org/markup-compatibility/2006">
              <mc:Choice xmlns:v="urn:schemas-microsoft-com:vml" Requires="v">
                <p:oleObj spid="_x0000_s41091" name="Equation" r:id="rId9" imgW="1651000" imgH="482600" progId="">
                  <p:embed/>
                </p:oleObj>
              </mc:Choice>
              <mc:Fallback>
                <p:oleObj name="Equation" r:id="rId9" imgW="1651000" imgH="482600" progId="">
                  <p:embed/>
                  <p:pic>
                    <p:nvPicPr>
                      <p:cNvPr id="0" name="Picture 47"/>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38021" y="3282157"/>
                        <a:ext cx="2751667" cy="804333"/>
                      </a:xfrm>
                      <a:prstGeom prst="rect">
                        <a:avLst/>
                      </a:prstGeom>
                      <a:noFill/>
                      <a:ln w="19050">
                        <a:solidFill>
                          <a:srgbClr val="9900CC"/>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 name="Object 30"/>
          <p:cNvGraphicFramePr>
            <a:graphicFrameLocks/>
          </p:cNvGraphicFramePr>
          <p:nvPr/>
        </p:nvGraphicFramePr>
        <p:xfrm>
          <a:off x="5736167" y="4271699"/>
          <a:ext cx="1312333" cy="423333"/>
        </p:xfrm>
        <a:graphic>
          <a:graphicData uri="http://schemas.openxmlformats.org/presentationml/2006/ole">
            <mc:AlternateContent xmlns:mc="http://schemas.openxmlformats.org/markup-compatibility/2006">
              <mc:Choice xmlns:v="urn:schemas-microsoft-com:vml" Requires="v">
                <p:oleObj spid="_x0000_s41092" name="Equation" r:id="rId11" imgW="787058" imgH="253890" progId="">
                  <p:embed/>
                </p:oleObj>
              </mc:Choice>
              <mc:Fallback>
                <p:oleObj name="Equation" r:id="rId11" imgW="787058" imgH="253890" progId="">
                  <p:embed/>
                  <p:pic>
                    <p:nvPicPr>
                      <p:cNvPr id="0" name="Picture 48"/>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736167" y="4271699"/>
                        <a:ext cx="1312333" cy="423333"/>
                      </a:xfrm>
                      <a:prstGeom prst="rect">
                        <a:avLst/>
                      </a:prstGeom>
                      <a:noFill/>
                      <a:ln w="25400">
                        <a:solidFill>
                          <a:srgbClr val="00660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 name="Object 30"/>
          <p:cNvGraphicFramePr>
            <a:graphicFrameLocks/>
          </p:cNvGraphicFramePr>
          <p:nvPr/>
        </p:nvGraphicFramePr>
        <p:xfrm>
          <a:off x="4878917" y="4778375"/>
          <a:ext cx="3534833" cy="423333"/>
        </p:xfrm>
        <a:graphic>
          <a:graphicData uri="http://schemas.openxmlformats.org/presentationml/2006/ole">
            <mc:AlternateContent xmlns:mc="http://schemas.openxmlformats.org/markup-compatibility/2006">
              <mc:Choice xmlns:v="urn:schemas-microsoft-com:vml" Requires="v">
                <p:oleObj spid="_x0000_s41093" name="Equation" r:id="rId13" imgW="2120900" imgH="254000" progId="">
                  <p:embed/>
                </p:oleObj>
              </mc:Choice>
              <mc:Fallback>
                <p:oleObj name="Equation" r:id="rId13" imgW="2120900" imgH="254000" progId="">
                  <p:embed/>
                  <p:pic>
                    <p:nvPicPr>
                      <p:cNvPr id="0" name="Picture 49"/>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878917" y="4778375"/>
                        <a:ext cx="3534833" cy="423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prstDash val="dash"/>
                            <a:miter lim="800000"/>
                            <a:headEnd/>
                            <a:tailEnd/>
                          </a14:hiddenLine>
                        </a:ext>
                      </a:extLst>
                    </p:spPr>
                  </p:pic>
                </p:oleObj>
              </mc:Fallback>
            </mc:AlternateContent>
          </a:graphicData>
        </a:graphic>
      </p:graphicFrame>
      <p:graphicFrame>
        <p:nvGraphicFramePr>
          <p:cNvPr id="21" name="Object 30"/>
          <p:cNvGraphicFramePr>
            <a:graphicFrameLocks/>
          </p:cNvGraphicFramePr>
          <p:nvPr/>
        </p:nvGraphicFramePr>
        <p:xfrm>
          <a:off x="2730500" y="5355167"/>
          <a:ext cx="4296833" cy="846667"/>
        </p:xfrm>
        <a:graphic>
          <a:graphicData uri="http://schemas.openxmlformats.org/presentationml/2006/ole">
            <mc:AlternateContent xmlns:mc="http://schemas.openxmlformats.org/markup-compatibility/2006">
              <mc:Choice xmlns:v="urn:schemas-microsoft-com:vml" Requires="v">
                <p:oleObj spid="_x0000_s41094" name="Equation" r:id="rId15" imgW="2578100" imgH="508000" progId="">
                  <p:embed/>
                </p:oleObj>
              </mc:Choice>
              <mc:Fallback>
                <p:oleObj name="Equation" r:id="rId15" imgW="2578100" imgH="508000" progId="">
                  <p:embed/>
                  <p:pic>
                    <p:nvPicPr>
                      <p:cNvPr id="0" name="Picture 50"/>
                      <p:cNvPicPr>
                        <a:picLocks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730500" y="5355167"/>
                        <a:ext cx="4296833" cy="846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prstDash val="dash"/>
                            <a:miter lim="800000"/>
                            <a:headEnd/>
                            <a:tailEnd/>
                          </a14:hiddenLine>
                        </a:ext>
                      </a:extLst>
                    </p:spPr>
                  </p:pic>
                </p:oleObj>
              </mc:Fallback>
            </mc:AlternateContent>
          </a:graphicData>
        </a:graphic>
      </p:graphicFrame>
      <p:sp>
        <p:nvSpPr>
          <p:cNvPr id="14" name="日付プレースホルダ 13"/>
          <p:cNvSpPr>
            <a:spLocks noGrp="1"/>
          </p:cNvSpPr>
          <p:nvPr>
            <p:ph type="dt" sz="half" idx="10"/>
          </p:nvPr>
        </p:nvSpPr>
        <p:spPr/>
        <p:txBody>
          <a:bodyPr/>
          <a:lstStyle/>
          <a:p>
            <a:pPr>
              <a:defRPr/>
            </a:pPr>
            <a:fld id="{031D8C7A-1D86-4F42-96F2-7771C2F16C3C}" type="datetime1">
              <a:rPr lang="ja-JP" altLang="en-US" smtClean="0"/>
              <a:t>2017/9/17</a:t>
            </a:fld>
            <a:endParaRPr lang="ja-JP" altLang="en-US"/>
          </a:p>
        </p:txBody>
      </p:sp>
      <p:sp>
        <p:nvSpPr>
          <p:cNvPr id="18" name="フッター プレースホルダ 17"/>
          <p:cNvSpPr>
            <a:spLocks noGrp="1"/>
          </p:cNvSpPr>
          <p:nvPr>
            <p:ph type="ftr" sz="quarter" idx="11"/>
          </p:nvPr>
        </p:nvSpPr>
        <p:spPr/>
        <p:txBody>
          <a:bodyPr/>
          <a:lstStyle/>
          <a:p>
            <a:pPr>
              <a:defRPr/>
            </a:pPr>
            <a:r>
              <a:rPr lang="en-US" altLang="ja-JP"/>
              <a:t>Seoul U. Seminer</a:t>
            </a:r>
            <a:endParaRPr lang="ja-JP" altLang="en-US"/>
          </a:p>
        </p:txBody>
      </p:sp>
    </p:spTree>
    <p:extLst>
      <p:ext uri="{BB962C8B-B14F-4D97-AF65-F5344CB8AC3E}">
        <p14:creationId xmlns:p14="http://schemas.microsoft.com/office/powerpoint/2010/main" val="211611407"/>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 calcmode="lin" valueType="num">
                                      <p:cBhvr additive="base">
                                        <p:cTn id="7" dur="500" fill="hold"/>
                                        <p:tgtEl>
                                          <p:spTgt spid="1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9">
                                            <p:txEl>
                                              <p:pRg st="0" end="0"/>
                                            </p:txEl>
                                          </p:spTgt>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2" presetClass="entr" presetSubtype="8" fill="hold" nodeType="after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19">
                                            <p:txEl>
                                              <p:pRg st="2" end="2"/>
                                            </p:txEl>
                                          </p:spTgt>
                                        </p:tgtEl>
                                        <p:attrNameLst>
                                          <p:attrName>style.visibility</p:attrName>
                                        </p:attrNameLst>
                                      </p:cBhvr>
                                      <p:to>
                                        <p:strVal val="visible"/>
                                      </p:to>
                                    </p:set>
                                    <p:anim calcmode="lin" valueType="num">
                                      <p:cBhvr additive="base">
                                        <p:cTn id="17" dur="500" fill="hold"/>
                                        <p:tgtEl>
                                          <p:spTgt spid="19">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19">
                                            <p:txEl>
                                              <p:pRg st="2" end="2"/>
                                            </p:txEl>
                                          </p:spTgt>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500"/>
                            </p:stCondLst>
                            <p:childTnLst>
                              <p:par>
                                <p:cTn id="20" presetID="22" presetClass="entr" presetSubtype="8" fill="hold" nodeType="after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left)">
                                      <p:cBhvr>
                                        <p:cTn id="22" dur="500"/>
                                        <p:tgtEl>
                                          <p:spTgt spid="1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19">
                                            <p:txEl>
                                              <p:pRg st="3" end="3"/>
                                            </p:txEl>
                                          </p:spTgt>
                                        </p:tgtEl>
                                        <p:attrNameLst>
                                          <p:attrName>style.visibility</p:attrName>
                                        </p:attrNameLst>
                                      </p:cBhvr>
                                      <p:to>
                                        <p:strVal val="visible"/>
                                      </p:to>
                                    </p:set>
                                    <p:anim calcmode="lin" valueType="num">
                                      <p:cBhvr additive="base">
                                        <p:cTn id="27" dur="500" fill="hold"/>
                                        <p:tgtEl>
                                          <p:spTgt spid="19">
                                            <p:txEl>
                                              <p:pRg st="3" end="3"/>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19">
                                            <p:txEl>
                                              <p:pRg st="3" end="3"/>
                                            </p:txEl>
                                          </p:spTgt>
                                        </p:tgtEl>
                                        <p:attrNameLst>
                                          <p:attrName>ppt_y</p:attrName>
                                        </p:attrNameLst>
                                      </p:cBhvr>
                                      <p:tavLst>
                                        <p:tav tm="0">
                                          <p:val>
                                            <p:strVal val="#ppt_y"/>
                                          </p:val>
                                        </p:tav>
                                        <p:tav tm="100000">
                                          <p:val>
                                            <p:strVal val="#ppt_y"/>
                                          </p:val>
                                        </p:tav>
                                      </p:tavLst>
                                    </p:anim>
                                  </p:childTnLst>
                                </p:cTn>
                              </p:par>
                            </p:childTnLst>
                          </p:cTn>
                        </p:par>
                        <p:par>
                          <p:cTn id="29" fill="hold" nodeType="afterGroup">
                            <p:stCondLst>
                              <p:cond delay="500"/>
                            </p:stCondLst>
                            <p:childTnLst>
                              <p:par>
                                <p:cTn id="30" presetID="22" presetClass="entr" presetSubtype="8"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left)">
                                      <p:cBhvr>
                                        <p:cTn id="32" dur="500"/>
                                        <p:tgtEl>
                                          <p:spTgt spid="10"/>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9">
                                            <p:txEl>
                                              <p:pRg st="4" end="4"/>
                                            </p:txEl>
                                          </p:spTgt>
                                        </p:tgtEl>
                                        <p:attrNameLst>
                                          <p:attrName>style.visibility</p:attrName>
                                        </p:attrNameLst>
                                      </p:cBhvr>
                                      <p:to>
                                        <p:strVal val="visible"/>
                                      </p:to>
                                    </p:set>
                                    <p:anim calcmode="lin" valueType="num">
                                      <p:cBhvr additive="base">
                                        <p:cTn id="37" dur="500" fill="hold"/>
                                        <p:tgtEl>
                                          <p:spTgt spid="19">
                                            <p:txEl>
                                              <p:pRg st="4" end="4"/>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9">
                                            <p:txEl>
                                              <p:pRg st="4" end="4"/>
                                            </p:txEl>
                                          </p:spTgt>
                                        </p:tgtEl>
                                        <p:attrNameLst>
                                          <p:attrName>ppt_y</p:attrName>
                                        </p:attrNameLst>
                                      </p:cBhvr>
                                      <p:tavLst>
                                        <p:tav tm="0">
                                          <p:val>
                                            <p:strVal val="#ppt_y"/>
                                          </p:val>
                                        </p:tav>
                                        <p:tav tm="100000">
                                          <p:val>
                                            <p:strVal val="#ppt_y"/>
                                          </p:val>
                                        </p:tav>
                                      </p:tavLst>
                                    </p:anim>
                                  </p:childTnLst>
                                </p:cTn>
                              </p:par>
                            </p:childTnLst>
                          </p:cTn>
                        </p:par>
                        <p:par>
                          <p:cTn id="39" fill="hold" nodeType="afterGroup">
                            <p:stCondLst>
                              <p:cond delay="500"/>
                            </p:stCondLst>
                            <p:childTnLst>
                              <p:par>
                                <p:cTn id="40" presetID="22" presetClass="entr" presetSubtype="8" fill="hold" nodeType="after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left)">
                                      <p:cBhvr>
                                        <p:cTn id="42" dur="500"/>
                                        <p:tgtEl>
                                          <p:spTgt spid="11"/>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8" fill="hold" grpId="0" nodeType="clickEffect">
                                  <p:stCondLst>
                                    <p:cond delay="0"/>
                                  </p:stCondLst>
                                  <p:childTnLst>
                                    <p:set>
                                      <p:cBhvr>
                                        <p:cTn id="46" dur="1" fill="hold">
                                          <p:stCondLst>
                                            <p:cond delay="0"/>
                                          </p:stCondLst>
                                        </p:cTn>
                                        <p:tgtEl>
                                          <p:spTgt spid="19">
                                            <p:txEl>
                                              <p:pRg st="5" end="5"/>
                                            </p:txEl>
                                          </p:spTgt>
                                        </p:tgtEl>
                                        <p:attrNameLst>
                                          <p:attrName>style.visibility</p:attrName>
                                        </p:attrNameLst>
                                      </p:cBhvr>
                                      <p:to>
                                        <p:strVal val="visible"/>
                                      </p:to>
                                    </p:set>
                                    <p:anim calcmode="lin" valueType="num">
                                      <p:cBhvr additive="base">
                                        <p:cTn id="47" dur="500" fill="hold"/>
                                        <p:tgtEl>
                                          <p:spTgt spid="19">
                                            <p:txEl>
                                              <p:pRg st="5" end="5"/>
                                            </p:txEl>
                                          </p:spTgt>
                                        </p:tgtEl>
                                        <p:attrNameLst>
                                          <p:attrName>ppt_x</p:attrName>
                                        </p:attrNameLst>
                                      </p:cBhvr>
                                      <p:tavLst>
                                        <p:tav tm="0">
                                          <p:val>
                                            <p:strVal val="0-#ppt_w/2"/>
                                          </p:val>
                                        </p:tav>
                                        <p:tav tm="100000">
                                          <p:val>
                                            <p:strVal val="#ppt_x"/>
                                          </p:val>
                                        </p:tav>
                                      </p:tavLst>
                                    </p:anim>
                                    <p:anim calcmode="lin" valueType="num">
                                      <p:cBhvr additive="base">
                                        <p:cTn id="48" dur="500" fill="hold"/>
                                        <p:tgtEl>
                                          <p:spTgt spid="19">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2" presetClass="entr" presetSubtype="8" fill="hold" grpId="0" nodeType="clickEffect">
                                  <p:stCondLst>
                                    <p:cond delay="0"/>
                                  </p:stCondLst>
                                  <p:childTnLst>
                                    <p:set>
                                      <p:cBhvr>
                                        <p:cTn id="52" dur="1" fill="hold">
                                          <p:stCondLst>
                                            <p:cond delay="0"/>
                                          </p:stCondLst>
                                        </p:cTn>
                                        <p:tgtEl>
                                          <p:spTgt spid="19">
                                            <p:txEl>
                                              <p:pRg st="6" end="6"/>
                                            </p:txEl>
                                          </p:spTgt>
                                        </p:tgtEl>
                                        <p:attrNameLst>
                                          <p:attrName>style.visibility</p:attrName>
                                        </p:attrNameLst>
                                      </p:cBhvr>
                                      <p:to>
                                        <p:strVal val="visible"/>
                                      </p:to>
                                    </p:set>
                                    <p:anim calcmode="lin" valueType="num">
                                      <p:cBhvr additive="base">
                                        <p:cTn id="53" dur="500" fill="hold"/>
                                        <p:tgtEl>
                                          <p:spTgt spid="19">
                                            <p:txEl>
                                              <p:pRg st="6" end="6"/>
                                            </p:txEl>
                                          </p:spTgt>
                                        </p:tgtEl>
                                        <p:attrNameLst>
                                          <p:attrName>ppt_x</p:attrName>
                                        </p:attrNameLst>
                                      </p:cBhvr>
                                      <p:tavLst>
                                        <p:tav tm="0">
                                          <p:val>
                                            <p:strVal val="0-#ppt_w/2"/>
                                          </p:val>
                                        </p:tav>
                                        <p:tav tm="100000">
                                          <p:val>
                                            <p:strVal val="#ppt_x"/>
                                          </p:val>
                                        </p:tav>
                                      </p:tavLst>
                                    </p:anim>
                                    <p:anim calcmode="lin" valueType="num">
                                      <p:cBhvr additive="base">
                                        <p:cTn id="54" dur="500" fill="hold"/>
                                        <p:tgtEl>
                                          <p:spTgt spid="19">
                                            <p:txEl>
                                              <p:pRg st="6" end="6"/>
                                            </p:txEl>
                                          </p:spTgt>
                                        </p:tgtEl>
                                        <p:attrNameLst>
                                          <p:attrName>ppt_y</p:attrName>
                                        </p:attrNameLst>
                                      </p:cBhvr>
                                      <p:tavLst>
                                        <p:tav tm="0">
                                          <p:val>
                                            <p:strVal val="#ppt_y"/>
                                          </p:val>
                                        </p:tav>
                                        <p:tav tm="100000">
                                          <p:val>
                                            <p:strVal val="#ppt_y"/>
                                          </p:val>
                                        </p:tav>
                                      </p:tavLst>
                                    </p:anim>
                                  </p:childTnLst>
                                </p:cTn>
                              </p:par>
                            </p:childTnLst>
                          </p:cTn>
                        </p:par>
                        <p:par>
                          <p:cTn id="55" fill="hold" nodeType="afterGroup">
                            <p:stCondLst>
                              <p:cond delay="500"/>
                            </p:stCondLst>
                            <p:childTnLst>
                              <p:par>
                                <p:cTn id="56" presetID="22" presetClass="entr" presetSubtype="8" fill="hold" nodeType="after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wipe(left)">
                                      <p:cBhvr>
                                        <p:cTn id="58" dur="500"/>
                                        <p:tgtEl>
                                          <p:spTgt spid="12"/>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2" presetClass="entr" presetSubtype="8" fill="hold" grpId="0" nodeType="clickEffect">
                                  <p:stCondLst>
                                    <p:cond delay="0"/>
                                  </p:stCondLst>
                                  <p:childTnLst>
                                    <p:set>
                                      <p:cBhvr>
                                        <p:cTn id="62" dur="1" fill="hold">
                                          <p:stCondLst>
                                            <p:cond delay="0"/>
                                          </p:stCondLst>
                                        </p:cTn>
                                        <p:tgtEl>
                                          <p:spTgt spid="19">
                                            <p:txEl>
                                              <p:pRg st="7" end="7"/>
                                            </p:txEl>
                                          </p:spTgt>
                                        </p:tgtEl>
                                        <p:attrNameLst>
                                          <p:attrName>style.visibility</p:attrName>
                                        </p:attrNameLst>
                                      </p:cBhvr>
                                      <p:to>
                                        <p:strVal val="visible"/>
                                      </p:to>
                                    </p:set>
                                    <p:anim calcmode="lin" valueType="num">
                                      <p:cBhvr additive="base">
                                        <p:cTn id="63" dur="500" fill="hold"/>
                                        <p:tgtEl>
                                          <p:spTgt spid="19">
                                            <p:txEl>
                                              <p:pRg st="7" end="7"/>
                                            </p:txEl>
                                          </p:spTgt>
                                        </p:tgtEl>
                                        <p:attrNameLst>
                                          <p:attrName>ppt_x</p:attrName>
                                        </p:attrNameLst>
                                      </p:cBhvr>
                                      <p:tavLst>
                                        <p:tav tm="0">
                                          <p:val>
                                            <p:strVal val="0-#ppt_w/2"/>
                                          </p:val>
                                        </p:tav>
                                        <p:tav tm="100000">
                                          <p:val>
                                            <p:strVal val="#ppt_x"/>
                                          </p:val>
                                        </p:tav>
                                      </p:tavLst>
                                    </p:anim>
                                    <p:anim calcmode="lin" valueType="num">
                                      <p:cBhvr additive="base">
                                        <p:cTn id="64" dur="500" fill="hold"/>
                                        <p:tgtEl>
                                          <p:spTgt spid="19">
                                            <p:txEl>
                                              <p:pRg st="7" end="7"/>
                                            </p:txEl>
                                          </p:spTgt>
                                        </p:tgtEl>
                                        <p:attrNameLst>
                                          <p:attrName>ppt_y</p:attrName>
                                        </p:attrNameLst>
                                      </p:cBhvr>
                                      <p:tavLst>
                                        <p:tav tm="0">
                                          <p:val>
                                            <p:strVal val="#ppt_y"/>
                                          </p:val>
                                        </p:tav>
                                        <p:tav tm="100000">
                                          <p:val>
                                            <p:strVal val="#ppt_y"/>
                                          </p:val>
                                        </p:tav>
                                      </p:tavLst>
                                    </p:anim>
                                  </p:childTnLst>
                                </p:cTn>
                              </p:par>
                            </p:childTnLst>
                          </p:cTn>
                        </p:par>
                        <p:par>
                          <p:cTn id="65" fill="hold" nodeType="afterGroup">
                            <p:stCondLst>
                              <p:cond delay="500"/>
                            </p:stCondLst>
                            <p:childTnLst>
                              <p:par>
                                <p:cTn id="66" presetID="22" presetClass="entr" presetSubtype="8" fill="hold" nodeType="afterEffect">
                                  <p:stCondLst>
                                    <p:cond delay="0"/>
                                  </p:stCondLst>
                                  <p:childTnLst>
                                    <p:set>
                                      <p:cBhvr>
                                        <p:cTn id="67" dur="1" fill="hold">
                                          <p:stCondLst>
                                            <p:cond delay="0"/>
                                          </p:stCondLst>
                                        </p:cTn>
                                        <p:tgtEl>
                                          <p:spTgt spid="13"/>
                                        </p:tgtEl>
                                        <p:attrNameLst>
                                          <p:attrName>style.visibility</p:attrName>
                                        </p:attrNameLst>
                                      </p:cBhvr>
                                      <p:to>
                                        <p:strVal val="visible"/>
                                      </p:to>
                                    </p:set>
                                    <p:animEffect transition="in" filter="wipe(left)">
                                      <p:cBhvr>
                                        <p:cTn id="68" dur="500"/>
                                        <p:tgtEl>
                                          <p:spTgt spid="13"/>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8" fill="hold" grpId="0" nodeType="clickEffect">
                                  <p:stCondLst>
                                    <p:cond delay="0"/>
                                  </p:stCondLst>
                                  <p:childTnLst>
                                    <p:set>
                                      <p:cBhvr>
                                        <p:cTn id="72" dur="1" fill="hold">
                                          <p:stCondLst>
                                            <p:cond delay="0"/>
                                          </p:stCondLst>
                                        </p:cTn>
                                        <p:tgtEl>
                                          <p:spTgt spid="19">
                                            <p:txEl>
                                              <p:pRg st="8" end="8"/>
                                            </p:txEl>
                                          </p:spTgt>
                                        </p:tgtEl>
                                        <p:attrNameLst>
                                          <p:attrName>style.visibility</p:attrName>
                                        </p:attrNameLst>
                                      </p:cBhvr>
                                      <p:to>
                                        <p:strVal val="visible"/>
                                      </p:to>
                                    </p:set>
                                    <p:anim calcmode="lin" valueType="num">
                                      <p:cBhvr additive="base">
                                        <p:cTn id="73" dur="500" fill="hold"/>
                                        <p:tgtEl>
                                          <p:spTgt spid="19">
                                            <p:txEl>
                                              <p:pRg st="8" end="8"/>
                                            </p:txEl>
                                          </p:spTgt>
                                        </p:tgtEl>
                                        <p:attrNameLst>
                                          <p:attrName>ppt_x</p:attrName>
                                        </p:attrNameLst>
                                      </p:cBhvr>
                                      <p:tavLst>
                                        <p:tav tm="0">
                                          <p:val>
                                            <p:strVal val="0-#ppt_w/2"/>
                                          </p:val>
                                        </p:tav>
                                        <p:tav tm="100000">
                                          <p:val>
                                            <p:strVal val="#ppt_x"/>
                                          </p:val>
                                        </p:tav>
                                      </p:tavLst>
                                    </p:anim>
                                    <p:anim calcmode="lin" valueType="num">
                                      <p:cBhvr additive="base">
                                        <p:cTn id="74" dur="500" fill="hold"/>
                                        <p:tgtEl>
                                          <p:spTgt spid="19">
                                            <p:txEl>
                                              <p:pRg st="8" end="8"/>
                                            </p:txEl>
                                          </p:spTgt>
                                        </p:tgtEl>
                                        <p:attrNameLst>
                                          <p:attrName>ppt_y</p:attrName>
                                        </p:attrNameLst>
                                      </p:cBhvr>
                                      <p:tavLst>
                                        <p:tav tm="0">
                                          <p:val>
                                            <p:strVal val="#ppt_y"/>
                                          </p:val>
                                        </p:tav>
                                        <p:tav tm="100000">
                                          <p:val>
                                            <p:strVal val="#ppt_y"/>
                                          </p:val>
                                        </p:tav>
                                      </p:tavLst>
                                    </p:anim>
                                  </p:childTnLst>
                                </p:cTn>
                              </p:par>
                            </p:childTnLst>
                          </p:cTn>
                        </p:par>
                        <p:par>
                          <p:cTn id="75" fill="hold" nodeType="afterGroup">
                            <p:stCondLst>
                              <p:cond delay="500"/>
                            </p:stCondLst>
                            <p:childTnLst>
                              <p:par>
                                <p:cTn id="76" presetID="22" presetClass="entr" presetSubtype="8" fill="hold" nodeType="afterEffect">
                                  <p:stCondLst>
                                    <p:cond delay="0"/>
                                  </p:stCondLst>
                                  <p:childTnLst>
                                    <p:set>
                                      <p:cBhvr>
                                        <p:cTn id="77" dur="1" fill="hold">
                                          <p:stCondLst>
                                            <p:cond delay="0"/>
                                          </p:stCondLst>
                                        </p:cTn>
                                        <p:tgtEl>
                                          <p:spTgt spid="21"/>
                                        </p:tgtEl>
                                        <p:attrNameLst>
                                          <p:attrName>style.visibility</p:attrName>
                                        </p:attrNameLst>
                                      </p:cBhvr>
                                      <p:to>
                                        <p:strVal val="visible"/>
                                      </p:to>
                                    </p:set>
                                    <p:animEffect transition="in" filter="wipe(left)">
                                      <p:cBhvr>
                                        <p:cTn id="7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Box 23"/>
          <p:cNvSpPr txBox="1">
            <a:spLocks noChangeArrowheads="1"/>
          </p:cNvSpPr>
          <p:nvPr/>
        </p:nvSpPr>
        <p:spPr bwMode="auto">
          <a:xfrm>
            <a:off x="89958" y="1587500"/>
            <a:ext cx="6102615" cy="4708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285739" indent="-285739">
              <a:buFontTx/>
              <a:buChar char="•"/>
            </a:pPr>
            <a:r>
              <a:rPr lang="en-US" altLang="en-US" sz="2000">
                <a:solidFill>
                  <a:srgbClr val="2D2DB9"/>
                </a:solidFill>
              </a:rPr>
              <a:t>We now guess solutions of type:</a:t>
            </a:r>
          </a:p>
          <a:p>
            <a:pPr marL="285739" indent="-285739">
              <a:buFontTx/>
              <a:buChar char="•"/>
            </a:pPr>
            <a:r>
              <a:rPr lang="en-US" altLang="en-US" sz="2000">
                <a:solidFill>
                  <a:srgbClr val="2D2DB9"/>
                </a:solidFill>
              </a:rPr>
              <a:t>Substitute in:</a:t>
            </a:r>
          </a:p>
          <a:p>
            <a:pPr marL="285739" indent="-285739">
              <a:buFontTx/>
              <a:buChar char="•"/>
            </a:pPr>
            <a:endParaRPr lang="en-US" altLang="en-US" sz="2000">
              <a:solidFill>
                <a:srgbClr val="2D2DB9"/>
              </a:solidFill>
              <a:sym typeface="Symbol" pitchFamily="18" charset="2"/>
            </a:endParaRPr>
          </a:p>
          <a:p>
            <a:pPr marL="285739" indent="-285739">
              <a:buFontTx/>
              <a:buChar char="•"/>
            </a:pPr>
            <a:endParaRPr lang="en-US" altLang="en-US" sz="2000">
              <a:solidFill>
                <a:srgbClr val="2D2DB9"/>
              </a:solidFill>
              <a:sym typeface="Symbol" pitchFamily="18" charset="2"/>
            </a:endParaRPr>
          </a:p>
          <a:p>
            <a:pPr marL="285739" indent="-285739">
              <a:buFontTx/>
              <a:buChar char="•"/>
            </a:pPr>
            <a:endParaRPr lang="en-US" altLang="en-US" sz="2000">
              <a:solidFill>
                <a:srgbClr val="2D2DB9"/>
              </a:solidFill>
              <a:sym typeface="Symbol" pitchFamily="18" charset="2"/>
            </a:endParaRPr>
          </a:p>
          <a:p>
            <a:pPr marL="285739" indent="-285739">
              <a:buFontTx/>
              <a:buChar char="•"/>
            </a:pPr>
            <a:endParaRPr lang="en-US" altLang="en-US" sz="2000">
              <a:solidFill>
                <a:srgbClr val="2D2DB9"/>
              </a:solidFill>
              <a:sym typeface="Symbol" pitchFamily="18" charset="2"/>
            </a:endParaRPr>
          </a:p>
          <a:p>
            <a:pPr marL="285739" indent="-285739">
              <a:buFontTx/>
              <a:buChar char="•"/>
            </a:pPr>
            <a:r>
              <a:rPr lang="en-US" altLang="en-US" sz="2000">
                <a:solidFill>
                  <a:srgbClr val="006600"/>
                </a:solidFill>
                <a:sym typeface="Symbol" pitchFamily="18" charset="2"/>
              </a:rPr>
              <a:t>So we have:</a:t>
            </a:r>
          </a:p>
          <a:p>
            <a:pPr marL="285739" indent="-285739">
              <a:buFontTx/>
              <a:buChar char="•"/>
            </a:pPr>
            <a:r>
              <a:rPr lang="en-US" altLang="en-US" sz="2000">
                <a:solidFill>
                  <a:srgbClr val="006600"/>
                </a:solidFill>
                <a:sym typeface="Symbol" pitchFamily="18" charset="2"/>
              </a:rPr>
              <a:t>Simplify equations to get </a:t>
            </a:r>
            <a:r>
              <a:rPr lang="en-US" altLang="en-US" sz="2000" i="1">
                <a:solidFill>
                  <a:srgbClr val="006600"/>
                </a:solidFill>
                <a:sym typeface="Symbol" pitchFamily="18" charset="2"/>
              </a:rPr>
              <a:t>a</a:t>
            </a:r>
            <a:r>
              <a:rPr lang="en-US" altLang="en-US" sz="2000">
                <a:solidFill>
                  <a:srgbClr val="006600"/>
                </a:solidFill>
                <a:sym typeface="Symbol" pitchFamily="18" charset="2"/>
              </a:rPr>
              <a:t>/</a:t>
            </a:r>
            <a:r>
              <a:rPr lang="en-US" altLang="en-US" sz="2000" i="1">
                <a:solidFill>
                  <a:srgbClr val="006600"/>
                </a:solidFill>
                <a:sym typeface="Symbol" pitchFamily="18" charset="2"/>
              </a:rPr>
              <a:t>b</a:t>
            </a:r>
            <a:r>
              <a:rPr lang="en-US" altLang="en-US" sz="2000">
                <a:solidFill>
                  <a:srgbClr val="006600"/>
                </a:solidFill>
                <a:sym typeface="Symbol" pitchFamily="18" charset="2"/>
              </a:rPr>
              <a:t>:</a:t>
            </a:r>
          </a:p>
          <a:p>
            <a:pPr marL="285739" indent="-285739">
              <a:buFontTx/>
              <a:buChar char="•"/>
            </a:pPr>
            <a:r>
              <a:rPr lang="en-US" altLang="en-US" sz="2000">
                <a:solidFill>
                  <a:srgbClr val="006600"/>
                </a:solidFill>
                <a:sym typeface="Symbol" pitchFamily="18" charset="2"/>
              </a:rPr>
              <a:t>Cross multiply these equations:</a:t>
            </a:r>
          </a:p>
          <a:p>
            <a:pPr marL="285739" indent="-285739">
              <a:buFontTx/>
              <a:buChar char="•"/>
            </a:pPr>
            <a:r>
              <a:rPr lang="en-US" altLang="en-US" sz="2000">
                <a:solidFill>
                  <a:srgbClr val="9900CC"/>
                </a:solidFill>
                <a:sym typeface="Symbol" pitchFamily="18" charset="2"/>
              </a:rPr>
              <a:t>Solve for </a:t>
            </a:r>
            <a:r>
              <a:rPr lang="en-US" altLang="en-US" sz="2000" i="1">
                <a:solidFill>
                  <a:srgbClr val="9900CC"/>
                </a:solidFill>
                <a:sym typeface="Symbol" pitchFamily="18" charset="2"/>
              </a:rPr>
              <a:t>E</a:t>
            </a:r>
            <a:r>
              <a:rPr lang="en-US" altLang="en-US" sz="2000">
                <a:solidFill>
                  <a:srgbClr val="9900CC"/>
                </a:solidFill>
                <a:sym typeface="Symbol" pitchFamily="18" charset="2"/>
              </a:rPr>
              <a:t>:</a:t>
            </a:r>
          </a:p>
          <a:p>
            <a:pPr marL="619100" lvl="1" indent="-238115">
              <a:buFontTx/>
              <a:buChar char="–"/>
            </a:pPr>
            <a:r>
              <a:rPr lang="en-US" altLang="en-US" sz="2000">
                <a:solidFill>
                  <a:srgbClr val="9900CC"/>
                </a:solidFill>
                <a:sym typeface="Symbol" pitchFamily="18" charset="2"/>
              </a:rPr>
              <a:t>This equation is effectively </a:t>
            </a:r>
            <a:r>
              <a:rPr lang="en-US" altLang="en-US" sz="2000" i="1">
                <a:solidFill>
                  <a:srgbClr val="9900CC"/>
                </a:solidFill>
                <a:sym typeface="Symbol" pitchFamily="18" charset="2"/>
              </a:rPr>
              <a:t>E</a:t>
            </a:r>
            <a:r>
              <a:rPr lang="en-US" altLang="en-US" sz="2000" baseline="30000">
                <a:solidFill>
                  <a:srgbClr val="9900CC"/>
                </a:solidFill>
                <a:sym typeface="Symbol" pitchFamily="18" charset="2"/>
              </a:rPr>
              <a:t>2</a:t>
            </a:r>
            <a:r>
              <a:rPr lang="en-US" altLang="en-US" sz="2000">
                <a:solidFill>
                  <a:srgbClr val="9900CC"/>
                </a:solidFill>
                <a:sym typeface="Symbol" pitchFamily="18" charset="2"/>
              </a:rPr>
              <a:t> = </a:t>
            </a:r>
            <a:r>
              <a:rPr lang="en-US" altLang="en-US" sz="2000" i="1">
                <a:solidFill>
                  <a:srgbClr val="9900CC"/>
                </a:solidFill>
                <a:sym typeface="Symbol" pitchFamily="18" charset="2"/>
              </a:rPr>
              <a:t>p</a:t>
            </a:r>
            <a:r>
              <a:rPr lang="en-US" altLang="en-US" sz="2000" i="1" baseline="30000">
                <a:solidFill>
                  <a:srgbClr val="9900CC"/>
                </a:solidFill>
                <a:sym typeface="Symbol" pitchFamily="18" charset="2"/>
              </a:rPr>
              <a:t>2</a:t>
            </a:r>
            <a:r>
              <a:rPr lang="en-US" altLang="en-US" sz="2000" i="1">
                <a:solidFill>
                  <a:srgbClr val="9900CC"/>
                </a:solidFill>
                <a:sym typeface="Symbol" pitchFamily="18" charset="2"/>
              </a:rPr>
              <a:t>c</a:t>
            </a:r>
            <a:r>
              <a:rPr lang="en-US" altLang="en-US" sz="2000" baseline="30000">
                <a:solidFill>
                  <a:srgbClr val="9900CC"/>
                </a:solidFill>
                <a:sym typeface="Symbol" pitchFamily="18" charset="2"/>
              </a:rPr>
              <a:t>2</a:t>
            </a:r>
            <a:r>
              <a:rPr lang="en-US" altLang="en-US" sz="2000">
                <a:solidFill>
                  <a:srgbClr val="9900CC"/>
                </a:solidFill>
                <a:sym typeface="Symbol" pitchFamily="18" charset="2"/>
              </a:rPr>
              <a:t> + </a:t>
            </a:r>
            <a:r>
              <a:rPr lang="en-US" altLang="en-US" sz="2000" i="1">
                <a:solidFill>
                  <a:srgbClr val="9900CC"/>
                </a:solidFill>
                <a:sym typeface="Symbol" pitchFamily="18" charset="2"/>
              </a:rPr>
              <a:t>m</a:t>
            </a:r>
            <a:r>
              <a:rPr lang="en-US" altLang="en-US" sz="2000" baseline="30000">
                <a:solidFill>
                  <a:srgbClr val="9900CC"/>
                </a:solidFill>
                <a:sym typeface="Symbol" pitchFamily="18" charset="2"/>
              </a:rPr>
              <a:t>2</a:t>
            </a:r>
            <a:r>
              <a:rPr lang="en-US" altLang="en-US" sz="2000" i="1">
                <a:solidFill>
                  <a:srgbClr val="9900CC"/>
                </a:solidFill>
                <a:sym typeface="Symbol" pitchFamily="18" charset="2"/>
              </a:rPr>
              <a:t>c</a:t>
            </a:r>
            <a:r>
              <a:rPr lang="en-US" altLang="en-US" sz="2000" baseline="30000">
                <a:solidFill>
                  <a:srgbClr val="9900CC"/>
                </a:solidFill>
                <a:sym typeface="Symbol" pitchFamily="18" charset="2"/>
              </a:rPr>
              <a:t>4</a:t>
            </a:r>
            <a:endParaRPr lang="en-US" altLang="en-US" sz="2000">
              <a:solidFill>
                <a:srgbClr val="9900CC"/>
              </a:solidFill>
              <a:sym typeface="Symbol" pitchFamily="18" charset="2"/>
            </a:endParaRPr>
          </a:p>
          <a:p>
            <a:pPr marL="285739" indent="-285739">
              <a:buFontTx/>
              <a:buChar char="•"/>
            </a:pPr>
            <a:r>
              <a:rPr lang="en-US" altLang="en-US" sz="2000">
                <a:solidFill>
                  <a:srgbClr val="006600"/>
                </a:solidFill>
                <a:sym typeface="Symbol" pitchFamily="18" charset="2"/>
              </a:rPr>
              <a:t>This gives us </a:t>
            </a:r>
            <a:r>
              <a:rPr lang="en-US" altLang="en-US" sz="2000" i="1">
                <a:solidFill>
                  <a:srgbClr val="006600"/>
                </a:solidFill>
                <a:sym typeface="Symbol" pitchFamily="18" charset="2"/>
              </a:rPr>
              <a:t>a</a:t>
            </a:r>
            <a:r>
              <a:rPr lang="en-US" altLang="en-US" sz="2000">
                <a:solidFill>
                  <a:srgbClr val="006600"/>
                </a:solidFill>
                <a:sym typeface="Symbol" pitchFamily="18" charset="2"/>
              </a:rPr>
              <a:t> and </a:t>
            </a:r>
            <a:r>
              <a:rPr lang="en-US" altLang="en-US" sz="2000" i="1">
                <a:solidFill>
                  <a:srgbClr val="006600"/>
                </a:solidFill>
                <a:sym typeface="Symbol" pitchFamily="18" charset="2"/>
              </a:rPr>
              <a:t>b</a:t>
            </a:r>
            <a:r>
              <a:rPr lang="en-US" altLang="en-US" sz="2000">
                <a:solidFill>
                  <a:srgbClr val="006600"/>
                </a:solidFill>
                <a:sym typeface="Symbol" pitchFamily="18" charset="2"/>
              </a:rPr>
              <a:t> up to normalization:</a:t>
            </a:r>
          </a:p>
          <a:p>
            <a:pPr marL="285739" indent="-285739">
              <a:buFontTx/>
              <a:buChar char="•"/>
            </a:pPr>
            <a:r>
              <a:rPr lang="en-US" altLang="en-US" sz="2000">
                <a:solidFill>
                  <a:srgbClr val="FF0000"/>
                </a:solidFill>
                <a:sym typeface="Symbol" pitchFamily="18" charset="2"/>
              </a:rPr>
              <a:t>Put it all together:</a:t>
            </a:r>
          </a:p>
          <a:p>
            <a:pPr marL="285739" indent="-285739">
              <a:buFontTx/>
              <a:buChar char="•"/>
            </a:pPr>
            <a:r>
              <a:rPr lang="en-US" altLang="en-US" sz="2000">
                <a:solidFill>
                  <a:srgbClr val="FF0000"/>
                </a:solidFill>
                <a:sym typeface="Symbol" pitchFamily="18" charset="2"/>
              </a:rPr>
              <a:t>Normalization is complicated</a:t>
            </a:r>
            <a:br>
              <a:rPr lang="en-US" altLang="en-US" sz="2000">
                <a:solidFill>
                  <a:srgbClr val="FF0000"/>
                </a:solidFill>
                <a:sym typeface="Symbol" pitchFamily="18" charset="2"/>
              </a:rPr>
            </a:br>
            <a:r>
              <a:rPr lang="en-US" altLang="en-US" sz="2000">
                <a:solidFill>
                  <a:srgbClr val="FF0000"/>
                </a:solidFill>
                <a:sym typeface="Symbol" pitchFamily="18" charset="2"/>
              </a:rPr>
              <a:t>and, for us, irrelevant</a:t>
            </a:r>
          </a:p>
        </p:txBody>
      </p:sp>
      <p:sp>
        <p:nvSpPr>
          <p:cNvPr id="15" name="Text Box 3"/>
          <p:cNvSpPr txBox="1">
            <a:spLocks noChangeArrowheads="1"/>
          </p:cNvSpPr>
          <p:nvPr/>
        </p:nvSpPr>
        <p:spPr bwMode="auto">
          <a:xfrm>
            <a:off x="0" y="558271"/>
            <a:ext cx="9144000" cy="656655"/>
          </a:xfrm>
          <a:prstGeom prst="rect">
            <a:avLst/>
          </a:prstGeom>
          <a:solidFill>
            <a:schemeClr val="accent6"/>
          </a:solidFill>
          <a:ln>
            <a:noFill/>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defRPr/>
            </a:pPr>
            <a:r>
              <a:rPr lang="en-US" altLang="en-US" sz="3667" dirty="0">
                <a:solidFill>
                  <a:schemeClr val="bg1"/>
                </a:solidFill>
              </a:rPr>
              <a:t> … And We Find Two Solutions</a:t>
            </a:r>
          </a:p>
        </p:txBody>
      </p:sp>
      <p:graphicFrame>
        <p:nvGraphicFramePr>
          <p:cNvPr id="17" name="Object 30"/>
          <p:cNvGraphicFramePr>
            <a:graphicFrameLocks/>
          </p:cNvGraphicFramePr>
          <p:nvPr/>
        </p:nvGraphicFramePr>
        <p:xfrm>
          <a:off x="4228042" y="1488282"/>
          <a:ext cx="1058333" cy="804333"/>
        </p:xfrm>
        <a:graphic>
          <a:graphicData uri="http://schemas.openxmlformats.org/presentationml/2006/ole">
            <mc:AlternateContent xmlns:mc="http://schemas.openxmlformats.org/markup-compatibility/2006">
              <mc:Choice xmlns:v="urn:schemas-microsoft-com:vml" Requires="v">
                <p:oleObj spid="_x0000_s42220" name="Equation" r:id="rId3" imgW="634725" imgH="482391" progId="">
                  <p:embed/>
                </p:oleObj>
              </mc:Choice>
              <mc:Fallback>
                <p:oleObj name="Equation" r:id="rId3" imgW="634725" imgH="482391" progId="">
                  <p:embed/>
                  <p:pic>
                    <p:nvPicPr>
                      <p:cNvPr id="0" name="Picture 80"/>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28042" y="1488282"/>
                        <a:ext cx="1058333" cy="804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prstDash val="dash"/>
                            <a:miter lim="800000"/>
                            <a:headEnd/>
                            <a:tailEnd/>
                          </a14:hiddenLine>
                        </a:ext>
                      </a:extLst>
                    </p:spPr>
                  </p:pic>
                </p:oleObj>
              </mc:Fallback>
            </mc:AlternateContent>
          </a:graphicData>
        </a:graphic>
      </p:graphicFrame>
      <p:graphicFrame>
        <p:nvGraphicFramePr>
          <p:cNvPr id="9221" name="Object 30"/>
          <p:cNvGraphicFramePr>
            <a:graphicFrameLocks/>
          </p:cNvGraphicFramePr>
          <p:nvPr/>
        </p:nvGraphicFramePr>
        <p:xfrm>
          <a:off x="6223000" y="1285875"/>
          <a:ext cx="2751667" cy="804333"/>
        </p:xfrm>
        <a:graphic>
          <a:graphicData uri="http://schemas.openxmlformats.org/presentationml/2006/ole">
            <mc:AlternateContent xmlns:mc="http://schemas.openxmlformats.org/markup-compatibility/2006">
              <mc:Choice xmlns:v="urn:schemas-microsoft-com:vml" Requires="v">
                <p:oleObj spid="_x0000_s42221" name="Equation" r:id="rId5" imgW="1651000" imgH="482600" progId="">
                  <p:embed/>
                </p:oleObj>
              </mc:Choice>
              <mc:Fallback>
                <p:oleObj name="Equation" r:id="rId5" imgW="1651000" imgH="482600" progId="">
                  <p:embed/>
                  <p:pic>
                    <p:nvPicPr>
                      <p:cNvPr id="0" name="Picture 81"/>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23000" y="1285875"/>
                        <a:ext cx="2751667" cy="804333"/>
                      </a:xfrm>
                      <a:prstGeom prst="rect">
                        <a:avLst/>
                      </a:prstGeom>
                      <a:noFill/>
                      <a:ln w="25400">
                        <a:solidFill>
                          <a:srgbClr val="9900CC"/>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222" name="Object 30"/>
          <p:cNvGraphicFramePr>
            <a:graphicFrameLocks/>
          </p:cNvGraphicFramePr>
          <p:nvPr/>
        </p:nvGraphicFramePr>
        <p:xfrm>
          <a:off x="2669646" y="1227667"/>
          <a:ext cx="1312333" cy="423333"/>
        </p:xfrm>
        <a:graphic>
          <a:graphicData uri="http://schemas.openxmlformats.org/presentationml/2006/ole">
            <mc:AlternateContent xmlns:mc="http://schemas.openxmlformats.org/markup-compatibility/2006">
              <mc:Choice xmlns:v="urn:schemas-microsoft-com:vml" Requires="v">
                <p:oleObj spid="_x0000_s42222" name="Equation" r:id="rId7" imgW="787058" imgH="253890" progId="">
                  <p:embed/>
                </p:oleObj>
              </mc:Choice>
              <mc:Fallback>
                <p:oleObj name="Equation" r:id="rId7" imgW="787058" imgH="253890" progId="">
                  <p:embed/>
                  <p:pic>
                    <p:nvPicPr>
                      <p:cNvPr id="0" name="Picture 82"/>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69646" y="1227667"/>
                        <a:ext cx="1312333" cy="423333"/>
                      </a:xfrm>
                      <a:prstGeom prst="rect">
                        <a:avLst/>
                      </a:prstGeom>
                      <a:noFill/>
                      <a:ln w="25400">
                        <a:solidFill>
                          <a:srgbClr val="00660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223" name="Object 30"/>
          <p:cNvGraphicFramePr>
            <a:graphicFrameLocks/>
          </p:cNvGraphicFramePr>
          <p:nvPr/>
        </p:nvGraphicFramePr>
        <p:xfrm>
          <a:off x="825500" y="1270000"/>
          <a:ext cx="1016000" cy="338667"/>
        </p:xfrm>
        <a:graphic>
          <a:graphicData uri="http://schemas.openxmlformats.org/presentationml/2006/ole">
            <mc:AlternateContent xmlns:mc="http://schemas.openxmlformats.org/markup-compatibility/2006">
              <mc:Choice xmlns:v="urn:schemas-microsoft-com:vml" Requires="v">
                <p:oleObj spid="_x0000_s42223" name="Equation" r:id="rId9" imgW="609336" imgH="203112" progId="">
                  <p:embed/>
                </p:oleObj>
              </mc:Choice>
              <mc:Fallback>
                <p:oleObj name="Equation" r:id="rId9" imgW="609336" imgH="203112" progId="">
                  <p:embed/>
                  <p:pic>
                    <p:nvPicPr>
                      <p:cNvPr id="0" name="Picture 83"/>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25500" y="1270000"/>
                        <a:ext cx="1016000" cy="338667"/>
                      </a:xfrm>
                      <a:prstGeom prst="rect">
                        <a:avLst/>
                      </a:prstGeom>
                      <a:noFill/>
                      <a:ln w="25400">
                        <a:solidFill>
                          <a:srgbClr val="2D2DB9"/>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 name="Object 30"/>
          <p:cNvGraphicFramePr>
            <a:graphicFrameLocks/>
          </p:cNvGraphicFramePr>
          <p:nvPr/>
        </p:nvGraphicFramePr>
        <p:xfrm>
          <a:off x="238125" y="2407709"/>
          <a:ext cx="3725333" cy="804333"/>
        </p:xfrm>
        <a:graphic>
          <a:graphicData uri="http://schemas.openxmlformats.org/presentationml/2006/ole">
            <mc:AlternateContent xmlns:mc="http://schemas.openxmlformats.org/markup-compatibility/2006">
              <mc:Choice xmlns:v="urn:schemas-microsoft-com:vml" Requires="v">
                <p:oleObj spid="_x0000_s42224" name="Equation" r:id="rId11" imgW="2235200" imgH="482600" progId="">
                  <p:embed/>
                </p:oleObj>
              </mc:Choice>
              <mc:Fallback>
                <p:oleObj name="Equation" r:id="rId11" imgW="2235200" imgH="482600" progId="">
                  <p:embed/>
                  <p:pic>
                    <p:nvPicPr>
                      <p:cNvPr id="0" name="Picture 84"/>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38125" y="2407709"/>
                        <a:ext cx="3725333" cy="804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prstDash val="dash"/>
                            <a:miter lim="800000"/>
                            <a:headEnd/>
                            <a:tailEnd/>
                          </a14:hiddenLine>
                        </a:ext>
                      </a:extLst>
                    </p:spPr>
                  </p:pic>
                </p:oleObj>
              </mc:Fallback>
            </mc:AlternateContent>
          </a:graphicData>
        </a:graphic>
      </p:graphicFrame>
      <p:graphicFrame>
        <p:nvGraphicFramePr>
          <p:cNvPr id="20" name="Object 30"/>
          <p:cNvGraphicFramePr>
            <a:graphicFrameLocks/>
          </p:cNvGraphicFramePr>
          <p:nvPr/>
        </p:nvGraphicFramePr>
        <p:xfrm>
          <a:off x="3963459" y="2443428"/>
          <a:ext cx="2645833" cy="804333"/>
        </p:xfrm>
        <a:graphic>
          <a:graphicData uri="http://schemas.openxmlformats.org/presentationml/2006/ole">
            <mc:AlternateContent xmlns:mc="http://schemas.openxmlformats.org/markup-compatibility/2006">
              <mc:Choice xmlns:v="urn:schemas-microsoft-com:vml" Requires="v">
                <p:oleObj spid="_x0000_s42225" name="Equation" r:id="rId13" imgW="1586811" imgH="482391" progId="">
                  <p:embed/>
                </p:oleObj>
              </mc:Choice>
              <mc:Fallback>
                <p:oleObj name="Equation" r:id="rId13" imgW="1586811" imgH="482391" progId="">
                  <p:embed/>
                  <p:pic>
                    <p:nvPicPr>
                      <p:cNvPr id="0" name="Picture 85"/>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963459" y="2443428"/>
                        <a:ext cx="2645833" cy="804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prstDash val="dash"/>
                            <a:miter lim="800000"/>
                            <a:headEnd/>
                            <a:tailEnd/>
                          </a14:hiddenLine>
                        </a:ext>
                      </a:extLst>
                    </p:spPr>
                  </p:pic>
                </p:oleObj>
              </mc:Fallback>
            </mc:AlternateContent>
          </a:graphicData>
        </a:graphic>
      </p:graphicFrame>
      <p:graphicFrame>
        <p:nvGraphicFramePr>
          <p:cNvPr id="22" name="Object 30"/>
          <p:cNvGraphicFramePr>
            <a:graphicFrameLocks/>
          </p:cNvGraphicFramePr>
          <p:nvPr/>
        </p:nvGraphicFramePr>
        <p:xfrm>
          <a:off x="6598708" y="2280708"/>
          <a:ext cx="2413000" cy="1016000"/>
        </p:xfrm>
        <a:graphic>
          <a:graphicData uri="http://schemas.openxmlformats.org/presentationml/2006/ole">
            <mc:AlternateContent xmlns:mc="http://schemas.openxmlformats.org/markup-compatibility/2006">
              <mc:Choice xmlns:v="urn:schemas-microsoft-com:vml" Requires="v">
                <p:oleObj spid="_x0000_s42226" name="Equation" r:id="rId15" imgW="1447800" imgH="609600" progId="">
                  <p:embed/>
                </p:oleObj>
              </mc:Choice>
              <mc:Fallback>
                <p:oleObj name="Equation" r:id="rId15" imgW="1447800" imgH="609600" progId="">
                  <p:embed/>
                  <p:pic>
                    <p:nvPicPr>
                      <p:cNvPr id="0" name="Picture 86"/>
                      <p:cNvPicPr>
                        <a:picLocks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598708" y="2280708"/>
                        <a:ext cx="2413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prstDash val="dash"/>
                            <a:miter lim="800000"/>
                            <a:headEnd/>
                            <a:tailEnd/>
                          </a14:hiddenLine>
                        </a:ext>
                      </a:extLst>
                    </p:spPr>
                  </p:pic>
                </p:oleObj>
              </mc:Fallback>
            </mc:AlternateContent>
          </a:graphicData>
        </a:graphic>
      </p:graphicFrame>
      <p:graphicFrame>
        <p:nvGraphicFramePr>
          <p:cNvPr id="23" name="Object 30"/>
          <p:cNvGraphicFramePr>
            <a:graphicFrameLocks/>
          </p:cNvGraphicFramePr>
          <p:nvPr/>
        </p:nvGraphicFramePr>
        <p:xfrm>
          <a:off x="1918229" y="3459428"/>
          <a:ext cx="4318000" cy="381000"/>
        </p:xfrm>
        <a:graphic>
          <a:graphicData uri="http://schemas.openxmlformats.org/presentationml/2006/ole">
            <mc:AlternateContent xmlns:mc="http://schemas.openxmlformats.org/markup-compatibility/2006">
              <mc:Choice xmlns:v="urn:schemas-microsoft-com:vml" Requires="v">
                <p:oleObj spid="_x0000_s42227" name="Equation" r:id="rId17" imgW="2590800" imgH="228600" progId="">
                  <p:embed/>
                </p:oleObj>
              </mc:Choice>
              <mc:Fallback>
                <p:oleObj name="Equation" r:id="rId17" imgW="2590800" imgH="228600" progId="">
                  <p:embed/>
                  <p:pic>
                    <p:nvPicPr>
                      <p:cNvPr id="0" name="Picture 87"/>
                      <p:cNvPicPr>
                        <a:picLocks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918229" y="3459428"/>
                        <a:ext cx="4318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prstDash val="dash"/>
                            <a:miter lim="800000"/>
                            <a:headEnd/>
                            <a:tailEnd/>
                          </a14:hiddenLine>
                        </a:ext>
                      </a:extLst>
                    </p:spPr>
                  </p:pic>
                </p:oleObj>
              </mc:Fallback>
            </mc:AlternateContent>
          </a:graphicData>
        </a:graphic>
      </p:graphicFrame>
      <p:graphicFrame>
        <p:nvGraphicFramePr>
          <p:cNvPr id="24" name="Object 30"/>
          <p:cNvGraphicFramePr>
            <a:graphicFrameLocks/>
          </p:cNvGraphicFramePr>
          <p:nvPr/>
        </p:nvGraphicFramePr>
        <p:xfrm>
          <a:off x="6641042" y="3488532"/>
          <a:ext cx="2391833" cy="719667"/>
        </p:xfrm>
        <a:graphic>
          <a:graphicData uri="http://schemas.openxmlformats.org/presentationml/2006/ole">
            <mc:AlternateContent xmlns:mc="http://schemas.openxmlformats.org/markup-compatibility/2006">
              <mc:Choice xmlns:v="urn:schemas-microsoft-com:vml" Requires="v">
                <p:oleObj spid="_x0000_s42228" name="Equation" r:id="rId19" imgW="1435100" imgH="431800" progId="">
                  <p:embed/>
                </p:oleObj>
              </mc:Choice>
              <mc:Fallback>
                <p:oleObj name="Equation" r:id="rId19" imgW="1435100" imgH="431800" progId="">
                  <p:embed/>
                  <p:pic>
                    <p:nvPicPr>
                      <p:cNvPr id="0" name="Picture 88"/>
                      <p:cNvPicPr>
                        <a:picLocks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641042" y="3488532"/>
                        <a:ext cx="2391833" cy="719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prstDash val="dash"/>
                            <a:miter lim="800000"/>
                            <a:headEnd/>
                            <a:tailEnd/>
                          </a14:hiddenLine>
                        </a:ext>
                      </a:extLst>
                    </p:spPr>
                  </p:pic>
                </p:oleObj>
              </mc:Fallback>
            </mc:AlternateContent>
          </a:graphicData>
        </a:graphic>
      </p:graphicFrame>
      <p:graphicFrame>
        <p:nvGraphicFramePr>
          <p:cNvPr id="25" name="Object 30"/>
          <p:cNvGraphicFramePr>
            <a:graphicFrameLocks/>
          </p:cNvGraphicFramePr>
          <p:nvPr/>
        </p:nvGraphicFramePr>
        <p:xfrm>
          <a:off x="3981979" y="4065323"/>
          <a:ext cx="1989667" cy="338667"/>
        </p:xfrm>
        <a:graphic>
          <a:graphicData uri="http://schemas.openxmlformats.org/presentationml/2006/ole">
            <mc:AlternateContent xmlns:mc="http://schemas.openxmlformats.org/markup-compatibility/2006">
              <mc:Choice xmlns:v="urn:schemas-microsoft-com:vml" Requires="v">
                <p:oleObj spid="_x0000_s42229" name="Equation" r:id="rId21" imgW="1193800" imgH="203200" progId="">
                  <p:embed/>
                </p:oleObj>
              </mc:Choice>
              <mc:Fallback>
                <p:oleObj name="Equation" r:id="rId21" imgW="1193800" imgH="203200" progId="">
                  <p:embed/>
                  <p:pic>
                    <p:nvPicPr>
                      <p:cNvPr id="0" name="Picture 89"/>
                      <p:cNvPicPr>
                        <a:picLocks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3981979" y="4065323"/>
                        <a:ext cx="1989667" cy="338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prstDash val="dash"/>
                            <a:miter lim="800000"/>
                            <a:headEnd/>
                            <a:tailEnd/>
                          </a14:hiddenLine>
                        </a:ext>
                      </a:extLst>
                    </p:spPr>
                  </p:pic>
                </p:oleObj>
              </mc:Fallback>
            </mc:AlternateContent>
          </a:graphicData>
        </a:graphic>
      </p:graphicFrame>
      <p:graphicFrame>
        <p:nvGraphicFramePr>
          <p:cNvPr id="26" name="Object 30"/>
          <p:cNvGraphicFramePr>
            <a:graphicFrameLocks/>
          </p:cNvGraphicFramePr>
          <p:nvPr/>
        </p:nvGraphicFramePr>
        <p:xfrm>
          <a:off x="5143500" y="4947708"/>
          <a:ext cx="3280833" cy="402167"/>
        </p:xfrm>
        <a:graphic>
          <a:graphicData uri="http://schemas.openxmlformats.org/presentationml/2006/ole">
            <mc:AlternateContent xmlns:mc="http://schemas.openxmlformats.org/markup-compatibility/2006">
              <mc:Choice xmlns:v="urn:schemas-microsoft-com:vml" Requires="v">
                <p:oleObj spid="_x0000_s42230" name="Equation" r:id="rId23" imgW="1968500" imgH="241300" progId="">
                  <p:embed/>
                </p:oleObj>
              </mc:Choice>
              <mc:Fallback>
                <p:oleObj name="Equation" r:id="rId23" imgW="1968500" imgH="241300" progId="">
                  <p:embed/>
                  <p:pic>
                    <p:nvPicPr>
                      <p:cNvPr id="0" name="Picture 90"/>
                      <p:cNvPicPr>
                        <a:picLocks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5143500" y="4947708"/>
                        <a:ext cx="3280833" cy="402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prstDash val="dash"/>
                            <a:miter lim="800000"/>
                            <a:headEnd/>
                            <a:tailEnd/>
                          </a14:hiddenLine>
                        </a:ext>
                      </a:extLst>
                    </p:spPr>
                  </p:pic>
                </p:oleObj>
              </mc:Fallback>
            </mc:AlternateContent>
          </a:graphicData>
        </a:graphic>
      </p:graphicFrame>
      <p:graphicFrame>
        <p:nvGraphicFramePr>
          <p:cNvPr id="27" name="Object 30"/>
          <p:cNvGraphicFramePr>
            <a:graphicFrameLocks/>
          </p:cNvGraphicFramePr>
          <p:nvPr/>
        </p:nvGraphicFramePr>
        <p:xfrm>
          <a:off x="5971646" y="4439709"/>
          <a:ext cx="2095500" cy="423333"/>
        </p:xfrm>
        <a:graphic>
          <a:graphicData uri="http://schemas.openxmlformats.org/presentationml/2006/ole">
            <mc:AlternateContent xmlns:mc="http://schemas.openxmlformats.org/markup-compatibility/2006">
              <mc:Choice xmlns:v="urn:schemas-microsoft-com:vml" Requires="v">
                <p:oleObj spid="_x0000_s42231" name="Equation" r:id="rId25" imgW="1256755" imgH="253890" progId="">
                  <p:embed/>
                </p:oleObj>
              </mc:Choice>
              <mc:Fallback>
                <p:oleObj name="Equation" r:id="rId25" imgW="1256755" imgH="253890" progId="">
                  <p:embed/>
                  <p:pic>
                    <p:nvPicPr>
                      <p:cNvPr id="0" name="Picture 91"/>
                      <p:cNvPicPr>
                        <a:picLocks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5971646" y="4439709"/>
                        <a:ext cx="2095500" cy="423333"/>
                      </a:xfrm>
                      <a:prstGeom prst="rect">
                        <a:avLst/>
                      </a:prstGeom>
                      <a:noFill/>
                      <a:ln w="25400">
                        <a:solidFill>
                          <a:srgbClr val="9900CC"/>
                        </a:solidFill>
                        <a:prstDash val="dash"/>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8" name="Object 30"/>
          <p:cNvGraphicFramePr>
            <a:graphicFrameLocks/>
          </p:cNvGraphicFramePr>
          <p:nvPr>
            <p:extLst>
              <p:ext uri="{D42A27DB-BD31-4B8C-83A1-F6EECF244321}">
                <p14:modId xmlns:p14="http://schemas.microsoft.com/office/powerpoint/2010/main" val="1098814856"/>
              </p:ext>
            </p:extLst>
          </p:nvPr>
        </p:nvGraphicFramePr>
        <p:xfrm>
          <a:off x="3820583" y="5436284"/>
          <a:ext cx="2963333" cy="889000"/>
        </p:xfrm>
        <a:graphic>
          <a:graphicData uri="http://schemas.openxmlformats.org/presentationml/2006/ole">
            <mc:AlternateContent xmlns:mc="http://schemas.openxmlformats.org/markup-compatibility/2006">
              <mc:Choice xmlns:v="urn:schemas-microsoft-com:vml" Requires="v">
                <p:oleObj spid="_x0000_s42232" name="Equation" r:id="rId27" imgW="1777229" imgH="533169" progId="">
                  <p:embed/>
                </p:oleObj>
              </mc:Choice>
              <mc:Fallback>
                <p:oleObj name="Equation" r:id="rId27" imgW="1777229" imgH="533169" progId="">
                  <p:embed/>
                  <p:pic>
                    <p:nvPicPr>
                      <p:cNvPr id="0" name="Picture 92"/>
                      <p:cNvPicPr>
                        <a:picLocks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3820583" y="5436284"/>
                        <a:ext cx="2963333" cy="889000"/>
                      </a:xfrm>
                      <a:prstGeom prst="rect">
                        <a:avLst/>
                      </a:prstGeom>
                      <a:noFill/>
                      <a:ln w="25400">
                        <a:solidFill>
                          <a:srgbClr val="FF0000"/>
                        </a:solidFill>
                        <a:prstDash val="dash"/>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1" name="日付プレースホルダ 20"/>
          <p:cNvSpPr>
            <a:spLocks noGrp="1"/>
          </p:cNvSpPr>
          <p:nvPr>
            <p:ph type="dt" sz="half" idx="10"/>
          </p:nvPr>
        </p:nvSpPr>
        <p:spPr/>
        <p:txBody>
          <a:bodyPr/>
          <a:lstStyle/>
          <a:p>
            <a:pPr>
              <a:defRPr/>
            </a:pPr>
            <a:fld id="{A9F63486-12A4-48E1-BA9C-732F5E1E5F8B}" type="datetime1">
              <a:rPr lang="ja-JP" altLang="en-US" smtClean="0"/>
              <a:t>2017/9/17</a:t>
            </a:fld>
            <a:endParaRPr lang="ja-JP" altLang="en-US"/>
          </a:p>
        </p:txBody>
      </p:sp>
      <p:sp>
        <p:nvSpPr>
          <p:cNvPr id="29" name="フッター プレースホルダ 28"/>
          <p:cNvSpPr>
            <a:spLocks noGrp="1"/>
          </p:cNvSpPr>
          <p:nvPr>
            <p:ph type="ftr" sz="quarter" idx="11"/>
          </p:nvPr>
        </p:nvSpPr>
        <p:spPr/>
        <p:txBody>
          <a:bodyPr/>
          <a:lstStyle/>
          <a:p>
            <a:pPr>
              <a:defRPr/>
            </a:pPr>
            <a:r>
              <a:rPr lang="en-US" altLang="ja-JP"/>
              <a:t>Seoul U. Seminer</a:t>
            </a:r>
            <a:endParaRPr lang="ja-JP" altLang="en-US"/>
          </a:p>
        </p:txBody>
      </p:sp>
    </p:spTree>
    <p:extLst>
      <p:ext uri="{BB962C8B-B14F-4D97-AF65-F5344CB8AC3E}">
        <p14:creationId xmlns:p14="http://schemas.microsoft.com/office/powerpoint/2010/main" val="1385213755"/>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 calcmode="lin" valueType="num">
                                      <p:cBhvr additive="base">
                                        <p:cTn id="7" dur="500" fill="hold"/>
                                        <p:tgtEl>
                                          <p:spTgt spid="1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9">
                                            <p:txEl>
                                              <p:pRg st="0" end="0"/>
                                            </p:txEl>
                                          </p:spTgt>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2" presetClass="entr" presetSubtype="8"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19">
                                            <p:txEl>
                                              <p:pRg st="1" end="1"/>
                                            </p:txEl>
                                          </p:spTgt>
                                        </p:tgtEl>
                                        <p:attrNameLst>
                                          <p:attrName>style.visibility</p:attrName>
                                        </p:attrNameLst>
                                      </p:cBhvr>
                                      <p:to>
                                        <p:strVal val="visible"/>
                                      </p:to>
                                    </p:set>
                                    <p:anim calcmode="lin" valueType="num">
                                      <p:cBhvr additive="base">
                                        <p:cTn id="17" dur="500" fill="hold"/>
                                        <p:tgtEl>
                                          <p:spTgt spid="19">
                                            <p:txEl>
                                              <p:pRg st="1" end="1"/>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19">
                                            <p:txEl>
                                              <p:pRg st="1" end="1"/>
                                            </p:txEl>
                                          </p:spTgt>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500"/>
                            </p:stCondLst>
                            <p:childTnLst>
                              <p:par>
                                <p:cTn id="20" presetID="22" presetClass="entr" presetSubtype="8" fill="hold" nodeType="after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left)">
                                      <p:cBhvr>
                                        <p:cTn id="22" dur="500"/>
                                        <p:tgtEl>
                                          <p:spTgt spid="1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left)">
                                      <p:cBhvr>
                                        <p:cTn id="27" dur="500"/>
                                        <p:tgtEl>
                                          <p:spTgt spid="20"/>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left)">
                                      <p:cBhvr>
                                        <p:cTn id="32" dur="500"/>
                                        <p:tgtEl>
                                          <p:spTgt spid="22"/>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9">
                                            <p:txEl>
                                              <p:pRg st="6" end="6"/>
                                            </p:txEl>
                                          </p:spTgt>
                                        </p:tgtEl>
                                        <p:attrNameLst>
                                          <p:attrName>style.visibility</p:attrName>
                                        </p:attrNameLst>
                                      </p:cBhvr>
                                      <p:to>
                                        <p:strVal val="visible"/>
                                      </p:to>
                                    </p:set>
                                    <p:anim calcmode="lin" valueType="num">
                                      <p:cBhvr additive="base">
                                        <p:cTn id="37" dur="500" fill="hold"/>
                                        <p:tgtEl>
                                          <p:spTgt spid="19">
                                            <p:txEl>
                                              <p:pRg st="6" end="6"/>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9">
                                            <p:txEl>
                                              <p:pRg st="6" end="6"/>
                                            </p:txEl>
                                          </p:spTgt>
                                        </p:tgtEl>
                                        <p:attrNameLst>
                                          <p:attrName>ppt_y</p:attrName>
                                        </p:attrNameLst>
                                      </p:cBhvr>
                                      <p:tavLst>
                                        <p:tav tm="0">
                                          <p:val>
                                            <p:strVal val="#ppt_y"/>
                                          </p:val>
                                        </p:tav>
                                        <p:tav tm="100000">
                                          <p:val>
                                            <p:strVal val="#ppt_y"/>
                                          </p:val>
                                        </p:tav>
                                      </p:tavLst>
                                    </p:anim>
                                  </p:childTnLst>
                                </p:cTn>
                              </p:par>
                            </p:childTnLst>
                          </p:cTn>
                        </p:par>
                        <p:par>
                          <p:cTn id="39" fill="hold" nodeType="afterGroup">
                            <p:stCondLst>
                              <p:cond delay="500"/>
                            </p:stCondLst>
                            <p:childTnLst>
                              <p:par>
                                <p:cTn id="40" presetID="22" presetClass="entr" presetSubtype="8" fill="hold" nodeType="after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wipe(left)">
                                      <p:cBhvr>
                                        <p:cTn id="42" dur="500"/>
                                        <p:tgtEl>
                                          <p:spTgt spid="23"/>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8" fill="hold" grpId="0" nodeType="clickEffect">
                                  <p:stCondLst>
                                    <p:cond delay="0"/>
                                  </p:stCondLst>
                                  <p:childTnLst>
                                    <p:set>
                                      <p:cBhvr>
                                        <p:cTn id="46" dur="1" fill="hold">
                                          <p:stCondLst>
                                            <p:cond delay="0"/>
                                          </p:stCondLst>
                                        </p:cTn>
                                        <p:tgtEl>
                                          <p:spTgt spid="19">
                                            <p:txEl>
                                              <p:pRg st="7" end="7"/>
                                            </p:txEl>
                                          </p:spTgt>
                                        </p:tgtEl>
                                        <p:attrNameLst>
                                          <p:attrName>style.visibility</p:attrName>
                                        </p:attrNameLst>
                                      </p:cBhvr>
                                      <p:to>
                                        <p:strVal val="visible"/>
                                      </p:to>
                                    </p:set>
                                    <p:anim calcmode="lin" valueType="num">
                                      <p:cBhvr additive="base">
                                        <p:cTn id="47" dur="500" fill="hold"/>
                                        <p:tgtEl>
                                          <p:spTgt spid="19">
                                            <p:txEl>
                                              <p:pRg st="7" end="7"/>
                                            </p:txEl>
                                          </p:spTgt>
                                        </p:tgtEl>
                                        <p:attrNameLst>
                                          <p:attrName>ppt_x</p:attrName>
                                        </p:attrNameLst>
                                      </p:cBhvr>
                                      <p:tavLst>
                                        <p:tav tm="0">
                                          <p:val>
                                            <p:strVal val="0-#ppt_w/2"/>
                                          </p:val>
                                        </p:tav>
                                        <p:tav tm="100000">
                                          <p:val>
                                            <p:strVal val="#ppt_x"/>
                                          </p:val>
                                        </p:tav>
                                      </p:tavLst>
                                    </p:anim>
                                    <p:anim calcmode="lin" valueType="num">
                                      <p:cBhvr additive="base">
                                        <p:cTn id="48" dur="500" fill="hold"/>
                                        <p:tgtEl>
                                          <p:spTgt spid="19">
                                            <p:txEl>
                                              <p:pRg st="7" end="7"/>
                                            </p:txEl>
                                          </p:spTgt>
                                        </p:tgtEl>
                                        <p:attrNameLst>
                                          <p:attrName>ppt_y</p:attrName>
                                        </p:attrNameLst>
                                      </p:cBhvr>
                                      <p:tavLst>
                                        <p:tav tm="0">
                                          <p:val>
                                            <p:strVal val="#ppt_y"/>
                                          </p:val>
                                        </p:tav>
                                        <p:tav tm="100000">
                                          <p:val>
                                            <p:strVal val="#ppt_y"/>
                                          </p:val>
                                        </p:tav>
                                      </p:tavLst>
                                    </p:anim>
                                  </p:childTnLst>
                                </p:cTn>
                              </p:par>
                            </p:childTnLst>
                          </p:cTn>
                        </p:par>
                        <p:par>
                          <p:cTn id="49" fill="hold" nodeType="afterGroup">
                            <p:stCondLst>
                              <p:cond delay="500"/>
                            </p:stCondLst>
                            <p:childTnLst>
                              <p:par>
                                <p:cTn id="50" presetID="22" presetClass="entr" presetSubtype="8" fill="hold" nodeType="after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wipe(left)">
                                      <p:cBhvr>
                                        <p:cTn id="52" dur="500"/>
                                        <p:tgtEl>
                                          <p:spTgt spid="24"/>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 presetClass="entr" presetSubtype="8" fill="hold" grpId="0" nodeType="clickEffect">
                                  <p:stCondLst>
                                    <p:cond delay="0"/>
                                  </p:stCondLst>
                                  <p:childTnLst>
                                    <p:set>
                                      <p:cBhvr>
                                        <p:cTn id="56" dur="1" fill="hold">
                                          <p:stCondLst>
                                            <p:cond delay="0"/>
                                          </p:stCondLst>
                                        </p:cTn>
                                        <p:tgtEl>
                                          <p:spTgt spid="19">
                                            <p:txEl>
                                              <p:pRg st="8" end="8"/>
                                            </p:txEl>
                                          </p:spTgt>
                                        </p:tgtEl>
                                        <p:attrNameLst>
                                          <p:attrName>style.visibility</p:attrName>
                                        </p:attrNameLst>
                                      </p:cBhvr>
                                      <p:to>
                                        <p:strVal val="visible"/>
                                      </p:to>
                                    </p:set>
                                    <p:anim calcmode="lin" valueType="num">
                                      <p:cBhvr additive="base">
                                        <p:cTn id="57" dur="500" fill="hold"/>
                                        <p:tgtEl>
                                          <p:spTgt spid="19">
                                            <p:txEl>
                                              <p:pRg st="8" end="8"/>
                                            </p:txEl>
                                          </p:spTgt>
                                        </p:tgtEl>
                                        <p:attrNameLst>
                                          <p:attrName>ppt_x</p:attrName>
                                        </p:attrNameLst>
                                      </p:cBhvr>
                                      <p:tavLst>
                                        <p:tav tm="0">
                                          <p:val>
                                            <p:strVal val="0-#ppt_w/2"/>
                                          </p:val>
                                        </p:tav>
                                        <p:tav tm="100000">
                                          <p:val>
                                            <p:strVal val="#ppt_x"/>
                                          </p:val>
                                        </p:tav>
                                      </p:tavLst>
                                    </p:anim>
                                    <p:anim calcmode="lin" valueType="num">
                                      <p:cBhvr additive="base">
                                        <p:cTn id="58" dur="500" fill="hold"/>
                                        <p:tgtEl>
                                          <p:spTgt spid="19">
                                            <p:txEl>
                                              <p:pRg st="8" end="8"/>
                                            </p:txEl>
                                          </p:spTgt>
                                        </p:tgtEl>
                                        <p:attrNameLst>
                                          <p:attrName>ppt_y</p:attrName>
                                        </p:attrNameLst>
                                      </p:cBhvr>
                                      <p:tavLst>
                                        <p:tav tm="0">
                                          <p:val>
                                            <p:strVal val="#ppt_y"/>
                                          </p:val>
                                        </p:tav>
                                        <p:tav tm="100000">
                                          <p:val>
                                            <p:strVal val="#ppt_y"/>
                                          </p:val>
                                        </p:tav>
                                      </p:tavLst>
                                    </p:anim>
                                  </p:childTnLst>
                                </p:cTn>
                              </p:par>
                            </p:childTnLst>
                          </p:cTn>
                        </p:par>
                        <p:par>
                          <p:cTn id="59" fill="hold" nodeType="afterGroup">
                            <p:stCondLst>
                              <p:cond delay="500"/>
                            </p:stCondLst>
                            <p:childTnLst>
                              <p:par>
                                <p:cTn id="60" presetID="22" presetClass="entr" presetSubtype="8" fill="hold" nodeType="afterEffect">
                                  <p:stCondLst>
                                    <p:cond delay="0"/>
                                  </p:stCondLst>
                                  <p:childTnLst>
                                    <p:set>
                                      <p:cBhvr>
                                        <p:cTn id="61" dur="1" fill="hold">
                                          <p:stCondLst>
                                            <p:cond delay="0"/>
                                          </p:stCondLst>
                                        </p:cTn>
                                        <p:tgtEl>
                                          <p:spTgt spid="25"/>
                                        </p:tgtEl>
                                        <p:attrNameLst>
                                          <p:attrName>style.visibility</p:attrName>
                                        </p:attrNameLst>
                                      </p:cBhvr>
                                      <p:to>
                                        <p:strVal val="visible"/>
                                      </p:to>
                                    </p:set>
                                    <p:animEffect transition="in" filter="wipe(left)">
                                      <p:cBhvr>
                                        <p:cTn id="62" dur="500"/>
                                        <p:tgtEl>
                                          <p:spTgt spid="25"/>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19">
                                            <p:txEl>
                                              <p:pRg st="9" end="9"/>
                                            </p:txEl>
                                          </p:spTgt>
                                        </p:tgtEl>
                                        <p:attrNameLst>
                                          <p:attrName>style.visibility</p:attrName>
                                        </p:attrNameLst>
                                      </p:cBhvr>
                                      <p:to>
                                        <p:strVal val="visible"/>
                                      </p:to>
                                    </p:set>
                                    <p:anim calcmode="lin" valueType="num">
                                      <p:cBhvr additive="base">
                                        <p:cTn id="67" dur="500" fill="hold"/>
                                        <p:tgtEl>
                                          <p:spTgt spid="19">
                                            <p:txEl>
                                              <p:pRg st="9" end="9"/>
                                            </p:txEl>
                                          </p:spTgt>
                                        </p:tgtEl>
                                        <p:attrNameLst>
                                          <p:attrName>ppt_x</p:attrName>
                                        </p:attrNameLst>
                                      </p:cBhvr>
                                      <p:tavLst>
                                        <p:tav tm="0">
                                          <p:val>
                                            <p:strVal val="0-#ppt_w/2"/>
                                          </p:val>
                                        </p:tav>
                                        <p:tav tm="100000">
                                          <p:val>
                                            <p:strVal val="#ppt_x"/>
                                          </p:val>
                                        </p:tav>
                                      </p:tavLst>
                                    </p:anim>
                                    <p:anim calcmode="lin" valueType="num">
                                      <p:cBhvr additive="base">
                                        <p:cTn id="68" dur="500" fill="hold"/>
                                        <p:tgtEl>
                                          <p:spTgt spid="19">
                                            <p:txEl>
                                              <p:pRg st="9" end="9"/>
                                            </p:txEl>
                                          </p:spTgt>
                                        </p:tgtEl>
                                        <p:attrNameLst>
                                          <p:attrName>ppt_y</p:attrName>
                                        </p:attrNameLst>
                                      </p:cBhvr>
                                      <p:tavLst>
                                        <p:tav tm="0">
                                          <p:val>
                                            <p:strVal val="#ppt_y"/>
                                          </p:val>
                                        </p:tav>
                                        <p:tav tm="100000">
                                          <p:val>
                                            <p:strVal val="#ppt_y"/>
                                          </p:val>
                                        </p:tav>
                                      </p:tavLst>
                                    </p:anim>
                                  </p:childTnLst>
                                </p:cTn>
                              </p:par>
                            </p:childTnLst>
                          </p:cTn>
                        </p:par>
                        <p:par>
                          <p:cTn id="69" fill="hold" nodeType="afterGroup">
                            <p:stCondLst>
                              <p:cond delay="500"/>
                            </p:stCondLst>
                            <p:childTnLst>
                              <p:par>
                                <p:cTn id="70" presetID="22" presetClass="entr" presetSubtype="8" fill="hold" nodeType="afterEffect">
                                  <p:stCondLst>
                                    <p:cond delay="0"/>
                                  </p:stCondLst>
                                  <p:childTnLst>
                                    <p:set>
                                      <p:cBhvr>
                                        <p:cTn id="71" dur="1" fill="hold">
                                          <p:stCondLst>
                                            <p:cond delay="0"/>
                                          </p:stCondLst>
                                        </p:cTn>
                                        <p:tgtEl>
                                          <p:spTgt spid="27"/>
                                        </p:tgtEl>
                                        <p:attrNameLst>
                                          <p:attrName>style.visibility</p:attrName>
                                        </p:attrNameLst>
                                      </p:cBhvr>
                                      <p:to>
                                        <p:strVal val="visible"/>
                                      </p:to>
                                    </p:set>
                                    <p:animEffect transition="in" filter="wipe(left)">
                                      <p:cBhvr>
                                        <p:cTn id="72" dur="500"/>
                                        <p:tgtEl>
                                          <p:spTgt spid="27"/>
                                        </p:tgtEl>
                                      </p:cBhvr>
                                    </p:animEffect>
                                  </p:childTnLst>
                                </p:cTn>
                              </p:par>
                              <p:par>
                                <p:cTn id="73" presetID="2" presetClass="entr" presetSubtype="8" fill="hold" grpId="0" nodeType="withEffect">
                                  <p:stCondLst>
                                    <p:cond delay="0"/>
                                  </p:stCondLst>
                                  <p:childTnLst>
                                    <p:set>
                                      <p:cBhvr>
                                        <p:cTn id="74" dur="1" fill="hold">
                                          <p:stCondLst>
                                            <p:cond delay="0"/>
                                          </p:stCondLst>
                                        </p:cTn>
                                        <p:tgtEl>
                                          <p:spTgt spid="19">
                                            <p:txEl>
                                              <p:pRg st="10" end="10"/>
                                            </p:txEl>
                                          </p:spTgt>
                                        </p:tgtEl>
                                        <p:attrNameLst>
                                          <p:attrName>style.visibility</p:attrName>
                                        </p:attrNameLst>
                                      </p:cBhvr>
                                      <p:to>
                                        <p:strVal val="visible"/>
                                      </p:to>
                                    </p:set>
                                    <p:anim calcmode="lin" valueType="num">
                                      <p:cBhvr additive="base">
                                        <p:cTn id="75" dur="500" fill="hold"/>
                                        <p:tgtEl>
                                          <p:spTgt spid="19">
                                            <p:txEl>
                                              <p:pRg st="10" end="10"/>
                                            </p:txEl>
                                          </p:spTgt>
                                        </p:tgtEl>
                                        <p:attrNameLst>
                                          <p:attrName>ppt_x</p:attrName>
                                        </p:attrNameLst>
                                      </p:cBhvr>
                                      <p:tavLst>
                                        <p:tav tm="0">
                                          <p:val>
                                            <p:strVal val="0-#ppt_w/2"/>
                                          </p:val>
                                        </p:tav>
                                        <p:tav tm="100000">
                                          <p:val>
                                            <p:strVal val="#ppt_x"/>
                                          </p:val>
                                        </p:tav>
                                      </p:tavLst>
                                    </p:anim>
                                    <p:anim calcmode="lin" valueType="num">
                                      <p:cBhvr additive="base">
                                        <p:cTn id="76" dur="500" fill="hold"/>
                                        <p:tgtEl>
                                          <p:spTgt spid="19">
                                            <p:txEl>
                                              <p:pRg st="10" end="10"/>
                                            </p:txEl>
                                          </p:spTgt>
                                        </p:tgtEl>
                                        <p:attrNameLst>
                                          <p:attrName>ppt_y</p:attrName>
                                        </p:attrNameLst>
                                      </p:cBhvr>
                                      <p:tavLst>
                                        <p:tav tm="0">
                                          <p:val>
                                            <p:strVal val="#ppt_y"/>
                                          </p:val>
                                        </p:tav>
                                        <p:tav tm="100000">
                                          <p:val>
                                            <p:strVal val="#ppt_y"/>
                                          </p:val>
                                        </p:tav>
                                      </p:tavLst>
                                    </p:anim>
                                  </p:childTnLst>
                                </p:cTn>
                              </p:par>
                            </p:childTnLst>
                          </p:cTn>
                        </p:par>
                      </p:childTnLst>
                    </p:cTn>
                  </p:par>
                  <p:par>
                    <p:cTn id="77" fill="hold" nodeType="clickPar">
                      <p:stCondLst>
                        <p:cond delay="indefinite"/>
                      </p:stCondLst>
                      <p:childTnLst>
                        <p:par>
                          <p:cTn id="78" fill="hold" nodeType="withGroup">
                            <p:stCondLst>
                              <p:cond delay="0"/>
                            </p:stCondLst>
                            <p:childTnLst>
                              <p:par>
                                <p:cTn id="79" presetID="2" presetClass="entr" presetSubtype="8" fill="hold" grpId="0" nodeType="clickEffect">
                                  <p:stCondLst>
                                    <p:cond delay="0"/>
                                  </p:stCondLst>
                                  <p:childTnLst>
                                    <p:set>
                                      <p:cBhvr>
                                        <p:cTn id="80" dur="1" fill="hold">
                                          <p:stCondLst>
                                            <p:cond delay="0"/>
                                          </p:stCondLst>
                                        </p:cTn>
                                        <p:tgtEl>
                                          <p:spTgt spid="19">
                                            <p:txEl>
                                              <p:pRg st="11" end="11"/>
                                            </p:txEl>
                                          </p:spTgt>
                                        </p:tgtEl>
                                        <p:attrNameLst>
                                          <p:attrName>style.visibility</p:attrName>
                                        </p:attrNameLst>
                                      </p:cBhvr>
                                      <p:to>
                                        <p:strVal val="visible"/>
                                      </p:to>
                                    </p:set>
                                    <p:anim calcmode="lin" valueType="num">
                                      <p:cBhvr additive="base">
                                        <p:cTn id="81" dur="500" fill="hold"/>
                                        <p:tgtEl>
                                          <p:spTgt spid="19">
                                            <p:txEl>
                                              <p:pRg st="11" end="11"/>
                                            </p:txEl>
                                          </p:spTgt>
                                        </p:tgtEl>
                                        <p:attrNameLst>
                                          <p:attrName>ppt_x</p:attrName>
                                        </p:attrNameLst>
                                      </p:cBhvr>
                                      <p:tavLst>
                                        <p:tav tm="0">
                                          <p:val>
                                            <p:strVal val="0-#ppt_w/2"/>
                                          </p:val>
                                        </p:tav>
                                        <p:tav tm="100000">
                                          <p:val>
                                            <p:strVal val="#ppt_x"/>
                                          </p:val>
                                        </p:tav>
                                      </p:tavLst>
                                    </p:anim>
                                    <p:anim calcmode="lin" valueType="num">
                                      <p:cBhvr additive="base">
                                        <p:cTn id="82" dur="500" fill="hold"/>
                                        <p:tgtEl>
                                          <p:spTgt spid="19">
                                            <p:txEl>
                                              <p:pRg st="11" end="11"/>
                                            </p:txEl>
                                          </p:spTgt>
                                        </p:tgtEl>
                                        <p:attrNameLst>
                                          <p:attrName>ppt_y</p:attrName>
                                        </p:attrNameLst>
                                      </p:cBhvr>
                                      <p:tavLst>
                                        <p:tav tm="0">
                                          <p:val>
                                            <p:strVal val="#ppt_y"/>
                                          </p:val>
                                        </p:tav>
                                        <p:tav tm="100000">
                                          <p:val>
                                            <p:strVal val="#ppt_y"/>
                                          </p:val>
                                        </p:tav>
                                      </p:tavLst>
                                    </p:anim>
                                  </p:childTnLst>
                                </p:cTn>
                              </p:par>
                            </p:childTnLst>
                          </p:cTn>
                        </p:par>
                        <p:par>
                          <p:cTn id="83" fill="hold" nodeType="afterGroup">
                            <p:stCondLst>
                              <p:cond delay="500"/>
                            </p:stCondLst>
                            <p:childTnLst>
                              <p:par>
                                <p:cTn id="84" presetID="22" presetClass="entr" presetSubtype="8" fill="hold" nodeType="afterEffect">
                                  <p:stCondLst>
                                    <p:cond delay="0"/>
                                  </p:stCondLst>
                                  <p:childTnLst>
                                    <p:set>
                                      <p:cBhvr>
                                        <p:cTn id="85" dur="1" fill="hold">
                                          <p:stCondLst>
                                            <p:cond delay="0"/>
                                          </p:stCondLst>
                                        </p:cTn>
                                        <p:tgtEl>
                                          <p:spTgt spid="26"/>
                                        </p:tgtEl>
                                        <p:attrNameLst>
                                          <p:attrName>style.visibility</p:attrName>
                                        </p:attrNameLst>
                                      </p:cBhvr>
                                      <p:to>
                                        <p:strVal val="visible"/>
                                      </p:to>
                                    </p:set>
                                    <p:animEffect transition="in" filter="wipe(left)">
                                      <p:cBhvr>
                                        <p:cTn id="86" dur="500"/>
                                        <p:tgtEl>
                                          <p:spTgt spid="26"/>
                                        </p:tgtEl>
                                      </p:cBhvr>
                                    </p:animEffect>
                                  </p:childTnLst>
                                </p:cTn>
                              </p:par>
                            </p:childTnLst>
                          </p:cTn>
                        </p:par>
                      </p:childTnLst>
                    </p:cTn>
                  </p:par>
                  <p:par>
                    <p:cTn id="87" fill="hold" nodeType="clickPar">
                      <p:stCondLst>
                        <p:cond delay="indefinite"/>
                      </p:stCondLst>
                      <p:childTnLst>
                        <p:par>
                          <p:cTn id="88" fill="hold" nodeType="withGroup">
                            <p:stCondLst>
                              <p:cond delay="0"/>
                            </p:stCondLst>
                            <p:childTnLst>
                              <p:par>
                                <p:cTn id="89" presetID="2" presetClass="entr" presetSubtype="8" fill="hold" grpId="0" nodeType="clickEffect">
                                  <p:stCondLst>
                                    <p:cond delay="0"/>
                                  </p:stCondLst>
                                  <p:childTnLst>
                                    <p:set>
                                      <p:cBhvr>
                                        <p:cTn id="90" dur="1" fill="hold">
                                          <p:stCondLst>
                                            <p:cond delay="0"/>
                                          </p:stCondLst>
                                        </p:cTn>
                                        <p:tgtEl>
                                          <p:spTgt spid="19">
                                            <p:txEl>
                                              <p:pRg st="12" end="12"/>
                                            </p:txEl>
                                          </p:spTgt>
                                        </p:tgtEl>
                                        <p:attrNameLst>
                                          <p:attrName>style.visibility</p:attrName>
                                        </p:attrNameLst>
                                      </p:cBhvr>
                                      <p:to>
                                        <p:strVal val="visible"/>
                                      </p:to>
                                    </p:set>
                                    <p:anim calcmode="lin" valueType="num">
                                      <p:cBhvr additive="base">
                                        <p:cTn id="91" dur="500" fill="hold"/>
                                        <p:tgtEl>
                                          <p:spTgt spid="19">
                                            <p:txEl>
                                              <p:pRg st="12" end="12"/>
                                            </p:txEl>
                                          </p:spTgt>
                                        </p:tgtEl>
                                        <p:attrNameLst>
                                          <p:attrName>ppt_x</p:attrName>
                                        </p:attrNameLst>
                                      </p:cBhvr>
                                      <p:tavLst>
                                        <p:tav tm="0">
                                          <p:val>
                                            <p:strVal val="0-#ppt_w/2"/>
                                          </p:val>
                                        </p:tav>
                                        <p:tav tm="100000">
                                          <p:val>
                                            <p:strVal val="#ppt_x"/>
                                          </p:val>
                                        </p:tav>
                                      </p:tavLst>
                                    </p:anim>
                                    <p:anim calcmode="lin" valueType="num">
                                      <p:cBhvr additive="base">
                                        <p:cTn id="92" dur="500" fill="hold"/>
                                        <p:tgtEl>
                                          <p:spTgt spid="19">
                                            <p:txEl>
                                              <p:pRg st="12" end="12"/>
                                            </p:txEl>
                                          </p:spTgt>
                                        </p:tgtEl>
                                        <p:attrNameLst>
                                          <p:attrName>ppt_y</p:attrName>
                                        </p:attrNameLst>
                                      </p:cBhvr>
                                      <p:tavLst>
                                        <p:tav tm="0">
                                          <p:val>
                                            <p:strVal val="#ppt_y"/>
                                          </p:val>
                                        </p:tav>
                                        <p:tav tm="100000">
                                          <p:val>
                                            <p:strVal val="#ppt_y"/>
                                          </p:val>
                                        </p:tav>
                                      </p:tavLst>
                                    </p:anim>
                                  </p:childTnLst>
                                </p:cTn>
                              </p:par>
                            </p:childTnLst>
                          </p:cTn>
                        </p:par>
                      </p:childTnLst>
                    </p:cTn>
                  </p:par>
                  <p:par>
                    <p:cTn id="93" fill="hold" nodeType="clickPar">
                      <p:stCondLst>
                        <p:cond delay="indefinite"/>
                      </p:stCondLst>
                      <p:childTnLst>
                        <p:par>
                          <p:cTn id="94" fill="hold" nodeType="withGroup">
                            <p:stCondLst>
                              <p:cond delay="0"/>
                            </p:stCondLst>
                            <p:childTnLst>
                              <p:par>
                                <p:cTn id="95" presetID="2" presetClass="entr" presetSubtype="8" fill="hold" grpId="0" nodeType="clickEffect">
                                  <p:stCondLst>
                                    <p:cond delay="0"/>
                                  </p:stCondLst>
                                  <p:childTnLst>
                                    <p:set>
                                      <p:cBhvr>
                                        <p:cTn id="96" dur="1" fill="hold">
                                          <p:stCondLst>
                                            <p:cond delay="0"/>
                                          </p:stCondLst>
                                        </p:cTn>
                                        <p:tgtEl>
                                          <p:spTgt spid="19">
                                            <p:txEl>
                                              <p:pRg st="13" end="13"/>
                                            </p:txEl>
                                          </p:spTgt>
                                        </p:tgtEl>
                                        <p:attrNameLst>
                                          <p:attrName>style.visibility</p:attrName>
                                        </p:attrNameLst>
                                      </p:cBhvr>
                                      <p:to>
                                        <p:strVal val="visible"/>
                                      </p:to>
                                    </p:set>
                                    <p:anim calcmode="lin" valueType="num">
                                      <p:cBhvr additive="base">
                                        <p:cTn id="97" dur="500" fill="hold"/>
                                        <p:tgtEl>
                                          <p:spTgt spid="19">
                                            <p:txEl>
                                              <p:pRg st="13" end="13"/>
                                            </p:txEl>
                                          </p:spTgt>
                                        </p:tgtEl>
                                        <p:attrNameLst>
                                          <p:attrName>ppt_x</p:attrName>
                                        </p:attrNameLst>
                                      </p:cBhvr>
                                      <p:tavLst>
                                        <p:tav tm="0">
                                          <p:val>
                                            <p:strVal val="0-#ppt_w/2"/>
                                          </p:val>
                                        </p:tav>
                                        <p:tav tm="100000">
                                          <p:val>
                                            <p:strVal val="#ppt_x"/>
                                          </p:val>
                                        </p:tav>
                                      </p:tavLst>
                                    </p:anim>
                                    <p:anim calcmode="lin" valueType="num">
                                      <p:cBhvr additive="base">
                                        <p:cTn id="98" dur="500" fill="hold"/>
                                        <p:tgtEl>
                                          <p:spTgt spid="19">
                                            <p:txEl>
                                              <p:pRg st="13" end="13"/>
                                            </p:txEl>
                                          </p:spTgt>
                                        </p:tgtEl>
                                        <p:attrNameLst>
                                          <p:attrName>ppt_y</p:attrName>
                                        </p:attrNameLst>
                                      </p:cBhvr>
                                      <p:tavLst>
                                        <p:tav tm="0">
                                          <p:val>
                                            <p:strVal val="#ppt_y"/>
                                          </p:val>
                                        </p:tav>
                                        <p:tav tm="100000">
                                          <p:val>
                                            <p:strVal val="#ppt_y"/>
                                          </p:val>
                                        </p:tav>
                                      </p:tavLst>
                                    </p:anim>
                                  </p:childTnLst>
                                </p:cTn>
                              </p:par>
                            </p:childTnLst>
                          </p:cTn>
                        </p:par>
                        <p:par>
                          <p:cTn id="99" fill="hold" nodeType="afterGroup">
                            <p:stCondLst>
                              <p:cond delay="500"/>
                            </p:stCondLst>
                            <p:childTnLst>
                              <p:par>
                                <p:cTn id="100" presetID="22" presetClass="entr" presetSubtype="8" fill="hold" nodeType="afterEffect">
                                  <p:stCondLst>
                                    <p:cond delay="0"/>
                                  </p:stCondLst>
                                  <p:childTnLst>
                                    <p:set>
                                      <p:cBhvr>
                                        <p:cTn id="101" dur="1" fill="hold">
                                          <p:stCondLst>
                                            <p:cond delay="0"/>
                                          </p:stCondLst>
                                        </p:cTn>
                                        <p:tgtEl>
                                          <p:spTgt spid="28"/>
                                        </p:tgtEl>
                                        <p:attrNameLst>
                                          <p:attrName>style.visibility</p:attrName>
                                        </p:attrNameLst>
                                      </p:cBhvr>
                                      <p:to>
                                        <p:strVal val="visible"/>
                                      </p:to>
                                    </p:set>
                                    <p:animEffect transition="in" filter="wipe(left)">
                                      <p:cBhvr>
                                        <p:cTn id="10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bld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Box 23"/>
          <p:cNvSpPr txBox="1">
            <a:spLocks noChangeArrowheads="1"/>
          </p:cNvSpPr>
          <p:nvPr/>
        </p:nvSpPr>
        <p:spPr bwMode="auto">
          <a:xfrm>
            <a:off x="317500" y="1342761"/>
            <a:ext cx="6985000" cy="4401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285739" indent="-285739">
              <a:buFontTx/>
              <a:buChar char="•"/>
            </a:pPr>
            <a:r>
              <a:rPr lang="en-US" altLang="en-US" sz="2000">
                <a:solidFill>
                  <a:srgbClr val="2D2DB9"/>
                </a:solidFill>
              </a:rPr>
              <a:t>Can show spin</a:t>
            </a:r>
            <a:br>
              <a:rPr lang="en-US" altLang="en-US" sz="2000">
                <a:solidFill>
                  <a:srgbClr val="2D2DB9"/>
                </a:solidFill>
              </a:rPr>
            </a:br>
            <a:r>
              <a:rPr lang="en-US" altLang="en-US" sz="2000">
                <a:solidFill>
                  <a:srgbClr val="2D2DB9"/>
                </a:solidFill>
              </a:rPr>
              <a:t>operator is:</a:t>
            </a:r>
          </a:p>
          <a:p>
            <a:pPr marL="285739" indent="-285739">
              <a:buFontTx/>
              <a:buChar char="•"/>
            </a:pPr>
            <a:r>
              <a:rPr lang="en-US" altLang="en-US" sz="2000">
                <a:solidFill>
                  <a:srgbClr val="2D2DB9"/>
                </a:solidFill>
                <a:sym typeface="Symbol" pitchFamily="18" charset="2"/>
              </a:rPr>
              <a:t>Measure spin in direction of motion</a:t>
            </a:r>
          </a:p>
          <a:p>
            <a:pPr marL="285739" indent="-285739">
              <a:buFontTx/>
              <a:buChar char="•"/>
            </a:pPr>
            <a:endParaRPr lang="en-US" altLang="en-US" sz="2000">
              <a:solidFill>
                <a:srgbClr val="2D2DB9"/>
              </a:solidFill>
              <a:sym typeface="Symbol" pitchFamily="18" charset="2"/>
            </a:endParaRPr>
          </a:p>
          <a:p>
            <a:pPr marL="285739" indent="-285739">
              <a:buFontTx/>
              <a:buChar char="•"/>
            </a:pPr>
            <a:endParaRPr lang="en-US" altLang="en-US" sz="2000">
              <a:solidFill>
                <a:srgbClr val="2D2DB9"/>
              </a:solidFill>
              <a:sym typeface="Symbol" pitchFamily="18" charset="2"/>
            </a:endParaRPr>
          </a:p>
          <a:p>
            <a:pPr marL="285739" indent="-285739">
              <a:buFontTx/>
              <a:buChar char="•"/>
            </a:pPr>
            <a:endParaRPr lang="en-US" altLang="en-US" sz="2000">
              <a:solidFill>
                <a:srgbClr val="2D2DB9"/>
              </a:solidFill>
              <a:sym typeface="Symbol" pitchFamily="18" charset="2"/>
            </a:endParaRPr>
          </a:p>
          <a:p>
            <a:pPr marL="285739" indent="-285739">
              <a:buFontTx/>
              <a:buChar char="•"/>
            </a:pPr>
            <a:r>
              <a:rPr lang="en-US" altLang="en-US" sz="2000">
                <a:solidFill>
                  <a:srgbClr val="006600"/>
                </a:solidFill>
                <a:sym typeface="Symbol" pitchFamily="18" charset="2"/>
              </a:rPr>
              <a:t>Dirac equation predicts electron is spin ½!</a:t>
            </a:r>
          </a:p>
          <a:p>
            <a:pPr marL="285739" indent="-285739"/>
            <a:endParaRPr lang="en-US" altLang="en-US" sz="2000">
              <a:solidFill>
                <a:srgbClr val="2D2DB9"/>
              </a:solidFill>
              <a:sym typeface="Symbol" pitchFamily="18" charset="2"/>
            </a:endParaRPr>
          </a:p>
          <a:p>
            <a:pPr marL="285739" indent="-285739"/>
            <a:r>
              <a:rPr lang="en-US" altLang="en-US" sz="2000">
                <a:solidFill>
                  <a:srgbClr val="FF0000"/>
                </a:solidFill>
                <a:sym typeface="Symbol" pitchFamily="18" charset="2"/>
              </a:rPr>
              <a:t>We missed something!</a:t>
            </a:r>
          </a:p>
          <a:p>
            <a:pPr marL="285739" indent="-285739">
              <a:buFontTx/>
              <a:buChar char="•"/>
            </a:pPr>
            <a:r>
              <a:rPr lang="en-US" altLang="en-US" sz="2000">
                <a:solidFill>
                  <a:srgbClr val="9900CC"/>
                </a:solidFill>
                <a:sym typeface="Symbol" pitchFamily="18" charset="2"/>
              </a:rPr>
              <a:t>We were trying to find the eigenvectors of a 4  4 matrix</a:t>
            </a:r>
          </a:p>
          <a:p>
            <a:pPr marL="285739" indent="-285739">
              <a:buFontTx/>
              <a:buChar char="•"/>
            </a:pPr>
            <a:r>
              <a:rPr lang="en-US" altLang="en-US" sz="2000">
                <a:solidFill>
                  <a:srgbClr val="9900CC"/>
                </a:solidFill>
                <a:sym typeface="Symbol" pitchFamily="18" charset="2"/>
              </a:rPr>
              <a:t>There should generally be four of them</a:t>
            </a:r>
          </a:p>
          <a:p>
            <a:pPr marL="285739" indent="-285739">
              <a:buFontTx/>
              <a:buChar char="•"/>
            </a:pPr>
            <a:r>
              <a:rPr lang="en-US" altLang="en-US" sz="2000">
                <a:solidFill>
                  <a:srgbClr val="9900CC"/>
                </a:solidFill>
                <a:sym typeface="Symbol" pitchFamily="18" charset="2"/>
              </a:rPr>
              <a:t>Yet we only found two</a:t>
            </a:r>
          </a:p>
          <a:p>
            <a:pPr marL="285739" indent="-285739">
              <a:buFontTx/>
              <a:buChar char="•"/>
            </a:pPr>
            <a:r>
              <a:rPr lang="en-US" altLang="en-US" sz="2000">
                <a:solidFill>
                  <a:srgbClr val="9900CC"/>
                </a:solidFill>
                <a:sym typeface="Symbol" pitchFamily="18" charset="2"/>
              </a:rPr>
              <a:t>Which step did we miss something on?</a:t>
            </a:r>
          </a:p>
          <a:p>
            <a:pPr marL="285739" indent="-285739">
              <a:buFontTx/>
              <a:buChar char="•"/>
            </a:pPr>
            <a:r>
              <a:rPr lang="en-US" altLang="en-US" sz="2000">
                <a:solidFill>
                  <a:srgbClr val="FF0000"/>
                </a:solidFill>
                <a:sym typeface="Symbol" pitchFamily="18" charset="2"/>
              </a:rPr>
              <a:t>Plus or minus</a:t>
            </a:r>
          </a:p>
        </p:txBody>
      </p:sp>
      <p:sp>
        <p:nvSpPr>
          <p:cNvPr id="15" name="Text Box 3"/>
          <p:cNvSpPr txBox="1">
            <a:spLocks noChangeArrowheads="1"/>
          </p:cNvSpPr>
          <p:nvPr/>
        </p:nvSpPr>
        <p:spPr bwMode="auto">
          <a:xfrm>
            <a:off x="0" y="558271"/>
            <a:ext cx="9144000" cy="656655"/>
          </a:xfrm>
          <a:prstGeom prst="rect">
            <a:avLst/>
          </a:prstGeom>
          <a:solidFill>
            <a:schemeClr val="accent6"/>
          </a:solidFill>
          <a:ln>
            <a:noFill/>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defRPr/>
            </a:pPr>
            <a:r>
              <a:rPr lang="en-US" altLang="en-US" sz="3667" dirty="0">
                <a:solidFill>
                  <a:schemeClr val="bg1"/>
                </a:solidFill>
              </a:rPr>
              <a:t> Why Two Solutions?</a:t>
            </a:r>
          </a:p>
        </p:txBody>
      </p:sp>
      <p:graphicFrame>
        <p:nvGraphicFramePr>
          <p:cNvPr id="10244" name="Object 30"/>
          <p:cNvGraphicFramePr>
            <a:graphicFrameLocks/>
          </p:cNvGraphicFramePr>
          <p:nvPr/>
        </p:nvGraphicFramePr>
        <p:xfrm>
          <a:off x="7680854" y="2229115"/>
          <a:ext cx="1312333" cy="423333"/>
        </p:xfrm>
        <a:graphic>
          <a:graphicData uri="http://schemas.openxmlformats.org/presentationml/2006/ole">
            <mc:AlternateContent xmlns:mc="http://schemas.openxmlformats.org/markup-compatibility/2006">
              <mc:Choice xmlns:v="urn:schemas-microsoft-com:vml" Requires="v">
                <p:oleObj spid="_x0000_s43154" name="Equation" r:id="rId3" imgW="787058" imgH="253890" progId="">
                  <p:embed/>
                </p:oleObj>
              </mc:Choice>
              <mc:Fallback>
                <p:oleObj name="Equation" r:id="rId3" imgW="787058" imgH="253890" progId="">
                  <p:embed/>
                  <p:pic>
                    <p:nvPicPr>
                      <p:cNvPr id="0" name="Picture 50"/>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80854" y="2229115"/>
                        <a:ext cx="1312333" cy="423333"/>
                      </a:xfrm>
                      <a:prstGeom prst="rect">
                        <a:avLst/>
                      </a:prstGeom>
                      <a:noFill/>
                      <a:ln w="25400">
                        <a:solidFill>
                          <a:srgbClr val="00660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245" name="Object 30"/>
          <p:cNvGraphicFramePr>
            <a:graphicFrameLocks/>
          </p:cNvGraphicFramePr>
          <p:nvPr/>
        </p:nvGraphicFramePr>
        <p:xfrm>
          <a:off x="6082771" y="1264708"/>
          <a:ext cx="2963333" cy="889000"/>
        </p:xfrm>
        <a:graphic>
          <a:graphicData uri="http://schemas.openxmlformats.org/presentationml/2006/ole">
            <mc:AlternateContent xmlns:mc="http://schemas.openxmlformats.org/markup-compatibility/2006">
              <mc:Choice xmlns:v="urn:schemas-microsoft-com:vml" Requires="v">
                <p:oleObj spid="_x0000_s43155" name="Equation" r:id="rId5" imgW="1777229" imgH="533169" progId="">
                  <p:embed/>
                </p:oleObj>
              </mc:Choice>
              <mc:Fallback>
                <p:oleObj name="Equation" r:id="rId5" imgW="1777229" imgH="533169" progId="">
                  <p:embed/>
                  <p:pic>
                    <p:nvPicPr>
                      <p:cNvPr id="0" name="Picture 51"/>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82771" y="1264708"/>
                        <a:ext cx="2963333" cy="889000"/>
                      </a:xfrm>
                      <a:prstGeom prst="rect">
                        <a:avLst/>
                      </a:prstGeom>
                      <a:noFill/>
                      <a:ln w="25400">
                        <a:solidFill>
                          <a:srgbClr val="FF0000"/>
                        </a:solidFill>
                        <a:prstDash val="dash"/>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1" name="Object 30"/>
          <p:cNvGraphicFramePr>
            <a:graphicFrameLocks/>
          </p:cNvGraphicFramePr>
          <p:nvPr/>
        </p:nvGraphicFramePr>
        <p:xfrm>
          <a:off x="2608792" y="1242219"/>
          <a:ext cx="2243667" cy="762000"/>
        </p:xfrm>
        <a:graphic>
          <a:graphicData uri="http://schemas.openxmlformats.org/presentationml/2006/ole">
            <mc:AlternateContent xmlns:mc="http://schemas.openxmlformats.org/markup-compatibility/2006">
              <mc:Choice xmlns:v="urn:schemas-microsoft-com:vml" Requires="v">
                <p:oleObj spid="_x0000_s43156" name="Equation" r:id="rId7" imgW="1346200" imgH="457200" progId="">
                  <p:embed/>
                </p:oleObj>
              </mc:Choice>
              <mc:Fallback>
                <p:oleObj name="Equation" r:id="rId7" imgW="1346200" imgH="457200" progId="">
                  <p:embed/>
                  <p:pic>
                    <p:nvPicPr>
                      <p:cNvPr id="0" name="Picture 52"/>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08792" y="1242219"/>
                        <a:ext cx="2243667"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prstDash val="dash"/>
                            <a:miter lim="800000"/>
                            <a:headEnd/>
                            <a:tailEnd/>
                          </a14:hiddenLine>
                        </a:ext>
                      </a:extLst>
                    </p:spPr>
                  </p:pic>
                </p:oleObj>
              </mc:Fallback>
            </mc:AlternateContent>
          </a:graphicData>
        </a:graphic>
      </p:graphicFrame>
      <p:graphicFrame>
        <p:nvGraphicFramePr>
          <p:cNvPr id="29" name="Object 30"/>
          <p:cNvGraphicFramePr>
            <a:graphicFrameLocks/>
          </p:cNvGraphicFramePr>
          <p:nvPr/>
        </p:nvGraphicFramePr>
        <p:xfrm>
          <a:off x="889000" y="2357438"/>
          <a:ext cx="4699000" cy="889000"/>
        </p:xfrm>
        <a:graphic>
          <a:graphicData uri="http://schemas.openxmlformats.org/presentationml/2006/ole">
            <mc:AlternateContent xmlns:mc="http://schemas.openxmlformats.org/markup-compatibility/2006">
              <mc:Choice xmlns:v="urn:schemas-microsoft-com:vml" Requires="v">
                <p:oleObj spid="_x0000_s43157" name="Equation" r:id="rId9" imgW="2819400" imgH="533400" progId="">
                  <p:embed/>
                </p:oleObj>
              </mc:Choice>
              <mc:Fallback>
                <p:oleObj name="Equation" r:id="rId9" imgW="2819400" imgH="533400" progId="">
                  <p:embed/>
                  <p:pic>
                    <p:nvPicPr>
                      <p:cNvPr id="0" name="Picture 53"/>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89000" y="2357438"/>
                        <a:ext cx="4699000"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prstDash val="dash"/>
                            <a:miter lim="800000"/>
                            <a:headEnd/>
                            <a:tailEnd/>
                          </a14:hiddenLine>
                        </a:ext>
                      </a:extLst>
                    </p:spPr>
                  </p:pic>
                </p:oleObj>
              </mc:Fallback>
            </mc:AlternateContent>
          </a:graphicData>
        </a:graphic>
      </p:graphicFrame>
      <p:graphicFrame>
        <p:nvGraphicFramePr>
          <p:cNvPr id="30" name="Object 30"/>
          <p:cNvGraphicFramePr>
            <a:graphicFrameLocks/>
          </p:cNvGraphicFramePr>
          <p:nvPr/>
        </p:nvGraphicFramePr>
        <p:xfrm>
          <a:off x="5609167" y="2557198"/>
          <a:ext cx="1037167" cy="402167"/>
        </p:xfrm>
        <a:graphic>
          <a:graphicData uri="http://schemas.openxmlformats.org/presentationml/2006/ole">
            <mc:AlternateContent xmlns:mc="http://schemas.openxmlformats.org/markup-compatibility/2006">
              <mc:Choice xmlns:v="urn:schemas-microsoft-com:vml" Requires="v">
                <p:oleObj spid="_x0000_s43158" name="Equation" r:id="rId11" imgW="622030" imgH="241195" progId="">
                  <p:embed/>
                </p:oleObj>
              </mc:Choice>
              <mc:Fallback>
                <p:oleObj name="Equation" r:id="rId11" imgW="622030" imgH="241195" progId="">
                  <p:embed/>
                  <p:pic>
                    <p:nvPicPr>
                      <p:cNvPr id="0" name="Picture 54"/>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609167" y="2557198"/>
                        <a:ext cx="1037167" cy="402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prstDash val="dash"/>
                            <a:miter lim="800000"/>
                            <a:headEnd/>
                            <a:tailEnd/>
                          </a14:hiddenLine>
                        </a:ext>
                      </a:extLst>
                    </p:spPr>
                  </p:pic>
                </p:oleObj>
              </mc:Fallback>
            </mc:AlternateContent>
          </a:graphicData>
        </a:graphic>
      </p:graphicFrame>
      <p:graphicFrame>
        <p:nvGraphicFramePr>
          <p:cNvPr id="31" name="Object 30"/>
          <p:cNvGraphicFramePr>
            <a:graphicFrameLocks/>
          </p:cNvGraphicFramePr>
          <p:nvPr/>
        </p:nvGraphicFramePr>
        <p:xfrm>
          <a:off x="5154083" y="4479396"/>
          <a:ext cx="2751667" cy="804333"/>
        </p:xfrm>
        <a:graphic>
          <a:graphicData uri="http://schemas.openxmlformats.org/presentationml/2006/ole">
            <mc:AlternateContent xmlns:mc="http://schemas.openxmlformats.org/markup-compatibility/2006">
              <mc:Choice xmlns:v="urn:schemas-microsoft-com:vml" Requires="v">
                <p:oleObj spid="_x0000_s43159" name="Equation" r:id="rId13" imgW="1651000" imgH="482600" progId="">
                  <p:embed/>
                </p:oleObj>
              </mc:Choice>
              <mc:Fallback>
                <p:oleObj name="Equation" r:id="rId13" imgW="1651000" imgH="482600" progId="">
                  <p:embed/>
                  <p:pic>
                    <p:nvPicPr>
                      <p:cNvPr id="0" name="Picture 55"/>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154083" y="4479396"/>
                        <a:ext cx="2751667" cy="804333"/>
                      </a:xfrm>
                      <a:prstGeom prst="rect">
                        <a:avLst/>
                      </a:prstGeom>
                      <a:noFill/>
                      <a:ln w="19050">
                        <a:solidFill>
                          <a:srgbClr val="9900CC"/>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2" name="Object 30"/>
          <p:cNvGraphicFramePr>
            <a:graphicFrameLocks/>
          </p:cNvGraphicFramePr>
          <p:nvPr/>
        </p:nvGraphicFramePr>
        <p:xfrm>
          <a:off x="3365500" y="5360458"/>
          <a:ext cx="4953000" cy="444500"/>
        </p:xfrm>
        <a:graphic>
          <a:graphicData uri="http://schemas.openxmlformats.org/presentationml/2006/ole">
            <mc:AlternateContent xmlns:mc="http://schemas.openxmlformats.org/markup-compatibility/2006">
              <mc:Choice xmlns:v="urn:schemas-microsoft-com:vml" Requires="v">
                <p:oleObj spid="_x0000_s43160" name="Equation" r:id="rId15" imgW="2971800" imgH="266700" progId="">
                  <p:embed/>
                </p:oleObj>
              </mc:Choice>
              <mc:Fallback>
                <p:oleObj name="Equation" r:id="rId15" imgW="2971800" imgH="266700" progId="">
                  <p:embed/>
                  <p:pic>
                    <p:nvPicPr>
                      <p:cNvPr id="0" name="Picture 56"/>
                      <p:cNvPicPr>
                        <a:picLocks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365500" y="5360458"/>
                        <a:ext cx="49530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prstDash val="dash"/>
                            <a:miter lim="800000"/>
                            <a:headEnd/>
                            <a:tailEnd/>
                          </a14:hiddenLine>
                        </a:ext>
                      </a:extLst>
                    </p:spPr>
                  </p:pic>
                </p:oleObj>
              </mc:Fallback>
            </mc:AlternateContent>
          </a:graphicData>
        </a:graphic>
      </p:graphicFrame>
      <p:graphicFrame>
        <p:nvGraphicFramePr>
          <p:cNvPr id="33" name="Object 30"/>
          <p:cNvGraphicFramePr>
            <a:graphicFrameLocks/>
          </p:cNvGraphicFramePr>
          <p:nvPr/>
        </p:nvGraphicFramePr>
        <p:xfrm>
          <a:off x="6445250" y="5476875"/>
          <a:ext cx="232833" cy="254000"/>
        </p:xfrm>
        <a:graphic>
          <a:graphicData uri="http://schemas.openxmlformats.org/presentationml/2006/ole">
            <mc:AlternateContent xmlns:mc="http://schemas.openxmlformats.org/markup-compatibility/2006">
              <mc:Choice xmlns:v="urn:schemas-microsoft-com:vml" Requires="v">
                <p:oleObj spid="_x0000_s43161" name="Equation" r:id="rId17" imgW="139639" imgH="152334" progId="">
                  <p:embed/>
                </p:oleObj>
              </mc:Choice>
              <mc:Fallback>
                <p:oleObj name="Equation" r:id="rId17" imgW="139639" imgH="152334" progId="">
                  <p:embed/>
                  <p:pic>
                    <p:nvPicPr>
                      <p:cNvPr id="0" name="Picture 57"/>
                      <p:cNvPicPr>
                        <a:picLocks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445250" y="5476875"/>
                        <a:ext cx="232833"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prstDash val="dash"/>
                            <a:miter lim="800000"/>
                            <a:headEnd/>
                            <a:tailEnd/>
                          </a14:hiddenLine>
                        </a:ext>
                      </a:extLst>
                    </p:spPr>
                  </p:pic>
                </p:oleObj>
              </mc:Fallback>
            </mc:AlternateContent>
          </a:graphicData>
        </a:graphic>
      </p:graphicFrame>
      <p:sp>
        <p:nvSpPr>
          <p:cNvPr id="12" name="日付プレースホルダ 11"/>
          <p:cNvSpPr>
            <a:spLocks noGrp="1"/>
          </p:cNvSpPr>
          <p:nvPr>
            <p:ph type="dt" sz="half" idx="10"/>
          </p:nvPr>
        </p:nvSpPr>
        <p:spPr/>
        <p:txBody>
          <a:bodyPr/>
          <a:lstStyle/>
          <a:p>
            <a:pPr>
              <a:defRPr/>
            </a:pPr>
            <a:fld id="{9CC404F1-22B4-4CEF-BACE-F2B5420D5E44}" type="datetime1">
              <a:rPr lang="ja-JP" altLang="en-US" smtClean="0"/>
              <a:t>2017/9/17</a:t>
            </a:fld>
            <a:endParaRPr lang="ja-JP" altLang="en-US"/>
          </a:p>
        </p:txBody>
      </p:sp>
      <p:sp>
        <p:nvSpPr>
          <p:cNvPr id="13" name="フッター プレースホルダ 12"/>
          <p:cNvSpPr>
            <a:spLocks noGrp="1"/>
          </p:cNvSpPr>
          <p:nvPr>
            <p:ph type="ftr" sz="quarter" idx="11"/>
          </p:nvPr>
        </p:nvSpPr>
        <p:spPr/>
        <p:txBody>
          <a:bodyPr/>
          <a:lstStyle/>
          <a:p>
            <a:pPr>
              <a:defRPr/>
            </a:pPr>
            <a:r>
              <a:rPr lang="en-US" altLang="ja-JP"/>
              <a:t>Seoul U. Seminer</a:t>
            </a:r>
            <a:endParaRPr lang="ja-JP" altLang="en-US"/>
          </a:p>
        </p:txBody>
      </p:sp>
    </p:spTree>
    <p:extLst>
      <p:ext uri="{BB962C8B-B14F-4D97-AF65-F5344CB8AC3E}">
        <p14:creationId xmlns:p14="http://schemas.microsoft.com/office/powerpoint/2010/main" val="988745216"/>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 calcmode="lin" valueType="num">
                                      <p:cBhvr additive="base">
                                        <p:cTn id="7" dur="500" fill="hold"/>
                                        <p:tgtEl>
                                          <p:spTgt spid="1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9">
                                            <p:txEl>
                                              <p:pRg st="0" end="0"/>
                                            </p:txEl>
                                          </p:spTgt>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2" presetClass="entr" presetSubtype="8" fill="hold" nodeType="after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left)">
                                      <p:cBhvr>
                                        <p:cTn id="12" dur="500"/>
                                        <p:tgtEl>
                                          <p:spTgt spid="2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19">
                                            <p:txEl>
                                              <p:pRg st="1" end="1"/>
                                            </p:txEl>
                                          </p:spTgt>
                                        </p:tgtEl>
                                        <p:attrNameLst>
                                          <p:attrName>style.visibility</p:attrName>
                                        </p:attrNameLst>
                                      </p:cBhvr>
                                      <p:to>
                                        <p:strVal val="visible"/>
                                      </p:to>
                                    </p:set>
                                    <p:anim calcmode="lin" valueType="num">
                                      <p:cBhvr additive="base">
                                        <p:cTn id="17" dur="500" fill="hold"/>
                                        <p:tgtEl>
                                          <p:spTgt spid="19">
                                            <p:txEl>
                                              <p:pRg st="1" end="1"/>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19">
                                            <p:txEl>
                                              <p:pRg st="1" end="1"/>
                                            </p:txEl>
                                          </p:spTgt>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500"/>
                            </p:stCondLst>
                            <p:childTnLst>
                              <p:par>
                                <p:cTn id="20" presetID="22" presetClass="entr" presetSubtype="8" fill="hold" nodeType="after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wipe(left)">
                                      <p:cBhvr>
                                        <p:cTn id="22" dur="500"/>
                                        <p:tgtEl>
                                          <p:spTgt spid="2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wipe(left)">
                                      <p:cBhvr>
                                        <p:cTn id="27" dur="500"/>
                                        <p:tgtEl>
                                          <p:spTgt spid="30"/>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 presetClass="entr" presetSubtype="8" fill="hold" grpId="0" nodeType="clickEffect">
                                  <p:stCondLst>
                                    <p:cond delay="0"/>
                                  </p:stCondLst>
                                  <p:childTnLst>
                                    <p:set>
                                      <p:cBhvr>
                                        <p:cTn id="31" dur="1" fill="hold">
                                          <p:stCondLst>
                                            <p:cond delay="0"/>
                                          </p:stCondLst>
                                        </p:cTn>
                                        <p:tgtEl>
                                          <p:spTgt spid="19">
                                            <p:txEl>
                                              <p:pRg st="5" end="5"/>
                                            </p:txEl>
                                          </p:spTgt>
                                        </p:tgtEl>
                                        <p:attrNameLst>
                                          <p:attrName>style.visibility</p:attrName>
                                        </p:attrNameLst>
                                      </p:cBhvr>
                                      <p:to>
                                        <p:strVal val="visible"/>
                                      </p:to>
                                    </p:set>
                                    <p:anim calcmode="lin" valueType="num">
                                      <p:cBhvr additive="base">
                                        <p:cTn id="32" dur="500" fill="hold"/>
                                        <p:tgtEl>
                                          <p:spTgt spid="19">
                                            <p:txEl>
                                              <p:pRg st="5" end="5"/>
                                            </p:txEl>
                                          </p:spTgt>
                                        </p:tgtEl>
                                        <p:attrNameLst>
                                          <p:attrName>ppt_x</p:attrName>
                                        </p:attrNameLst>
                                      </p:cBhvr>
                                      <p:tavLst>
                                        <p:tav tm="0">
                                          <p:val>
                                            <p:strVal val="0-#ppt_w/2"/>
                                          </p:val>
                                        </p:tav>
                                        <p:tav tm="100000">
                                          <p:val>
                                            <p:strVal val="#ppt_x"/>
                                          </p:val>
                                        </p:tav>
                                      </p:tavLst>
                                    </p:anim>
                                    <p:anim calcmode="lin" valueType="num">
                                      <p:cBhvr additive="base">
                                        <p:cTn id="33" dur="500" fill="hold"/>
                                        <p:tgtEl>
                                          <p:spTgt spid="19">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2" presetClass="entr" presetSubtype="8" fill="hold" grpId="0" nodeType="clickEffect">
                                  <p:stCondLst>
                                    <p:cond delay="0"/>
                                  </p:stCondLst>
                                  <p:childTnLst>
                                    <p:set>
                                      <p:cBhvr>
                                        <p:cTn id="37" dur="1" fill="hold">
                                          <p:stCondLst>
                                            <p:cond delay="0"/>
                                          </p:stCondLst>
                                        </p:cTn>
                                        <p:tgtEl>
                                          <p:spTgt spid="19">
                                            <p:txEl>
                                              <p:pRg st="7" end="7"/>
                                            </p:txEl>
                                          </p:spTgt>
                                        </p:tgtEl>
                                        <p:attrNameLst>
                                          <p:attrName>style.visibility</p:attrName>
                                        </p:attrNameLst>
                                      </p:cBhvr>
                                      <p:to>
                                        <p:strVal val="visible"/>
                                      </p:to>
                                    </p:set>
                                    <p:anim calcmode="lin" valueType="num">
                                      <p:cBhvr additive="base">
                                        <p:cTn id="38" dur="500" fill="hold"/>
                                        <p:tgtEl>
                                          <p:spTgt spid="19">
                                            <p:txEl>
                                              <p:pRg st="7" end="7"/>
                                            </p:txEl>
                                          </p:spTgt>
                                        </p:tgtEl>
                                        <p:attrNameLst>
                                          <p:attrName>ppt_x</p:attrName>
                                        </p:attrNameLst>
                                      </p:cBhvr>
                                      <p:tavLst>
                                        <p:tav tm="0">
                                          <p:val>
                                            <p:strVal val="0-#ppt_w/2"/>
                                          </p:val>
                                        </p:tav>
                                        <p:tav tm="100000">
                                          <p:val>
                                            <p:strVal val="#ppt_x"/>
                                          </p:val>
                                        </p:tav>
                                      </p:tavLst>
                                    </p:anim>
                                    <p:anim calcmode="lin" valueType="num">
                                      <p:cBhvr additive="base">
                                        <p:cTn id="39" dur="500" fill="hold"/>
                                        <p:tgtEl>
                                          <p:spTgt spid="19">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2" presetClass="entr" presetSubtype="8" fill="hold" grpId="0" nodeType="clickEffect">
                                  <p:stCondLst>
                                    <p:cond delay="0"/>
                                  </p:stCondLst>
                                  <p:childTnLst>
                                    <p:set>
                                      <p:cBhvr>
                                        <p:cTn id="43" dur="1" fill="hold">
                                          <p:stCondLst>
                                            <p:cond delay="0"/>
                                          </p:stCondLst>
                                        </p:cTn>
                                        <p:tgtEl>
                                          <p:spTgt spid="19">
                                            <p:txEl>
                                              <p:pRg st="8" end="8"/>
                                            </p:txEl>
                                          </p:spTgt>
                                        </p:tgtEl>
                                        <p:attrNameLst>
                                          <p:attrName>style.visibility</p:attrName>
                                        </p:attrNameLst>
                                      </p:cBhvr>
                                      <p:to>
                                        <p:strVal val="visible"/>
                                      </p:to>
                                    </p:set>
                                    <p:anim calcmode="lin" valueType="num">
                                      <p:cBhvr additive="base">
                                        <p:cTn id="44" dur="500" fill="hold"/>
                                        <p:tgtEl>
                                          <p:spTgt spid="19">
                                            <p:txEl>
                                              <p:pRg st="8" end="8"/>
                                            </p:txEl>
                                          </p:spTgt>
                                        </p:tgtEl>
                                        <p:attrNameLst>
                                          <p:attrName>ppt_x</p:attrName>
                                        </p:attrNameLst>
                                      </p:cBhvr>
                                      <p:tavLst>
                                        <p:tav tm="0">
                                          <p:val>
                                            <p:strVal val="0-#ppt_w/2"/>
                                          </p:val>
                                        </p:tav>
                                        <p:tav tm="100000">
                                          <p:val>
                                            <p:strVal val="#ppt_x"/>
                                          </p:val>
                                        </p:tav>
                                      </p:tavLst>
                                    </p:anim>
                                    <p:anim calcmode="lin" valueType="num">
                                      <p:cBhvr additive="base">
                                        <p:cTn id="45" dur="500" fill="hold"/>
                                        <p:tgtEl>
                                          <p:spTgt spid="19">
                                            <p:txEl>
                                              <p:pRg st="8" end="8"/>
                                            </p:txEl>
                                          </p:spTgt>
                                        </p:tgtEl>
                                        <p:attrNameLst>
                                          <p:attrName>ppt_y</p:attrName>
                                        </p:attrNameLst>
                                      </p:cBhvr>
                                      <p:tavLst>
                                        <p:tav tm="0">
                                          <p:val>
                                            <p:strVal val="#ppt_y"/>
                                          </p:val>
                                        </p:tav>
                                        <p:tav tm="100000">
                                          <p:val>
                                            <p:strVal val="#ppt_y"/>
                                          </p:val>
                                        </p:tav>
                                      </p:tavLst>
                                    </p:anim>
                                  </p:childTnLst>
                                </p:cTn>
                              </p:par>
                            </p:childTnLst>
                          </p:cTn>
                        </p:par>
                        <p:par>
                          <p:cTn id="46" fill="hold" nodeType="afterGroup">
                            <p:stCondLst>
                              <p:cond delay="500"/>
                            </p:stCondLst>
                            <p:childTnLst>
                              <p:par>
                                <p:cTn id="47" presetID="22" presetClass="entr" presetSubtype="8" fill="hold" nodeType="afterEffect">
                                  <p:stCondLst>
                                    <p:cond delay="0"/>
                                  </p:stCondLst>
                                  <p:childTnLst>
                                    <p:set>
                                      <p:cBhvr>
                                        <p:cTn id="48" dur="1" fill="hold">
                                          <p:stCondLst>
                                            <p:cond delay="0"/>
                                          </p:stCondLst>
                                        </p:cTn>
                                        <p:tgtEl>
                                          <p:spTgt spid="31"/>
                                        </p:tgtEl>
                                        <p:attrNameLst>
                                          <p:attrName>style.visibility</p:attrName>
                                        </p:attrNameLst>
                                      </p:cBhvr>
                                      <p:to>
                                        <p:strVal val="visible"/>
                                      </p:to>
                                    </p:set>
                                    <p:animEffect transition="in" filter="wipe(left)">
                                      <p:cBhvr>
                                        <p:cTn id="49" dur="500"/>
                                        <p:tgtEl>
                                          <p:spTgt spid="31"/>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2" presetClass="entr" presetSubtype="8" fill="hold" grpId="0" nodeType="clickEffect">
                                  <p:stCondLst>
                                    <p:cond delay="0"/>
                                  </p:stCondLst>
                                  <p:childTnLst>
                                    <p:set>
                                      <p:cBhvr>
                                        <p:cTn id="53" dur="1" fill="hold">
                                          <p:stCondLst>
                                            <p:cond delay="0"/>
                                          </p:stCondLst>
                                        </p:cTn>
                                        <p:tgtEl>
                                          <p:spTgt spid="19">
                                            <p:txEl>
                                              <p:pRg st="9" end="9"/>
                                            </p:txEl>
                                          </p:spTgt>
                                        </p:tgtEl>
                                        <p:attrNameLst>
                                          <p:attrName>style.visibility</p:attrName>
                                        </p:attrNameLst>
                                      </p:cBhvr>
                                      <p:to>
                                        <p:strVal val="visible"/>
                                      </p:to>
                                    </p:set>
                                    <p:anim calcmode="lin" valueType="num">
                                      <p:cBhvr additive="base">
                                        <p:cTn id="54" dur="500" fill="hold"/>
                                        <p:tgtEl>
                                          <p:spTgt spid="19">
                                            <p:txEl>
                                              <p:pRg st="9" end="9"/>
                                            </p:txEl>
                                          </p:spTgt>
                                        </p:tgtEl>
                                        <p:attrNameLst>
                                          <p:attrName>ppt_x</p:attrName>
                                        </p:attrNameLst>
                                      </p:cBhvr>
                                      <p:tavLst>
                                        <p:tav tm="0">
                                          <p:val>
                                            <p:strVal val="0-#ppt_w/2"/>
                                          </p:val>
                                        </p:tav>
                                        <p:tav tm="100000">
                                          <p:val>
                                            <p:strVal val="#ppt_x"/>
                                          </p:val>
                                        </p:tav>
                                      </p:tavLst>
                                    </p:anim>
                                    <p:anim calcmode="lin" valueType="num">
                                      <p:cBhvr additive="base">
                                        <p:cTn id="55" dur="500" fill="hold"/>
                                        <p:tgtEl>
                                          <p:spTgt spid="19">
                                            <p:txEl>
                                              <p:pRg st="9" end="9"/>
                                            </p:txEl>
                                          </p:spTgt>
                                        </p:tgtEl>
                                        <p:attrNameLst>
                                          <p:attrName>ppt_y</p:attrName>
                                        </p:attrNameLst>
                                      </p:cBhvr>
                                      <p:tavLst>
                                        <p:tav tm="0">
                                          <p:val>
                                            <p:strVal val="#ppt_y"/>
                                          </p:val>
                                        </p:tav>
                                        <p:tav tm="100000">
                                          <p:val>
                                            <p:strVal val="#ppt_y"/>
                                          </p:val>
                                        </p:tav>
                                      </p:tavLst>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2" presetClass="entr" presetSubtype="8" fill="hold" grpId="0" nodeType="clickEffect">
                                  <p:stCondLst>
                                    <p:cond delay="0"/>
                                  </p:stCondLst>
                                  <p:childTnLst>
                                    <p:set>
                                      <p:cBhvr>
                                        <p:cTn id="59" dur="1" fill="hold">
                                          <p:stCondLst>
                                            <p:cond delay="0"/>
                                          </p:stCondLst>
                                        </p:cTn>
                                        <p:tgtEl>
                                          <p:spTgt spid="19">
                                            <p:txEl>
                                              <p:pRg st="10" end="10"/>
                                            </p:txEl>
                                          </p:spTgt>
                                        </p:tgtEl>
                                        <p:attrNameLst>
                                          <p:attrName>style.visibility</p:attrName>
                                        </p:attrNameLst>
                                      </p:cBhvr>
                                      <p:to>
                                        <p:strVal val="visible"/>
                                      </p:to>
                                    </p:set>
                                    <p:anim calcmode="lin" valueType="num">
                                      <p:cBhvr additive="base">
                                        <p:cTn id="60" dur="500" fill="hold"/>
                                        <p:tgtEl>
                                          <p:spTgt spid="19">
                                            <p:txEl>
                                              <p:pRg st="10" end="10"/>
                                            </p:txEl>
                                          </p:spTgt>
                                        </p:tgtEl>
                                        <p:attrNameLst>
                                          <p:attrName>ppt_x</p:attrName>
                                        </p:attrNameLst>
                                      </p:cBhvr>
                                      <p:tavLst>
                                        <p:tav tm="0">
                                          <p:val>
                                            <p:strVal val="0-#ppt_w/2"/>
                                          </p:val>
                                        </p:tav>
                                        <p:tav tm="100000">
                                          <p:val>
                                            <p:strVal val="#ppt_x"/>
                                          </p:val>
                                        </p:tav>
                                      </p:tavLst>
                                    </p:anim>
                                    <p:anim calcmode="lin" valueType="num">
                                      <p:cBhvr additive="base">
                                        <p:cTn id="61" dur="500" fill="hold"/>
                                        <p:tgtEl>
                                          <p:spTgt spid="19">
                                            <p:txEl>
                                              <p:pRg st="10" end="10"/>
                                            </p:txEl>
                                          </p:spTgt>
                                        </p:tgtEl>
                                        <p:attrNameLst>
                                          <p:attrName>ppt_y</p:attrName>
                                        </p:attrNameLst>
                                      </p:cBhvr>
                                      <p:tavLst>
                                        <p:tav tm="0">
                                          <p:val>
                                            <p:strVal val="#ppt_y"/>
                                          </p:val>
                                        </p:tav>
                                        <p:tav tm="100000">
                                          <p:val>
                                            <p:strVal val="#ppt_y"/>
                                          </p:val>
                                        </p:tav>
                                      </p:tavLst>
                                    </p:anim>
                                  </p:childTnLst>
                                </p:cTn>
                              </p:par>
                            </p:childTnLst>
                          </p:cTn>
                        </p:par>
                      </p:childTnLst>
                    </p:cTn>
                  </p:par>
                  <p:par>
                    <p:cTn id="62" fill="hold" nodeType="clickPar">
                      <p:stCondLst>
                        <p:cond delay="indefinite"/>
                      </p:stCondLst>
                      <p:childTnLst>
                        <p:par>
                          <p:cTn id="63" fill="hold" nodeType="withGroup">
                            <p:stCondLst>
                              <p:cond delay="0"/>
                            </p:stCondLst>
                            <p:childTnLst>
                              <p:par>
                                <p:cTn id="64" presetID="2" presetClass="entr" presetSubtype="8" fill="hold" grpId="0" nodeType="clickEffect">
                                  <p:stCondLst>
                                    <p:cond delay="0"/>
                                  </p:stCondLst>
                                  <p:childTnLst>
                                    <p:set>
                                      <p:cBhvr>
                                        <p:cTn id="65" dur="1" fill="hold">
                                          <p:stCondLst>
                                            <p:cond delay="0"/>
                                          </p:stCondLst>
                                        </p:cTn>
                                        <p:tgtEl>
                                          <p:spTgt spid="19">
                                            <p:txEl>
                                              <p:pRg st="11" end="11"/>
                                            </p:txEl>
                                          </p:spTgt>
                                        </p:tgtEl>
                                        <p:attrNameLst>
                                          <p:attrName>style.visibility</p:attrName>
                                        </p:attrNameLst>
                                      </p:cBhvr>
                                      <p:to>
                                        <p:strVal val="visible"/>
                                      </p:to>
                                    </p:set>
                                    <p:anim calcmode="lin" valueType="num">
                                      <p:cBhvr additive="base">
                                        <p:cTn id="66" dur="500" fill="hold"/>
                                        <p:tgtEl>
                                          <p:spTgt spid="19">
                                            <p:txEl>
                                              <p:pRg st="11" end="11"/>
                                            </p:txEl>
                                          </p:spTgt>
                                        </p:tgtEl>
                                        <p:attrNameLst>
                                          <p:attrName>ppt_x</p:attrName>
                                        </p:attrNameLst>
                                      </p:cBhvr>
                                      <p:tavLst>
                                        <p:tav tm="0">
                                          <p:val>
                                            <p:strVal val="0-#ppt_w/2"/>
                                          </p:val>
                                        </p:tav>
                                        <p:tav tm="100000">
                                          <p:val>
                                            <p:strVal val="#ppt_x"/>
                                          </p:val>
                                        </p:tav>
                                      </p:tavLst>
                                    </p:anim>
                                    <p:anim calcmode="lin" valueType="num">
                                      <p:cBhvr additive="base">
                                        <p:cTn id="67" dur="500" fill="hold"/>
                                        <p:tgtEl>
                                          <p:spTgt spid="19">
                                            <p:txEl>
                                              <p:pRg st="11" end="11"/>
                                            </p:txEl>
                                          </p:spTgt>
                                        </p:tgtEl>
                                        <p:attrNameLst>
                                          <p:attrName>ppt_y</p:attrName>
                                        </p:attrNameLst>
                                      </p:cBhvr>
                                      <p:tavLst>
                                        <p:tav tm="0">
                                          <p:val>
                                            <p:strVal val="#ppt_y"/>
                                          </p:val>
                                        </p:tav>
                                        <p:tav tm="100000">
                                          <p:val>
                                            <p:strVal val="#ppt_y"/>
                                          </p:val>
                                        </p:tav>
                                      </p:tavLst>
                                    </p:anim>
                                  </p:childTnLst>
                                </p:cTn>
                              </p:par>
                            </p:childTnLst>
                          </p:cTn>
                        </p:par>
                      </p:childTnLst>
                    </p:cTn>
                  </p:par>
                  <p:par>
                    <p:cTn id="68" fill="hold" nodeType="clickPar">
                      <p:stCondLst>
                        <p:cond delay="indefinite"/>
                      </p:stCondLst>
                      <p:childTnLst>
                        <p:par>
                          <p:cTn id="69" fill="hold" nodeType="withGroup">
                            <p:stCondLst>
                              <p:cond delay="0"/>
                            </p:stCondLst>
                            <p:childTnLst>
                              <p:par>
                                <p:cTn id="70" presetID="22" presetClass="entr" presetSubtype="8" fill="hold" nodeType="clickEffect">
                                  <p:stCondLst>
                                    <p:cond delay="0"/>
                                  </p:stCondLst>
                                  <p:childTnLst>
                                    <p:set>
                                      <p:cBhvr>
                                        <p:cTn id="71" dur="1" fill="hold">
                                          <p:stCondLst>
                                            <p:cond delay="0"/>
                                          </p:stCondLst>
                                        </p:cTn>
                                        <p:tgtEl>
                                          <p:spTgt spid="32"/>
                                        </p:tgtEl>
                                        <p:attrNameLst>
                                          <p:attrName>style.visibility</p:attrName>
                                        </p:attrNameLst>
                                      </p:cBhvr>
                                      <p:to>
                                        <p:strVal val="visible"/>
                                      </p:to>
                                    </p:set>
                                    <p:animEffect transition="in" filter="wipe(left)">
                                      <p:cBhvr>
                                        <p:cTn id="72" dur="500"/>
                                        <p:tgtEl>
                                          <p:spTgt spid="32"/>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2" presetClass="entr" presetSubtype="8" fill="hold" grpId="0" nodeType="clickEffect">
                                  <p:stCondLst>
                                    <p:cond delay="0"/>
                                  </p:stCondLst>
                                  <p:childTnLst>
                                    <p:set>
                                      <p:cBhvr>
                                        <p:cTn id="76" dur="1" fill="hold">
                                          <p:stCondLst>
                                            <p:cond delay="0"/>
                                          </p:stCondLst>
                                        </p:cTn>
                                        <p:tgtEl>
                                          <p:spTgt spid="19">
                                            <p:txEl>
                                              <p:pRg st="12" end="12"/>
                                            </p:txEl>
                                          </p:spTgt>
                                        </p:tgtEl>
                                        <p:attrNameLst>
                                          <p:attrName>style.visibility</p:attrName>
                                        </p:attrNameLst>
                                      </p:cBhvr>
                                      <p:to>
                                        <p:strVal val="visible"/>
                                      </p:to>
                                    </p:set>
                                    <p:anim calcmode="lin" valueType="num">
                                      <p:cBhvr additive="base">
                                        <p:cTn id="77" dur="500" fill="hold"/>
                                        <p:tgtEl>
                                          <p:spTgt spid="19">
                                            <p:txEl>
                                              <p:pRg st="12" end="12"/>
                                            </p:txEl>
                                          </p:spTgt>
                                        </p:tgtEl>
                                        <p:attrNameLst>
                                          <p:attrName>ppt_x</p:attrName>
                                        </p:attrNameLst>
                                      </p:cBhvr>
                                      <p:tavLst>
                                        <p:tav tm="0">
                                          <p:val>
                                            <p:strVal val="0-#ppt_w/2"/>
                                          </p:val>
                                        </p:tav>
                                        <p:tav tm="100000">
                                          <p:val>
                                            <p:strVal val="#ppt_x"/>
                                          </p:val>
                                        </p:tav>
                                      </p:tavLst>
                                    </p:anim>
                                    <p:anim calcmode="lin" valueType="num">
                                      <p:cBhvr additive="base">
                                        <p:cTn id="78" dur="500" fill="hold"/>
                                        <p:tgtEl>
                                          <p:spTgt spid="19">
                                            <p:txEl>
                                              <p:pRg st="12" end="12"/>
                                            </p:txEl>
                                          </p:spTgt>
                                        </p:tgtEl>
                                        <p:attrNameLst>
                                          <p:attrName>ppt_y</p:attrName>
                                        </p:attrNameLst>
                                      </p:cBhvr>
                                      <p:tavLst>
                                        <p:tav tm="0">
                                          <p:val>
                                            <p:strVal val="#ppt_y"/>
                                          </p:val>
                                        </p:tav>
                                        <p:tav tm="100000">
                                          <p:val>
                                            <p:strVal val="#ppt_y"/>
                                          </p:val>
                                        </p:tav>
                                      </p:tavLst>
                                    </p:anim>
                                  </p:childTnLst>
                                </p:cTn>
                              </p:par>
                            </p:childTnLst>
                          </p:cTn>
                        </p:par>
                        <p:par>
                          <p:cTn id="79" fill="hold" nodeType="afterGroup">
                            <p:stCondLst>
                              <p:cond delay="500"/>
                            </p:stCondLst>
                            <p:childTnLst>
                              <p:par>
                                <p:cTn id="80" presetID="22" presetClass="entr" presetSubtype="8" fill="hold" nodeType="afterEffect">
                                  <p:stCondLst>
                                    <p:cond delay="0"/>
                                  </p:stCondLst>
                                  <p:childTnLst>
                                    <p:set>
                                      <p:cBhvr>
                                        <p:cTn id="81" dur="1" fill="hold">
                                          <p:stCondLst>
                                            <p:cond delay="0"/>
                                          </p:stCondLst>
                                        </p:cTn>
                                        <p:tgtEl>
                                          <p:spTgt spid="33"/>
                                        </p:tgtEl>
                                        <p:attrNameLst>
                                          <p:attrName>style.visibility</p:attrName>
                                        </p:attrNameLst>
                                      </p:cBhvr>
                                      <p:to>
                                        <p:strVal val="visible"/>
                                      </p:to>
                                    </p:set>
                                    <p:animEffect transition="in" filter="wipe(left)">
                                      <p:cBhvr>
                                        <p:cTn id="8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bld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Box 23"/>
          <p:cNvSpPr txBox="1">
            <a:spLocks noChangeArrowheads="1"/>
          </p:cNvSpPr>
          <p:nvPr/>
        </p:nvSpPr>
        <p:spPr bwMode="auto">
          <a:xfrm>
            <a:off x="444500" y="1342761"/>
            <a:ext cx="6985000" cy="4401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285739" indent="-285739">
              <a:buFontTx/>
              <a:buChar char="•"/>
            </a:pPr>
            <a:r>
              <a:rPr lang="en-US" altLang="en-US" sz="2000">
                <a:solidFill>
                  <a:srgbClr val="2D2DB9"/>
                </a:solidFill>
              </a:rPr>
              <a:t>We can repeat the process for energy </a:t>
            </a:r>
            <a:r>
              <a:rPr lang="en-US" altLang="en-US" sz="2000" i="1">
                <a:solidFill>
                  <a:srgbClr val="2D2DB9"/>
                </a:solidFill>
              </a:rPr>
              <a:t>–E</a:t>
            </a:r>
            <a:r>
              <a:rPr lang="en-US" altLang="en-US" sz="2000">
                <a:solidFill>
                  <a:srgbClr val="2D2DB9"/>
                </a:solidFill>
              </a:rPr>
              <a:t> </a:t>
            </a:r>
          </a:p>
          <a:p>
            <a:pPr marL="285739" indent="-285739">
              <a:buFontTx/>
              <a:buChar char="•"/>
            </a:pPr>
            <a:r>
              <a:rPr lang="en-US" altLang="en-US" sz="2000">
                <a:solidFill>
                  <a:srgbClr val="2D2DB9"/>
                </a:solidFill>
                <a:sym typeface="Symbol" pitchFamily="18" charset="2"/>
              </a:rPr>
              <a:t>Write solution as </a:t>
            </a:r>
          </a:p>
          <a:p>
            <a:pPr marL="285739" indent="-285739">
              <a:buFontTx/>
              <a:buChar char="•"/>
            </a:pPr>
            <a:r>
              <a:rPr lang="en-US" altLang="en-US" sz="2000">
                <a:solidFill>
                  <a:srgbClr val="2D2DB9"/>
                </a:solidFill>
                <a:sym typeface="Symbol" pitchFamily="18" charset="2"/>
              </a:rPr>
              <a:t>This time choose </a:t>
            </a:r>
          </a:p>
          <a:p>
            <a:pPr marL="285739" indent="-285739">
              <a:buFontTx/>
              <a:buChar char="•"/>
            </a:pPr>
            <a:r>
              <a:rPr lang="en-US" altLang="en-US" sz="2000">
                <a:solidFill>
                  <a:srgbClr val="2D2DB9"/>
                </a:solidFill>
                <a:sym typeface="Symbol" pitchFamily="18" charset="2"/>
              </a:rPr>
              <a:t>Do the same work we did before …</a:t>
            </a:r>
          </a:p>
          <a:p>
            <a:pPr marL="285739" indent="-285739">
              <a:buFontTx/>
              <a:buChar char="•"/>
            </a:pPr>
            <a:endParaRPr lang="en-US" altLang="en-US" sz="2000">
              <a:solidFill>
                <a:srgbClr val="2D2DB9"/>
              </a:solidFill>
              <a:sym typeface="Symbol" pitchFamily="18" charset="2"/>
            </a:endParaRPr>
          </a:p>
          <a:p>
            <a:pPr marL="285739" indent="-285739">
              <a:buFontTx/>
              <a:buChar char="•"/>
            </a:pPr>
            <a:endParaRPr lang="en-US" altLang="en-US" sz="2000">
              <a:solidFill>
                <a:srgbClr val="2D2DB9"/>
              </a:solidFill>
              <a:sym typeface="Symbol" pitchFamily="18" charset="2"/>
            </a:endParaRPr>
          </a:p>
          <a:p>
            <a:pPr marL="285739" indent="-285739">
              <a:buFontTx/>
              <a:buChar char="•"/>
            </a:pPr>
            <a:endParaRPr lang="en-US" altLang="en-US" sz="2000">
              <a:solidFill>
                <a:srgbClr val="2D2DB9"/>
              </a:solidFill>
              <a:sym typeface="Symbol" pitchFamily="18" charset="2"/>
            </a:endParaRPr>
          </a:p>
          <a:p>
            <a:pPr marL="285739" indent="-285739">
              <a:buFontTx/>
              <a:buChar char="•"/>
            </a:pPr>
            <a:endParaRPr lang="en-US" altLang="en-US" sz="2000">
              <a:solidFill>
                <a:srgbClr val="2D2DB9"/>
              </a:solidFill>
              <a:sym typeface="Symbol" pitchFamily="18" charset="2"/>
            </a:endParaRPr>
          </a:p>
          <a:p>
            <a:pPr marL="285739" indent="-285739"/>
            <a:r>
              <a:rPr lang="en-US" altLang="en-US" sz="2000">
                <a:solidFill>
                  <a:srgbClr val="006600"/>
                </a:solidFill>
                <a:sym typeface="Symbol" pitchFamily="18" charset="2"/>
              </a:rPr>
              <a:t>This represents a particle with:</a:t>
            </a:r>
          </a:p>
          <a:p>
            <a:pPr marL="285739" indent="-285739">
              <a:buFontTx/>
              <a:buChar char="•"/>
            </a:pPr>
            <a:r>
              <a:rPr lang="en-US" altLang="en-US" sz="2000">
                <a:solidFill>
                  <a:srgbClr val="006600"/>
                </a:solidFill>
                <a:sym typeface="Symbol" pitchFamily="18" charset="2"/>
              </a:rPr>
              <a:t>Momentum – </a:t>
            </a:r>
            <a:r>
              <a:rPr lang="en-US" altLang="en-US" sz="2000">
                <a:solidFill>
                  <a:srgbClr val="006600"/>
                </a:solidFill>
                <a:sym typeface="Euclid Math One" pitchFamily="18" charset="2"/>
              </a:rPr>
              <a:t></a:t>
            </a:r>
            <a:r>
              <a:rPr lang="en-US" altLang="en-US" sz="2000" b="1">
                <a:solidFill>
                  <a:srgbClr val="006600"/>
                </a:solidFill>
                <a:sym typeface="Euclid Math One" pitchFamily="18" charset="2"/>
              </a:rPr>
              <a:t>k</a:t>
            </a:r>
            <a:endParaRPr lang="en-US" altLang="en-US" sz="2000">
              <a:solidFill>
                <a:srgbClr val="006600"/>
              </a:solidFill>
              <a:sym typeface="Euclid Math One" pitchFamily="18" charset="2"/>
            </a:endParaRPr>
          </a:p>
          <a:p>
            <a:pPr marL="285739" indent="-285739">
              <a:buFontTx/>
              <a:buChar char="•"/>
            </a:pPr>
            <a:r>
              <a:rPr lang="en-US" altLang="en-US" sz="2000">
                <a:solidFill>
                  <a:srgbClr val="006600"/>
                </a:solidFill>
                <a:sym typeface="Symbol" pitchFamily="18" charset="2"/>
              </a:rPr>
              <a:t>Spin in direction </a:t>
            </a:r>
            <a:r>
              <a:rPr lang="en-US" altLang="en-US" sz="2000" b="1">
                <a:solidFill>
                  <a:srgbClr val="006600"/>
                </a:solidFill>
                <a:sym typeface="Symbol" pitchFamily="18" charset="2"/>
              </a:rPr>
              <a:t>k </a:t>
            </a:r>
            <a:r>
              <a:rPr lang="en-US" altLang="en-US" sz="2000">
                <a:solidFill>
                  <a:srgbClr val="006600"/>
                </a:solidFill>
                <a:sym typeface="Symbol" pitchFamily="18" charset="2"/>
              </a:rPr>
              <a:t>of  – (</a:t>
            </a:r>
            <a:r>
              <a:rPr lang="en-US" altLang="en-US" sz="2000">
                <a:solidFill>
                  <a:srgbClr val="006600"/>
                </a:solidFill>
                <a:sym typeface="Euclid Math One" pitchFamily="18" charset="2"/>
              </a:rPr>
              <a:t>/2)</a:t>
            </a:r>
          </a:p>
          <a:p>
            <a:pPr marL="285739" indent="-285739">
              <a:buFontTx/>
              <a:buChar char="•"/>
            </a:pPr>
            <a:r>
              <a:rPr lang="en-US" altLang="en-US" sz="2000">
                <a:solidFill>
                  <a:srgbClr val="FF0000"/>
                </a:solidFill>
                <a:sym typeface="Euclid Math One" pitchFamily="18" charset="2"/>
              </a:rPr>
              <a:t>Energy less than zero</a:t>
            </a:r>
          </a:p>
          <a:p>
            <a:pPr marL="619100" lvl="1" indent="-238115">
              <a:buFontTx/>
              <a:buChar char="–"/>
            </a:pPr>
            <a:r>
              <a:rPr lang="en-US" altLang="en-US" sz="2000">
                <a:solidFill>
                  <a:srgbClr val="FF0000"/>
                </a:solidFill>
                <a:sym typeface="Euclid Math One" pitchFamily="18" charset="2"/>
              </a:rPr>
              <a:t>Such a particle would have less energy than nothing!</a:t>
            </a:r>
            <a:endParaRPr lang="en-US" altLang="en-US" sz="2000">
              <a:solidFill>
                <a:srgbClr val="FF0000"/>
              </a:solidFill>
              <a:sym typeface="Symbol" pitchFamily="18" charset="2"/>
            </a:endParaRPr>
          </a:p>
          <a:p>
            <a:pPr marL="285739" indent="-285739">
              <a:buFontTx/>
              <a:buChar char="•"/>
            </a:pPr>
            <a:r>
              <a:rPr lang="en-US" altLang="en-US" sz="2000">
                <a:solidFill>
                  <a:srgbClr val="9900CC"/>
                </a:solidFill>
                <a:sym typeface="Symbol" pitchFamily="18" charset="2"/>
              </a:rPr>
              <a:t>Need to think about what this would mean …</a:t>
            </a:r>
            <a:endParaRPr lang="en-US" altLang="en-US" sz="2000">
              <a:solidFill>
                <a:srgbClr val="9900CC"/>
              </a:solidFill>
              <a:sym typeface="Euclid Math One" pitchFamily="18" charset="2"/>
            </a:endParaRPr>
          </a:p>
        </p:txBody>
      </p:sp>
      <p:sp>
        <p:nvSpPr>
          <p:cNvPr id="15" name="Text Box 3"/>
          <p:cNvSpPr txBox="1">
            <a:spLocks noChangeArrowheads="1"/>
          </p:cNvSpPr>
          <p:nvPr/>
        </p:nvSpPr>
        <p:spPr bwMode="auto">
          <a:xfrm>
            <a:off x="0" y="558271"/>
            <a:ext cx="9144000" cy="656655"/>
          </a:xfrm>
          <a:prstGeom prst="rect">
            <a:avLst/>
          </a:prstGeom>
          <a:solidFill>
            <a:schemeClr val="accent6"/>
          </a:solidFill>
          <a:ln>
            <a:noFill/>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defRPr/>
            </a:pPr>
            <a:r>
              <a:rPr lang="en-US" altLang="en-US" sz="3667" dirty="0">
                <a:solidFill>
                  <a:schemeClr val="bg1"/>
                </a:solidFill>
              </a:rPr>
              <a:t> Two Negative Energy Solutions</a:t>
            </a:r>
          </a:p>
        </p:txBody>
      </p:sp>
      <p:graphicFrame>
        <p:nvGraphicFramePr>
          <p:cNvPr id="29" name="Object 30"/>
          <p:cNvGraphicFramePr>
            <a:graphicFrameLocks/>
          </p:cNvGraphicFramePr>
          <p:nvPr/>
        </p:nvGraphicFramePr>
        <p:xfrm>
          <a:off x="2730500" y="1709209"/>
          <a:ext cx="1439333" cy="423333"/>
        </p:xfrm>
        <a:graphic>
          <a:graphicData uri="http://schemas.openxmlformats.org/presentationml/2006/ole">
            <mc:AlternateContent xmlns:mc="http://schemas.openxmlformats.org/markup-compatibility/2006">
              <mc:Choice xmlns:v="urn:schemas-microsoft-com:vml" Requires="v">
                <p:oleObj spid="_x0000_s44088" name="Equation" r:id="rId3" imgW="863225" imgH="253890" progId="">
                  <p:embed/>
                </p:oleObj>
              </mc:Choice>
              <mc:Fallback>
                <p:oleObj name="Equation" r:id="rId3" imgW="863225" imgH="253890" progId="">
                  <p:embed/>
                  <p:pic>
                    <p:nvPicPr>
                      <p:cNvPr id="0" name="Picture 20"/>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30500" y="1709209"/>
                        <a:ext cx="1439333" cy="423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prstDash val="dash"/>
                            <a:miter lim="800000"/>
                            <a:headEnd/>
                            <a:tailEnd/>
                          </a14:hiddenLine>
                        </a:ext>
                      </a:extLst>
                    </p:spPr>
                  </p:pic>
                </p:oleObj>
              </mc:Fallback>
            </mc:AlternateContent>
          </a:graphicData>
        </a:graphic>
      </p:graphicFrame>
      <p:graphicFrame>
        <p:nvGraphicFramePr>
          <p:cNvPr id="30" name="Object 30"/>
          <p:cNvGraphicFramePr>
            <a:graphicFrameLocks/>
          </p:cNvGraphicFramePr>
          <p:nvPr/>
        </p:nvGraphicFramePr>
        <p:xfrm>
          <a:off x="4318000" y="1919553"/>
          <a:ext cx="2243667" cy="423333"/>
        </p:xfrm>
        <a:graphic>
          <a:graphicData uri="http://schemas.openxmlformats.org/presentationml/2006/ole">
            <mc:AlternateContent xmlns:mc="http://schemas.openxmlformats.org/markup-compatibility/2006">
              <mc:Choice xmlns:v="urn:schemas-microsoft-com:vml" Requires="v">
                <p:oleObj spid="_x0000_s44089" name="Equation" r:id="rId5" imgW="1345616" imgH="253890" progId="">
                  <p:embed/>
                </p:oleObj>
              </mc:Choice>
              <mc:Fallback>
                <p:oleObj name="Equation" r:id="rId5" imgW="1345616" imgH="253890" progId="">
                  <p:embed/>
                  <p:pic>
                    <p:nvPicPr>
                      <p:cNvPr id="0" name="Picture 21"/>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18000" y="1919553"/>
                        <a:ext cx="2243667" cy="423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prstDash val="dash"/>
                            <a:miter lim="800000"/>
                            <a:headEnd/>
                            <a:tailEnd/>
                          </a14:hiddenLine>
                        </a:ext>
                      </a:extLst>
                    </p:spPr>
                  </p:pic>
                </p:oleObj>
              </mc:Fallback>
            </mc:AlternateContent>
          </a:graphicData>
        </a:graphic>
      </p:graphicFrame>
      <p:graphicFrame>
        <p:nvGraphicFramePr>
          <p:cNvPr id="13" name="Object 30"/>
          <p:cNvGraphicFramePr>
            <a:graphicFrameLocks/>
          </p:cNvGraphicFramePr>
          <p:nvPr/>
        </p:nvGraphicFramePr>
        <p:xfrm>
          <a:off x="1915583" y="2708011"/>
          <a:ext cx="3069167" cy="931333"/>
        </p:xfrm>
        <a:graphic>
          <a:graphicData uri="http://schemas.openxmlformats.org/presentationml/2006/ole">
            <mc:AlternateContent xmlns:mc="http://schemas.openxmlformats.org/markup-compatibility/2006">
              <mc:Choice xmlns:v="urn:schemas-microsoft-com:vml" Requires="v">
                <p:oleObj spid="_x0000_s44090" name="Equation" r:id="rId7" imgW="1841500" imgH="558800" progId="">
                  <p:embed/>
                </p:oleObj>
              </mc:Choice>
              <mc:Fallback>
                <p:oleObj name="Equation" r:id="rId7" imgW="1841500" imgH="558800" progId="">
                  <p:embed/>
                  <p:pic>
                    <p:nvPicPr>
                      <p:cNvPr id="0" name="Picture 22"/>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15583" y="2708011"/>
                        <a:ext cx="3069167" cy="931333"/>
                      </a:xfrm>
                      <a:prstGeom prst="rect">
                        <a:avLst/>
                      </a:prstGeom>
                      <a:noFill/>
                      <a:ln w="25400">
                        <a:solidFill>
                          <a:srgbClr val="FF0000"/>
                        </a:solidFill>
                        <a:prstDash val="dash"/>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日付プレースホルダ 6"/>
          <p:cNvSpPr>
            <a:spLocks noGrp="1"/>
          </p:cNvSpPr>
          <p:nvPr>
            <p:ph type="dt" sz="half" idx="10"/>
          </p:nvPr>
        </p:nvSpPr>
        <p:spPr/>
        <p:txBody>
          <a:bodyPr/>
          <a:lstStyle/>
          <a:p>
            <a:pPr>
              <a:defRPr/>
            </a:pPr>
            <a:fld id="{A77494B8-E0A8-4B5F-B846-04E3FAADC16B}" type="datetime1">
              <a:rPr lang="ja-JP" altLang="en-US" smtClean="0"/>
              <a:t>2017/9/17</a:t>
            </a:fld>
            <a:endParaRPr lang="ja-JP" altLang="en-US"/>
          </a:p>
        </p:txBody>
      </p:sp>
      <p:sp>
        <p:nvSpPr>
          <p:cNvPr id="8" name="フッター プレースホルダ 7"/>
          <p:cNvSpPr>
            <a:spLocks noGrp="1"/>
          </p:cNvSpPr>
          <p:nvPr>
            <p:ph type="ftr" sz="quarter" idx="11"/>
          </p:nvPr>
        </p:nvSpPr>
        <p:spPr/>
        <p:txBody>
          <a:bodyPr/>
          <a:lstStyle/>
          <a:p>
            <a:pPr>
              <a:defRPr/>
            </a:pPr>
            <a:r>
              <a:rPr lang="en-US" altLang="ja-JP"/>
              <a:t>Seoul U. Seminer</a:t>
            </a:r>
            <a:endParaRPr lang="ja-JP" altLang="en-US"/>
          </a:p>
        </p:txBody>
      </p:sp>
    </p:spTree>
    <p:extLst>
      <p:ext uri="{BB962C8B-B14F-4D97-AF65-F5344CB8AC3E}">
        <p14:creationId xmlns:p14="http://schemas.microsoft.com/office/powerpoint/2010/main" val="2459180886"/>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 calcmode="lin" valueType="num">
                                      <p:cBhvr additive="base">
                                        <p:cTn id="7" dur="500" fill="hold"/>
                                        <p:tgtEl>
                                          <p:spTgt spid="1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9">
                                            <p:txEl>
                                              <p:pRg st="1" end="1"/>
                                            </p:txEl>
                                          </p:spTgt>
                                        </p:tgtEl>
                                        <p:attrNameLst>
                                          <p:attrName>style.visibility</p:attrName>
                                        </p:attrNameLst>
                                      </p:cBhvr>
                                      <p:to>
                                        <p:strVal val="visible"/>
                                      </p:to>
                                    </p:set>
                                    <p:anim calcmode="lin" valueType="num">
                                      <p:cBhvr additive="base">
                                        <p:cTn id="13" dur="500" fill="hold"/>
                                        <p:tgtEl>
                                          <p:spTgt spid="19">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9">
                                            <p:txEl>
                                              <p:pRg st="1" end="1"/>
                                            </p:txEl>
                                          </p:spTgt>
                                        </p:tgtEl>
                                        <p:attrNameLst>
                                          <p:attrName>ppt_y</p:attrName>
                                        </p:attrNameLst>
                                      </p:cBhvr>
                                      <p:tavLst>
                                        <p:tav tm="0">
                                          <p:val>
                                            <p:strVal val="#ppt_y"/>
                                          </p:val>
                                        </p:tav>
                                        <p:tav tm="100000">
                                          <p:val>
                                            <p:strVal val="#ppt_y"/>
                                          </p:val>
                                        </p:tav>
                                      </p:tavLst>
                                    </p:anim>
                                  </p:childTnLst>
                                </p:cTn>
                              </p:par>
                            </p:childTnLst>
                          </p:cTn>
                        </p:par>
                        <p:par>
                          <p:cTn id="15" fill="hold" nodeType="afterGroup">
                            <p:stCondLst>
                              <p:cond delay="500"/>
                            </p:stCondLst>
                            <p:childTnLst>
                              <p:par>
                                <p:cTn id="16" presetID="22" presetClass="entr" presetSubtype="8" fill="hold" nodeType="after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wipe(left)">
                                      <p:cBhvr>
                                        <p:cTn id="18" dur="500"/>
                                        <p:tgtEl>
                                          <p:spTgt spid="29"/>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19">
                                            <p:txEl>
                                              <p:pRg st="2" end="2"/>
                                            </p:txEl>
                                          </p:spTgt>
                                        </p:tgtEl>
                                        <p:attrNameLst>
                                          <p:attrName>style.visibility</p:attrName>
                                        </p:attrNameLst>
                                      </p:cBhvr>
                                      <p:to>
                                        <p:strVal val="visible"/>
                                      </p:to>
                                    </p:set>
                                    <p:anim calcmode="lin" valueType="num">
                                      <p:cBhvr additive="base">
                                        <p:cTn id="23" dur="500" fill="hold"/>
                                        <p:tgtEl>
                                          <p:spTgt spid="19">
                                            <p:txEl>
                                              <p:pRg st="2" end="2"/>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19">
                                            <p:txEl>
                                              <p:pRg st="2" end="2"/>
                                            </p:txEl>
                                          </p:spTgt>
                                        </p:tgtEl>
                                        <p:attrNameLst>
                                          <p:attrName>ppt_y</p:attrName>
                                        </p:attrNameLst>
                                      </p:cBhvr>
                                      <p:tavLst>
                                        <p:tav tm="0">
                                          <p:val>
                                            <p:strVal val="#ppt_y"/>
                                          </p:val>
                                        </p:tav>
                                        <p:tav tm="100000">
                                          <p:val>
                                            <p:strVal val="#ppt_y"/>
                                          </p:val>
                                        </p:tav>
                                      </p:tavLst>
                                    </p:anim>
                                  </p:childTnLst>
                                </p:cTn>
                              </p:par>
                            </p:childTnLst>
                          </p:cTn>
                        </p:par>
                        <p:par>
                          <p:cTn id="25" fill="hold" nodeType="afterGroup">
                            <p:stCondLst>
                              <p:cond delay="500"/>
                            </p:stCondLst>
                            <p:childTnLst>
                              <p:par>
                                <p:cTn id="26" presetID="22" presetClass="entr" presetSubtype="8" fill="hold" nodeType="after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wipe(left)">
                                      <p:cBhvr>
                                        <p:cTn id="28" dur="500"/>
                                        <p:tgtEl>
                                          <p:spTgt spid="30"/>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8" fill="hold" grpId="0" nodeType="clickEffect">
                                  <p:stCondLst>
                                    <p:cond delay="0"/>
                                  </p:stCondLst>
                                  <p:childTnLst>
                                    <p:set>
                                      <p:cBhvr>
                                        <p:cTn id="32" dur="1" fill="hold">
                                          <p:stCondLst>
                                            <p:cond delay="0"/>
                                          </p:stCondLst>
                                        </p:cTn>
                                        <p:tgtEl>
                                          <p:spTgt spid="19">
                                            <p:txEl>
                                              <p:pRg st="3" end="3"/>
                                            </p:txEl>
                                          </p:spTgt>
                                        </p:tgtEl>
                                        <p:attrNameLst>
                                          <p:attrName>style.visibility</p:attrName>
                                        </p:attrNameLst>
                                      </p:cBhvr>
                                      <p:to>
                                        <p:strVal val="visible"/>
                                      </p:to>
                                    </p:set>
                                    <p:anim calcmode="lin" valueType="num">
                                      <p:cBhvr additive="base">
                                        <p:cTn id="33" dur="500" fill="hold"/>
                                        <p:tgtEl>
                                          <p:spTgt spid="19">
                                            <p:txEl>
                                              <p:pRg st="3" end="3"/>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19">
                                            <p:txEl>
                                              <p:pRg st="3" end="3"/>
                                            </p:txEl>
                                          </p:spTgt>
                                        </p:tgtEl>
                                        <p:attrNameLst>
                                          <p:attrName>ppt_y</p:attrName>
                                        </p:attrNameLst>
                                      </p:cBhvr>
                                      <p:tavLst>
                                        <p:tav tm="0">
                                          <p:val>
                                            <p:strVal val="#ppt_y"/>
                                          </p:val>
                                        </p:tav>
                                        <p:tav tm="100000">
                                          <p:val>
                                            <p:strVal val="#ppt_y"/>
                                          </p:val>
                                        </p:tav>
                                      </p:tavLst>
                                    </p:anim>
                                  </p:childTnLst>
                                </p:cTn>
                              </p:par>
                            </p:childTnLst>
                          </p:cTn>
                        </p:par>
                        <p:par>
                          <p:cTn id="35" fill="hold" nodeType="afterGroup">
                            <p:stCondLst>
                              <p:cond delay="500"/>
                            </p:stCondLst>
                            <p:childTnLst>
                              <p:par>
                                <p:cTn id="36" presetID="22" presetClass="entr" presetSubtype="8" fill="hold" nodeType="after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wipe(left)">
                                      <p:cBhvr>
                                        <p:cTn id="38" dur="500"/>
                                        <p:tgtEl>
                                          <p:spTgt spid="13"/>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19">
                                            <p:txEl>
                                              <p:pRg st="8" end="8"/>
                                            </p:txEl>
                                          </p:spTgt>
                                        </p:tgtEl>
                                        <p:attrNameLst>
                                          <p:attrName>style.visibility</p:attrName>
                                        </p:attrNameLst>
                                      </p:cBhvr>
                                      <p:to>
                                        <p:strVal val="visible"/>
                                      </p:to>
                                    </p:set>
                                    <p:anim calcmode="lin" valueType="num">
                                      <p:cBhvr additive="base">
                                        <p:cTn id="43" dur="500" fill="hold"/>
                                        <p:tgtEl>
                                          <p:spTgt spid="19">
                                            <p:txEl>
                                              <p:pRg st="8" end="8"/>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19">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19">
                                            <p:txEl>
                                              <p:pRg st="9" end="9"/>
                                            </p:txEl>
                                          </p:spTgt>
                                        </p:tgtEl>
                                        <p:attrNameLst>
                                          <p:attrName>style.visibility</p:attrName>
                                        </p:attrNameLst>
                                      </p:cBhvr>
                                      <p:to>
                                        <p:strVal val="visible"/>
                                      </p:to>
                                    </p:set>
                                    <p:anim calcmode="lin" valueType="num">
                                      <p:cBhvr additive="base">
                                        <p:cTn id="49" dur="500" fill="hold"/>
                                        <p:tgtEl>
                                          <p:spTgt spid="19">
                                            <p:txEl>
                                              <p:pRg st="9" end="9"/>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19">
                                            <p:txEl>
                                              <p:pRg st="9" end="9"/>
                                            </p:txEl>
                                          </p:spTgt>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19">
                                            <p:txEl>
                                              <p:pRg st="10" end="10"/>
                                            </p:txEl>
                                          </p:spTgt>
                                        </p:tgtEl>
                                        <p:attrNameLst>
                                          <p:attrName>style.visibility</p:attrName>
                                        </p:attrNameLst>
                                      </p:cBhvr>
                                      <p:to>
                                        <p:strVal val="visible"/>
                                      </p:to>
                                    </p:set>
                                    <p:anim calcmode="lin" valueType="num">
                                      <p:cBhvr additive="base">
                                        <p:cTn id="55" dur="500" fill="hold"/>
                                        <p:tgtEl>
                                          <p:spTgt spid="19">
                                            <p:txEl>
                                              <p:pRg st="10" end="10"/>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19">
                                            <p:txEl>
                                              <p:pRg st="10" end="10"/>
                                            </p:txEl>
                                          </p:spTgt>
                                        </p:tgtEl>
                                        <p:attrNameLst>
                                          <p:attrName>ppt_y</p:attrName>
                                        </p:attrNameLst>
                                      </p:cBhvr>
                                      <p:tavLst>
                                        <p:tav tm="0">
                                          <p:val>
                                            <p:strVal val="#ppt_y"/>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19">
                                            <p:txEl>
                                              <p:pRg st="11" end="11"/>
                                            </p:txEl>
                                          </p:spTgt>
                                        </p:tgtEl>
                                        <p:attrNameLst>
                                          <p:attrName>style.visibility</p:attrName>
                                        </p:attrNameLst>
                                      </p:cBhvr>
                                      <p:to>
                                        <p:strVal val="visible"/>
                                      </p:to>
                                    </p:set>
                                    <p:anim calcmode="lin" valueType="num">
                                      <p:cBhvr additive="base">
                                        <p:cTn id="61" dur="500" fill="hold"/>
                                        <p:tgtEl>
                                          <p:spTgt spid="19">
                                            <p:txEl>
                                              <p:pRg st="11" end="11"/>
                                            </p:txEl>
                                          </p:spTgt>
                                        </p:tgtEl>
                                        <p:attrNameLst>
                                          <p:attrName>ppt_x</p:attrName>
                                        </p:attrNameLst>
                                      </p:cBhvr>
                                      <p:tavLst>
                                        <p:tav tm="0">
                                          <p:val>
                                            <p:strVal val="0-#ppt_w/2"/>
                                          </p:val>
                                        </p:tav>
                                        <p:tav tm="100000">
                                          <p:val>
                                            <p:strVal val="#ppt_x"/>
                                          </p:val>
                                        </p:tav>
                                      </p:tavLst>
                                    </p:anim>
                                    <p:anim calcmode="lin" valueType="num">
                                      <p:cBhvr additive="base">
                                        <p:cTn id="62" dur="500" fill="hold"/>
                                        <p:tgtEl>
                                          <p:spTgt spid="19">
                                            <p:txEl>
                                              <p:pRg st="11" end="11"/>
                                            </p:txEl>
                                          </p:spTgt>
                                        </p:tgtEl>
                                        <p:attrNameLst>
                                          <p:attrName>ppt_y</p:attrName>
                                        </p:attrNameLst>
                                      </p:cBhvr>
                                      <p:tavLst>
                                        <p:tav tm="0">
                                          <p:val>
                                            <p:strVal val="#ppt_y"/>
                                          </p:val>
                                        </p:tav>
                                        <p:tav tm="100000">
                                          <p:val>
                                            <p:strVal val="#ppt_y"/>
                                          </p:val>
                                        </p:tav>
                                      </p:tavLst>
                                    </p:anim>
                                  </p:childTnLst>
                                </p:cTn>
                              </p:par>
                              <p:par>
                                <p:cTn id="63" presetID="2" presetClass="entr" presetSubtype="8" fill="hold" grpId="0" nodeType="withEffect">
                                  <p:stCondLst>
                                    <p:cond delay="0"/>
                                  </p:stCondLst>
                                  <p:childTnLst>
                                    <p:set>
                                      <p:cBhvr>
                                        <p:cTn id="64" dur="1" fill="hold">
                                          <p:stCondLst>
                                            <p:cond delay="0"/>
                                          </p:stCondLst>
                                        </p:cTn>
                                        <p:tgtEl>
                                          <p:spTgt spid="19">
                                            <p:txEl>
                                              <p:pRg st="12" end="12"/>
                                            </p:txEl>
                                          </p:spTgt>
                                        </p:tgtEl>
                                        <p:attrNameLst>
                                          <p:attrName>style.visibility</p:attrName>
                                        </p:attrNameLst>
                                      </p:cBhvr>
                                      <p:to>
                                        <p:strVal val="visible"/>
                                      </p:to>
                                    </p:set>
                                    <p:anim calcmode="lin" valueType="num">
                                      <p:cBhvr additive="base">
                                        <p:cTn id="65" dur="500" fill="hold"/>
                                        <p:tgtEl>
                                          <p:spTgt spid="19">
                                            <p:txEl>
                                              <p:pRg st="12" end="12"/>
                                            </p:txEl>
                                          </p:spTgt>
                                        </p:tgtEl>
                                        <p:attrNameLst>
                                          <p:attrName>ppt_x</p:attrName>
                                        </p:attrNameLst>
                                      </p:cBhvr>
                                      <p:tavLst>
                                        <p:tav tm="0">
                                          <p:val>
                                            <p:strVal val="0-#ppt_w/2"/>
                                          </p:val>
                                        </p:tav>
                                        <p:tav tm="100000">
                                          <p:val>
                                            <p:strVal val="#ppt_x"/>
                                          </p:val>
                                        </p:tav>
                                      </p:tavLst>
                                    </p:anim>
                                    <p:anim calcmode="lin" valueType="num">
                                      <p:cBhvr additive="base">
                                        <p:cTn id="66" dur="500" fill="hold"/>
                                        <p:tgtEl>
                                          <p:spTgt spid="19">
                                            <p:txEl>
                                              <p:pRg st="12" end="12"/>
                                            </p:txEl>
                                          </p:spTgt>
                                        </p:tgtEl>
                                        <p:attrNameLst>
                                          <p:attrName>ppt_y</p:attrName>
                                        </p:attrNameLst>
                                      </p:cBhvr>
                                      <p:tavLst>
                                        <p:tav tm="0">
                                          <p:val>
                                            <p:strVal val="#ppt_y"/>
                                          </p:val>
                                        </p:tav>
                                        <p:tav tm="100000">
                                          <p:val>
                                            <p:strVal val="#ppt_y"/>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2" presetClass="entr" presetSubtype="8" fill="hold" grpId="0" nodeType="clickEffect">
                                  <p:stCondLst>
                                    <p:cond delay="0"/>
                                  </p:stCondLst>
                                  <p:childTnLst>
                                    <p:set>
                                      <p:cBhvr>
                                        <p:cTn id="70" dur="1" fill="hold">
                                          <p:stCondLst>
                                            <p:cond delay="0"/>
                                          </p:stCondLst>
                                        </p:cTn>
                                        <p:tgtEl>
                                          <p:spTgt spid="19">
                                            <p:txEl>
                                              <p:pRg st="13" end="13"/>
                                            </p:txEl>
                                          </p:spTgt>
                                        </p:tgtEl>
                                        <p:attrNameLst>
                                          <p:attrName>style.visibility</p:attrName>
                                        </p:attrNameLst>
                                      </p:cBhvr>
                                      <p:to>
                                        <p:strVal val="visible"/>
                                      </p:to>
                                    </p:set>
                                    <p:anim calcmode="lin" valueType="num">
                                      <p:cBhvr additive="base">
                                        <p:cTn id="71" dur="500" fill="hold"/>
                                        <p:tgtEl>
                                          <p:spTgt spid="19">
                                            <p:txEl>
                                              <p:pRg st="13" end="13"/>
                                            </p:txEl>
                                          </p:spTgt>
                                        </p:tgtEl>
                                        <p:attrNameLst>
                                          <p:attrName>ppt_x</p:attrName>
                                        </p:attrNameLst>
                                      </p:cBhvr>
                                      <p:tavLst>
                                        <p:tav tm="0">
                                          <p:val>
                                            <p:strVal val="0-#ppt_w/2"/>
                                          </p:val>
                                        </p:tav>
                                        <p:tav tm="100000">
                                          <p:val>
                                            <p:strVal val="#ppt_x"/>
                                          </p:val>
                                        </p:tav>
                                      </p:tavLst>
                                    </p:anim>
                                    <p:anim calcmode="lin" valueType="num">
                                      <p:cBhvr additive="base">
                                        <p:cTn id="72" dur="500" fill="hold"/>
                                        <p:tgtEl>
                                          <p:spTgt spid="19">
                                            <p:txEl>
                                              <p:pRg st="13" end="1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bld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Box 3"/>
          <p:cNvSpPr txBox="1">
            <a:spLocks noChangeArrowheads="1"/>
          </p:cNvSpPr>
          <p:nvPr/>
        </p:nvSpPr>
        <p:spPr bwMode="auto">
          <a:xfrm>
            <a:off x="0" y="558271"/>
            <a:ext cx="9144000" cy="656655"/>
          </a:xfrm>
          <a:prstGeom prst="rect">
            <a:avLst/>
          </a:prstGeom>
          <a:solidFill>
            <a:schemeClr val="accent6"/>
          </a:solidFill>
          <a:ln>
            <a:noFill/>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defRPr/>
            </a:pPr>
            <a:r>
              <a:rPr lang="en-US" altLang="en-US" sz="3667" dirty="0">
                <a:solidFill>
                  <a:schemeClr val="bg1"/>
                </a:solidFill>
              </a:rPr>
              <a:t> The Problem and the Solution</a:t>
            </a:r>
          </a:p>
        </p:txBody>
      </p:sp>
      <p:pic>
        <p:nvPicPr>
          <p:cNvPr id="2" name="Picture 1"/>
          <p:cNvPicPr>
            <a:picLocks noChangeAspect="1"/>
          </p:cNvPicPr>
          <p:nvPr/>
        </p:nvPicPr>
        <p:blipFill>
          <a:blip r:embed="rId2" cstate="print"/>
          <a:srcRect/>
          <a:stretch>
            <a:fillRect/>
          </a:stretch>
        </p:blipFill>
        <p:spPr bwMode="auto">
          <a:xfrm>
            <a:off x="6008688" y="1357313"/>
            <a:ext cx="2841625" cy="2516188"/>
          </a:xfrm>
          <a:prstGeom prst="rect">
            <a:avLst/>
          </a:prstGeom>
          <a:noFill/>
          <a:ln w="9525">
            <a:noFill/>
            <a:miter lim="800000"/>
            <a:headEnd/>
            <a:tailEnd/>
          </a:ln>
        </p:spPr>
      </p:pic>
      <p:sp>
        <p:nvSpPr>
          <p:cNvPr id="3" name="Oval 2"/>
          <p:cNvSpPr>
            <a:spLocks noChangeArrowheads="1"/>
          </p:cNvSpPr>
          <p:nvPr/>
        </p:nvSpPr>
        <p:spPr bwMode="auto">
          <a:xfrm>
            <a:off x="8010261" y="1915583"/>
            <a:ext cx="75406" cy="75407"/>
          </a:xfrm>
          <a:prstGeom prst="ellipse">
            <a:avLst/>
          </a:prstGeom>
          <a:solidFill>
            <a:schemeClr val="tx1"/>
          </a:solidFill>
          <a:ln w="15875" algn="ctr">
            <a:solidFill>
              <a:schemeClr val="tx1"/>
            </a:solidFill>
            <a:round/>
            <a:headEnd/>
            <a:tailEnd/>
          </a:ln>
        </p:spPr>
        <p:txBody>
          <a:bodyPr/>
          <a:lstStyle/>
          <a:p>
            <a:endParaRPr lang="en-US" altLang="en-US"/>
          </a:p>
        </p:txBody>
      </p:sp>
      <p:cxnSp>
        <p:nvCxnSpPr>
          <p:cNvPr id="5" name="Straight Arrow Connector 4"/>
          <p:cNvCxnSpPr>
            <a:cxnSpLocks noChangeShapeType="1"/>
          </p:cNvCxnSpPr>
          <p:nvPr/>
        </p:nvCxnSpPr>
        <p:spPr bwMode="auto">
          <a:xfrm>
            <a:off x="8064500" y="2032000"/>
            <a:ext cx="280458" cy="1333500"/>
          </a:xfrm>
          <a:prstGeom prst="straightConnector1">
            <a:avLst/>
          </a:prstGeom>
          <a:noFill/>
          <a:ln w="25400" algn="ctr">
            <a:solidFill>
              <a:srgbClr val="9900CC"/>
            </a:solidFill>
            <a:round/>
            <a:headEnd/>
            <a:tailEnd type="arrow" w="med" len="med"/>
          </a:ln>
          <a:effectLst/>
        </p:spPr>
      </p:cxnSp>
      <p:grpSp>
        <p:nvGrpSpPr>
          <p:cNvPr id="6" name="Group 5"/>
          <p:cNvGrpSpPr>
            <a:grpSpLocks/>
          </p:cNvGrpSpPr>
          <p:nvPr/>
        </p:nvGrpSpPr>
        <p:grpSpPr bwMode="auto">
          <a:xfrm>
            <a:off x="6170084" y="2952750"/>
            <a:ext cx="1284553" cy="816240"/>
            <a:chOff x="7403926" y="2856978"/>
            <a:chExt cx="1542372" cy="980788"/>
          </a:xfrm>
        </p:grpSpPr>
        <p:sp>
          <p:nvSpPr>
            <p:cNvPr id="12314" name="Oval 10"/>
            <p:cNvSpPr>
              <a:spLocks noChangeArrowheads="1"/>
            </p:cNvSpPr>
            <p:nvPr/>
          </p:nvSpPr>
          <p:spPr bwMode="auto">
            <a:xfrm>
              <a:off x="7403926" y="3746326"/>
              <a:ext cx="91440" cy="91440"/>
            </a:xfrm>
            <a:prstGeom prst="ellipse">
              <a:avLst/>
            </a:prstGeom>
            <a:solidFill>
              <a:schemeClr val="tx1"/>
            </a:solidFill>
            <a:ln w="15875" algn="ctr">
              <a:solidFill>
                <a:schemeClr val="tx1"/>
              </a:solidFill>
              <a:round/>
              <a:headEnd/>
              <a:tailEnd/>
            </a:ln>
          </p:spPr>
          <p:txBody>
            <a:bodyPr/>
            <a:lstStyle/>
            <a:p>
              <a:endParaRPr lang="en-US" altLang="en-US"/>
            </a:p>
          </p:txBody>
        </p:sp>
        <p:sp>
          <p:nvSpPr>
            <p:cNvPr id="12315" name="Oval 11"/>
            <p:cNvSpPr>
              <a:spLocks noChangeArrowheads="1"/>
            </p:cNvSpPr>
            <p:nvPr/>
          </p:nvSpPr>
          <p:spPr bwMode="auto">
            <a:xfrm>
              <a:off x="7493696" y="3683696"/>
              <a:ext cx="91440" cy="91440"/>
            </a:xfrm>
            <a:prstGeom prst="ellipse">
              <a:avLst/>
            </a:prstGeom>
            <a:solidFill>
              <a:schemeClr val="tx1"/>
            </a:solidFill>
            <a:ln w="15875" algn="ctr">
              <a:solidFill>
                <a:schemeClr val="tx1"/>
              </a:solidFill>
              <a:round/>
              <a:headEnd/>
              <a:tailEnd/>
            </a:ln>
          </p:spPr>
          <p:txBody>
            <a:bodyPr/>
            <a:lstStyle/>
            <a:p>
              <a:endParaRPr lang="en-US" altLang="en-US"/>
            </a:p>
          </p:txBody>
        </p:sp>
        <p:sp>
          <p:nvSpPr>
            <p:cNvPr id="12316" name="Oval 13"/>
            <p:cNvSpPr>
              <a:spLocks noChangeArrowheads="1"/>
            </p:cNvSpPr>
            <p:nvPr/>
          </p:nvSpPr>
          <p:spPr bwMode="auto">
            <a:xfrm>
              <a:off x="7595992" y="3607496"/>
              <a:ext cx="91440" cy="91440"/>
            </a:xfrm>
            <a:prstGeom prst="ellipse">
              <a:avLst/>
            </a:prstGeom>
            <a:solidFill>
              <a:schemeClr val="tx1"/>
            </a:solidFill>
            <a:ln w="15875" algn="ctr">
              <a:solidFill>
                <a:schemeClr val="tx1"/>
              </a:solidFill>
              <a:round/>
              <a:headEnd/>
              <a:tailEnd/>
            </a:ln>
          </p:spPr>
          <p:txBody>
            <a:bodyPr/>
            <a:lstStyle/>
            <a:p>
              <a:endParaRPr lang="en-US" altLang="en-US"/>
            </a:p>
          </p:txBody>
        </p:sp>
        <p:sp>
          <p:nvSpPr>
            <p:cNvPr id="12317" name="Oval 15"/>
            <p:cNvSpPr>
              <a:spLocks noChangeArrowheads="1"/>
            </p:cNvSpPr>
            <p:nvPr/>
          </p:nvSpPr>
          <p:spPr bwMode="auto">
            <a:xfrm>
              <a:off x="7685762" y="3530252"/>
              <a:ext cx="91440" cy="91440"/>
            </a:xfrm>
            <a:prstGeom prst="ellipse">
              <a:avLst/>
            </a:prstGeom>
            <a:solidFill>
              <a:schemeClr val="tx1"/>
            </a:solidFill>
            <a:ln w="15875" algn="ctr">
              <a:solidFill>
                <a:schemeClr val="tx1"/>
              </a:solidFill>
              <a:round/>
              <a:headEnd/>
              <a:tailEnd/>
            </a:ln>
          </p:spPr>
          <p:txBody>
            <a:bodyPr/>
            <a:lstStyle/>
            <a:p>
              <a:endParaRPr lang="en-US" altLang="en-US"/>
            </a:p>
          </p:txBody>
        </p:sp>
        <p:sp>
          <p:nvSpPr>
            <p:cNvPr id="12318" name="Oval 16"/>
            <p:cNvSpPr>
              <a:spLocks noChangeArrowheads="1"/>
            </p:cNvSpPr>
            <p:nvPr/>
          </p:nvSpPr>
          <p:spPr bwMode="auto">
            <a:xfrm>
              <a:off x="7775532" y="3455096"/>
              <a:ext cx="91440" cy="91440"/>
            </a:xfrm>
            <a:prstGeom prst="ellipse">
              <a:avLst/>
            </a:prstGeom>
            <a:solidFill>
              <a:schemeClr val="tx1"/>
            </a:solidFill>
            <a:ln w="15875" algn="ctr">
              <a:solidFill>
                <a:schemeClr val="tx1"/>
              </a:solidFill>
              <a:round/>
              <a:headEnd/>
              <a:tailEnd/>
            </a:ln>
          </p:spPr>
          <p:txBody>
            <a:bodyPr/>
            <a:lstStyle/>
            <a:p>
              <a:endParaRPr lang="en-US" altLang="en-US"/>
            </a:p>
          </p:txBody>
        </p:sp>
        <p:sp>
          <p:nvSpPr>
            <p:cNvPr id="12319" name="Oval 17"/>
            <p:cNvSpPr>
              <a:spLocks noChangeArrowheads="1"/>
            </p:cNvSpPr>
            <p:nvPr/>
          </p:nvSpPr>
          <p:spPr bwMode="auto">
            <a:xfrm>
              <a:off x="7865302" y="3390378"/>
              <a:ext cx="91440" cy="91440"/>
            </a:xfrm>
            <a:prstGeom prst="ellipse">
              <a:avLst/>
            </a:prstGeom>
            <a:solidFill>
              <a:schemeClr val="tx1"/>
            </a:solidFill>
            <a:ln w="15875" algn="ctr">
              <a:solidFill>
                <a:schemeClr val="tx1"/>
              </a:solidFill>
              <a:round/>
              <a:headEnd/>
              <a:tailEnd/>
            </a:ln>
          </p:spPr>
          <p:txBody>
            <a:bodyPr/>
            <a:lstStyle/>
            <a:p>
              <a:endParaRPr lang="en-US" altLang="en-US"/>
            </a:p>
          </p:txBody>
        </p:sp>
        <p:sp>
          <p:nvSpPr>
            <p:cNvPr id="12320" name="Oval 19"/>
            <p:cNvSpPr>
              <a:spLocks noChangeArrowheads="1"/>
            </p:cNvSpPr>
            <p:nvPr/>
          </p:nvSpPr>
          <p:spPr bwMode="auto">
            <a:xfrm>
              <a:off x="7950896" y="3315222"/>
              <a:ext cx="91440" cy="91440"/>
            </a:xfrm>
            <a:prstGeom prst="ellipse">
              <a:avLst/>
            </a:prstGeom>
            <a:solidFill>
              <a:schemeClr val="tx1"/>
            </a:solidFill>
            <a:ln w="15875" algn="ctr">
              <a:solidFill>
                <a:schemeClr val="tx1"/>
              </a:solidFill>
              <a:round/>
              <a:headEnd/>
              <a:tailEnd/>
            </a:ln>
          </p:spPr>
          <p:txBody>
            <a:bodyPr/>
            <a:lstStyle/>
            <a:p>
              <a:endParaRPr lang="en-US" altLang="en-US"/>
            </a:p>
          </p:txBody>
        </p:sp>
        <p:sp>
          <p:nvSpPr>
            <p:cNvPr id="12321" name="Oval 20"/>
            <p:cNvSpPr>
              <a:spLocks noChangeArrowheads="1"/>
            </p:cNvSpPr>
            <p:nvPr/>
          </p:nvSpPr>
          <p:spPr bwMode="auto">
            <a:xfrm>
              <a:off x="8040666" y="3250504"/>
              <a:ext cx="91440" cy="91440"/>
            </a:xfrm>
            <a:prstGeom prst="ellipse">
              <a:avLst/>
            </a:prstGeom>
            <a:solidFill>
              <a:schemeClr val="tx1"/>
            </a:solidFill>
            <a:ln w="15875" algn="ctr">
              <a:solidFill>
                <a:schemeClr val="tx1"/>
              </a:solidFill>
              <a:round/>
              <a:headEnd/>
              <a:tailEnd/>
            </a:ln>
          </p:spPr>
          <p:txBody>
            <a:bodyPr/>
            <a:lstStyle/>
            <a:p>
              <a:endParaRPr lang="en-US" altLang="en-US"/>
            </a:p>
          </p:txBody>
        </p:sp>
        <p:sp>
          <p:nvSpPr>
            <p:cNvPr id="12322" name="Oval 21"/>
            <p:cNvSpPr>
              <a:spLocks noChangeArrowheads="1"/>
            </p:cNvSpPr>
            <p:nvPr/>
          </p:nvSpPr>
          <p:spPr bwMode="auto">
            <a:xfrm>
              <a:off x="8142962" y="3186830"/>
              <a:ext cx="91440" cy="91440"/>
            </a:xfrm>
            <a:prstGeom prst="ellipse">
              <a:avLst/>
            </a:prstGeom>
            <a:solidFill>
              <a:schemeClr val="tx1"/>
            </a:solidFill>
            <a:ln w="15875" algn="ctr">
              <a:solidFill>
                <a:schemeClr val="tx1"/>
              </a:solidFill>
              <a:round/>
              <a:headEnd/>
              <a:tailEnd/>
            </a:ln>
          </p:spPr>
          <p:txBody>
            <a:bodyPr/>
            <a:lstStyle/>
            <a:p>
              <a:endParaRPr lang="en-US" altLang="en-US"/>
            </a:p>
          </p:txBody>
        </p:sp>
        <p:sp>
          <p:nvSpPr>
            <p:cNvPr id="12323" name="Oval 22"/>
            <p:cNvSpPr>
              <a:spLocks noChangeArrowheads="1"/>
            </p:cNvSpPr>
            <p:nvPr/>
          </p:nvSpPr>
          <p:spPr bwMode="auto">
            <a:xfrm>
              <a:off x="8229600" y="3121486"/>
              <a:ext cx="91440" cy="91440"/>
            </a:xfrm>
            <a:prstGeom prst="ellipse">
              <a:avLst/>
            </a:prstGeom>
            <a:solidFill>
              <a:schemeClr val="tx1"/>
            </a:solidFill>
            <a:ln w="15875" algn="ctr">
              <a:solidFill>
                <a:schemeClr val="tx1"/>
              </a:solidFill>
              <a:round/>
              <a:headEnd/>
              <a:tailEnd/>
            </a:ln>
          </p:spPr>
          <p:txBody>
            <a:bodyPr/>
            <a:lstStyle/>
            <a:p>
              <a:endParaRPr lang="en-US" altLang="en-US"/>
            </a:p>
          </p:txBody>
        </p:sp>
        <p:sp>
          <p:nvSpPr>
            <p:cNvPr id="12324" name="Oval 23"/>
            <p:cNvSpPr>
              <a:spLocks noChangeArrowheads="1"/>
            </p:cNvSpPr>
            <p:nvPr/>
          </p:nvSpPr>
          <p:spPr bwMode="auto">
            <a:xfrm>
              <a:off x="8330852" y="3060526"/>
              <a:ext cx="91440" cy="91440"/>
            </a:xfrm>
            <a:prstGeom prst="ellipse">
              <a:avLst/>
            </a:prstGeom>
            <a:solidFill>
              <a:schemeClr val="tx1"/>
            </a:solidFill>
            <a:ln w="15875" algn="ctr">
              <a:solidFill>
                <a:schemeClr val="tx1"/>
              </a:solidFill>
              <a:round/>
              <a:headEnd/>
              <a:tailEnd/>
            </a:ln>
          </p:spPr>
          <p:txBody>
            <a:bodyPr/>
            <a:lstStyle/>
            <a:p>
              <a:endParaRPr lang="en-US" altLang="en-US"/>
            </a:p>
          </p:txBody>
        </p:sp>
        <p:sp>
          <p:nvSpPr>
            <p:cNvPr id="12325" name="Oval 24"/>
            <p:cNvSpPr>
              <a:spLocks noChangeArrowheads="1"/>
            </p:cNvSpPr>
            <p:nvPr/>
          </p:nvSpPr>
          <p:spPr bwMode="auto">
            <a:xfrm>
              <a:off x="8433148" y="3009378"/>
              <a:ext cx="91440" cy="91440"/>
            </a:xfrm>
            <a:prstGeom prst="ellipse">
              <a:avLst/>
            </a:prstGeom>
            <a:solidFill>
              <a:schemeClr val="tx1"/>
            </a:solidFill>
            <a:ln w="15875" algn="ctr">
              <a:solidFill>
                <a:schemeClr val="tx1"/>
              </a:solidFill>
              <a:round/>
              <a:headEnd/>
              <a:tailEnd/>
            </a:ln>
          </p:spPr>
          <p:txBody>
            <a:bodyPr/>
            <a:lstStyle/>
            <a:p>
              <a:endParaRPr lang="en-US" altLang="en-US"/>
            </a:p>
          </p:txBody>
        </p:sp>
        <p:sp>
          <p:nvSpPr>
            <p:cNvPr id="12326" name="Oval 25"/>
            <p:cNvSpPr>
              <a:spLocks noChangeArrowheads="1"/>
            </p:cNvSpPr>
            <p:nvPr/>
          </p:nvSpPr>
          <p:spPr bwMode="auto">
            <a:xfrm>
              <a:off x="8535444" y="2959274"/>
              <a:ext cx="91440" cy="91440"/>
            </a:xfrm>
            <a:prstGeom prst="ellipse">
              <a:avLst/>
            </a:prstGeom>
            <a:solidFill>
              <a:schemeClr val="tx1"/>
            </a:solidFill>
            <a:ln w="15875" algn="ctr">
              <a:solidFill>
                <a:schemeClr val="tx1"/>
              </a:solidFill>
              <a:round/>
              <a:headEnd/>
              <a:tailEnd/>
            </a:ln>
          </p:spPr>
          <p:txBody>
            <a:bodyPr/>
            <a:lstStyle/>
            <a:p>
              <a:endParaRPr lang="en-US" altLang="en-US"/>
            </a:p>
          </p:txBody>
        </p:sp>
        <p:sp>
          <p:nvSpPr>
            <p:cNvPr id="12327" name="Oval 26"/>
            <p:cNvSpPr>
              <a:spLocks noChangeArrowheads="1"/>
            </p:cNvSpPr>
            <p:nvPr/>
          </p:nvSpPr>
          <p:spPr bwMode="auto">
            <a:xfrm>
              <a:off x="8637740" y="2920652"/>
              <a:ext cx="91440" cy="91440"/>
            </a:xfrm>
            <a:prstGeom prst="ellipse">
              <a:avLst/>
            </a:prstGeom>
            <a:solidFill>
              <a:schemeClr val="tx1"/>
            </a:solidFill>
            <a:ln w="15875" algn="ctr">
              <a:solidFill>
                <a:schemeClr val="tx1"/>
              </a:solidFill>
              <a:round/>
              <a:headEnd/>
              <a:tailEnd/>
            </a:ln>
          </p:spPr>
          <p:txBody>
            <a:bodyPr/>
            <a:lstStyle/>
            <a:p>
              <a:endParaRPr lang="en-US" altLang="en-US"/>
            </a:p>
          </p:txBody>
        </p:sp>
        <p:sp>
          <p:nvSpPr>
            <p:cNvPr id="12328" name="Oval 27"/>
            <p:cNvSpPr>
              <a:spLocks noChangeArrowheads="1"/>
            </p:cNvSpPr>
            <p:nvPr/>
          </p:nvSpPr>
          <p:spPr bwMode="auto">
            <a:xfrm>
              <a:off x="8740036" y="2883074"/>
              <a:ext cx="91440" cy="91440"/>
            </a:xfrm>
            <a:prstGeom prst="ellipse">
              <a:avLst/>
            </a:prstGeom>
            <a:solidFill>
              <a:schemeClr val="tx1"/>
            </a:solidFill>
            <a:ln w="15875" algn="ctr">
              <a:solidFill>
                <a:schemeClr val="tx1"/>
              </a:solidFill>
              <a:round/>
              <a:headEnd/>
              <a:tailEnd/>
            </a:ln>
          </p:spPr>
          <p:txBody>
            <a:bodyPr/>
            <a:lstStyle/>
            <a:p>
              <a:endParaRPr lang="en-US" altLang="en-US"/>
            </a:p>
          </p:txBody>
        </p:sp>
        <p:sp>
          <p:nvSpPr>
            <p:cNvPr id="12329" name="Oval 30"/>
            <p:cNvSpPr>
              <a:spLocks noChangeArrowheads="1"/>
            </p:cNvSpPr>
            <p:nvPr/>
          </p:nvSpPr>
          <p:spPr bwMode="auto">
            <a:xfrm>
              <a:off x="8854858" y="2856978"/>
              <a:ext cx="91440" cy="91440"/>
            </a:xfrm>
            <a:prstGeom prst="ellipse">
              <a:avLst/>
            </a:prstGeom>
            <a:solidFill>
              <a:schemeClr val="tx1"/>
            </a:solidFill>
            <a:ln w="15875" algn="ctr">
              <a:solidFill>
                <a:schemeClr val="tx1"/>
              </a:solidFill>
              <a:round/>
              <a:headEnd/>
              <a:tailEnd/>
            </a:ln>
          </p:spPr>
          <p:txBody>
            <a:bodyPr/>
            <a:lstStyle/>
            <a:p>
              <a:endParaRPr lang="en-US" altLang="en-US"/>
            </a:p>
          </p:txBody>
        </p:sp>
      </p:grpSp>
      <p:grpSp>
        <p:nvGrpSpPr>
          <p:cNvPr id="7" name="Group 6"/>
          <p:cNvGrpSpPr>
            <a:grpSpLocks/>
          </p:cNvGrpSpPr>
          <p:nvPr/>
        </p:nvGrpSpPr>
        <p:grpSpPr bwMode="auto">
          <a:xfrm>
            <a:off x="7457282" y="2952750"/>
            <a:ext cx="1231635" cy="817563"/>
            <a:chOff x="8949455" y="2858022"/>
            <a:chExt cx="1477419" cy="980788"/>
          </a:xfrm>
        </p:grpSpPr>
        <p:sp>
          <p:nvSpPr>
            <p:cNvPr id="12299" name="Oval 32"/>
            <p:cNvSpPr>
              <a:spLocks noChangeArrowheads="1"/>
            </p:cNvSpPr>
            <p:nvPr/>
          </p:nvSpPr>
          <p:spPr bwMode="auto">
            <a:xfrm flipH="1">
              <a:off x="10339285" y="3747370"/>
              <a:ext cx="87589" cy="91440"/>
            </a:xfrm>
            <a:prstGeom prst="ellipse">
              <a:avLst/>
            </a:prstGeom>
            <a:solidFill>
              <a:schemeClr val="tx1"/>
            </a:solidFill>
            <a:ln w="15875" algn="ctr">
              <a:solidFill>
                <a:schemeClr val="tx1"/>
              </a:solidFill>
              <a:round/>
              <a:headEnd/>
              <a:tailEnd/>
            </a:ln>
          </p:spPr>
          <p:txBody>
            <a:bodyPr/>
            <a:lstStyle/>
            <a:p>
              <a:endParaRPr lang="en-US" altLang="en-US"/>
            </a:p>
          </p:txBody>
        </p:sp>
        <p:sp>
          <p:nvSpPr>
            <p:cNvPr id="12300" name="Oval 33"/>
            <p:cNvSpPr>
              <a:spLocks noChangeArrowheads="1"/>
            </p:cNvSpPr>
            <p:nvPr/>
          </p:nvSpPr>
          <p:spPr bwMode="auto">
            <a:xfrm flipH="1">
              <a:off x="10253295" y="3684740"/>
              <a:ext cx="87589" cy="91440"/>
            </a:xfrm>
            <a:prstGeom prst="ellipse">
              <a:avLst/>
            </a:prstGeom>
            <a:solidFill>
              <a:schemeClr val="tx1"/>
            </a:solidFill>
            <a:ln w="15875" algn="ctr">
              <a:solidFill>
                <a:schemeClr val="tx1"/>
              </a:solidFill>
              <a:round/>
              <a:headEnd/>
              <a:tailEnd/>
            </a:ln>
          </p:spPr>
          <p:txBody>
            <a:bodyPr/>
            <a:lstStyle/>
            <a:p>
              <a:endParaRPr lang="en-US" altLang="en-US"/>
            </a:p>
          </p:txBody>
        </p:sp>
        <p:sp>
          <p:nvSpPr>
            <p:cNvPr id="12301" name="Oval 34"/>
            <p:cNvSpPr>
              <a:spLocks noChangeArrowheads="1"/>
            </p:cNvSpPr>
            <p:nvPr/>
          </p:nvSpPr>
          <p:spPr bwMode="auto">
            <a:xfrm flipH="1">
              <a:off x="10155307" y="3608540"/>
              <a:ext cx="87589" cy="91440"/>
            </a:xfrm>
            <a:prstGeom prst="ellipse">
              <a:avLst/>
            </a:prstGeom>
            <a:solidFill>
              <a:schemeClr val="tx1"/>
            </a:solidFill>
            <a:ln w="15875" algn="ctr">
              <a:solidFill>
                <a:schemeClr val="tx1"/>
              </a:solidFill>
              <a:round/>
              <a:headEnd/>
              <a:tailEnd/>
            </a:ln>
          </p:spPr>
          <p:txBody>
            <a:bodyPr/>
            <a:lstStyle/>
            <a:p>
              <a:endParaRPr lang="en-US" altLang="en-US"/>
            </a:p>
          </p:txBody>
        </p:sp>
        <p:sp>
          <p:nvSpPr>
            <p:cNvPr id="12302" name="Oval 35"/>
            <p:cNvSpPr>
              <a:spLocks noChangeArrowheads="1"/>
            </p:cNvSpPr>
            <p:nvPr/>
          </p:nvSpPr>
          <p:spPr bwMode="auto">
            <a:xfrm flipH="1">
              <a:off x="10069318" y="3531296"/>
              <a:ext cx="87589" cy="91440"/>
            </a:xfrm>
            <a:prstGeom prst="ellipse">
              <a:avLst/>
            </a:prstGeom>
            <a:solidFill>
              <a:schemeClr val="tx1"/>
            </a:solidFill>
            <a:ln w="15875" algn="ctr">
              <a:solidFill>
                <a:schemeClr val="tx1"/>
              </a:solidFill>
              <a:round/>
              <a:headEnd/>
              <a:tailEnd/>
            </a:ln>
          </p:spPr>
          <p:txBody>
            <a:bodyPr/>
            <a:lstStyle/>
            <a:p>
              <a:endParaRPr lang="en-US" altLang="en-US"/>
            </a:p>
          </p:txBody>
        </p:sp>
        <p:sp>
          <p:nvSpPr>
            <p:cNvPr id="12303" name="Oval 37"/>
            <p:cNvSpPr>
              <a:spLocks noChangeArrowheads="1"/>
            </p:cNvSpPr>
            <p:nvPr/>
          </p:nvSpPr>
          <p:spPr bwMode="auto">
            <a:xfrm flipH="1">
              <a:off x="9897338" y="3391422"/>
              <a:ext cx="87589" cy="91440"/>
            </a:xfrm>
            <a:prstGeom prst="ellipse">
              <a:avLst/>
            </a:prstGeom>
            <a:solidFill>
              <a:schemeClr val="tx1"/>
            </a:solidFill>
            <a:ln w="15875" algn="ctr">
              <a:solidFill>
                <a:schemeClr val="tx1"/>
              </a:solidFill>
              <a:round/>
              <a:headEnd/>
              <a:tailEnd/>
            </a:ln>
          </p:spPr>
          <p:txBody>
            <a:bodyPr/>
            <a:lstStyle/>
            <a:p>
              <a:endParaRPr lang="en-US" altLang="en-US"/>
            </a:p>
          </p:txBody>
        </p:sp>
        <p:sp>
          <p:nvSpPr>
            <p:cNvPr id="12304" name="Oval 38"/>
            <p:cNvSpPr>
              <a:spLocks noChangeArrowheads="1"/>
            </p:cNvSpPr>
            <p:nvPr/>
          </p:nvSpPr>
          <p:spPr bwMode="auto">
            <a:xfrm flipH="1">
              <a:off x="9815349" y="3316266"/>
              <a:ext cx="87589" cy="91440"/>
            </a:xfrm>
            <a:prstGeom prst="ellipse">
              <a:avLst/>
            </a:prstGeom>
            <a:solidFill>
              <a:schemeClr val="tx1"/>
            </a:solidFill>
            <a:ln w="15875" algn="ctr">
              <a:solidFill>
                <a:schemeClr val="tx1"/>
              </a:solidFill>
              <a:round/>
              <a:headEnd/>
              <a:tailEnd/>
            </a:ln>
          </p:spPr>
          <p:txBody>
            <a:bodyPr/>
            <a:lstStyle/>
            <a:p>
              <a:endParaRPr lang="en-US" altLang="en-US"/>
            </a:p>
          </p:txBody>
        </p:sp>
        <p:sp>
          <p:nvSpPr>
            <p:cNvPr id="12305" name="Oval 39"/>
            <p:cNvSpPr>
              <a:spLocks noChangeArrowheads="1"/>
            </p:cNvSpPr>
            <p:nvPr/>
          </p:nvSpPr>
          <p:spPr bwMode="auto">
            <a:xfrm flipH="1">
              <a:off x="9729359" y="3251548"/>
              <a:ext cx="87589" cy="91440"/>
            </a:xfrm>
            <a:prstGeom prst="ellipse">
              <a:avLst/>
            </a:prstGeom>
            <a:solidFill>
              <a:schemeClr val="tx1"/>
            </a:solidFill>
            <a:ln w="15875" algn="ctr">
              <a:solidFill>
                <a:schemeClr val="tx1"/>
              </a:solidFill>
              <a:round/>
              <a:headEnd/>
              <a:tailEnd/>
            </a:ln>
          </p:spPr>
          <p:txBody>
            <a:bodyPr/>
            <a:lstStyle/>
            <a:p>
              <a:endParaRPr lang="en-US" altLang="en-US"/>
            </a:p>
          </p:txBody>
        </p:sp>
        <p:sp>
          <p:nvSpPr>
            <p:cNvPr id="12306" name="Oval 40"/>
            <p:cNvSpPr>
              <a:spLocks noChangeArrowheads="1"/>
            </p:cNvSpPr>
            <p:nvPr/>
          </p:nvSpPr>
          <p:spPr bwMode="auto">
            <a:xfrm flipH="1">
              <a:off x="9631371" y="3187874"/>
              <a:ext cx="87589" cy="91440"/>
            </a:xfrm>
            <a:prstGeom prst="ellipse">
              <a:avLst/>
            </a:prstGeom>
            <a:solidFill>
              <a:schemeClr val="tx1"/>
            </a:solidFill>
            <a:ln w="15875" algn="ctr">
              <a:solidFill>
                <a:schemeClr val="tx1"/>
              </a:solidFill>
              <a:round/>
              <a:headEnd/>
              <a:tailEnd/>
            </a:ln>
          </p:spPr>
          <p:txBody>
            <a:bodyPr/>
            <a:lstStyle/>
            <a:p>
              <a:endParaRPr lang="en-US" altLang="en-US"/>
            </a:p>
          </p:txBody>
        </p:sp>
        <p:sp>
          <p:nvSpPr>
            <p:cNvPr id="12307" name="Oval 41"/>
            <p:cNvSpPr>
              <a:spLocks noChangeArrowheads="1"/>
            </p:cNvSpPr>
            <p:nvPr/>
          </p:nvSpPr>
          <p:spPr bwMode="auto">
            <a:xfrm flipH="1">
              <a:off x="9548382" y="3122530"/>
              <a:ext cx="87589" cy="91440"/>
            </a:xfrm>
            <a:prstGeom prst="ellipse">
              <a:avLst/>
            </a:prstGeom>
            <a:solidFill>
              <a:schemeClr val="tx1"/>
            </a:solidFill>
            <a:ln w="15875" algn="ctr">
              <a:solidFill>
                <a:schemeClr val="tx1"/>
              </a:solidFill>
              <a:round/>
              <a:headEnd/>
              <a:tailEnd/>
            </a:ln>
          </p:spPr>
          <p:txBody>
            <a:bodyPr/>
            <a:lstStyle/>
            <a:p>
              <a:endParaRPr lang="en-US" altLang="en-US"/>
            </a:p>
          </p:txBody>
        </p:sp>
        <p:sp>
          <p:nvSpPr>
            <p:cNvPr id="12308" name="Oval 42"/>
            <p:cNvSpPr>
              <a:spLocks noChangeArrowheads="1"/>
            </p:cNvSpPr>
            <p:nvPr/>
          </p:nvSpPr>
          <p:spPr bwMode="auto">
            <a:xfrm flipH="1">
              <a:off x="9451394" y="3061570"/>
              <a:ext cx="87589" cy="91440"/>
            </a:xfrm>
            <a:prstGeom prst="ellipse">
              <a:avLst/>
            </a:prstGeom>
            <a:solidFill>
              <a:schemeClr val="tx1"/>
            </a:solidFill>
            <a:ln w="15875" algn="ctr">
              <a:solidFill>
                <a:schemeClr val="tx1"/>
              </a:solidFill>
              <a:round/>
              <a:headEnd/>
              <a:tailEnd/>
            </a:ln>
          </p:spPr>
          <p:txBody>
            <a:bodyPr/>
            <a:lstStyle/>
            <a:p>
              <a:endParaRPr lang="en-US" altLang="en-US"/>
            </a:p>
          </p:txBody>
        </p:sp>
        <p:sp>
          <p:nvSpPr>
            <p:cNvPr id="12309" name="Oval 43"/>
            <p:cNvSpPr>
              <a:spLocks noChangeArrowheads="1"/>
            </p:cNvSpPr>
            <p:nvPr/>
          </p:nvSpPr>
          <p:spPr bwMode="auto">
            <a:xfrm flipH="1">
              <a:off x="9353406" y="3010422"/>
              <a:ext cx="87589" cy="91440"/>
            </a:xfrm>
            <a:prstGeom prst="ellipse">
              <a:avLst/>
            </a:prstGeom>
            <a:solidFill>
              <a:schemeClr val="tx1"/>
            </a:solidFill>
            <a:ln w="15875" algn="ctr">
              <a:solidFill>
                <a:schemeClr val="tx1"/>
              </a:solidFill>
              <a:round/>
              <a:headEnd/>
              <a:tailEnd/>
            </a:ln>
          </p:spPr>
          <p:txBody>
            <a:bodyPr/>
            <a:lstStyle/>
            <a:p>
              <a:endParaRPr lang="en-US" altLang="en-US"/>
            </a:p>
          </p:txBody>
        </p:sp>
        <p:sp>
          <p:nvSpPr>
            <p:cNvPr id="12310" name="Oval 44"/>
            <p:cNvSpPr>
              <a:spLocks noChangeArrowheads="1"/>
            </p:cNvSpPr>
            <p:nvPr/>
          </p:nvSpPr>
          <p:spPr bwMode="auto">
            <a:xfrm flipH="1">
              <a:off x="9255418" y="2960318"/>
              <a:ext cx="87589" cy="91440"/>
            </a:xfrm>
            <a:prstGeom prst="ellipse">
              <a:avLst/>
            </a:prstGeom>
            <a:solidFill>
              <a:schemeClr val="tx1"/>
            </a:solidFill>
            <a:ln w="15875" algn="ctr">
              <a:solidFill>
                <a:schemeClr val="tx1"/>
              </a:solidFill>
              <a:round/>
              <a:headEnd/>
              <a:tailEnd/>
            </a:ln>
          </p:spPr>
          <p:txBody>
            <a:bodyPr/>
            <a:lstStyle/>
            <a:p>
              <a:endParaRPr lang="en-US" altLang="en-US"/>
            </a:p>
          </p:txBody>
        </p:sp>
        <p:sp>
          <p:nvSpPr>
            <p:cNvPr id="12311" name="Oval 45"/>
            <p:cNvSpPr>
              <a:spLocks noChangeArrowheads="1"/>
            </p:cNvSpPr>
            <p:nvPr/>
          </p:nvSpPr>
          <p:spPr bwMode="auto">
            <a:xfrm flipH="1">
              <a:off x="9157430" y="2921696"/>
              <a:ext cx="87589" cy="91440"/>
            </a:xfrm>
            <a:prstGeom prst="ellipse">
              <a:avLst/>
            </a:prstGeom>
            <a:solidFill>
              <a:schemeClr val="tx1"/>
            </a:solidFill>
            <a:ln w="15875" algn="ctr">
              <a:solidFill>
                <a:schemeClr val="tx1"/>
              </a:solidFill>
              <a:round/>
              <a:headEnd/>
              <a:tailEnd/>
            </a:ln>
          </p:spPr>
          <p:txBody>
            <a:bodyPr/>
            <a:lstStyle/>
            <a:p>
              <a:endParaRPr lang="en-US" altLang="en-US"/>
            </a:p>
          </p:txBody>
        </p:sp>
        <p:sp>
          <p:nvSpPr>
            <p:cNvPr id="12312" name="Oval 46"/>
            <p:cNvSpPr>
              <a:spLocks noChangeArrowheads="1"/>
            </p:cNvSpPr>
            <p:nvPr/>
          </p:nvSpPr>
          <p:spPr bwMode="auto">
            <a:xfrm flipH="1">
              <a:off x="9059442" y="2884118"/>
              <a:ext cx="87589" cy="91440"/>
            </a:xfrm>
            <a:prstGeom prst="ellipse">
              <a:avLst/>
            </a:prstGeom>
            <a:solidFill>
              <a:schemeClr val="tx1"/>
            </a:solidFill>
            <a:ln w="15875" algn="ctr">
              <a:solidFill>
                <a:schemeClr val="tx1"/>
              </a:solidFill>
              <a:round/>
              <a:headEnd/>
              <a:tailEnd/>
            </a:ln>
          </p:spPr>
          <p:txBody>
            <a:bodyPr/>
            <a:lstStyle/>
            <a:p>
              <a:endParaRPr lang="en-US" altLang="en-US"/>
            </a:p>
          </p:txBody>
        </p:sp>
        <p:sp>
          <p:nvSpPr>
            <p:cNvPr id="12313" name="Oval 47"/>
            <p:cNvSpPr>
              <a:spLocks noChangeArrowheads="1"/>
            </p:cNvSpPr>
            <p:nvPr/>
          </p:nvSpPr>
          <p:spPr bwMode="auto">
            <a:xfrm flipH="1">
              <a:off x="8949455" y="2858022"/>
              <a:ext cx="87589" cy="91440"/>
            </a:xfrm>
            <a:prstGeom prst="ellipse">
              <a:avLst/>
            </a:prstGeom>
            <a:solidFill>
              <a:schemeClr val="tx1"/>
            </a:solidFill>
            <a:ln w="15875" algn="ctr">
              <a:solidFill>
                <a:schemeClr val="tx1"/>
              </a:solidFill>
              <a:round/>
              <a:headEnd/>
              <a:tailEnd/>
            </a:ln>
          </p:spPr>
          <p:txBody>
            <a:bodyPr/>
            <a:lstStyle/>
            <a:p>
              <a:endParaRPr lang="en-US" altLang="en-US"/>
            </a:p>
          </p:txBody>
        </p:sp>
      </p:grpSp>
      <p:sp>
        <p:nvSpPr>
          <p:cNvPr id="19" name="Text Box 23"/>
          <p:cNvSpPr txBox="1">
            <a:spLocks noChangeArrowheads="1"/>
          </p:cNvSpPr>
          <p:nvPr/>
        </p:nvSpPr>
        <p:spPr bwMode="auto">
          <a:xfrm>
            <a:off x="61419" y="1365122"/>
            <a:ext cx="8572500" cy="5016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285739" indent="-285739">
              <a:buFontTx/>
              <a:buChar char="•"/>
            </a:pPr>
            <a:r>
              <a:rPr lang="en-US" altLang="en-US" sz="2000" dirty="0">
                <a:solidFill>
                  <a:srgbClr val="2D2DB9"/>
                </a:solidFill>
              </a:rPr>
              <a:t>For every momentum </a:t>
            </a:r>
            <a:r>
              <a:rPr lang="en-US" altLang="en-US" sz="2000" i="1" dirty="0">
                <a:solidFill>
                  <a:srgbClr val="2D2DB9"/>
                </a:solidFill>
              </a:rPr>
              <a:t>p</a:t>
            </a:r>
            <a:r>
              <a:rPr lang="en-US" altLang="en-US" sz="2000" dirty="0">
                <a:solidFill>
                  <a:srgbClr val="2D2DB9"/>
                </a:solidFill>
              </a:rPr>
              <a:t>, we found two solutions</a:t>
            </a:r>
            <a:br>
              <a:rPr lang="en-US" altLang="en-US" sz="2000" dirty="0">
                <a:solidFill>
                  <a:srgbClr val="2D2DB9"/>
                </a:solidFill>
              </a:rPr>
            </a:br>
            <a:r>
              <a:rPr lang="en-US" altLang="en-US" sz="2000" dirty="0">
                <a:solidFill>
                  <a:srgbClr val="2D2DB9"/>
                </a:solidFill>
              </a:rPr>
              <a:t>with positive energy, and two with negative</a:t>
            </a:r>
          </a:p>
          <a:p>
            <a:pPr marL="285739" indent="-285739">
              <a:buFontTx/>
              <a:buChar char="•"/>
            </a:pPr>
            <a:r>
              <a:rPr lang="en-US" altLang="en-US" sz="2000" dirty="0">
                <a:solidFill>
                  <a:srgbClr val="2D2DB9"/>
                </a:solidFill>
                <a:sym typeface="Euclid Math One" pitchFamily="18" charset="2"/>
              </a:rPr>
              <a:t>Suppose we had an electron with positive energy</a:t>
            </a:r>
          </a:p>
          <a:p>
            <a:pPr marL="285739" indent="-285739">
              <a:buFontTx/>
              <a:buChar char="•"/>
            </a:pPr>
            <a:r>
              <a:rPr lang="en-US" altLang="en-US" sz="2000" dirty="0">
                <a:solidFill>
                  <a:srgbClr val="2D2DB9"/>
                </a:solidFill>
                <a:sym typeface="Euclid Math One" pitchFamily="18" charset="2"/>
              </a:rPr>
              <a:t>By emitting light, it could spontaneously convert</a:t>
            </a:r>
            <a:br>
              <a:rPr lang="en-US" altLang="en-US" sz="2000" dirty="0">
                <a:solidFill>
                  <a:srgbClr val="2D2DB9"/>
                </a:solidFill>
                <a:sym typeface="Euclid Math One" pitchFamily="18" charset="2"/>
              </a:rPr>
            </a:br>
            <a:r>
              <a:rPr lang="en-US" altLang="en-US" sz="2000" dirty="0">
                <a:solidFill>
                  <a:srgbClr val="2D2DB9"/>
                </a:solidFill>
                <a:sym typeface="Euclid Math One" pitchFamily="18" charset="2"/>
              </a:rPr>
              <a:t>to a negative energy state</a:t>
            </a:r>
          </a:p>
          <a:p>
            <a:pPr marL="285739" indent="-285739"/>
            <a:r>
              <a:rPr lang="en-US" altLang="en-US" sz="2000" dirty="0">
                <a:solidFill>
                  <a:srgbClr val="006600"/>
                </a:solidFill>
                <a:sym typeface="Euclid Math One" pitchFamily="18" charset="2"/>
              </a:rPr>
              <a:t>Dirac’s Solution</a:t>
            </a:r>
          </a:p>
          <a:p>
            <a:pPr marL="285739" indent="-285739">
              <a:buFontTx/>
              <a:buChar char="•"/>
            </a:pPr>
            <a:r>
              <a:rPr lang="en-US" altLang="en-US" sz="2000" dirty="0">
                <a:solidFill>
                  <a:srgbClr val="006600"/>
                </a:solidFill>
                <a:sym typeface="Euclid Math One" pitchFamily="18" charset="2"/>
              </a:rPr>
              <a:t>We know electrons obey Pauli exclusion principle</a:t>
            </a:r>
          </a:p>
          <a:p>
            <a:pPr marL="285739" indent="-285739">
              <a:buFontTx/>
              <a:buChar char="•"/>
            </a:pPr>
            <a:r>
              <a:rPr lang="en-US" altLang="en-US" sz="2000" dirty="0">
                <a:solidFill>
                  <a:srgbClr val="006600"/>
                </a:solidFill>
                <a:sym typeface="Euclid Math One" pitchFamily="18" charset="2"/>
              </a:rPr>
              <a:t>What if all the negative states are already filled?</a:t>
            </a:r>
          </a:p>
          <a:p>
            <a:pPr marL="285739" indent="-285739">
              <a:buFontTx/>
              <a:buChar char="•"/>
            </a:pPr>
            <a:r>
              <a:rPr lang="en-US" altLang="en-US" sz="2000" dirty="0">
                <a:solidFill>
                  <a:srgbClr val="006600"/>
                </a:solidFill>
                <a:sym typeface="Euclid Math One" pitchFamily="18" charset="2"/>
              </a:rPr>
              <a:t>We wouldn’t notice because that’s just the normal background we always see</a:t>
            </a:r>
          </a:p>
          <a:p>
            <a:pPr marL="619100" lvl="1" indent="-238115">
              <a:buFontTx/>
              <a:buChar char="–"/>
            </a:pPr>
            <a:r>
              <a:rPr lang="en-US" altLang="en-US" sz="2000" dirty="0">
                <a:solidFill>
                  <a:srgbClr val="006600"/>
                </a:solidFill>
                <a:sym typeface="Euclid Math One" pitchFamily="18" charset="2"/>
              </a:rPr>
              <a:t>Like we don’t (normally) notice air</a:t>
            </a:r>
          </a:p>
          <a:p>
            <a:pPr marL="285739" indent="-285739">
              <a:buFontTx/>
              <a:buChar char="•"/>
            </a:pPr>
            <a:r>
              <a:rPr lang="en-US" altLang="en-US" sz="2000" dirty="0">
                <a:solidFill>
                  <a:srgbClr val="9900CC"/>
                </a:solidFill>
                <a:sym typeface="Euclid Math One" pitchFamily="18" charset="2"/>
              </a:rPr>
              <a:t>Any electron that came by would have no place to fall to</a:t>
            </a:r>
          </a:p>
          <a:p>
            <a:pPr marL="285739" indent="-285739">
              <a:buFontTx/>
              <a:buChar char="•"/>
            </a:pPr>
            <a:r>
              <a:rPr lang="en-US" altLang="en-US" sz="2000" dirty="0">
                <a:solidFill>
                  <a:srgbClr val="9900CC"/>
                </a:solidFill>
                <a:sym typeface="Euclid Math One" pitchFamily="18" charset="2"/>
              </a:rPr>
              <a:t>If we pumped energy into “empty space” we could bump up one of these negative energy states</a:t>
            </a:r>
          </a:p>
          <a:p>
            <a:pPr marL="285739" indent="-285739">
              <a:buFontTx/>
              <a:buChar char="•"/>
            </a:pPr>
            <a:r>
              <a:rPr lang="en-US" altLang="en-US" sz="2000" dirty="0">
                <a:solidFill>
                  <a:srgbClr val="9900CC"/>
                </a:solidFill>
                <a:sym typeface="Euclid Math One" pitchFamily="18" charset="2"/>
              </a:rPr>
              <a:t>Out of “nowhere” would appear an electron and a “hole”</a:t>
            </a:r>
          </a:p>
          <a:p>
            <a:pPr marL="619100" lvl="1" indent="-238115">
              <a:buFontTx/>
              <a:buChar char="–"/>
            </a:pPr>
            <a:r>
              <a:rPr lang="en-US" altLang="en-US" sz="2000" dirty="0">
                <a:solidFill>
                  <a:srgbClr val="9900CC"/>
                </a:solidFill>
                <a:sym typeface="Euclid Math One" pitchFamily="18" charset="2"/>
              </a:rPr>
              <a:t>Hole would have positive energy and positive charge</a:t>
            </a:r>
          </a:p>
        </p:txBody>
      </p:sp>
      <p:cxnSp>
        <p:nvCxnSpPr>
          <p:cNvPr id="9" name="Straight Arrow Connector 8"/>
          <p:cNvCxnSpPr>
            <a:cxnSpLocks noChangeShapeType="1"/>
          </p:cNvCxnSpPr>
          <p:nvPr/>
        </p:nvCxnSpPr>
        <p:spPr bwMode="auto">
          <a:xfrm flipH="1" flipV="1">
            <a:off x="6920178" y="2095500"/>
            <a:ext cx="1349375" cy="1301750"/>
          </a:xfrm>
          <a:prstGeom prst="straightConnector1">
            <a:avLst/>
          </a:prstGeom>
          <a:noFill/>
          <a:ln w="25400" algn="ctr">
            <a:solidFill>
              <a:srgbClr val="9900CC"/>
            </a:solidFill>
            <a:round/>
            <a:headEnd/>
            <a:tailEnd type="arrow" w="med" len="med"/>
          </a:ln>
          <a:effectLst/>
        </p:spPr>
      </p:cxnSp>
      <p:sp>
        <p:nvSpPr>
          <p:cNvPr id="50" name="Oval 49"/>
          <p:cNvSpPr>
            <a:spLocks noChangeArrowheads="1"/>
          </p:cNvSpPr>
          <p:nvPr/>
        </p:nvSpPr>
        <p:spPr bwMode="auto">
          <a:xfrm>
            <a:off x="8318501" y="3450167"/>
            <a:ext cx="76729" cy="75407"/>
          </a:xfrm>
          <a:prstGeom prst="ellipse">
            <a:avLst/>
          </a:prstGeom>
          <a:solidFill>
            <a:schemeClr val="bg1"/>
          </a:solidFill>
          <a:ln w="15875" algn="ctr">
            <a:solidFill>
              <a:schemeClr val="tx1"/>
            </a:solidFill>
            <a:round/>
            <a:headEnd/>
            <a:tailEnd/>
          </a:ln>
        </p:spPr>
        <p:txBody>
          <a:bodyPr/>
          <a:lstStyle/>
          <a:p>
            <a:endParaRPr lang="en-US" altLang="en-US"/>
          </a:p>
        </p:txBody>
      </p:sp>
      <p:sp>
        <p:nvSpPr>
          <p:cNvPr id="42" name="日付プレースホルダ 41"/>
          <p:cNvSpPr>
            <a:spLocks noGrp="1"/>
          </p:cNvSpPr>
          <p:nvPr>
            <p:ph type="dt" sz="half" idx="10"/>
          </p:nvPr>
        </p:nvSpPr>
        <p:spPr/>
        <p:txBody>
          <a:bodyPr/>
          <a:lstStyle/>
          <a:p>
            <a:pPr>
              <a:defRPr/>
            </a:pPr>
            <a:fld id="{9DF7850F-C1ED-4ED4-8927-4AD53D71532C}" type="datetime1">
              <a:rPr lang="ja-JP" altLang="en-US" smtClean="0"/>
              <a:t>2017/9/17</a:t>
            </a:fld>
            <a:endParaRPr lang="ja-JP" altLang="en-US"/>
          </a:p>
        </p:txBody>
      </p:sp>
      <p:sp>
        <p:nvSpPr>
          <p:cNvPr id="43" name="フッター プレースホルダ 42"/>
          <p:cNvSpPr>
            <a:spLocks noGrp="1"/>
          </p:cNvSpPr>
          <p:nvPr>
            <p:ph type="ftr" sz="quarter" idx="11"/>
          </p:nvPr>
        </p:nvSpPr>
        <p:spPr/>
        <p:txBody>
          <a:bodyPr/>
          <a:lstStyle/>
          <a:p>
            <a:pPr>
              <a:defRPr/>
            </a:pPr>
            <a:r>
              <a:rPr lang="en-US" altLang="ja-JP"/>
              <a:t>Seoul U. Seminer</a:t>
            </a:r>
            <a:endParaRPr lang="ja-JP" altLang="en-US"/>
          </a:p>
        </p:txBody>
      </p:sp>
    </p:spTree>
    <p:extLst>
      <p:ext uri="{BB962C8B-B14F-4D97-AF65-F5344CB8AC3E}">
        <p14:creationId xmlns:p14="http://schemas.microsoft.com/office/powerpoint/2010/main" val="1363001094"/>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 calcmode="lin" valueType="num">
                                      <p:cBhvr additive="base">
                                        <p:cTn id="7" dur="500" fill="hold"/>
                                        <p:tgtEl>
                                          <p:spTgt spid="1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9">
                                            <p:txEl>
                                              <p:pRg st="0" end="0"/>
                                            </p:txEl>
                                          </p:spTgt>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10"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19">
                                            <p:txEl>
                                              <p:pRg st="1" end="1"/>
                                            </p:txEl>
                                          </p:spTgt>
                                        </p:tgtEl>
                                        <p:attrNameLst>
                                          <p:attrName>style.visibility</p:attrName>
                                        </p:attrNameLst>
                                      </p:cBhvr>
                                      <p:to>
                                        <p:strVal val="visible"/>
                                      </p:to>
                                    </p:set>
                                    <p:anim calcmode="lin" valueType="num">
                                      <p:cBhvr additive="base">
                                        <p:cTn id="17" dur="500" fill="hold"/>
                                        <p:tgtEl>
                                          <p:spTgt spid="19">
                                            <p:txEl>
                                              <p:pRg st="1" end="1"/>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19">
                                            <p:txEl>
                                              <p:pRg st="1" end="1"/>
                                            </p:txEl>
                                          </p:spTgt>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19">
                                            <p:txEl>
                                              <p:pRg st="2" end="2"/>
                                            </p:txEl>
                                          </p:spTgt>
                                        </p:tgtEl>
                                        <p:attrNameLst>
                                          <p:attrName>style.visibility</p:attrName>
                                        </p:attrNameLst>
                                      </p:cBhvr>
                                      <p:to>
                                        <p:strVal val="visible"/>
                                      </p:to>
                                    </p:set>
                                    <p:anim calcmode="lin" valueType="num">
                                      <p:cBhvr additive="base">
                                        <p:cTn id="27" dur="500" fill="hold"/>
                                        <p:tgtEl>
                                          <p:spTgt spid="19">
                                            <p:txEl>
                                              <p:pRg st="2" end="2"/>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19">
                                            <p:txEl>
                                              <p:pRg st="2" end="2"/>
                                            </p:txEl>
                                          </p:spTgt>
                                        </p:tgtEl>
                                        <p:attrNameLst>
                                          <p:attrName>ppt_y</p:attrName>
                                        </p:attrNameLst>
                                      </p:cBhvr>
                                      <p:tavLst>
                                        <p:tav tm="0">
                                          <p:val>
                                            <p:strVal val="#ppt_y"/>
                                          </p:val>
                                        </p:tav>
                                        <p:tav tm="100000">
                                          <p:val>
                                            <p:strVal val="#ppt_y"/>
                                          </p:val>
                                        </p:tav>
                                      </p:tavLst>
                                    </p:anim>
                                  </p:childTnLst>
                                </p:cTn>
                              </p:par>
                            </p:childTnLst>
                          </p:cTn>
                        </p:par>
                        <p:par>
                          <p:cTn id="29" fill="hold" nodeType="afterGroup">
                            <p:stCondLst>
                              <p:cond delay="500"/>
                            </p:stCondLst>
                            <p:childTnLst>
                              <p:par>
                                <p:cTn id="30" presetID="22" presetClass="entr" presetSubtype="1" fill="hold" nodeType="after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up)">
                                      <p:cBhvr>
                                        <p:cTn id="32" dur="500"/>
                                        <p:tgtEl>
                                          <p:spTgt spid="5"/>
                                        </p:tgtEl>
                                      </p:cBhvr>
                                    </p:animEffect>
                                  </p:childTnLst>
                                </p:cTn>
                              </p:par>
                            </p:childTnLst>
                          </p:cTn>
                        </p:par>
                        <p:par>
                          <p:cTn id="33" fill="hold" nodeType="afterGroup">
                            <p:stCondLst>
                              <p:cond delay="1000"/>
                            </p:stCondLst>
                            <p:childTnLst>
                              <p:par>
                                <p:cTn id="34" presetID="42" presetClass="path" presetSubtype="0" accel="50000" decel="50000" fill="hold" grpId="1" nodeType="afterEffect">
                                  <p:stCondLst>
                                    <p:cond delay="0"/>
                                  </p:stCondLst>
                                  <p:childTnLst>
                                    <p:animMotion origin="layout" path="M -3.65741E-6 3.33333E-6 L 0.03256 0.26944 " pathEditMode="relative" rAng="0" ptsTypes="AA">
                                      <p:cBhvr>
                                        <p:cTn id="35" dur="2000" fill="hold"/>
                                        <p:tgtEl>
                                          <p:spTgt spid="3"/>
                                        </p:tgtEl>
                                        <p:attrNameLst>
                                          <p:attrName>ppt_x</p:attrName>
                                          <p:attrName>ppt_y</p:attrName>
                                        </p:attrNameLst>
                                      </p:cBhvr>
                                      <p:rCtr x="1600" y="13500"/>
                                    </p:animMotion>
                                  </p:childTnLst>
                                </p:cTn>
                              </p:par>
                            </p:childTnLst>
                          </p:cTn>
                        </p:par>
                      </p:childTnLst>
                    </p:cTn>
                  </p:par>
                  <p:par>
                    <p:cTn id="36" fill="hold" nodeType="clickPar">
                      <p:stCondLst>
                        <p:cond delay="indefinite"/>
                      </p:stCondLst>
                      <p:childTnLst>
                        <p:par>
                          <p:cTn id="37" fill="hold" nodeType="withGroup">
                            <p:stCondLst>
                              <p:cond delay="0"/>
                            </p:stCondLst>
                            <p:childTnLst>
                              <p:par>
                                <p:cTn id="38" presetID="2" presetClass="entr" presetSubtype="8" fill="hold" grpId="0" nodeType="clickEffect">
                                  <p:stCondLst>
                                    <p:cond delay="0"/>
                                  </p:stCondLst>
                                  <p:childTnLst>
                                    <p:set>
                                      <p:cBhvr>
                                        <p:cTn id="39" dur="1" fill="hold">
                                          <p:stCondLst>
                                            <p:cond delay="0"/>
                                          </p:stCondLst>
                                        </p:cTn>
                                        <p:tgtEl>
                                          <p:spTgt spid="19">
                                            <p:txEl>
                                              <p:pRg st="3" end="3"/>
                                            </p:txEl>
                                          </p:spTgt>
                                        </p:tgtEl>
                                        <p:attrNameLst>
                                          <p:attrName>style.visibility</p:attrName>
                                        </p:attrNameLst>
                                      </p:cBhvr>
                                      <p:to>
                                        <p:strVal val="visible"/>
                                      </p:to>
                                    </p:set>
                                    <p:anim calcmode="lin" valueType="num">
                                      <p:cBhvr additive="base">
                                        <p:cTn id="40" dur="500" fill="hold"/>
                                        <p:tgtEl>
                                          <p:spTgt spid="19">
                                            <p:txEl>
                                              <p:pRg st="3" end="3"/>
                                            </p:txEl>
                                          </p:spTgt>
                                        </p:tgtEl>
                                        <p:attrNameLst>
                                          <p:attrName>ppt_x</p:attrName>
                                        </p:attrNameLst>
                                      </p:cBhvr>
                                      <p:tavLst>
                                        <p:tav tm="0">
                                          <p:val>
                                            <p:strVal val="0-#ppt_w/2"/>
                                          </p:val>
                                        </p:tav>
                                        <p:tav tm="100000">
                                          <p:val>
                                            <p:strVal val="#ppt_x"/>
                                          </p:val>
                                        </p:tav>
                                      </p:tavLst>
                                    </p:anim>
                                    <p:anim calcmode="lin" valueType="num">
                                      <p:cBhvr additive="base">
                                        <p:cTn id="41" dur="500" fill="hold"/>
                                        <p:tgtEl>
                                          <p:spTgt spid="1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42" fill="hold" nodeType="clickPar">
                      <p:stCondLst>
                        <p:cond delay="indefinite"/>
                      </p:stCondLst>
                      <p:childTnLst>
                        <p:par>
                          <p:cTn id="43" fill="hold" nodeType="withGroup">
                            <p:stCondLst>
                              <p:cond delay="0"/>
                            </p:stCondLst>
                            <p:childTnLst>
                              <p:par>
                                <p:cTn id="44" presetID="2" presetClass="entr" presetSubtype="8" fill="hold" grpId="0" nodeType="clickEffect">
                                  <p:stCondLst>
                                    <p:cond delay="0"/>
                                  </p:stCondLst>
                                  <p:childTnLst>
                                    <p:set>
                                      <p:cBhvr>
                                        <p:cTn id="45" dur="1" fill="hold">
                                          <p:stCondLst>
                                            <p:cond delay="0"/>
                                          </p:stCondLst>
                                        </p:cTn>
                                        <p:tgtEl>
                                          <p:spTgt spid="19">
                                            <p:txEl>
                                              <p:pRg st="4" end="4"/>
                                            </p:txEl>
                                          </p:spTgt>
                                        </p:tgtEl>
                                        <p:attrNameLst>
                                          <p:attrName>style.visibility</p:attrName>
                                        </p:attrNameLst>
                                      </p:cBhvr>
                                      <p:to>
                                        <p:strVal val="visible"/>
                                      </p:to>
                                    </p:set>
                                    <p:anim calcmode="lin" valueType="num">
                                      <p:cBhvr additive="base">
                                        <p:cTn id="46" dur="500" fill="hold"/>
                                        <p:tgtEl>
                                          <p:spTgt spid="19">
                                            <p:txEl>
                                              <p:pRg st="4" end="4"/>
                                            </p:txEl>
                                          </p:spTgt>
                                        </p:tgtEl>
                                        <p:attrNameLst>
                                          <p:attrName>ppt_x</p:attrName>
                                        </p:attrNameLst>
                                      </p:cBhvr>
                                      <p:tavLst>
                                        <p:tav tm="0">
                                          <p:val>
                                            <p:strVal val="0-#ppt_w/2"/>
                                          </p:val>
                                        </p:tav>
                                        <p:tav tm="100000">
                                          <p:val>
                                            <p:strVal val="#ppt_x"/>
                                          </p:val>
                                        </p:tav>
                                      </p:tavLst>
                                    </p:anim>
                                    <p:anim calcmode="lin" valueType="num">
                                      <p:cBhvr additive="base">
                                        <p:cTn id="47" dur="500" fill="hold"/>
                                        <p:tgtEl>
                                          <p:spTgt spid="19">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2" presetClass="entr" presetSubtype="8" fill="hold" grpId="0" nodeType="clickEffect">
                                  <p:stCondLst>
                                    <p:cond delay="0"/>
                                  </p:stCondLst>
                                  <p:childTnLst>
                                    <p:set>
                                      <p:cBhvr>
                                        <p:cTn id="51" dur="1" fill="hold">
                                          <p:stCondLst>
                                            <p:cond delay="0"/>
                                          </p:stCondLst>
                                        </p:cTn>
                                        <p:tgtEl>
                                          <p:spTgt spid="19">
                                            <p:txEl>
                                              <p:pRg st="5" end="5"/>
                                            </p:txEl>
                                          </p:spTgt>
                                        </p:tgtEl>
                                        <p:attrNameLst>
                                          <p:attrName>style.visibility</p:attrName>
                                        </p:attrNameLst>
                                      </p:cBhvr>
                                      <p:to>
                                        <p:strVal val="visible"/>
                                      </p:to>
                                    </p:set>
                                    <p:anim calcmode="lin" valueType="num">
                                      <p:cBhvr additive="base">
                                        <p:cTn id="52" dur="500" fill="hold"/>
                                        <p:tgtEl>
                                          <p:spTgt spid="19">
                                            <p:txEl>
                                              <p:pRg st="5" end="5"/>
                                            </p:txEl>
                                          </p:spTgt>
                                        </p:tgtEl>
                                        <p:attrNameLst>
                                          <p:attrName>ppt_x</p:attrName>
                                        </p:attrNameLst>
                                      </p:cBhvr>
                                      <p:tavLst>
                                        <p:tav tm="0">
                                          <p:val>
                                            <p:strVal val="0-#ppt_w/2"/>
                                          </p:val>
                                        </p:tav>
                                        <p:tav tm="100000">
                                          <p:val>
                                            <p:strVal val="#ppt_x"/>
                                          </p:val>
                                        </p:tav>
                                      </p:tavLst>
                                    </p:anim>
                                    <p:anim calcmode="lin" valueType="num">
                                      <p:cBhvr additive="base">
                                        <p:cTn id="53" dur="500" fill="hold"/>
                                        <p:tgtEl>
                                          <p:spTgt spid="19">
                                            <p:txEl>
                                              <p:pRg st="5" end="5"/>
                                            </p:txEl>
                                          </p:spTgt>
                                        </p:tgtEl>
                                        <p:attrNameLst>
                                          <p:attrName>ppt_y</p:attrName>
                                        </p:attrNameLst>
                                      </p:cBhvr>
                                      <p:tavLst>
                                        <p:tav tm="0">
                                          <p:val>
                                            <p:strVal val="#ppt_y"/>
                                          </p:val>
                                        </p:tav>
                                        <p:tav tm="100000">
                                          <p:val>
                                            <p:strVal val="#ppt_y"/>
                                          </p:val>
                                        </p:tav>
                                      </p:tavLst>
                                    </p:anim>
                                  </p:childTnLst>
                                </p:cTn>
                              </p:par>
                            </p:childTnLst>
                          </p:cTn>
                        </p:par>
                        <p:par>
                          <p:cTn id="54" fill="hold" nodeType="afterGroup">
                            <p:stCondLst>
                              <p:cond delay="500"/>
                            </p:stCondLst>
                            <p:childTnLst>
                              <p:par>
                                <p:cTn id="55" presetID="10" presetClass="entr" presetSubtype="0" fill="hold" nodeType="afterEffect">
                                  <p:stCondLst>
                                    <p:cond delay="0"/>
                                  </p:stCondLst>
                                  <p:childTnLst>
                                    <p:set>
                                      <p:cBhvr>
                                        <p:cTn id="56" dur="1" fill="hold">
                                          <p:stCondLst>
                                            <p:cond delay="0"/>
                                          </p:stCondLst>
                                        </p:cTn>
                                        <p:tgtEl>
                                          <p:spTgt spid="6"/>
                                        </p:tgtEl>
                                        <p:attrNameLst>
                                          <p:attrName>style.visibility</p:attrName>
                                        </p:attrNameLst>
                                      </p:cBhvr>
                                      <p:to>
                                        <p:strVal val="visible"/>
                                      </p:to>
                                    </p:set>
                                    <p:animEffect transition="in" filter="fade">
                                      <p:cBhvr>
                                        <p:cTn id="57" dur="500"/>
                                        <p:tgtEl>
                                          <p:spTgt spid="6"/>
                                        </p:tgtEl>
                                      </p:cBhvr>
                                    </p:animEffect>
                                  </p:childTnLst>
                                </p:cTn>
                              </p:par>
                              <p:par>
                                <p:cTn id="58" presetID="10" presetClass="entr" presetSubtype="0" fill="hold" nodeType="withEffect">
                                  <p:stCondLst>
                                    <p:cond delay="0"/>
                                  </p:stCondLst>
                                  <p:childTnLst>
                                    <p:set>
                                      <p:cBhvr>
                                        <p:cTn id="59" dur="1" fill="hold">
                                          <p:stCondLst>
                                            <p:cond delay="0"/>
                                          </p:stCondLst>
                                        </p:cTn>
                                        <p:tgtEl>
                                          <p:spTgt spid="7"/>
                                        </p:tgtEl>
                                        <p:attrNameLst>
                                          <p:attrName>style.visibility</p:attrName>
                                        </p:attrNameLst>
                                      </p:cBhvr>
                                      <p:to>
                                        <p:strVal val="visible"/>
                                      </p:to>
                                    </p:set>
                                    <p:animEffect transition="in" filter="fade">
                                      <p:cBhvr>
                                        <p:cTn id="60" dur="500"/>
                                        <p:tgtEl>
                                          <p:spTgt spid="7"/>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2" presetClass="entr" presetSubtype="8" fill="hold" grpId="0" nodeType="clickEffect">
                                  <p:stCondLst>
                                    <p:cond delay="0"/>
                                  </p:stCondLst>
                                  <p:childTnLst>
                                    <p:set>
                                      <p:cBhvr>
                                        <p:cTn id="64" dur="1" fill="hold">
                                          <p:stCondLst>
                                            <p:cond delay="0"/>
                                          </p:stCondLst>
                                        </p:cTn>
                                        <p:tgtEl>
                                          <p:spTgt spid="19">
                                            <p:txEl>
                                              <p:pRg st="6" end="6"/>
                                            </p:txEl>
                                          </p:spTgt>
                                        </p:tgtEl>
                                        <p:attrNameLst>
                                          <p:attrName>style.visibility</p:attrName>
                                        </p:attrNameLst>
                                      </p:cBhvr>
                                      <p:to>
                                        <p:strVal val="visible"/>
                                      </p:to>
                                    </p:set>
                                    <p:anim calcmode="lin" valueType="num">
                                      <p:cBhvr additive="base">
                                        <p:cTn id="65" dur="500" fill="hold"/>
                                        <p:tgtEl>
                                          <p:spTgt spid="19">
                                            <p:txEl>
                                              <p:pRg st="6" end="6"/>
                                            </p:txEl>
                                          </p:spTgt>
                                        </p:tgtEl>
                                        <p:attrNameLst>
                                          <p:attrName>ppt_x</p:attrName>
                                        </p:attrNameLst>
                                      </p:cBhvr>
                                      <p:tavLst>
                                        <p:tav tm="0">
                                          <p:val>
                                            <p:strVal val="0-#ppt_w/2"/>
                                          </p:val>
                                        </p:tav>
                                        <p:tav tm="100000">
                                          <p:val>
                                            <p:strVal val="#ppt_x"/>
                                          </p:val>
                                        </p:tav>
                                      </p:tavLst>
                                    </p:anim>
                                    <p:anim calcmode="lin" valueType="num">
                                      <p:cBhvr additive="base">
                                        <p:cTn id="66" dur="500" fill="hold"/>
                                        <p:tgtEl>
                                          <p:spTgt spid="19">
                                            <p:txEl>
                                              <p:pRg st="6" end="6"/>
                                            </p:txEl>
                                          </p:spTgt>
                                        </p:tgtEl>
                                        <p:attrNameLst>
                                          <p:attrName>ppt_y</p:attrName>
                                        </p:attrNameLst>
                                      </p:cBhvr>
                                      <p:tavLst>
                                        <p:tav tm="0">
                                          <p:val>
                                            <p:strVal val="#ppt_y"/>
                                          </p:val>
                                        </p:tav>
                                        <p:tav tm="100000">
                                          <p:val>
                                            <p:strVal val="#ppt_y"/>
                                          </p:val>
                                        </p:tav>
                                      </p:tavLst>
                                    </p:anim>
                                  </p:childTnLst>
                                </p:cTn>
                              </p:par>
                              <p:par>
                                <p:cTn id="67" presetID="2" presetClass="entr" presetSubtype="8" fill="hold" grpId="0" nodeType="withEffect">
                                  <p:stCondLst>
                                    <p:cond delay="0"/>
                                  </p:stCondLst>
                                  <p:childTnLst>
                                    <p:set>
                                      <p:cBhvr>
                                        <p:cTn id="68" dur="1" fill="hold">
                                          <p:stCondLst>
                                            <p:cond delay="0"/>
                                          </p:stCondLst>
                                        </p:cTn>
                                        <p:tgtEl>
                                          <p:spTgt spid="19">
                                            <p:txEl>
                                              <p:pRg st="7" end="7"/>
                                            </p:txEl>
                                          </p:spTgt>
                                        </p:tgtEl>
                                        <p:attrNameLst>
                                          <p:attrName>style.visibility</p:attrName>
                                        </p:attrNameLst>
                                      </p:cBhvr>
                                      <p:to>
                                        <p:strVal val="visible"/>
                                      </p:to>
                                    </p:set>
                                    <p:anim calcmode="lin" valueType="num">
                                      <p:cBhvr additive="base">
                                        <p:cTn id="69" dur="500" fill="hold"/>
                                        <p:tgtEl>
                                          <p:spTgt spid="19">
                                            <p:txEl>
                                              <p:pRg st="7" end="7"/>
                                            </p:txEl>
                                          </p:spTgt>
                                        </p:tgtEl>
                                        <p:attrNameLst>
                                          <p:attrName>ppt_x</p:attrName>
                                        </p:attrNameLst>
                                      </p:cBhvr>
                                      <p:tavLst>
                                        <p:tav tm="0">
                                          <p:val>
                                            <p:strVal val="0-#ppt_w/2"/>
                                          </p:val>
                                        </p:tav>
                                        <p:tav tm="100000">
                                          <p:val>
                                            <p:strVal val="#ppt_x"/>
                                          </p:val>
                                        </p:tav>
                                      </p:tavLst>
                                    </p:anim>
                                    <p:anim calcmode="lin" valueType="num">
                                      <p:cBhvr additive="base">
                                        <p:cTn id="70" dur="500" fill="hold"/>
                                        <p:tgtEl>
                                          <p:spTgt spid="19">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71" fill="hold" nodeType="clickPar">
                      <p:stCondLst>
                        <p:cond delay="indefinite"/>
                      </p:stCondLst>
                      <p:childTnLst>
                        <p:par>
                          <p:cTn id="72" fill="hold" nodeType="withGroup">
                            <p:stCondLst>
                              <p:cond delay="0"/>
                            </p:stCondLst>
                            <p:childTnLst>
                              <p:par>
                                <p:cTn id="73" presetID="2" presetClass="entr" presetSubtype="8" fill="hold" grpId="0" nodeType="clickEffect">
                                  <p:stCondLst>
                                    <p:cond delay="0"/>
                                  </p:stCondLst>
                                  <p:childTnLst>
                                    <p:set>
                                      <p:cBhvr>
                                        <p:cTn id="74" dur="1" fill="hold">
                                          <p:stCondLst>
                                            <p:cond delay="0"/>
                                          </p:stCondLst>
                                        </p:cTn>
                                        <p:tgtEl>
                                          <p:spTgt spid="19">
                                            <p:txEl>
                                              <p:pRg st="8" end="8"/>
                                            </p:txEl>
                                          </p:spTgt>
                                        </p:tgtEl>
                                        <p:attrNameLst>
                                          <p:attrName>style.visibility</p:attrName>
                                        </p:attrNameLst>
                                      </p:cBhvr>
                                      <p:to>
                                        <p:strVal val="visible"/>
                                      </p:to>
                                    </p:set>
                                    <p:anim calcmode="lin" valueType="num">
                                      <p:cBhvr additive="base">
                                        <p:cTn id="75" dur="500" fill="hold"/>
                                        <p:tgtEl>
                                          <p:spTgt spid="19">
                                            <p:txEl>
                                              <p:pRg st="8" end="8"/>
                                            </p:txEl>
                                          </p:spTgt>
                                        </p:tgtEl>
                                        <p:attrNameLst>
                                          <p:attrName>ppt_x</p:attrName>
                                        </p:attrNameLst>
                                      </p:cBhvr>
                                      <p:tavLst>
                                        <p:tav tm="0">
                                          <p:val>
                                            <p:strVal val="0-#ppt_w/2"/>
                                          </p:val>
                                        </p:tav>
                                        <p:tav tm="100000">
                                          <p:val>
                                            <p:strVal val="#ppt_x"/>
                                          </p:val>
                                        </p:tav>
                                      </p:tavLst>
                                    </p:anim>
                                    <p:anim calcmode="lin" valueType="num">
                                      <p:cBhvr additive="base">
                                        <p:cTn id="76" dur="500" fill="hold"/>
                                        <p:tgtEl>
                                          <p:spTgt spid="19">
                                            <p:txEl>
                                              <p:pRg st="8" end="8"/>
                                            </p:txEl>
                                          </p:spTgt>
                                        </p:tgtEl>
                                        <p:attrNameLst>
                                          <p:attrName>ppt_y</p:attrName>
                                        </p:attrNameLst>
                                      </p:cBhvr>
                                      <p:tavLst>
                                        <p:tav tm="0">
                                          <p:val>
                                            <p:strVal val="#ppt_y"/>
                                          </p:val>
                                        </p:tav>
                                        <p:tav tm="100000">
                                          <p:val>
                                            <p:strVal val="#ppt_y"/>
                                          </p:val>
                                        </p:tav>
                                      </p:tavLst>
                                    </p:anim>
                                  </p:childTnLst>
                                </p:cTn>
                              </p:par>
                            </p:childTnLst>
                          </p:cTn>
                        </p:par>
                        <p:par>
                          <p:cTn id="77" fill="hold" nodeType="afterGroup">
                            <p:stCondLst>
                              <p:cond delay="500"/>
                            </p:stCondLst>
                            <p:childTnLst>
                              <p:par>
                                <p:cTn id="78" presetID="10" presetClass="exit" presetSubtype="0" fill="hold" nodeType="afterEffect">
                                  <p:stCondLst>
                                    <p:cond delay="0"/>
                                  </p:stCondLst>
                                  <p:childTnLst>
                                    <p:animEffect transition="out" filter="fade">
                                      <p:cBhvr>
                                        <p:cTn id="79" dur="500"/>
                                        <p:tgtEl>
                                          <p:spTgt spid="5"/>
                                        </p:tgtEl>
                                      </p:cBhvr>
                                    </p:animEffect>
                                    <p:set>
                                      <p:cBhvr>
                                        <p:cTn id="80" dur="1" fill="hold">
                                          <p:stCondLst>
                                            <p:cond delay="499"/>
                                          </p:stCondLst>
                                        </p:cTn>
                                        <p:tgtEl>
                                          <p:spTgt spid="5"/>
                                        </p:tgtEl>
                                        <p:attrNameLst>
                                          <p:attrName>style.visibility</p:attrName>
                                        </p:attrNameLst>
                                      </p:cBhvr>
                                      <p:to>
                                        <p:strVal val="hidden"/>
                                      </p:to>
                                    </p:set>
                                  </p:childTnLst>
                                </p:cTn>
                              </p:par>
                            </p:childTnLst>
                          </p:cTn>
                        </p:par>
                      </p:childTnLst>
                    </p:cTn>
                  </p:par>
                  <p:par>
                    <p:cTn id="81" fill="hold" nodeType="clickPar">
                      <p:stCondLst>
                        <p:cond delay="indefinite"/>
                      </p:stCondLst>
                      <p:childTnLst>
                        <p:par>
                          <p:cTn id="82" fill="hold" nodeType="withGroup">
                            <p:stCondLst>
                              <p:cond delay="0"/>
                            </p:stCondLst>
                            <p:childTnLst>
                              <p:par>
                                <p:cTn id="83" presetID="2" presetClass="entr" presetSubtype="8" fill="hold" grpId="0" nodeType="clickEffect">
                                  <p:stCondLst>
                                    <p:cond delay="0"/>
                                  </p:stCondLst>
                                  <p:childTnLst>
                                    <p:set>
                                      <p:cBhvr>
                                        <p:cTn id="84" dur="1" fill="hold">
                                          <p:stCondLst>
                                            <p:cond delay="0"/>
                                          </p:stCondLst>
                                        </p:cTn>
                                        <p:tgtEl>
                                          <p:spTgt spid="19">
                                            <p:txEl>
                                              <p:pRg st="9" end="9"/>
                                            </p:txEl>
                                          </p:spTgt>
                                        </p:tgtEl>
                                        <p:attrNameLst>
                                          <p:attrName>style.visibility</p:attrName>
                                        </p:attrNameLst>
                                      </p:cBhvr>
                                      <p:to>
                                        <p:strVal val="visible"/>
                                      </p:to>
                                    </p:set>
                                    <p:anim calcmode="lin" valueType="num">
                                      <p:cBhvr additive="base">
                                        <p:cTn id="85" dur="500" fill="hold"/>
                                        <p:tgtEl>
                                          <p:spTgt spid="19">
                                            <p:txEl>
                                              <p:pRg st="9" end="9"/>
                                            </p:txEl>
                                          </p:spTgt>
                                        </p:tgtEl>
                                        <p:attrNameLst>
                                          <p:attrName>ppt_x</p:attrName>
                                        </p:attrNameLst>
                                      </p:cBhvr>
                                      <p:tavLst>
                                        <p:tav tm="0">
                                          <p:val>
                                            <p:strVal val="0-#ppt_w/2"/>
                                          </p:val>
                                        </p:tav>
                                        <p:tav tm="100000">
                                          <p:val>
                                            <p:strVal val="#ppt_x"/>
                                          </p:val>
                                        </p:tav>
                                      </p:tavLst>
                                    </p:anim>
                                    <p:anim calcmode="lin" valueType="num">
                                      <p:cBhvr additive="base">
                                        <p:cTn id="86" dur="500" fill="hold"/>
                                        <p:tgtEl>
                                          <p:spTgt spid="19">
                                            <p:txEl>
                                              <p:pRg st="9" end="9"/>
                                            </p:txEl>
                                          </p:spTgt>
                                        </p:tgtEl>
                                        <p:attrNameLst>
                                          <p:attrName>ppt_y</p:attrName>
                                        </p:attrNameLst>
                                      </p:cBhvr>
                                      <p:tavLst>
                                        <p:tav tm="0">
                                          <p:val>
                                            <p:strVal val="#ppt_y"/>
                                          </p:val>
                                        </p:tav>
                                        <p:tav tm="100000">
                                          <p:val>
                                            <p:strVal val="#ppt_y"/>
                                          </p:val>
                                        </p:tav>
                                      </p:tavLst>
                                    </p:anim>
                                  </p:childTnLst>
                                </p:cTn>
                              </p:par>
                            </p:childTnLst>
                          </p:cTn>
                        </p:par>
                        <p:par>
                          <p:cTn id="87" fill="hold" nodeType="afterGroup">
                            <p:stCondLst>
                              <p:cond delay="500"/>
                            </p:stCondLst>
                            <p:childTnLst>
                              <p:par>
                                <p:cTn id="88" presetID="22" presetClass="entr" presetSubtype="4" fill="hold" nodeType="afterEffect">
                                  <p:stCondLst>
                                    <p:cond delay="0"/>
                                  </p:stCondLst>
                                  <p:childTnLst>
                                    <p:set>
                                      <p:cBhvr>
                                        <p:cTn id="89" dur="1" fill="hold">
                                          <p:stCondLst>
                                            <p:cond delay="0"/>
                                          </p:stCondLst>
                                        </p:cTn>
                                        <p:tgtEl>
                                          <p:spTgt spid="9"/>
                                        </p:tgtEl>
                                        <p:attrNameLst>
                                          <p:attrName>style.visibility</p:attrName>
                                        </p:attrNameLst>
                                      </p:cBhvr>
                                      <p:to>
                                        <p:strVal val="visible"/>
                                      </p:to>
                                    </p:set>
                                    <p:animEffect transition="in" filter="wipe(down)">
                                      <p:cBhvr>
                                        <p:cTn id="90" dur="500"/>
                                        <p:tgtEl>
                                          <p:spTgt spid="9"/>
                                        </p:tgtEl>
                                      </p:cBhvr>
                                    </p:animEffect>
                                  </p:childTnLst>
                                </p:cTn>
                              </p:par>
                            </p:childTnLst>
                          </p:cTn>
                        </p:par>
                        <p:par>
                          <p:cTn id="91" fill="hold" nodeType="afterGroup">
                            <p:stCondLst>
                              <p:cond delay="1000"/>
                            </p:stCondLst>
                            <p:childTnLst>
                              <p:par>
                                <p:cTn id="92" presetID="64" presetClass="path" presetSubtype="0" accel="50000" decel="50000" fill="hold" grpId="2" nodeType="afterEffect">
                                  <p:stCondLst>
                                    <p:cond delay="0"/>
                                  </p:stCondLst>
                                  <p:childTnLst>
                                    <p:animMotion origin="layout" path="M 0.03487 0.26759 L -0.13802 -0.00648 " pathEditMode="relative" rAng="0" ptsTypes="AA">
                                      <p:cBhvr>
                                        <p:cTn id="93" dur="2000" fill="hold"/>
                                        <p:tgtEl>
                                          <p:spTgt spid="3"/>
                                        </p:tgtEl>
                                        <p:attrNameLst>
                                          <p:attrName>ppt_x</p:attrName>
                                          <p:attrName>ppt_y</p:attrName>
                                        </p:attrNameLst>
                                      </p:cBhvr>
                                      <p:rCtr x="-8700" y="-13700"/>
                                    </p:animMotion>
                                  </p:childTnLst>
                                </p:cTn>
                              </p:par>
                            </p:childTnLst>
                          </p:cTn>
                        </p:par>
                        <p:par>
                          <p:cTn id="94" fill="hold" nodeType="afterGroup">
                            <p:stCondLst>
                              <p:cond delay="3000"/>
                            </p:stCondLst>
                            <p:childTnLst>
                              <p:par>
                                <p:cTn id="95" presetID="10" presetClass="entr" presetSubtype="0" fill="hold" grpId="0" nodeType="afterEffect">
                                  <p:stCondLst>
                                    <p:cond delay="0"/>
                                  </p:stCondLst>
                                  <p:childTnLst>
                                    <p:set>
                                      <p:cBhvr>
                                        <p:cTn id="96" dur="1" fill="hold">
                                          <p:stCondLst>
                                            <p:cond delay="0"/>
                                          </p:stCondLst>
                                        </p:cTn>
                                        <p:tgtEl>
                                          <p:spTgt spid="50"/>
                                        </p:tgtEl>
                                        <p:attrNameLst>
                                          <p:attrName>style.visibility</p:attrName>
                                        </p:attrNameLst>
                                      </p:cBhvr>
                                      <p:to>
                                        <p:strVal val="visible"/>
                                      </p:to>
                                    </p:set>
                                    <p:animEffect transition="in" filter="fade">
                                      <p:cBhvr>
                                        <p:cTn id="97" dur="500"/>
                                        <p:tgtEl>
                                          <p:spTgt spid="50"/>
                                        </p:tgtEl>
                                      </p:cBhvr>
                                    </p:animEffect>
                                  </p:childTnLst>
                                </p:cTn>
                              </p:par>
                            </p:childTnLst>
                          </p:cTn>
                        </p:par>
                      </p:childTnLst>
                    </p:cTn>
                  </p:par>
                  <p:par>
                    <p:cTn id="98" fill="hold" nodeType="clickPar">
                      <p:stCondLst>
                        <p:cond delay="indefinite"/>
                      </p:stCondLst>
                      <p:childTnLst>
                        <p:par>
                          <p:cTn id="99" fill="hold" nodeType="withGroup">
                            <p:stCondLst>
                              <p:cond delay="0"/>
                            </p:stCondLst>
                            <p:childTnLst>
                              <p:par>
                                <p:cTn id="100" presetID="2" presetClass="entr" presetSubtype="8" fill="hold" grpId="0" nodeType="clickEffect">
                                  <p:stCondLst>
                                    <p:cond delay="0"/>
                                  </p:stCondLst>
                                  <p:childTnLst>
                                    <p:set>
                                      <p:cBhvr>
                                        <p:cTn id="101" dur="1" fill="hold">
                                          <p:stCondLst>
                                            <p:cond delay="0"/>
                                          </p:stCondLst>
                                        </p:cTn>
                                        <p:tgtEl>
                                          <p:spTgt spid="19">
                                            <p:txEl>
                                              <p:pRg st="10" end="10"/>
                                            </p:txEl>
                                          </p:spTgt>
                                        </p:tgtEl>
                                        <p:attrNameLst>
                                          <p:attrName>style.visibility</p:attrName>
                                        </p:attrNameLst>
                                      </p:cBhvr>
                                      <p:to>
                                        <p:strVal val="visible"/>
                                      </p:to>
                                    </p:set>
                                    <p:anim calcmode="lin" valueType="num">
                                      <p:cBhvr additive="base">
                                        <p:cTn id="102" dur="500" fill="hold"/>
                                        <p:tgtEl>
                                          <p:spTgt spid="19">
                                            <p:txEl>
                                              <p:pRg st="10" end="10"/>
                                            </p:txEl>
                                          </p:spTgt>
                                        </p:tgtEl>
                                        <p:attrNameLst>
                                          <p:attrName>ppt_x</p:attrName>
                                        </p:attrNameLst>
                                      </p:cBhvr>
                                      <p:tavLst>
                                        <p:tav tm="0">
                                          <p:val>
                                            <p:strVal val="0-#ppt_w/2"/>
                                          </p:val>
                                        </p:tav>
                                        <p:tav tm="100000">
                                          <p:val>
                                            <p:strVal val="#ppt_x"/>
                                          </p:val>
                                        </p:tav>
                                      </p:tavLst>
                                    </p:anim>
                                    <p:anim calcmode="lin" valueType="num">
                                      <p:cBhvr additive="base">
                                        <p:cTn id="103" dur="500" fill="hold"/>
                                        <p:tgtEl>
                                          <p:spTgt spid="19">
                                            <p:txEl>
                                              <p:pRg st="10" end="10"/>
                                            </p:txEl>
                                          </p:spTgt>
                                        </p:tgtEl>
                                        <p:attrNameLst>
                                          <p:attrName>ppt_y</p:attrName>
                                        </p:attrNameLst>
                                      </p:cBhvr>
                                      <p:tavLst>
                                        <p:tav tm="0">
                                          <p:val>
                                            <p:strVal val="#ppt_y"/>
                                          </p:val>
                                        </p:tav>
                                        <p:tav tm="100000">
                                          <p:val>
                                            <p:strVal val="#ppt_y"/>
                                          </p:val>
                                        </p:tav>
                                      </p:tavLst>
                                    </p:anim>
                                  </p:childTnLst>
                                </p:cTn>
                              </p:par>
                              <p:par>
                                <p:cTn id="104" presetID="2" presetClass="entr" presetSubtype="8" fill="hold" grpId="0" nodeType="withEffect">
                                  <p:stCondLst>
                                    <p:cond delay="0"/>
                                  </p:stCondLst>
                                  <p:childTnLst>
                                    <p:set>
                                      <p:cBhvr>
                                        <p:cTn id="105" dur="1" fill="hold">
                                          <p:stCondLst>
                                            <p:cond delay="0"/>
                                          </p:stCondLst>
                                        </p:cTn>
                                        <p:tgtEl>
                                          <p:spTgt spid="19">
                                            <p:txEl>
                                              <p:pRg st="11" end="11"/>
                                            </p:txEl>
                                          </p:spTgt>
                                        </p:tgtEl>
                                        <p:attrNameLst>
                                          <p:attrName>style.visibility</p:attrName>
                                        </p:attrNameLst>
                                      </p:cBhvr>
                                      <p:to>
                                        <p:strVal val="visible"/>
                                      </p:to>
                                    </p:set>
                                    <p:anim calcmode="lin" valueType="num">
                                      <p:cBhvr additive="base">
                                        <p:cTn id="106" dur="500" fill="hold"/>
                                        <p:tgtEl>
                                          <p:spTgt spid="19">
                                            <p:txEl>
                                              <p:pRg st="11" end="11"/>
                                            </p:txEl>
                                          </p:spTgt>
                                        </p:tgtEl>
                                        <p:attrNameLst>
                                          <p:attrName>ppt_x</p:attrName>
                                        </p:attrNameLst>
                                      </p:cBhvr>
                                      <p:tavLst>
                                        <p:tav tm="0">
                                          <p:val>
                                            <p:strVal val="0-#ppt_w/2"/>
                                          </p:val>
                                        </p:tav>
                                        <p:tav tm="100000">
                                          <p:val>
                                            <p:strVal val="#ppt_x"/>
                                          </p:val>
                                        </p:tav>
                                      </p:tavLst>
                                    </p:anim>
                                    <p:anim calcmode="lin" valueType="num">
                                      <p:cBhvr additive="base">
                                        <p:cTn id="107" dur="500" fill="hold"/>
                                        <p:tgtEl>
                                          <p:spTgt spid="19">
                                            <p:txEl>
                                              <p:pRg st="11" end="1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3" grpId="2" animBg="1"/>
      <p:bldP spid="19" grpId="0" build="p"/>
      <p:bldP spid="50" grpId="0" animBg="1"/>
    </p:bld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Box 3"/>
          <p:cNvSpPr txBox="1">
            <a:spLocks noChangeArrowheads="1"/>
          </p:cNvSpPr>
          <p:nvPr/>
        </p:nvSpPr>
        <p:spPr bwMode="auto">
          <a:xfrm>
            <a:off x="0" y="558271"/>
            <a:ext cx="9144000" cy="656655"/>
          </a:xfrm>
          <a:prstGeom prst="rect">
            <a:avLst/>
          </a:prstGeom>
          <a:solidFill>
            <a:schemeClr val="accent6"/>
          </a:solidFill>
          <a:ln>
            <a:noFill/>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defRPr/>
            </a:pPr>
            <a:r>
              <a:rPr lang="en-US" altLang="en-US" sz="3667" dirty="0">
                <a:solidFill>
                  <a:schemeClr val="bg1"/>
                </a:solidFill>
              </a:rPr>
              <a:t> The Positron</a:t>
            </a:r>
          </a:p>
        </p:txBody>
      </p:sp>
      <p:pic>
        <p:nvPicPr>
          <p:cNvPr id="13315" name="Picture 1"/>
          <p:cNvPicPr>
            <a:picLocks noChangeAspect="1"/>
          </p:cNvPicPr>
          <p:nvPr/>
        </p:nvPicPr>
        <p:blipFill>
          <a:blip r:embed="rId2" cstate="print"/>
          <a:srcRect/>
          <a:stretch>
            <a:fillRect/>
          </a:stretch>
        </p:blipFill>
        <p:spPr bwMode="auto">
          <a:xfrm>
            <a:off x="6008688" y="1357313"/>
            <a:ext cx="2841625" cy="2516188"/>
          </a:xfrm>
          <a:prstGeom prst="rect">
            <a:avLst/>
          </a:prstGeom>
          <a:noFill/>
          <a:ln w="9525">
            <a:noFill/>
            <a:miter lim="800000"/>
            <a:headEnd/>
            <a:tailEnd/>
          </a:ln>
        </p:spPr>
      </p:pic>
      <p:sp>
        <p:nvSpPr>
          <p:cNvPr id="13316" name="Oval 2"/>
          <p:cNvSpPr>
            <a:spLocks noChangeArrowheads="1"/>
          </p:cNvSpPr>
          <p:nvPr/>
        </p:nvSpPr>
        <p:spPr bwMode="auto">
          <a:xfrm>
            <a:off x="6794501" y="1915583"/>
            <a:ext cx="76729" cy="75407"/>
          </a:xfrm>
          <a:prstGeom prst="ellipse">
            <a:avLst/>
          </a:prstGeom>
          <a:solidFill>
            <a:schemeClr val="tx1"/>
          </a:solidFill>
          <a:ln w="15875" algn="ctr">
            <a:solidFill>
              <a:schemeClr val="tx1"/>
            </a:solidFill>
            <a:round/>
            <a:headEnd/>
            <a:tailEnd/>
          </a:ln>
        </p:spPr>
        <p:txBody>
          <a:bodyPr/>
          <a:lstStyle/>
          <a:p>
            <a:endParaRPr lang="en-US" altLang="en-US"/>
          </a:p>
        </p:txBody>
      </p:sp>
      <p:grpSp>
        <p:nvGrpSpPr>
          <p:cNvPr id="13317" name="Group 5"/>
          <p:cNvGrpSpPr>
            <a:grpSpLocks/>
          </p:cNvGrpSpPr>
          <p:nvPr/>
        </p:nvGrpSpPr>
        <p:grpSpPr bwMode="auto">
          <a:xfrm>
            <a:off x="6170084" y="2952750"/>
            <a:ext cx="1284553" cy="816240"/>
            <a:chOff x="7403926" y="2856978"/>
            <a:chExt cx="1542372" cy="980788"/>
          </a:xfrm>
        </p:grpSpPr>
        <p:sp>
          <p:nvSpPr>
            <p:cNvPr id="13336" name="Oval 10"/>
            <p:cNvSpPr>
              <a:spLocks noChangeArrowheads="1"/>
            </p:cNvSpPr>
            <p:nvPr/>
          </p:nvSpPr>
          <p:spPr bwMode="auto">
            <a:xfrm>
              <a:off x="7403926" y="3746326"/>
              <a:ext cx="91440" cy="91440"/>
            </a:xfrm>
            <a:prstGeom prst="ellipse">
              <a:avLst/>
            </a:prstGeom>
            <a:solidFill>
              <a:schemeClr val="tx1"/>
            </a:solidFill>
            <a:ln w="15875" algn="ctr">
              <a:solidFill>
                <a:schemeClr val="tx1"/>
              </a:solidFill>
              <a:round/>
              <a:headEnd/>
              <a:tailEnd/>
            </a:ln>
          </p:spPr>
          <p:txBody>
            <a:bodyPr/>
            <a:lstStyle/>
            <a:p>
              <a:endParaRPr lang="en-US" altLang="en-US"/>
            </a:p>
          </p:txBody>
        </p:sp>
        <p:sp>
          <p:nvSpPr>
            <p:cNvPr id="13337" name="Oval 11"/>
            <p:cNvSpPr>
              <a:spLocks noChangeArrowheads="1"/>
            </p:cNvSpPr>
            <p:nvPr/>
          </p:nvSpPr>
          <p:spPr bwMode="auto">
            <a:xfrm>
              <a:off x="7493696" y="3683696"/>
              <a:ext cx="91440" cy="91440"/>
            </a:xfrm>
            <a:prstGeom prst="ellipse">
              <a:avLst/>
            </a:prstGeom>
            <a:solidFill>
              <a:schemeClr val="tx1"/>
            </a:solidFill>
            <a:ln w="15875" algn="ctr">
              <a:solidFill>
                <a:schemeClr val="tx1"/>
              </a:solidFill>
              <a:round/>
              <a:headEnd/>
              <a:tailEnd/>
            </a:ln>
          </p:spPr>
          <p:txBody>
            <a:bodyPr/>
            <a:lstStyle/>
            <a:p>
              <a:endParaRPr lang="en-US" altLang="en-US"/>
            </a:p>
          </p:txBody>
        </p:sp>
        <p:sp>
          <p:nvSpPr>
            <p:cNvPr id="13338" name="Oval 13"/>
            <p:cNvSpPr>
              <a:spLocks noChangeArrowheads="1"/>
            </p:cNvSpPr>
            <p:nvPr/>
          </p:nvSpPr>
          <p:spPr bwMode="auto">
            <a:xfrm>
              <a:off x="7595992" y="3607496"/>
              <a:ext cx="91440" cy="91440"/>
            </a:xfrm>
            <a:prstGeom prst="ellipse">
              <a:avLst/>
            </a:prstGeom>
            <a:solidFill>
              <a:schemeClr val="tx1"/>
            </a:solidFill>
            <a:ln w="15875" algn="ctr">
              <a:solidFill>
                <a:schemeClr val="tx1"/>
              </a:solidFill>
              <a:round/>
              <a:headEnd/>
              <a:tailEnd/>
            </a:ln>
          </p:spPr>
          <p:txBody>
            <a:bodyPr/>
            <a:lstStyle/>
            <a:p>
              <a:endParaRPr lang="en-US" altLang="en-US"/>
            </a:p>
          </p:txBody>
        </p:sp>
        <p:sp>
          <p:nvSpPr>
            <p:cNvPr id="13339" name="Oval 15"/>
            <p:cNvSpPr>
              <a:spLocks noChangeArrowheads="1"/>
            </p:cNvSpPr>
            <p:nvPr/>
          </p:nvSpPr>
          <p:spPr bwMode="auto">
            <a:xfrm>
              <a:off x="7685762" y="3530252"/>
              <a:ext cx="91440" cy="91440"/>
            </a:xfrm>
            <a:prstGeom prst="ellipse">
              <a:avLst/>
            </a:prstGeom>
            <a:solidFill>
              <a:schemeClr val="tx1"/>
            </a:solidFill>
            <a:ln w="15875" algn="ctr">
              <a:solidFill>
                <a:schemeClr val="tx1"/>
              </a:solidFill>
              <a:round/>
              <a:headEnd/>
              <a:tailEnd/>
            </a:ln>
          </p:spPr>
          <p:txBody>
            <a:bodyPr/>
            <a:lstStyle/>
            <a:p>
              <a:endParaRPr lang="en-US" altLang="en-US"/>
            </a:p>
          </p:txBody>
        </p:sp>
        <p:sp>
          <p:nvSpPr>
            <p:cNvPr id="13340" name="Oval 16"/>
            <p:cNvSpPr>
              <a:spLocks noChangeArrowheads="1"/>
            </p:cNvSpPr>
            <p:nvPr/>
          </p:nvSpPr>
          <p:spPr bwMode="auto">
            <a:xfrm>
              <a:off x="7775532" y="3455096"/>
              <a:ext cx="91440" cy="91440"/>
            </a:xfrm>
            <a:prstGeom prst="ellipse">
              <a:avLst/>
            </a:prstGeom>
            <a:solidFill>
              <a:schemeClr val="tx1"/>
            </a:solidFill>
            <a:ln w="15875" algn="ctr">
              <a:solidFill>
                <a:schemeClr val="tx1"/>
              </a:solidFill>
              <a:round/>
              <a:headEnd/>
              <a:tailEnd/>
            </a:ln>
          </p:spPr>
          <p:txBody>
            <a:bodyPr/>
            <a:lstStyle/>
            <a:p>
              <a:endParaRPr lang="en-US" altLang="en-US"/>
            </a:p>
          </p:txBody>
        </p:sp>
        <p:sp>
          <p:nvSpPr>
            <p:cNvPr id="13341" name="Oval 17"/>
            <p:cNvSpPr>
              <a:spLocks noChangeArrowheads="1"/>
            </p:cNvSpPr>
            <p:nvPr/>
          </p:nvSpPr>
          <p:spPr bwMode="auto">
            <a:xfrm>
              <a:off x="7865302" y="3390378"/>
              <a:ext cx="91440" cy="91440"/>
            </a:xfrm>
            <a:prstGeom prst="ellipse">
              <a:avLst/>
            </a:prstGeom>
            <a:solidFill>
              <a:schemeClr val="tx1"/>
            </a:solidFill>
            <a:ln w="15875" algn="ctr">
              <a:solidFill>
                <a:schemeClr val="tx1"/>
              </a:solidFill>
              <a:round/>
              <a:headEnd/>
              <a:tailEnd/>
            </a:ln>
          </p:spPr>
          <p:txBody>
            <a:bodyPr/>
            <a:lstStyle/>
            <a:p>
              <a:endParaRPr lang="en-US" altLang="en-US"/>
            </a:p>
          </p:txBody>
        </p:sp>
        <p:sp>
          <p:nvSpPr>
            <p:cNvPr id="13342" name="Oval 19"/>
            <p:cNvSpPr>
              <a:spLocks noChangeArrowheads="1"/>
            </p:cNvSpPr>
            <p:nvPr/>
          </p:nvSpPr>
          <p:spPr bwMode="auto">
            <a:xfrm>
              <a:off x="7950896" y="3315222"/>
              <a:ext cx="91440" cy="91440"/>
            </a:xfrm>
            <a:prstGeom prst="ellipse">
              <a:avLst/>
            </a:prstGeom>
            <a:solidFill>
              <a:schemeClr val="tx1"/>
            </a:solidFill>
            <a:ln w="15875" algn="ctr">
              <a:solidFill>
                <a:schemeClr val="tx1"/>
              </a:solidFill>
              <a:round/>
              <a:headEnd/>
              <a:tailEnd/>
            </a:ln>
          </p:spPr>
          <p:txBody>
            <a:bodyPr/>
            <a:lstStyle/>
            <a:p>
              <a:endParaRPr lang="en-US" altLang="en-US"/>
            </a:p>
          </p:txBody>
        </p:sp>
        <p:sp>
          <p:nvSpPr>
            <p:cNvPr id="13343" name="Oval 20"/>
            <p:cNvSpPr>
              <a:spLocks noChangeArrowheads="1"/>
            </p:cNvSpPr>
            <p:nvPr/>
          </p:nvSpPr>
          <p:spPr bwMode="auto">
            <a:xfrm>
              <a:off x="8040666" y="3250504"/>
              <a:ext cx="91440" cy="91440"/>
            </a:xfrm>
            <a:prstGeom prst="ellipse">
              <a:avLst/>
            </a:prstGeom>
            <a:solidFill>
              <a:schemeClr val="tx1"/>
            </a:solidFill>
            <a:ln w="15875" algn="ctr">
              <a:solidFill>
                <a:schemeClr val="tx1"/>
              </a:solidFill>
              <a:round/>
              <a:headEnd/>
              <a:tailEnd/>
            </a:ln>
          </p:spPr>
          <p:txBody>
            <a:bodyPr/>
            <a:lstStyle/>
            <a:p>
              <a:endParaRPr lang="en-US" altLang="en-US"/>
            </a:p>
          </p:txBody>
        </p:sp>
        <p:sp>
          <p:nvSpPr>
            <p:cNvPr id="13344" name="Oval 21"/>
            <p:cNvSpPr>
              <a:spLocks noChangeArrowheads="1"/>
            </p:cNvSpPr>
            <p:nvPr/>
          </p:nvSpPr>
          <p:spPr bwMode="auto">
            <a:xfrm>
              <a:off x="8142962" y="3186830"/>
              <a:ext cx="91440" cy="91440"/>
            </a:xfrm>
            <a:prstGeom prst="ellipse">
              <a:avLst/>
            </a:prstGeom>
            <a:solidFill>
              <a:schemeClr val="tx1"/>
            </a:solidFill>
            <a:ln w="15875" algn="ctr">
              <a:solidFill>
                <a:schemeClr val="tx1"/>
              </a:solidFill>
              <a:round/>
              <a:headEnd/>
              <a:tailEnd/>
            </a:ln>
          </p:spPr>
          <p:txBody>
            <a:bodyPr/>
            <a:lstStyle/>
            <a:p>
              <a:endParaRPr lang="en-US" altLang="en-US"/>
            </a:p>
          </p:txBody>
        </p:sp>
        <p:sp>
          <p:nvSpPr>
            <p:cNvPr id="13345" name="Oval 22"/>
            <p:cNvSpPr>
              <a:spLocks noChangeArrowheads="1"/>
            </p:cNvSpPr>
            <p:nvPr/>
          </p:nvSpPr>
          <p:spPr bwMode="auto">
            <a:xfrm>
              <a:off x="8229600" y="3121486"/>
              <a:ext cx="91440" cy="91440"/>
            </a:xfrm>
            <a:prstGeom prst="ellipse">
              <a:avLst/>
            </a:prstGeom>
            <a:solidFill>
              <a:schemeClr val="tx1"/>
            </a:solidFill>
            <a:ln w="15875" algn="ctr">
              <a:solidFill>
                <a:schemeClr val="tx1"/>
              </a:solidFill>
              <a:round/>
              <a:headEnd/>
              <a:tailEnd/>
            </a:ln>
          </p:spPr>
          <p:txBody>
            <a:bodyPr/>
            <a:lstStyle/>
            <a:p>
              <a:endParaRPr lang="en-US" altLang="en-US"/>
            </a:p>
          </p:txBody>
        </p:sp>
        <p:sp>
          <p:nvSpPr>
            <p:cNvPr id="13346" name="Oval 23"/>
            <p:cNvSpPr>
              <a:spLocks noChangeArrowheads="1"/>
            </p:cNvSpPr>
            <p:nvPr/>
          </p:nvSpPr>
          <p:spPr bwMode="auto">
            <a:xfrm>
              <a:off x="8330852" y="3060526"/>
              <a:ext cx="91440" cy="91440"/>
            </a:xfrm>
            <a:prstGeom prst="ellipse">
              <a:avLst/>
            </a:prstGeom>
            <a:solidFill>
              <a:schemeClr val="tx1"/>
            </a:solidFill>
            <a:ln w="15875" algn="ctr">
              <a:solidFill>
                <a:schemeClr val="tx1"/>
              </a:solidFill>
              <a:round/>
              <a:headEnd/>
              <a:tailEnd/>
            </a:ln>
          </p:spPr>
          <p:txBody>
            <a:bodyPr/>
            <a:lstStyle/>
            <a:p>
              <a:endParaRPr lang="en-US" altLang="en-US"/>
            </a:p>
          </p:txBody>
        </p:sp>
        <p:sp>
          <p:nvSpPr>
            <p:cNvPr id="13347" name="Oval 24"/>
            <p:cNvSpPr>
              <a:spLocks noChangeArrowheads="1"/>
            </p:cNvSpPr>
            <p:nvPr/>
          </p:nvSpPr>
          <p:spPr bwMode="auto">
            <a:xfrm>
              <a:off x="8433148" y="3009378"/>
              <a:ext cx="91440" cy="91440"/>
            </a:xfrm>
            <a:prstGeom prst="ellipse">
              <a:avLst/>
            </a:prstGeom>
            <a:solidFill>
              <a:schemeClr val="tx1"/>
            </a:solidFill>
            <a:ln w="15875" algn="ctr">
              <a:solidFill>
                <a:schemeClr val="tx1"/>
              </a:solidFill>
              <a:round/>
              <a:headEnd/>
              <a:tailEnd/>
            </a:ln>
          </p:spPr>
          <p:txBody>
            <a:bodyPr/>
            <a:lstStyle/>
            <a:p>
              <a:endParaRPr lang="en-US" altLang="en-US"/>
            </a:p>
          </p:txBody>
        </p:sp>
        <p:sp>
          <p:nvSpPr>
            <p:cNvPr id="13348" name="Oval 25"/>
            <p:cNvSpPr>
              <a:spLocks noChangeArrowheads="1"/>
            </p:cNvSpPr>
            <p:nvPr/>
          </p:nvSpPr>
          <p:spPr bwMode="auto">
            <a:xfrm>
              <a:off x="8535444" y="2959274"/>
              <a:ext cx="91440" cy="91440"/>
            </a:xfrm>
            <a:prstGeom prst="ellipse">
              <a:avLst/>
            </a:prstGeom>
            <a:solidFill>
              <a:schemeClr val="tx1"/>
            </a:solidFill>
            <a:ln w="15875" algn="ctr">
              <a:solidFill>
                <a:schemeClr val="tx1"/>
              </a:solidFill>
              <a:round/>
              <a:headEnd/>
              <a:tailEnd/>
            </a:ln>
          </p:spPr>
          <p:txBody>
            <a:bodyPr/>
            <a:lstStyle/>
            <a:p>
              <a:endParaRPr lang="en-US" altLang="en-US"/>
            </a:p>
          </p:txBody>
        </p:sp>
        <p:sp>
          <p:nvSpPr>
            <p:cNvPr id="13349" name="Oval 26"/>
            <p:cNvSpPr>
              <a:spLocks noChangeArrowheads="1"/>
            </p:cNvSpPr>
            <p:nvPr/>
          </p:nvSpPr>
          <p:spPr bwMode="auto">
            <a:xfrm>
              <a:off x="8637740" y="2920652"/>
              <a:ext cx="91440" cy="91440"/>
            </a:xfrm>
            <a:prstGeom prst="ellipse">
              <a:avLst/>
            </a:prstGeom>
            <a:solidFill>
              <a:schemeClr val="tx1"/>
            </a:solidFill>
            <a:ln w="15875" algn="ctr">
              <a:solidFill>
                <a:schemeClr val="tx1"/>
              </a:solidFill>
              <a:round/>
              <a:headEnd/>
              <a:tailEnd/>
            </a:ln>
          </p:spPr>
          <p:txBody>
            <a:bodyPr/>
            <a:lstStyle/>
            <a:p>
              <a:endParaRPr lang="en-US" altLang="en-US"/>
            </a:p>
          </p:txBody>
        </p:sp>
        <p:sp>
          <p:nvSpPr>
            <p:cNvPr id="13350" name="Oval 27"/>
            <p:cNvSpPr>
              <a:spLocks noChangeArrowheads="1"/>
            </p:cNvSpPr>
            <p:nvPr/>
          </p:nvSpPr>
          <p:spPr bwMode="auto">
            <a:xfrm>
              <a:off x="8740036" y="2883074"/>
              <a:ext cx="91440" cy="91440"/>
            </a:xfrm>
            <a:prstGeom prst="ellipse">
              <a:avLst/>
            </a:prstGeom>
            <a:solidFill>
              <a:schemeClr val="tx1"/>
            </a:solidFill>
            <a:ln w="15875" algn="ctr">
              <a:solidFill>
                <a:schemeClr val="tx1"/>
              </a:solidFill>
              <a:round/>
              <a:headEnd/>
              <a:tailEnd/>
            </a:ln>
          </p:spPr>
          <p:txBody>
            <a:bodyPr/>
            <a:lstStyle/>
            <a:p>
              <a:endParaRPr lang="en-US" altLang="en-US"/>
            </a:p>
          </p:txBody>
        </p:sp>
        <p:sp>
          <p:nvSpPr>
            <p:cNvPr id="13351" name="Oval 30"/>
            <p:cNvSpPr>
              <a:spLocks noChangeArrowheads="1"/>
            </p:cNvSpPr>
            <p:nvPr/>
          </p:nvSpPr>
          <p:spPr bwMode="auto">
            <a:xfrm>
              <a:off x="8854858" y="2856978"/>
              <a:ext cx="91440" cy="91440"/>
            </a:xfrm>
            <a:prstGeom prst="ellipse">
              <a:avLst/>
            </a:prstGeom>
            <a:solidFill>
              <a:schemeClr val="tx1"/>
            </a:solidFill>
            <a:ln w="15875" algn="ctr">
              <a:solidFill>
                <a:schemeClr val="tx1"/>
              </a:solidFill>
              <a:round/>
              <a:headEnd/>
              <a:tailEnd/>
            </a:ln>
          </p:spPr>
          <p:txBody>
            <a:bodyPr/>
            <a:lstStyle/>
            <a:p>
              <a:endParaRPr lang="en-US" altLang="en-US"/>
            </a:p>
          </p:txBody>
        </p:sp>
      </p:grpSp>
      <p:grpSp>
        <p:nvGrpSpPr>
          <p:cNvPr id="13318" name="Group 6"/>
          <p:cNvGrpSpPr>
            <a:grpSpLocks/>
          </p:cNvGrpSpPr>
          <p:nvPr/>
        </p:nvGrpSpPr>
        <p:grpSpPr bwMode="auto">
          <a:xfrm>
            <a:off x="7457282" y="2952750"/>
            <a:ext cx="1231635" cy="817563"/>
            <a:chOff x="8949455" y="2858022"/>
            <a:chExt cx="1477419" cy="980788"/>
          </a:xfrm>
        </p:grpSpPr>
        <p:sp>
          <p:nvSpPr>
            <p:cNvPr id="13321" name="Oval 32"/>
            <p:cNvSpPr>
              <a:spLocks noChangeArrowheads="1"/>
            </p:cNvSpPr>
            <p:nvPr/>
          </p:nvSpPr>
          <p:spPr bwMode="auto">
            <a:xfrm flipH="1">
              <a:off x="10339285" y="3747370"/>
              <a:ext cx="87589" cy="91440"/>
            </a:xfrm>
            <a:prstGeom prst="ellipse">
              <a:avLst/>
            </a:prstGeom>
            <a:solidFill>
              <a:schemeClr val="tx1"/>
            </a:solidFill>
            <a:ln w="15875" algn="ctr">
              <a:solidFill>
                <a:schemeClr val="tx1"/>
              </a:solidFill>
              <a:round/>
              <a:headEnd/>
              <a:tailEnd/>
            </a:ln>
          </p:spPr>
          <p:txBody>
            <a:bodyPr/>
            <a:lstStyle/>
            <a:p>
              <a:endParaRPr lang="en-US" altLang="en-US"/>
            </a:p>
          </p:txBody>
        </p:sp>
        <p:sp>
          <p:nvSpPr>
            <p:cNvPr id="13322" name="Oval 33"/>
            <p:cNvSpPr>
              <a:spLocks noChangeArrowheads="1"/>
            </p:cNvSpPr>
            <p:nvPr/>
          </p:nvSpPr>
          <p:spPr bwMode="auto">
            <a:xfrm flipH="1">
              <a:off x="10253295" y="3684740"/>
              <a:ext cx="87589" cy="91440"/>
            </a:xfrm>
            <a:prstGeom prst="ellipse">
              <a:avLst/>
            </a:prstGeom>
            <a:solidFill>
              <a:schemeClr val="tx1"/>
            </a:solidFill>
            <a:ln w="15875" algn="ctr">
              <a:solidFill>
                <a:schemeClr val="tx1"/>
              </a:solidFill>
              <a:round/>
              <a:headEnd/>
              <a:tailEnd/>
            </a:ln>
          </p:spPr>
          <p:txBody>
            <a:bodyPr/>
            <a:lstStyle/>
            <a:p>
              <a:endParaRPr lang="en-US" altLang="en-US"/>
            </a:p>
          </p:txBody>
        </p:sp>
        <p:sp>
          <p:nvSpPr>
            <p:cNvPr id="13323" name="Oval 34"/>
            <p:cNvSpPr>
              <a:spLocks noChangeArrowheads="1"/>
            </p:cNvSpPr>
            <p:nvPr/>
          </p:nvSpPr>
          <p:spPr bwMode="auto">
            <a:xfrm flipH="1">
              <a:off x="10155307" y="3608540"/>
              <a:ext cx="87589" cy="91440"/>
            </a:xfrm>
            <a:prstGeom prst="ellipse">
              <a:avLst/>
            </a:prstGeom>
            <a:solidFill>
              <a:schemeClr val="tx1"/>
            </a:solidFill>
            <a:ln w="15875" algn="ctr">
              <a:solidFill>
                <a:schemeClr val="tx1"/>
              </a:solidFill>
              <a:round/>
              <a:headEnd/>
              <a:tailEnd/>
            </a:ln>
          </p:spPr>
          <p:txBody>
            <a:bodyPr/>
            <a:lstStyle/>
            <a:p>
              <a:endParaRPr lang="en-US" altLang="en-US"/>
            </a:p>
          </p:txBody>
        </p:sp>
        <p:sp>
          <p:nvSpPr>
            <p:cNvPr id="13324" name="Oval 35"/>
            <p:cNvSpPr>
              <a:spLocks noChangeArrowheads="1"/>
            </p:cNvSpPr>
            <p:nvPr/>
          </p:nvSpPr>
          <p:spPr bwMode="auto">
            <a:xfrm flipH="1">
              <a:off x="10069318" y="3531296"/>
              <a:ext cx="87589" cy="91440"/>
            </a:xfrm>
            <a:prstGeom prst="ellipse">
              <a:avLst/>
            </a:prstGeom>
            <a:solidFill>
              <a:schemeClr val="tx1"/>
            </a:solidFill>
            <a:ln w="15875" algn="ctr">
              <a:solidFill>
                <a:schemeClr val="tx1"/>
              </a:solidFill>
              <a:round/>
              <a:headEnd/>
              <a:tailEnd/>
            </a:ln>
          </p:spPr>
          <p:txBody>
            <a:bodyPr/>
            <a:lstStyle/>
            <a:p>
              <a:endParaRPr lang="en-US" altLang="en-US"/>
            </a:p>
          </p:txBody>
        </p:sp>
        <p:sp>
          <p:nvSpPr>
            <p:cNvPr id="13325" name="Oval 37"/>
            <p:cNvSpPr>
              <a:spLocks noChangeArrowheads="1"/>
            </p:cNvSpPr>
            <p:nvPr/>
          </p:nvSpPr>
          <p:spPr bwMode="auto">
            <a:xfrm flipH="1">
              <a:off x="9897338" y="3391422"/>
              <a:ext cx="87589" cy="91440"/>
            </a:xfrm>
            <a:prstGeom prst="ellipse">
              <a:avLst/>
            </a:prstGeom>
            <a:solidFill>
              <a:schemeClr val="tx1"/>
            </a:solidFill>
            <a:ln w="15875" algn="ctr">
              <a:solidFill>
                <a:schemeClr val="tx1"/>
              </a:solidFill>
              <a:round/>
              <a:headEnd/>
              <a:tailEnd/>
            </a:ln>
          </p:spPr>
          <p:txBody>
            <a:bodyPr/>
            <a:lstStyle/>
            <a:p>
              <a:endParaRPr lang="en-US" altLang="en-US"/>
            </a:p>
          </p:txBody>
        </p:sp>
        <p:sp>
          <p:nvSpPr>
            <p:cNvPr id="13326" name="Oval 38"/>
            <p:cNvSpPr>
              <a:spLocks noChangeArrowheads="1"/>
            </p:cNvSpPr>
            <p:nvPr/>
          </p:nvSpPr>
          <p:spPr bwMode="auto">
            <a:xfrm flipH="1">
              <a:off x="9815349" y="3316266"/>
              <a:ext cx="87589" cy="91440"/>
            </a:xfrm>
            <a:prstGeom prst="ellipse">
              <a:avLst/>
            </a:prstGeom>
            <a:solidFill>
              <a:schemeClr val="tx1"/>
            </a:solidFill>
            <a:ln w="15875" algn="ctr">
              <a:solidFill>
                <a:schemeClr val="tx1"/>
              </a:solidFill>
              <a:round/>
              <a:headEnd/>
              <a:tailEnd/>
            </a:ln>
          </p:spPr>
          <p:txBody>
            <a:bodyPr/>
            <a:lstStyle/>
            <a:p>
              <a:endParaRPr lang="en-US" altLang="en-US"/>
            </a:p>
          </p:txBody>
        </p:sp>
        <p:sp>
          <p:nvSpPr>
            <p:cNvPr id="13327" name="Oval 39"/>
            <p:cNvSpPr>
              <a:spLocks noChangeArrowheads="1"/>
            </p:cNvSpPr>
            <p:nvPr/>
          </p:nvSpPr>
          <p:spPr bwMode="auto">
            <a:xfrm flipH="1">
              <a:off x="9729359" y="3251548"/>
              <a:ext cx="87589" cy="91440"/>
            </a:xfrm>
            <a:prstGeom prst="ellipse">
              <a:avLst/>
            </a:prstGeom>
            <a:solidFill>
              <a:schemeClr val="tx1"/>
            </a:solidFill>
            <a:ln w="15875" algn="ctr">
              <a:solidFill>
                <a:schemeClr val="tx1"/>
              </a:solidFill>
              <a:round/>
              <a:headEnd/>
              <a:tailEnd/>
            </a:ln>
          </p:spPr>
          <p:txBody>
            <a:bodyPr/>
            <a:lstStyle/>
            <a:p>
              <a:endParaRPr lang="en-US" altLang="en-US"/>
            </a:p>
          </p:txBody>
        </p:sp>
        <p:sp>
          <p:nvSpPr>
            <p:cNvPr id="13328" name="Oval 40"/>
            <p:cNvSpPr>
              <a:spLocks noChangeArrowheads="1"/>
            </p:cNvSpPr>
            <p:nvPr/>
          </p:nvSpPr>
          <p:spPr bwMode="auto">
            <a:xfrm flipH="1">
              <a:off x="9631371" y="3187874"/>
              <a:ext cx="87589" cy="91440"/>
            </a:xfrm>
            <a:prstGeom prst="ellipse">
              <a:avLst/>
            </a:prstGeom>
            <a:solidFill>
              <a:schemeClr val="tx1"/>
            </a:solidFill>
            <a:ln w="15875" algn="ctr">
              <a:solidFill>
                <a:schemeClr val="tx1"/>
              </a:solidFill>
              <a:round/>
              <a:headEnd/>
              <a:tailEnd/>
            </a:ln>
          </p:spPr>
          <p:txBody>
            <a:bodyPr/>
            <a:lstStyle/>
            <a:p>
              <a:endParaRPr lang="en-US" altLang="en-US"/>
            </a:p>
          </p:txBody>
        </p:sp>
        <p:sp>
          <p:nvSpPr>
            <p:cNvPr id="13329" name="Oval 41"/>
            <p:cNvSpPr>
              <a:spLocks noChangeArrowheads="1"/>
            </p:cNvSpPr>
            <p:nvPr/>
          </p:nvSpPr>
          <p:spPr bwMode="auto">
            <a:xfrm flipH="1">
              <a:off x="9548382" y="3122530"/>
              <a:ext cx="87589" cy="91440"/>
            </a:xfrm>
            <a:prstGeom prst="ellipse">
              <a:avLst/>
            </a:prstGeom>
            <a:solidFill>
              <a:schemeClr val="tx1"/>
            </a:solidFill>
            <a:ln w="15875" algn="ctr">
              <a:solidFill>
                <a:schemeClr val="tx1"/>
              </a:solidFill>
              <a:round/>
              <a:headEnd/>
              <a:tailEnd/>
            </a:ln>
          </p:spPr>
          <p:txBody>
            <a:bodyPr/>
            <a:lstStyle/>
            <a:p>
              <a:endParaRPr lang="en-US" altLang="en-US"/>
            </a:p>
          </p:txBody>
        </p:sp>
        <p:sp>
          <p:nvSpPr>
            <p:cNvPr id="13330" name="Oval 42"/>
            <p:cNvSpPr>
              <a:spLocks noChangeArrowheads="1"/>
            </p:cNvSpPr>
            <p:nvPr/>
          </p:nvSpPr>
          <p:spPr bwMode="auto">
            <a:xfrm flipH="1">
              <a:off x="9451394" y="3061570"/>
              <a:ext cx="87589" cy="91440"/>
            </a:xfrm>
            <a:prstGeom prst="ellipse">
              <a:avLst/>
            </a:prstGeom>
            <a:solidFill>
              <a:schemeClr val="tx1"/>
            </a:solidFill>
            <a:ln w="15875" algn="ctr">
              <a:solidFill>
                <a:schemeClr val="tx1"/>
              </a:solidFill>
              <a:round/>
              <a:headEnd/>
              <a:tailEnd/>
            </a:ln>
          </p:spPr>
          <p:txBody>
            <a:bodyPr/>
            <a:lstStyle/>
            <a:p>
              <a:endParaRPr lang="en-US" altLang="en-US"/>
            </a:p>
          </p:txBody>
        </p:sp>
        <p:sp>
          <p:nvSpPr>
            <p:cNvPr id="13331" name="Oval 43"/>
            <p:cNvSpPr>
              <a:spLocks noChangeArrowheads="1"/>
            </p:cNvSpPr>
            <p:nvPr/>
          </p:nvSpPr>
          <p:spPr bwMode="auto">
            <a:xfrm flipH="1">
              <a:off x="9353406" y="3010422"/>
              <a:ext cx="87589" cy="91440"/>
            </a:xfrm>
            <a:prstGeom prst="ellipse">
              <a:avLst/>
            </a:prstGeom>
            <a:solidFill>
              <a:schemeClr val="tx1"/>
            </a:solidFill>
            <a:ln w="15875" algn="ctr">
              <a:solidFill>
                <a:schemeClr val="tx1"/>
              </a:solidFill>
              <a:round/>
              <a:headEnd/>
              <a:tailEnd/>
            </a:ln>
          </p:spPr>
          <p:txBody>
            <a:bodyPr/>
            <a:lstStyle/>
            <a:p>
              <a:endParaRPr lang="en-US" altLang="en-US"/>
            </a:p>
          </p:txBody>
        </p:sp>
        <p:sp>
          <p:nvSpPr>
            <p:cNvPr id="13332" name="Oval 44"/>
            <p:cNvSpPr>
              <a:spLocks noChangeArrowheads="1"/>
            </p:cNvSpPr>
            <p:nvPr/>
          </p:nvSpPr>
          <p:spPr bwMode="auto">
            <a:xfrm flipH="1">
              <a:off x="9255418" y="2960318"/>
              <a:ext cx="87589" cy="91440"/>
            </a:xfrm>
            <a:prstGeom prst="ellipse">
              <a:avLst/>
            </a:prstGeom>
            <a:solidFill>
              <a:schemeClr val="tx1"/>
            </a:solidFill>
            <a:ln w="15875" algn="ctr">
              <a:solidFill>
                <a:schemeClr val="tx1"/>
              </a:solidFill>
              <a:round/>
              <a:headEnd/>
              <a:tailEnd/>
            </a:ln>
          </p:spPr>
          <p:txBody>
            <a:bodyPr/>
            <a:lstStyle/>
            <a:p>
              <a:endParaRPr lang="en-US" altLang="en-US"/>
            </a:p>
          </p:txBody>
        </p:sp>
        <p:sp>
          <p:nvSpPr>
            <p:cNvPr id="13333" name="Oval 45"/>
            <p:cNvSpPr>
              <a:spLocks noChangeArrowheads="1"/>
            </p:cNvSpPr>
            <p:nvPr/>
          </p:nvSpPr>
          <p:spPr bwMode="auto">
            <a:xfrm flipH="1">
              <a:off x="9157430" y="2921696"/>
              <a:ext cx="87589" cy="91440"/>
            </a:xfrm>
            <a:prstGeom prst="ellipse">
              <a:avLst/>
            </a:prstGeom>
            <a:solidFill>
              <a:schemeClr val="tx1"/>
            </a:solidFill>
            <a:ln w="15875" algn="ctr">
              <a:solidFill>
                <a:schemeClr val="tx1"/>
              </a:solidFill>
              <a:round/>
              <a:headEnd/>
              <a:tailEnd/>
            </a:ln>
          </p:spPr>
          <p:txBody>
            <a:bodyPr/>
            <a:lstStyle/>
            <a:p>
              <a:endParaRPr lang="en-US" altLang="en-US"/>
            </a:p>
          </p:txBody>
        </p:sp>
        <p:sp>
          <p:nvSpPr>
            <p:cNvPr id="13334" name="Oval 46"/>
            <p:cNvSpPr>
              <a:spLocks noChangeArrowheads="1"/>
            </p:cNvSpPr>
            <p:nvPr/>
          </p:nvSpPr>
          <p:spPr bwMode="auto">
            <a:xfrm flipH="1">
              <a:off x="9059442" y="2884118"/>
              <a:ext cx="87589" cy="91440"/>
            </a:xfrm>
            <a:prstGeom prst="ellipse">
              <a:avLst/>
            </a:prstGeom>
            <a:solidFill>
              <a:schemeClr val="tx1"/>
            </a:solidFill>
            <a:ln w="15875" algn="ctr">
              <a:solidFill>
                <a:schemeClr val="tx1"/>
              </a:solidFill>
              <a:round/>
              <a:headEnd/>
              <a:tailEnd/>
            </a:ln>
          </p:spPr>
          <p:txBody>
            <a:bodyPr/>
            <a:lstStyle/>
            <a:p>
              <a:endParaRPr lang="en-US" altLang="en-US"/>
            </a:p>
          </p:txBody>
        </p:sp>
        <p:sp>
          <p:nvSpPr>
            <p:cNvPr id="13335" name="Oval 47"/>
            <p:cNvSpPr>
              <a:spLocks noChangeArrowheads="1"/>
            </p:cNvSpPr>
            <p:nvPr/>
          </p:nvSpPr>
          <p:spPr bwMode="auto">
            <a:xfrm flipH="1">
              <a:off x="8949455" y="2858022"/>
              <a:ext cx="87589" cy="91440"/>
            </a:xfrm>
            <a:prstGeom prst="ellipse">
              <a:avLst/>
            </a:prstGeom>
            <a:solidFill>
              <a:schemeClr val="tx1"/>
            </a:solidFill>
            <a:ln w="15875" algn="ctr">
              <a:solidFill>
                <a:schemeClr val="tx1"/>
              </a:solidFill>
              <a:round/>
              <a:headEnd/>
              <a:tailEnd/>
            </a:ln>
          </p:spPr>
          <p:txBody>
            <a:bodyPr/>
            <a:lstStyle/>
            <a:p>
              <a:endParaRPr lang="en-US" altLang="en-US"/>
            </a:p>
          </p:txBody>
        </p:sp>
      </p:grpSp>
      <p:sp>
        <p:nvSpPr>
          <p:cNvPr id="19" name="Text Box 23"/>
          <p:cNvSpPr txBox="1">
            <a:spLocks noChangeArrowheads="1"/>
          </p:cNvSpPr>
          <p:nvPr/>
        </p:nvSpPr>
        <p:spPr bwMode="auto">
          <a:xfrm>
            <a:off x="116417" y="1260911"/>
            <a:ext cx="8572500" cy="4708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000" dirty="0">
                <a:solidFill>
                  <a:srgbClr val="2D2DB9"/>
                </a:solidFill>
              </a:rPr>
              <a:t>Dirac predicted:</a:t>
            </a:r>
          </a:p>
          <a:p>
            <a:pPr>
              <a:buFontTx/>
              <a:buChar char="•"/>
            </a:pPr>
            <a:r>
              <a:rPr lang="en-US" altLang="en-US" sz="2000" dirty="0">
                <a:solidFill>
                  <a:srgbClr val="2D2DB9"/>
                </a:solidFill>
                <a:sym typeface="Euclid Math One" pitchFamily="18" charset="2"/>
              </a:rPr>
              <a:t>There should be positive charge spin ½ particles</a:t>
            </a:r>
          </a:p>
          <a:p>
            <a:pPr>
              <a:buFontTx/>
              <a:buChar char="•"/>
            </a:pPr>
            <a:r>
              <a:rPr lang="en-US" altLang="en-US" sz="2000" dirty="0">
                <a:solidFill>
                  <a:srgbClr val="2D2DB9"/>
                </a:solidFill>
                <a:sym typeface="Euclid Math One" pitchFamily="18" charset="2"/>
              </a:rPr>
              <a:t>They should have the same mass as the electron</a:t>
            </a:r>
          </a:p>
          <a:p>
            <a:pPr>
              <a:buFontTx/>
              <a:buChar char="•"/>
            </a:pPr>
            <a:r>
              <a:rPr lang="en-US" altLang="en-US" sz="2000" dirty="0">
                <a:solidFill>
                  <a:srgbClr val="2D2DB9"/>
                </a:solidFill>
                <a:sym typeface="Euclid Math One" pitchFamily="18" charset="2"/>
              </a:rPr>
              <a:t>(Dirac thought it was the proton, and couldn’t</a:t>
            </a:r>
            <a:br>
              <a:rPr lang="en-US" altLang="en-US" sz="2000" dirty="0">
                <a:solidFill>
                  <a:srgbClr val="2D2DB9"/>
                </a:solidFill>
                <a:sym typeface="Euclid Math One" pitchFamily="18" charset="2"/>
              </a:rPr>
            </a:br>
            <a:r>
              <a:rPr lang="en-US" altLang="en-US" sz="2000" dirty="0">
                <a:solidFill>
                  <a:srgbClr val="2D2DB9"/>
                </a:solidFill>
                <a:sym typeface="Euclid Math One" pitchFamily="18" charset="2"/>
              </a:rPr>
              <a:t>explain why the proton’s mass was different)</a:t>
            </a:r>
          </a:p>
          <a:p>
            <a:r>
              <a:rPr lang="en-US" altLang="en-US" sz="2000" dirty="0">
                <a:solidFill>
                  <a:srgbClr val="006600"/>
                </a:solidFill>
                <a:sym typeface="Euclid Math One" pitchFamily="18" charset="2"/>
              </a:rPr>
              <a:t>Dirac should have also predicted:</a:t>
            </a:r>
          </a:p>
          <a:p>
            <a:pPr>
              <a:buFontTx/>
              <a:buChar char="•"/>
            </a:pPr>
            <a:r>
              <a:rPr lang="en-US" altLang="en-US" sz="2000" dirty="0">
                <a:solidFill>
                  <a:srgbClr val="006600"/>
                </a:solidFill>
                <a:sym typeface="Euclid Math One" pitchFamily="18" charset="2"/>
              </a:rPr>
              <a:t>You can make electron/hole pairs with pure </a:t>
            </a:r>
            <a:br>
              <a:rPr lang="en-US" altLang="en-US" sz="2000" dirty="0">
                <a:solidFill>
                  <a:srgbClr val="006600"/>
                </a:solidFill>
                <a:sym typeface="Euclid Math One" pitchFamily="18" charset="2"/>
              </a:rPr>
            </a:br>
            <a:r>
              <a:rPr lang="en-US" altLang="en-US" sz="2000" dirty="0">
                <a:solidFill>
                  <a:srgbClr val="006600"/>
                </a:solidFill>
                <a:sym typeface="Euclid Math One" pitchFamily="18" charset="2"/>
              </a:rPr>
              <a:t>energy (pairs of high energy photons, for example)</a:t>
            </a:r>
          </a:p>
          <a:p>
            <a:pPr>
              <a:buFontTx/>
              <a:buChar char="•"/>
            </a:pPr>
            <a:r>
              <a:rPr lang="en-US" altLang="en-US" sz="2000" dirty="0">
                <a:solidFill>
                  <a:srgbClr val="006600"/>
                </a:solidFill>
                <a:sym typeface="Euclid Math One" pitchFamily="18" charset="2"/>
              </a:rPr>
              <a:t>When electrons meet holes, they can annihilate</a:t>
            </a:r>
          </a:p>
          <a:p>
            <a:pPr>
              <a:buFontTx/>
              <a:buChar char="•"/>
            </a:pPr>
            <a:endParaRPr lang="en-US" altLang="en-US" sz="2000" dirty="0">
              <a:solidFill>
                <a:srgbClr val="9900CC"/>
              </a:solidFill>
              <a:sym typeface="Euclid Math One" pitchFamily="18" charset="2"/>
            </a:endParaRPr>
          </a:p>
          <a:p>
            <a:pPr>
              <a:buFontTx/>
              <a:buChar char="•"/>
            </a:pPr>
            <a:r>
              <a:rPr lang="en-US" altLang="en-US" sz="2000" dirty="0">
                <a:solidFill>
                  <a:srgbClr val="FF0000"/>
                </a:solidFill>
                <a:sym typeface="Euclid Math One" pitchFamily="18" charset="2"/>
              </a:rPr>
              <a:t>In 1932 Carl Anderson discovered the </a:t>
            </a:r>
            <a:r>
              <a:rPr lang="en-US" altLang="en-US" sz="2000" i="1" dirty="0">
                <a:solidFill>
                  <a:srgbClr val="FF0000"/>
                </a:solidFill>
                <a:sym typeface="Euclid Math One" pitchFamily="18" charset="2"/>
              </a:rPr>
              <a:t>positron</a:t>
            </a:r>
            <a:endParaRPr lang="en-US" altLang="en-US" sz="2000" dirty="0">
              <a:solidFill>
                <a:srgbClr val="FF0000"/>
              </a:solidFill>
              <a:sym typeface="Euclid Math One" pitchFamily="18" charset="2"/>
            </a:endParaRPr>
          </a:p>
          <a:p>
            <a:pPr marL="619100" lvl="1" indent="-238115">
              <a:buFontTx/>
              <a:buChar char="–"/>
            </a:pPr>
            <a:r>
              <a:rPr lang="en-US" altLang="en-US" sz="2000" dirty="0">
                <a:solidFill>
                  <a:srgbClr val="FF0000"/>
                </a:solidFill>
                <a:sym typeface="Euclid Math One" pitchFamily="18" charset="2"/>
              </a:rPr>
              <a:t>More properly called the anti-electron</a:t>
            </a:r>
          </a:p>
          <a:p>
            <a:pPr>
              <a:buFontTx/>
              <a:buChar char="•"/>
            </a:pPr>
            <a:r>
              <a:rPr lang="en-US" altLang="en-US" sz="2000" dirty="0">
                <a:solidFill>
                  <a:srgbClr val="FF0000"/>
                </a:solidFill>
                <a:sym typeface="Euclid Math One" pitchFamily="18" charset="2"/>
              </a:rPr>
              <a:t>We now believe essentially every particle has an anti-particle</a:t>
            </a:r>
          </a:p>
          <a:p>
            <a:pPr marL="619100" lvl="1" indent="-238115">
              <a:buFontTx/>
              <a:buChar char="–"/>
            </a:pPr>
            <a:r>
              <a:rPr lang="en-US" altLang="en-US" sz="2000" dirty="0">
                <a:solidFill>
                  <a:srgbClr val="FF0000"/>
                </a:solidFill>
                <a:sym typeface="Euclid Math One" pitchFamily="18" charset="2"/>
              </a:rPr>
              <a:t>Same mass, same spin, opposite electric charge</a:t>
            </a:r>
          </a:p>
          <a:p>
            <a:pPr>
              <a:buFontTx/>
              <a:buChar char="•"/>
            </a:pPr>
            <a:endParaRPr lang="en-US" altLang="en-US" sz="2000" dirty="0">
              <a:solidFill>
                <a:srgbClr val="9900CC"/>
              </a:solidFill>
              <a:sym typeface="Euclid Math One" pitchFamily="18" charset="2"/>
            </a:endParaRPr>
          </a:p>
        </p:txBody>
      </p:sp>
      <p:sp>
        <p:nvSpPr>
          <p:cNvPr id="13320" name="Oval 48"/>
          <p:cNvSpPr>
            <a:spLocks noChangeArrowheads="1"/>
          </p:cNvSpPr>
          <p:nvPr/>
        </p:nvSpPr>
        <p:spPr bwMode="auto">
          <a:xfrm>
            <a:off x="8318501" y="3450167"/>
            <a:ext cx="76729" cy="75407"/>
          </a:xfrm>
          <a:prstGeom prst="ellipse">
            <a:avLst/>
          </a:prstGeom>
          <a:solidFill>
            <a:schemeClr val="bg1"/>
          </a:solidFill>
          <a:ln w="15875" algn="ctr">
            <a:solidFill>
              <a:schemeClr val="tx1"/>
            </a:solidFill>
            <a:round/>
            <a:headEnd/>
            <a:tailEnd/>
          </a:ln>
        </p:spPr>
        <p:txBody>
          <a:bodyPr/>
          <a:lstStyle/>
          <a:p>
            <a:endParaRPr lang="en-US" altLang="en-US"/>
          </a:p>
        </p:txBody>
      </p:sp>
      <p:sp>
        <p:nvSpPr>
          <p:cNvPr id="40" name="日付プレースホルダ 39"/>
          <p:cNvSpPr>
            <a:spLocks noGrp="1"/>
          </p:cNvSpPr>
          <p:nvPr>
            <p:ph type="dt" sz="half" idx="10"/>
          </p:nvPr>
        </p:nvSpPr>
        <p:spPr/>
        <p:txBody>
          <a:bodyPr/>
          <a:lstStyle/>
          <a:p>
            <a:pPr>
              <a:defRPr/>
            </a:pPr>
            <a:fld id="{A9E8EBD3-BA7D-475A-BA37-B5EDDABF5421}" type="datetime1">
              <a:rPr lang="ja-JP" altLang="en-US" smtClean="0"/>
              <a:t>2017/9/17</a:t>
            </a:fld>
            <a:endParaRPr lang="ja-JP" altLang="en-US"/>
          </a:p>
        </p:txBody>
      </p:sp>
      <p:sp>
        <p:nvSpPr>
          <p:cNvPr id="41" name="フッター プレースホルダ 40"/>
          <p:cNvSpPr>
            <a:spLocks noGrp="1"/>
          </p:cNvSpPr>
          <p:nvPr>
            <p:ph type="ftr" sz="quarter" idx="11"/>
          </p:nvPr>
        </p:nvSpPr>
        <p:spPr/>
        <p:txBody>
          <a:bodyPr/>
          <a:lstStyle/>
          <a:p>
            <a:pPr>
              <a:defRPr/>
            </a:pPr>
            <a:r>
              <a:rPr lang="en-US" altLang="ja-JP"/>
              <a:t>Seoul U. Seminer</a:t>
            </a:r>
            <a:endParaRPr lang="ja-JP" altLang="en-US"/>
          </a:p>
        </p:txBody>
      </p:sp>
    </p:spTree>
    <p:extLst>
      <p:ext uri="{BB962C8B-B14F-4D97-AF65-F5344CB8AC3E}">
        <p14:creationId xmlns:p14="http://schemas.microsoft.com/office/powerpoint/2010/main" val="3318656781"/>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 calcmode="lin" valueType="num">
                                      <p:cBhvr additive="base">
                                        <p:cTn id="7" dur="500" fill="hold"/>
                                        <p:tgtEl>
                                          <p:spTgt spid="1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9">
                                            <p:txEl>
                                              <p:pRg st="1" end="1"/>
                                            </p:txEl>
                                          </p:spTgt>
                                        </p:tgtEl>
                                        <p:attrNameLst>
                                          <p:attrName>style.visibility</p:attrName>
                                        </p:attrNameLst>
                                      </p:cBhvr>
                                      <p:to>
                                        <p:strVal val="visible"/>
                                      </p:to>
                                    </p:set>
                                    <p:anim calcmode="lin" valueType="num">
                                      <p:cBhvr additive="base">
                                        <p:cTn id="13" dur="500" fill="hold"/>
                                        <p:tgtEl>
                                          <p:spTgt spid="19">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9">
                                            <p:txEl>
                                              <p:pRg st="2" end="2"/>
                                            </p:txEl>
                                          </p:spTgt>
                                        </p:tgtEl>
                                        <p:attrNameLst>
                                          <p:attrName>style.visibility</p:attrName>
                                        </p:attrNameLst>
                                      </p:cBhvr>
                                      <p:to>
                                        <p:strVal val="visible"/>
                                      </p:to>
                                    </p:set>
                                    <p:anim calcmode="lin" valueType="num">
                                      <p:cBhvr additive="base">
                                        <p:cTn id="19" dur="500" fill="hold"/>
                                        <p:tgtEl>
                                          <p:spTgt spid="19">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9">
                                            <p:txEl>
                                              <p:pRg st="3" end="3"/>
                                            </p:txEl>
                                          </p:spTgt>
                                        </p:tgtEl>
                                        <p:attrNameLst>
                                          <p:attrName>style.visibility</p:attrName>
                                        </p:attrNameLst>
                                      </p:cBhvr>
                                      <p:to>
                                        <p:strVal val="visible"/>
                                      </p:to>
                                    </p:set>
                                    <p:anim calcmode="lin" valueType="num">
                                      <p:cBhvr additive="base">
                                        <p:cTn id="25" dur="500" fill="hold"/>
                                        <p:tgtEl>
                                          <p:spTgt spid="19">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9">
                                            <p:txEl>
                                              <p:pRg st="4" end="4"/>
                                            </p:txEl>
                                          </p:spTgt>
                                        </p:tgtEl>
                                        <p:attrNameLst>
                                          <p:attrName>style.visibility</p:attrName>
                                        </p:attrNameLst>
                                      </p:cBhvr>
                                      <p:to>
                                        <p:strVal val="visible"/>
                                      </p:to>
                                    </p:set>
                                    <p:anim calcmode="lin" valueType="num">
                                      <p:cBhvr additive="base">
                                        <p:cTn id="31" dur="500" fill="hold"/>
                                        <p:tgtEl>
                                          <p:spTgt spid="19">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9">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9">
                                            <p:txEl>
                                              <p:pRg st="5" end="5"/>
                                            </p:txEl>
                                          </p:spTgt>
                                        </p:tgtEl>
                                        <p:attrNameLst>
                                          <p:attrName>style.visibility</p:attrName>
                                        </p:attrNameLst>
                                      </p:cBhvr>
                                      <p:to>
                                        <p:strVal val="visible"/>
                                      </p:to>
                                    </p:set>
                                    <p:anim calcmode="lin" valueType="num">
                                      <p:cBhvr additive="base">
                                        <p:cTn id="37" dur="500" fill="hold"/>
                                        <p:tgtEl>
                                          <p:spTgt spid="19">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9">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19">
                                            <p:txEl>
                                              <p:pRg st="6" end="6"/>
                                            </p:txEl>
                                          </p:spTgt>
                                        </p:tgtEl>
                                        <p:attrNameLst>
                                          <p:attrName>style.visibility</p:attrName>
                                        </p:attrNameLst>
                                      </p:cBhvr>
                                      <p:to>
                                        <p:strVal val="visible"/>
                                      </p:to>
                                    </p:set>
                                    <p:anim calcmode="lin" valueType="num">
                                      <p:cBhvr additive="base">
                                        <p:cTn id="43" dur="500" fill="hold"/>
                                        <p:tgtEl>
                                          <p:spTgt spid="19">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19">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19">
                                            <p:txEl>
                                              <p:pRg st="8" end="8"/>
                                            </p:txEl>
                                          </p:spTgt>
                                        </p:tgtEl>
                                        <p:attrNameLst>
                                          <p:attrName>style.visibility</p:attrName>
                                        </p:attrNameLst>
                                      </p:cBhvr>
                                      <p:to>
                                        <p:strVal val="visible"/>
                                      </p:to>
                                    </p:set>
                                    <p:anim calcmode="lin" valueType="num">
                                      <p:cBhvr additive="base">
                                        <p:cTn id="49" dur="500" fill="hold"/>
                                        <p:tgtEl>
                                          <p:spTgt spid="19">
                                            <p:txEl>
                                              <p:pRg st="8" end="8"/>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19">
                                            <p:txEl>
                                              <p:pRg st="8" end="8"/>
                                            </p:txEl>
                                          </p:spTgt>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stCondLst>
                                    <p:cond delay="0"/>
                                  </p:stCondLst>
                                  <p:childTnLst>
                                    <p:set>
                                      <p:cBhvr>
                                        <p:cTn id="52" dur="1" fill="hold">
                                          <p:stCondLst>
                                            <p:cond delay="0"/>
                                          </p:stCondLst>
                                        </p:cTn>
                                        <p:tgtEl>
                                          <p:spTgt spid="19">
                                            <p:txEl>
                                              <p:pRg st="9" end="9"/>
                                            </p:txEl>
                                          </p:spTgt>
                                        </p:tgtEl>
                                        <p:attrNameLst>
                                          <p:attrName>style.visibility</p:attrName>
                                        </p:attrNameLst>
                                      </p:cBhvr>
                                      <p:to>
                                        <p:strVal val="visible"/>
                                      </p:to>
                                    </p:set>
                                    <p:anim calcmode="lin" valueType="num">
                                      <p:cBhvr additive="base">
                                        <p:cTn id="53" dur="500" fill="hold"/>
                                        <p:tgtEl>
                                          <p:spTgt spid="19">
                                            <p:txEl>
                                              <p:pRg st="9" end="9"/>
                                            </p:txEl>
                                          </p:spTgt>
                                        </p:tgtEl>
                                        <p:attrNameLst>
                                          <p:attrName>ppt_x</p:attrName>
                                        </p:attrNameLst>
                                      </p:cBhvr>
                                      <p:tavLst>
                                        <p:tav tm="0">
                                          <p:val>
                                            <p:strVal val="0-#ppt_w/2"/>
                                          </p:val>
                                        </p:tav>
                                        <p:tav tm="100000">
                                          <p:val>
                                            <p:strVal val="#ppt_x"/>
                                          </p:val>
                                        </p:tav>
                                      </p:tavLst>
                                    </p:anim>
                                    <p:anim calcmode="lin" valueType="num">
                                      <p:cBhvr additive="base">
                                        <p:cTn id="54" dur="500" fill="hold"/>
                                        <p:tgtEl>
                                          <p:spTgt spid="19">
                                            <p:txEl>
                                              <p:pRg st="9" end="9"/>
                                            </p:txEl>
                                          </p:spTgt>
                                        </p:tgtEl>
                                        <p:attrNameLst>
                                          <p:attrName>ppt_y</p:attrName>
                                        </p:attrNameLst>
                                      </p:cBhvr>
                                      <p:tavLst>
                                        <p:tav tm="0">
                                          <p:val>
                                            <p:strVal val="#ppt_y"/>
                                          </p:val>
                                        </p:tav>
                                        <p:tav tm="100000">
                                          <p:val>
                                            <p:strVal val="#ppt_y"/>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2" presetClass="entr" presetSubtype="8" fill="hold" grpId="0" nodeType="clickEffect">
                                  <p:stCondLst>
                                    <p:cond delay="0"/>
                                  </p:stCondLst>
                                  <p:childTnLst>
                                    <p:set>
                                      <p:cBhvr>
                                        <p:cTn id="58" dur="1" fill="hold">
                                          <p:stCondLst>
                                            <p:cond delay="0"/>
                                          </p:stCondLst>
                                        </p:cTn>
                                        <p:tgtEl>
                                          <p:spTgt spid="19">
                                            <p:txEl>
                                              <p:pRg st="10" end="10"/>
                                            </p:txEl>
                                          </p:spTgt>
                                        </p:tgtEl>
                                        <p:attrNameLst>
                                          <p:attrName>style.visibility</p:attrName>
                                        </p:attrNameLst>
                                      </p:cBhvr>
                                      <p:to>
                                        <p:strVal val="visible"/>
                                      </p:to>
                                    </p:set>
                                    <p:anim calcmode="lin" valueType="num">
                                      <p:cBhvr additive="base">
                                        <p:cTn id="59" dur="500" fill="hold"/>
                                        <p:tgtEl>
                                          <p:spTgt spid="19">
                                            <p:txEl>
                                              <p:pRg st="10" end="10"/>
                                            </p:txEl>
                                          </p:spTgt>
                                        </p:tgtEl>
                                        <p:attrNameLst>
                                          <p:attrName>ppt_x</p:attrName>
                                        </p:attrNameLst>
                                      </p:cBhvr>
                                      <p:tavLst>
                                        <p:tav tm="0">
                                          <p:val>
                                            <p:strVal val="0-#ppt_w/2"/>
                                          </p:val>
                                        </p:tav>
                                        <p:tav tm="100000">
                                          <p:val>
                                            <p:strVal val="#ppt_x"/>
                                          </p:val>
                                        </p:tav>
                                      </p:tavLst>
                                    </p:anim>
                                    <p:anim calcmode="lin" valueType="num">
                                      <p:cBhvr additive="base">
                                        <p:cTn id="60" dur="500" fill="hold"/>
                                        <p:tgtEl>
                                          <p:spTgt spid="19">
                                            <p:txEl>
                                              <p:pRg st="10" end="10"/>
                                            </p:txEl>
                                          </p:spTgt>
                                        </p:tgtEl>
                                        <p:attrNameLst>
                                          <p:attrName>ppt_y</p:attrName>
                                        </p:attrNameLst>
                                      </p:cBhvr>
                                      <p:tavLst>
                                        <p:tav tm="0">
                                          <p:val>
                                            <p:strVal val="#ppt_y"/>
                                          </p:val>
                                        </p:tav>
                                        <p:tav tm="100000">
                                          <p:val>
                                            <p:strVal val="#ppt_y"/>
                                          </p:val>
                                        </p:tav>
                                      </p:tavLst>
                                    </p:anim>
                                  </p:childTnLst>
                                </p:cTn>
                              </p:par>
                              <p:par>
                                <p:cTn id="61" presetID="2" presetClass="entr" presetSubtype="8" fill="hold" grpId="0" nodeType="withEffect">
                                  <p:stCondLst>
                                    <p:cond delay="0"/>
                                  </p:stCondLst>
                                  <p:childTnLst>
                                    <p:set>
                                      <p:cBhvr>
                                        <p:cTn id="62" dur="1" fill="hold">
                                          <p:stCondLst>
                                            <p:cond delay="0"/>
                                          </p:stCondLst>
                                        </p:cTn>
                                        <p:tgtEl>
                                          <p:spTgt spid="19">
                                            <p:txEl>
                                              <p:pRg st="11" end="11"/>
                                            </p:txEl>
                                          </p:spTgt>
                                        </p:tgtEl>
                                        <p:attrNameLst>
                                          <p:attrName>style.visibility</p:attrName>
                                        </p:attrNameLst>
                                      </p:cBhvr>
                                      <p:to>
                                        <p:strVal val="visible"/>
                                      </p:to>
                                    </p:set>
                                    <p:anim calcmode="lin" valueType="num">
                                      <p:cBhvr additive="base">
                                        <p:cTn id="63" dur="500" fill="hold"/>
                                        <p:tgtEl>
                                          <p:spTgt spid="19">
                                            <p:txEl>
                                              <p:pRg st="11" end="11"/>
                                            </p:txEl>
                                          </p:spTgt>
                                        </p:tgtEl>
                                        <p:attrNameLst>
                                          <p:attrName>ppt_x</p:attrName>
                                        </p:attrNameLst>
                                      </p:cBhvr>
                                      <p:tavLst>
                                        <p:tav tm="0">
                                          <p:val>
                                            <p:strVal val="0-#ppt_w/2"/>
                                          </p:val>
                                        </p:tav>
                                        <p:tav tm="100000">
                                          <p:val>
                                            <p:strVal val="#ppt_x"/>
                                          </p:val>
                                        </p:tav>
                                      </p:tavLst>
                                    </p:anim>
                                    <p:anim calcmode="lin" valueType="num">
                                      <p:cBhvr additive="base">
                                        <p:cTn id="64" dur="500" fill="hold"/>
                                        <p:tgtEl>
                                          <p:spTgt spid="19">
                                            <p:txEl>
                                              <p:pRg st="11" end="1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bld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Box 23"/>
          <p:cNvSpPr txBox="1">
            <a:spLocks noChangeArrowheads="1"/>
          </p:cNvSpPr>
          <p:nvPr/>
        </p:nvSpPr>
        <p:spPr bwMode="auto">
          <a:xfrm>
            <a:off x="254000" y="1931458"/>
            <a:ext cx="8763000" cy="4401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285739" indent="-285739">
              <a:buFontTx/>
              <a:buChar char="•"/>
            </a:pPr>
            <a:r>
              <a:rPr lang="en-US" altLang="en-US" sz="2000">
                <a:solidFill>
                  <a:srgbClr val="2D2DB9"/>
                </a:solidFill>
              </a:rPr>
              <a:t>The free Dirac Equation:</a:t>
            </a:r>
          </a:p>
          <a:p>
            <a:pPr marL="285739" indent="-285739">
              <a:buFontTx/>
              <a:buChar char="•"/>
            </a:pPr>
            <a:r>
              <a:rPr lang="en-US" altLang="en-US" sz="2000">
                <a:solidFill>
                  <a:srgbClr val="2D2DB9"/>
                </a:solidFill>
              </a:rPr>
              <a:t>We changed this before by changing </a:t>
            </a:r>
            <a:r>
              <a:rPr lang="en-US" altLang="en-US" sz="2000" b="1">
                <a:solidFill>
                  <a:srgbClr val="2D2DB9"/>
                </a:solidFill>
              </a:rPr>
              <a:t>P</a:t>
            </a:r>
            <a:r>
              <a:rPr lang="en-US" altLang="en-US" sz="2000">
                <a:solidFill>
                  <a:srgbClr val="2D2DB9"/>
                </a:solidFill>
              </a:rPr>
              <a:t> </a:t>
            </a:r>
            <a:r>
              <a:rPr lang="en-US" altLang="en-US" sz="2000">
                <a:solidFill>
                  <a:srgbClr val="2D2DB9"/>
                </a:solidFill>
                <a:sym typeface="Symbol" pitchFamily="18" charset="2"/>
              </a:rPr>
              <a:t> </a:t>
            </a:r>
            <a:r>
              <a:rPr lang="en-US" altLang="en-US" sz="2000" b="1">
                <a:solidFill>
                  <a:srgbClr val="2D2DB9"/>
                </a:solidFill>
                <a:sym typeface="Symbol" pitchFamily="18" charset="2"/>
              </a:rPr>
              <a:t></a:t>
            </a:r>
            <a:r>
              <a:rPr lang="en-US" altLang="en-US" sz="2000">
                <a:solidFill>
                  <a:srgbClr val="2D2DB9"/>
                </a:solidFill>
                <a:sym typeface="Symbol" pitchFamily="18" charset="2"/>
              </a:rPr>
              <a:t> = </a:t>
            </a:r>
            <a:r>
              <a:rPr lang="en-US" altLang="en-US" sz="2000" b="1">
                <a:solidFill>
                  <a:srgbClr val="2D2DB9"/>
                </a:solidFill>
                <a:sym typeface="Symbol" pitchFamily="18" charset="2"/>
              </a:rPr>
              <a:t>P </a:t>
            </a:r>
            <a:r>
              <a:rPr lang="en-US" altLang="en-US" sz="2000">
                <a:solidFill>
                  <a:srgbClr val="2D2DB9"/>
                </a:solidFill>
                <a:sym typeface="Symbol" pitchFamily="18" charset="2"/>
              </a:rPr>
              <a:t>+ </a:t>
            </a:r>
            <a:r>
              <a:rPr lang="en-US" altLang="en-US" sz="2000" i="1">
                <a:solidFill>
                  <a:srgbClr val="2D2DB9"/>
                </a:solidFill>
                <a:sym typeface="Symbol" pitchFamily="18" charset="2"/>
              </a:rPr>
              <a:t>e</a:t>
            </a:r>
            <a:r>
              <a:rPr lang="en-US" altLang="en-US" sz="2000" b="1">
                <a:solidFill>
                  <a:srgbClr val="2D2DB9"/>
                </a:solidFill>
                <a:sym typeface="Symbol" pitchFamily="18" charset="2"/>
              </a:rPr>
              <a:t>A </a:t>
            </a:r>
            <a:r>
              <a:rPr lang="en-US" altLang="en-US" sz="2000">
                <a:solidFill>
                  <a:srgbClr val="2D2DB9"/>
                </a:solidFill>
                <a:sym typeface="Symbol" pitchFamily="18" charset="2"/>
              </a:rPr>
              <a:t> and adding –</a:t>
            </a:r>
            <a:r>
              <a:rPr lang="en-US" altLang="en-US" sz="2000" i="1">
                <a:solidFill>
                  <a:srgbClr val="2D2DB9"/>
                </a:solidFill>
                <a:sym typeface="Symbol" pitchFamily="18" charset="2"/>
              </a:rPr>
              <a:t>eU</a:t>
            </a:r>
            <a:r>
              <a:rPr lang="en-US" altLang="en-US" sz="2000">
                <a:solidFill>
                  <a:srgbClr val="2D2DB9"/>
                </a:solidFill>
                <a:sym typeface="Symbol" pitchFamily="18" charset="2"/>
              </a:rPr>
              <a:t> to Hamiltonian </a:t>
            </a:r>
            <a:endParaRPr lang="en-US" altLang="en-US" sz="2000">
              <a:solidFill>
                <a:srgbClr val="2D2DB9"/>
              </a:solidFill>
            </a:endParaRPr>
          </a:p>
          <a:p>
            <a:pPr marL="285739" indent="-285739">
              <a:buFontTx/>
              <a:buChar char="•"/>
            </a:pPr>
            <a:r>
              <a:rPr lang="en-US" altLang="en-US" sz="2000">
                <a:solidFill>
                  <a:srgbClr val="2D2DB9"/>
                </a:solidFill>
              </a:rPr>
              <a:t>We guess:</a:t>
            </a:r>
          </a:p>
          <a:p>
            <a:pPr marL="285739" indent="-285739">
              <a:buFontTx/>
              <a:buChar char="•"/>
            </a:pPr>
            <a:r>
              <a:rPr lang="en-US" altLang="en-US" sz="2000">
                <a:solidFill>
                  <a:srgbClr val="7030A0"/>
                </a:solidFill>
              </a:rPr>
              <a:t>More explicitly:</a:t>
            </a:r>
          </a:p>
          <a:p>
            <a:pPr marL="285739" indent="-285739">
              <a:buFontTx/>
              <a:buChar char="•"/>
            </a:pPr>
            <a:endParaRPr lang="en-US" altLang="en-US" sz="2000">
              <a:solidFill>
                <a:srgbClr val="7030A0"/>
              </a:solidFill>
            </a:endParaRPr>
          </a:p>
          <a:p>
            <a:pPr marL="285739" indent="-285739">
              <a:buFontTx/>
              <a:buChar char="•"/>
            </a:pPr>
            <a:r>
              <a:rPr lang="en-US" altLang="en-US" sz="2000">
                <a:solidFill>
                  <a:srgbClr val="7030A0"/>
                </a:solidFill>
              </a:rPr>
              <a:t>Schrödinger’s equations apply:</a:t>
            </a:r>
          </a:p>
          <a:p>
            <a:pPr marL="285739" indent="-285739">
              <a:buFontTx/>
              <a:buChar char="•"/>
            </a:pPr>
            <a:endParaRPr lang="en-US" altLang="en-US" sz="2000">
              <a:solidFill>
                <a:srgbClr val="7030A0"/>
              </a:solidFill>
            </a:endParaRPr>
          </a:p>
          <a:p>
            <a:pPr marL="285739" indent="-285739">
              <a:buFontTx/>
              <a:buChar char="•"/>
            </a:pPr>
            <a:endParaRPr lang="en-US" altLang="en-US" sz="2000">
              <a:solidFill>
                <a:srgbClr val="7030A0"/>
              </a:solidFill>
            </a:endParaRPr>
          </a:p>
          <a:p>
            <a:pPr marL="285739" indent="-285739">
              <a:buFontTx/>
              <a:buChar char="•"/>
            </a:pPr>
            <a:endParaRPr lang="en-US" altLang="en-US" sz="2000">
              <a:solidFill>
                <a:srgbClr val="7030A0"/>
              </a:solidFill>
            </a:endParaRPr>
          </a:p>
          <a:p>
            <a:pPr marL="285739" indent="-285739">
              <a:buFontTx/>
              <a:buChar char="•"/>
            </a:pPr>
            <a:r>
              <a:rPr lang="en-US" altLang="en-US" sz="2000">
                <a:solidFill>
                  <a:srgbClr val="006600"/>
                </a:solidFill>
              </a:rPr>
              <a:t>Can show:  This leads to a prediction for the spin-magnetic field coupling</a:t>
            </a:r>
          </a:p>
          <a:p>
            <a:pPr marL="619100" lvl="1" indent="-238115">
              <a:buFontTx/>
              <a:buChar char="–"/>
            </a:pPr>
            <a:r>
              <a:rPr lang="en-US" altLang="en-US" sz="2000" i="1">
                <a:solidFill>
                  <a:srgbClr val="006600"/>
                </a:solidFill>
              </a:rPr>
              <a:t>g</a:t>
            </a:r>
            <a:r>
              <a:rPr lang="en-US" altLang="en-US" sz="2000">
                <a:solidFill>
                  <a:srgbClr val="006600"/>
                </a:solidFill>
              </a:rPr>
              <a:t> = 2</a:t>
            </a:r>
          </a:p>
          <a:p>
            <a:pPr marL="619100" lvl="1" indent="-238115">
              <a:buFontTx/>
              <a:buChar char="–"/>
            </a:pPr>
            <a:r>
              <a:rPr lang="en-US" altLang="en-US" sz="2000">
                <a:solidFill>
                  <a:srgbClr val="006600"/>
                </a:solidFill>
              </a:rPr>
              <a:t>Compare to experimental value </a:t>
            </a:r>
            <a:r>
              <a:rPr lang="en-US" altLang="en-US" sz="2000" i="1">
                <a:solidFill>
                  <a:srgbClr val="006600"/>
                </a:solidFill>
              </a:rPr>
              <a:t>g</a:t>
            </a:r>
            <a:r>
              <a:rPr lang="en-US" altLang="en-US" sz="2000">
                <a:solidFill>
                  <a:srgbClr val="006600"/>
                </a:solidFill>
              </a:rPr>
              <a:t> = 2.00232…</a:t>
            </a:r>
          </a:p>
          <a:p>
            <a:pPr marL="619100" lvl="1" indent="-238115">
              <a:buFontTx/>
              <a:buChar char="–"/>
            </a:pPr>
            <a:r>
              <a:rPr lang="en-US" altLang="en-US" sz="2000">
                <a:solidFill>
                  <a:srgbClr val="006600"/>
                </a:solidFill>
              </a:rPr>
              <a:t>Discrepancy is understood, but beyond our capabilities</a:t>
            </a:r>
          </a:p>
        </p:txBody>
      </p:sp>
      <p:sp>
        <p:nvSpPr>
          <p:cNvPr id="15" name="Text Box 3"/>
          <p:cNvSpPr txBox="1">
            <a:spLocks noChangeArrowheads="1"/>
          </p:cNvSpPr>
          <p:nvPr/>
        </p:nvSpPr>
        <p:spPr bwMode="auto">
          <a:xfrm>
            <a:off x="-7938" y="1206500"/>
            <a:ext cx="9144000" cy="656655"/>
          </a:xfrm>
          <a:prstGeom prst="rect">
            <a:avLst/>
          </a:prstGeom>
          <a:solidFill>
            <a:schemeClr val="accent6"/>
          </a:solidFill>
          <a:ln>
            <a:noFill/>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defRPr/>
            </a:pPr>
            <a:r>
              <a:rPr lang="en-US" altLang="en-US" sz="3667" dirty="0">
                <a:solidFill>
                  <a:schemeClr val="bg1"/>
                </a:solidFill>
              </a:rPr>
              <a:t>Add in EM interactions</a:t>
            </a:r>
          </a:p>
        </p:txBody>
      </p:sp>
      <p:sp>
        <p:nvSpPr>
          <p:cNvPr id="14340" name="Text Box 3"/>
          <p:cNvSpPr txBox="1">
            <a:spLocks noChangeArrowheads="1"/>
          </p:cNvSpPr>
          <p:nvPr/>
        </p:nvSpPr>
        <p:spPr bwMode="auto">
          <a:xfrm>
            <a:off x="-7938" y="571500"/>
            <a:ext cx="9144000" cy="656655"/>
          </a:xfrm>
          <a:prstGeom prst="rect">
            <a:avLst/>
          </a:prstGeom>
          <a:solidFill>
            <a:srgbClr val="006600"/>
          </a:solidFill>
          <a:ln w="9525">
            <a:noFill/>
            <a:miter lim="800000"/>
            <a:headEnd/>
            <a:tailEnd/>
          </a:ln>
        </p:spPr>
        <p:txBody>
          <a:bodyPr>
            <a:spAutoFit/>
          </a:bodyPr>
          <a:lstStyle/>
          <a:p>
            <a:pPr algn="ctr"/>
            <a:r>
              <a:rPr lang="en-US" altLang="en-US" sz="3667" dirty="0"/>
              <a:t> EM Interactions and the Hydrogen Atom</a:t>
            </a:r>
          </a:p>
        </p:txBody>
      </p:sp>
      <p:graphicFrame>
        <p:nvGraphicFramePr>
          <p:cNvPr id="16" name="Object 30"/>
          <p:cNvGraphicFramePr>
            <a:graphicFrameLocks/>
          </p:cNvGraphicFramePr>
          <p:nvPr>
            <p:extLst>
              <p:ext uri="{D42A27DB-BD31-4B8C-83A1-F6EECF244321}">
                <p14:modId xmlns:p14="http://schemas.microsoft.com/office/powerpoint/2010/main" val="2255122789"/>
              </p:ext>
            </p:extLst>
          </p:nvPr>
        </p:nvGraphicFramePr>
        <p:xfrm>
          <a:off x="3471333" y="1946500"/>
          <a:ext cx="1905000" cy="381000"/>
        </p:xfrm>
        <a:graphic>
          <a:graphicData uri="http://schemas.openxmlformats.org/presentationml/2006/ole">
            <mc:AlternateContent xmlns:mc="http://schemas.openxmlformats.org/markup-compatibility/2006">
              <mc:Choice xmlns:v="urn:schemas-microsoft-com:vml" Requires="v">
                <p:oleObj spid="_x0000_s45130" name="Equation" r:id="rId3" imgW="1143000" imgH="228600" progId="">
                  <p:embed/>
                </p:oleObj>
              </mc:Choice>
              <mc:Fallback>
                <p:oleObj name="Equation" r:id="rId3" imgW="1143000" imgH="228600" progId="">
                  <p:embed/>
                  <p:pic>
                    <p:nvPicPr>
                      <p:cNvPr id="0" name="Picture 26"/>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71333" y="1946500"/>
                        <a:ext cx="1905000" cy="381000"/>
                      </a:xfrm>
                      <a:prstGeom prst="rect">
                        <a:avLst/>
                      </a:prstGeom>
                      <a:noFill/>
                      <a:ln w="25400">
                        <a:solidFill>
                          <a:srgbClr val="FF0000"/>
                        </a:solidFill>
                        <a:prstDash val="sysDot"/>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 name="Object 30"/>
          <p:cNvGraphicFramePr>
            <a:graphicFrameLocks/>
          </p:cNvGraphicFramePr>
          <p:nvPr/>
        </p:nvGraphicFramePr>
        <p:xfrm>
          <a:off x="2857500" y="2711979"/>
          <a:ext cx="3132667" cy="423333"/>
        </p:xfrm>
        <a:graphic>
          <a:graphicData uri="http://schemas.openxmlformats.org/presentationml/2006/ole">
            <mc:AlternateContent xmlns:mc="http://schemas.openxmlformats.org/markup-compatibility/2006">
              <mc:Choice xmlns:v="urn:schemas-microsoft-com:vml" Requires="v">
                <p:oleObj spid="_x0000_s45131" name="Equation" r:id="rId5" imgW="1879600" imgH="254000" progId="">
                  <p:embed/>
                </p:oleObj>
              </mc:Choice>
              <mc:Fallback>
                <p:oleObj name="Equation" r:id="rId5" imgW="1879600" imgH="254000" progId="">
                  <p:embed/>
                  <p:pic>
                    <p:nvPicPr>
                      <p:cNvPr id="0" name="Picture 27"/>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57500" y="2711979"/>
                        <a:ext cx="3132667" cy="423333"/>
                      </a:xfrm>
                      <a:prstGeom prst="rect">
                        <a:avLst/>
                      </a:prstGeom>
                      <a:noFill/>
                      <a:ln w="25400">
                        <a:solidFill>
                          <a:srgbClr val="FF0000"/>
                        </a:solidFill>
                        <a:prstDash val="dash"/>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 name="Object 30"/>
          <p:cNvGraphicFramePr>
            <a:graphicFrameLocks/>
          </p:cNvGraphicFramePr>
          <p:nvPr/>
        </p:nvGraphicFramePr>
        <p:xfrm>
          <a:off x="2529417" y="3218657"/>
          <a:ext cx="4381500" cy="465667"/>
        </p:xfrm>
        <a:graphic>
          <a:graphicData uri="http://schemas.openxmlformats.org/presentationml/2006/ole">
            <mc:AlternateContent xmlns:mc="http://schemas.openxmlformats.org/markup-compatibility/2006">
              <mc:Choice xmlns:v="urn:schemas-microsoft-com:vml" Requires="v">
                <p:oleObj spid="_x0000_s45132" name="Equation" r:id="rId7" imgW="2628900" imgH="279400" progId="">
                  <p:embed/>
                </p:oleObj>
              </mc:Choice>
              <mc:Fallback>
                <p:oleObj name="Equation" r:id="rId7" imgW="2628900" imgH="279400" progId="">
                  <p:embed/>
                  <p:pic>
                    <p:nvPicPr>
                      <p:cNvPr id="0" name="Picture 28"/>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29417" y="3218657"/>
                        <a:ext cx="4381500" cy="465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prstDash val="dash"/>
                            <a:miter lim="800000"/>
                            <a:headEnd/>
                            <a:tailEnd/>
                          </a14:hiddenLine>
                        </a:ext>
                      </a:extLst>
                    </p:spPr>
                  </p:pic>
                </p:oleObj>
              </mc:Fallback>
            </mc:AlternateContent>
          </a:graphicData>
        </a:graphic>
      </p:graphicFrame>
      <p:graphicFrame>
        <p:nvGraphicFramePr>
          <p:cNvPr id="20" name="Object 30"/>
          <p:cNvGraphicFramePr>
            <a:graphicFrameLocks/>
          </p:cNvGraphicFramePr>
          <p:nvPr>
            <p:extLst>
              <p:ext uri="{D42A27DB-BD31-4B8C-83A1-F6EECF244321}">
                <p14:modId xmlns:p14="http://schemas.microsoft.com/office/powerpoint/2010/main" val="1446479410"/>
              </p:ext>
            </p:extLst>
          </p:nvPr>
        </p:nvGraphicFramePr>
        <p:xfrm>
          <a:off x="4211960" y="3767669"/>
          <a:ext cx="1481667" cy="1016000"/>
        </p:xfrm>
        <a:graphic>
          <a:graphicData uri="http://schemas.openxmlformats.org/presentationml/2006/ole">
            <mc:AlternateContent xmlns:mc="http://schemas.openxmlformats.org/markup-compatibility/2006">
              <mc:Choice xmlns:v="urn:schemas-microsoft-com:vml" Requires="v">
                <p:oleObj spid="_x0000_s45133" name="Equation" r:id="rId9" imgW="889000" imgH="609600" progId="">
                  <p:embed/>
                </p:oleObj>
              </mc:Choice>
              <mc:Fallback>
                <p:oleObj name="Equation" r:id="rId9" imgW="889000" imgH="609600" progId="">
                  <p:embed/>
                  <p:pic>
                    <p:nvPicPr>
                      <p:cNvPr id="0" name="Picture 29"/>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211960" y="3767669"/>
                        <a:ext cx="1481667" cy="1016000"/>
                      </a:xfrm>
                      <a:prstGeom prst="rect">
                        <a:avLst/>
                      </a:prstGeom>
                      <a:noFill/>
                      <a:ln w="25400">
                        <a:solidFill>
                          <a:srgbClr val="9900CC"/>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日付プレースホルダ 8"/>
          <p:cNvSpPr>
            <a:spLocks noGrp="1"/>
          </p:cNvSpPr>
          <p:nvPr>
            <p:ph type="dt" sz="half" idx="10"/>
          </p:nvPr>
        </p:nvSpPr>
        <p:spPr/>
        <p:txBody>
          <a:bodyPr/>
          <a:lstStyle/>
          <a:p>
            <a:pPr>
              <a:defRPr/>
            </a:pPr>
            <a:fld id="{574141F9-AE4E-4BD1-9FD8-A30CAC9EEAF8}" type="datetime1">
              <a:rPr lang="ja-JP" altLang="en-US" smtClean="0"/>
              <a:t>2017/9/17</a:t>
            </a:fld>
            <a:endParaRPr lang="ja-JP" altLang="en-US"/>
          </a:p>
        </p:txBody>
      </p:sp>
      <p:sp>
        <p:nvSpPr>
          <p:cNvPr id="10" name="フッター プレースホルダ 9"/>
          <p:cNvSpPr>
            <a:spLocks noGrp="1"/>
          </p:cNvSpPr>
          <p:nvPr>
            <p:ph type="ftr" sz="quarter" idx="11"/>
          </p:nvPr>
        </p:nvSpPr>
        <p:spPr/>
        <p:txBody>
          <a:bodyPr/>
          <a:lstStyle/>
          <a:p>
            <a:pPr>
              <a:defRPr/>
            </a:pPr>
            <a:r>
              <a:rPr lang="en-US" altLang="ja-JP"/>
              <a:t>Seoul U. Seminer</a:t>
            </a:r>
            <a:endParaRPr lang="ja-JP" altLang="en-US"/>
          </a:p>
        </p:txBody>
      </p:sp>
    </p:spTree>
    <p:extLst>
      <p:ext uri="{BB962C8B-B14F-4D97-AF65-F5344CB8AC3E}">
        <p14:creationId xmlns:p14="http://schemas.microsoft.com/office/powerpoint/2010/main" val="2231085958"/>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 calcmode="lin" valueType="num">
                                      <p:cBhvr additive="base">
                                        <p:cTn id="7" dur="500" fill="hold"/>
                                        <p:tgtEl>
                                          <p:spTgt spid="1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9">
                                            <p:txEl>
                                              <p:pRg st="0" end="0"/>
                                            </p:txEl>
                                          </p:spTgt>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2" presetClass="entr" presetSubtype="8" fill="hold" nodeType="after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19">
                                            <p:txEl>
                                              <p:pRg st="1" end="1"/>
                                            </p:txEl>
                                          </p:spTgt>
                                        </p:tgtEl>
                                        <p:attrNameLst>
                                          <p:attrName>style.visibility</p:attrName>
                                        </p:attrNameLst>
                                      </p:cBhvr>
                                      <p:to>
                                        <p:strVal val="visible"/>
                                      </p:to>
                                    </p:set>
                                    <p:anim calcmode="lin" valueType="num">
                                      <p:cBhvr additive="base">
                                        <p:cTn id="17" dur="500" fill="hold"/>
                                        <p:tgtEl>
                                          <p:spTgt spid="19">
                                            <p:txEl>
                                              <p:pRg st="1" end="1"/>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1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19">
                                            <p:txEl>
                                              <p:pRg st="2" end="2"/>
                                            </p:txEl>
                                          </p:spTgt>
                                        </p:tgtEl>
                                        <p:attrNameLst>
                                          <p:attrName>style.visibility</p:attrName>
                                        </p:attrNameLst>
                                      </p:cBhvr>
                                      <p:to>
                                        <p:strVal val="visible"/>
                                      </p:to>
                                    </p:set>
                                    <p:anim calcmode="lin" valueType="num">
                                      <p:cBhvr additive="base">
                                        <p:cTn id="23" dur="500" fill="hold"/>
                                        <p:tgtEl>
                                          <p:spTgt spid="19">
                                            <p:txEl>
                                              <p:pRg st="2" end="2"/>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19">
                                            <p:txEl>
                                              <p:pRg st="2" end="2"/>
                                            </p:txEl>
                                          </p:spTgt>
                                        </p:tgtEl>
                                        <p:attrNameLst>
                                          <p:attrName>ppt_y</p:attrName>
                                        </p:attrNameLst>
                                      </p:cBhvr>
                                      <p:tavLst>
                                        <p:tav tm="0">
                                          <p:val>
                                            <p:strVal val="#ppt_y"/>
                                          </p:val>
                                        </p:tav>
                                        <p:tav tm="100000">
                                          <p:val>
                                            <p:strVal val="#ppt_y"/>
                                          </p:val>
                                        </p:tav>
                                      </p:tavLst>
                                    </p:anim>
                                  </p:childTnLst>
                                </p:cTn>
                              </p:par>
                            </p:childTnLst>
                          </p:cTn>
                        </p:par>
                        <p:par>
                          <p:cTn id="25" fill="hold" nodeType="afterGroup">
                            <p:stCondLst>
                              <p:cond delay="500"/>
                            </p:stCondLst>
                            <p:childTnLst>
                              <p:par>
                                <p:cTn id="26" presetID="22" presetClass="entr" presetSubtype="8" fill="hold"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left)">
                                      <p:cBhvr>
                                        <p:cTn id="28" dur="500"/>
                                        <p:tgtEl>
                                          <p:spTgt spid="14"/>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8" fill="hold" grpId="0" nodeType="clickEffect">
                                  <p:stCondLst>
                                    <p:cond delay="0"/>
                                  </p:stCondLst>
                                  <p:childTnLst>
                                    <p:set>
                                      <p:cBhvr>
                                        <p:cTn id="32" dur="1" fill="hold">
                                          <p:stCondLst>
                                            <p:cond delay="0"/>
                                          </p:stCondLst>
                                        </p:cTn>
                                        <p:tgtEl>
                                          <p:spTgt spid="19">
                                            <p:txEl>
                                              <p:pRg st="3" end="3"/>
                                            </p:txEl>
                                          </p:spTgt>
                                        </p:tgtEl>
                                        <p:attrNameLst>
                                          <p:attrName>style.visibility</p:attrName>
                                        </p:attrNameLst>
                                      </p:cBhvr>
                                      <p:to>
                                        <p:strVal val="visible"/>
                                      </p:to>
                                    </p:set>
                                    <p:anim calcmode="lin" valueType="num">
                                      <p:cBhvr additive="base">
                                        <p:cTn id="33" dur="500" fill="hold"/>
                                        <p:tgtEl>
                                          <p:spTgt spid="19">
                                            <p:txEl>
                                              <p:pRg st="3" end="3"/>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19">
                                            <p:txEl>
                                              <p:pRg st="3" end="3"/>
                                            </p:txEl>
                                          </p:spTgt>
                                        </p:tgtEl>
                                        <p:attrNameLst>
                                          <p:attrName>ppt_y</p:attrName>
                                        </p:attrNameLst>
                                      </p:cBhvr>
                                      <p:tavLst>
                                        <p:tav tm="0">
                                          <p:val>
                                            <p:strVal val="#ppt_y"/>
                                          </p:val>
                                        </p:tav>
                                        <p:tav tm="100000">
                                          <p:val>
                                            <p:strVal val="#ppt_y"/>
                                          </p:val>
                                        </p:tav>
                                      </p:tavLst>
                                    </p:anim>
                                  </p:childTnLst>
                                </p:cTn>
                              </p:par>
                            </p:childTnLst>
                          </p:cTn>
                        </p:par>
                        <p:par>
                          <p:cTn id="35" fill="hold" nodeType="afterGroup">
                            <p:stCondLst>
                              <p:cond delay="500"/>
                            </p:stCondLst>
                            <p:childTnLst>
                              <p:par>
                                <p:cTn id="36" presetID="22" presetClass="entr" presetSubtype="8" fill="hold" nodeType="after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wipe(left)">
                                      <p:cBhvr>
                                        <p:cTn id="38" dur="500"/>
                                        <p:tgtEl>
                                          <p:spTgt spid="18"/>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19">
                                            <p:txEl>
                                              <p:pRg st="5" end="5"/>
                                            </p:txEl>
                                          </p:spTgt>
                                        </p:tgtEl>
                                        <p:attrNameLst>
                                          <p:attrName>style.visibility</p:attrName>
                                        </p:attrNameLst>
                                      </p:cBhvr>
                                      <p:to>
                                        <p:strVal val="visible"/>
                                      </p:to>
                                    </p:set>
                                    <p:anim calcmode="lin" valueType="num">
                                      <p:cBhvr additive="base">
                                        <p:cTn id="43" dur="500" fill="hold"/>
                                        <p:tgtEl>
                                          <p:spTgt spid="19">
                                            <p:txEl>
                                              <p:pRg st="5" end="5"/>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19">
                                            <p:txEl>
                                              <p:pRg st="5" end="5"/>
                                            </p:txEl>
                                          </p:spTgt>
                                        </p:tgtEl>
                                        <p:attrNameLst>
                                          <p:attrName>ppt_y</p:attrName>
                                        </p:attrNameLst>
                                      </p:cBhvr>
                                      <p:tavLst>
                                        <p:tav tm="0">
                                          <p:val>
                                            <p:strVal val="#ppt_y"/>
                                          </p:val>
                                        </p:tav>
                                        <p:tav tm="100000">
                                          <p:val>
                                            <p:strVal val="#ppt_y"/>
                                          </p:val>
                                        </p:tav>
                                      </p:tavLst>
                                    </p:anim>
                                  </p:childTnLst>
                                </p:cTn>
                              </p:par>
                            </p:childTnLst>
                          </p:cTn>
                        </p:par>
                        <p:par>
                          <p:cTn id="45" fill="hold" nodeType="afterGroup">
                            <p:stCondLst>
                              <p:cond delay="500"/>
                            </p:stCondLst>
                            <p:childTnLst>
                              <p:par>
                                <p:cTn id="46" presetID="22" presetClass="entr" presetSubtype="8" fill="hold" nodeType="after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wipe(left)">
                                      <p:cBhvr>
                                        <p:cTn id="48" dur="500"/>
                                        <p:tgtEl>
                                          <p:spTgt spid="20"/>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2" presetClass="entr" presetSubtype="8" fill="hold" grpId="0" nodeType="clickEffect">
                                  <p:stCondLst>
                                    <p:cond delay="0"/>
                                  </p:stCondLst>
                                  <p:childTnLst>
                                    <p:set>
                                      <p:cBhvr>
                                        <p:cTn id="52" dur="1" fill="hold">
                                          <p:stCondLst>
                                            <p:cond delay="0"/>
                                          </p:stCondLst>
                                        </p:cTn>
                                        <p:tgtEl>
                                          <p:spTgt spid="19">
                                            <p:txEl>
                                              <p:pRg st="9" end="9"/>
                                            </p:txEl>
                                          </p:spTgt>
                                        </p:tgtEl>
                                        <p:attrNameLst>
                                          <p:attrName>style.visibility</p:attrName>
                                        </p:attrNameLst>
                                      </p:cBhvr>
                                      <p:to>
                                        <p:strVal val="visible"/>
                                      </p:to>
                                    </p:set>
                                    <p:anim calcmode="lin" valueType="num">
                                      <p:cBhvr additive="base">
                                        <p:cTn id="53" dur="500" fill="hold"/>
                                        <p:tgtEl>
                                          <p:spTgt spid="19">
                                            <p:txEl>
                                              <p:pRg st="9" end="9"/>
                                            </p:txEl>
                                          </p:spTgt>
                                        </p:tgtEl>
                                        <p:attrNameLst>
                                          <p:attrName>ppt_x</p:attrName>
                                        </p:attrNameLst>
                                      </p:cBhvr>
                                      <p:tavLst>
                                        <p:tav tm="0">
                                          <p:val>
                                            <p:strVal val="0-#ppt_w/2"/>
                                          </p:val>
                                        </p:tav>
                                        <p:tav tm="100000">
                                          <p:val>
                                            <p:strVal val="#ppt_x"/>
                                          </p:val>
                                        </p:tav>
                                      </p:tavLst>
                                    </p:anim>
                                    <p:anim calcmode="lin" valueType="num">
                                      <p:cBhvr additive="base">
                                        <p:cTn id="54" dur="500" fill="hold"/>
                                        <p:tgtEl>
                                          <p:spTgt spid="19">
                                            <p:txEl>
                                              <p:pRg st="9" end="9"/>
                                            </p:txEl>
                                          </p:spTgt>
                                        </p:tgtEl>
                                        <p:attrNameLst>
                                          <p:attrName>ppt_y</p:attrName>
                                        </p:attrNameLst>
                                      </p:cBhvr>
                                      <p:tavLst>
                                        <p:tav tm="0">
                                          <p:val>
                                            <p:strVal val="#ppt_y"/>
                                          </p:val>
                                        </p:tav>
                                        <p:tav tm="100000">
                                          <p:val>
                                            <p:strVal val="#ppt_y"/>
                                          </p:val>
                                        </p:tav>
                                      </p:tavLst>
                                    </p:anim>
                                  </p:childTnLst>
                                </p:cTn>
                              </p:par>
                              <p:par>
                                <p:cTn id="55" presetID="2" presetClass="entr" presetSubtype="8" fill="hold" grpId="0" nodeType="withEffect">
                                  <p:stCondLst>
                                    <p:cond delay="0"/>
                                  </p:stCondLst>
                                  <p:childTnLst>
                                    <p:set>
                                      <p:cBhvr>
                                        <p:cTn id="56" dur="1" fill="hold">
                                          <p:stCondLst>
                                            <p:cond delay="0"/>
                                          </p:stCondLst>
                                        </p:cTn>
                                        <p:tgtEl>
                                          <p:spTgt spid="19">
                                            <p:txEl>
                                              <p:pRg st="10" end="10"/>
                                            </p:txEl>
                                          </p:spTgt>
                                        </p:tgtEl>
                                        <p:attrNameLst>
                                          <p:attrName>style.visibility</p:attrName>
                                        </p:attrNameLst>
                                      </p:cBhvr>
                                      <p:to>
                                        <p:strVal val="visible"/>
                                      </p:to>
                                    </p:set>
                                    <p:anim calcmode="lin" valueType="num">
                                      <p:cBhvr additive="base">
                                        <p:cTn id="57" dur="500" fill="hold"/>
                                        <p:tgtEl>
                                          <p:spTgt spid="19">
                                            <p:txEl>
                                              <p:pRg st="10" end="10"/>
                                            </p:txEl>
                                          </p:spTgt>
                                        </p:tgtEl>
                                        <p:attrNameLst>
                                          <p:attrName>ppt_x</p:attrName>
                                        </p:attrNameLst>
                                      </p:cBhvr>
                                      <p:tavLst>
                                        <p:tav tm="0">
                                          <p:val>
                                            <p:strVal val="0-#ppt_w/2"/>
                                          </p:val>
                                        </p:tav>
                                        <p:tav tm="100000">
                                          <p:val>
                                            <p:strVal val="#ppt_x"/>
                                          </p:val>
                                        </p:tav>
                                      </p:tavLst>
                                    </p:anim>
                                    <p:anim calcmode="lin" valueType="num">
                                      <p:cBhvr additive="base">
                                        <p:cTn id="58" dur="500" fill="hold"/>
                                        <p:tgtEl>
                                          <p:spTgt spid="19">
                                            <p:txEl>
                                              <p:pRg st="10" end="10"/>
                                            </p:txEl>
                                          </p:spTgt>
                                        </p:tgtEl>
                                        <p:attrNameLst>
                                          <p:attrName>ppt_y</p:attrName>
                                        </p:attrNameLst>
                                      </p:cBhvr>
                                      <p:tavLst>
                                        <p:tav tm="0">
                                          <p:val>
                                            <p:strVal val="#ppt_y"/>
                                          </p:val>
                                        </p:tav>
                                        <p:tav tm="100000">
                                          <p:val>
                                            <p:strVal val="#ppt_y"/>
                                          </p:val>
                                        </p:tav>
                                      </p:tavLst>
                                    </p:anim>
                                  </p:childTnLst>
                                </p:cTn>
                              </p:par>
                              <p:par>
                                <p:cTn id="59" presetID="2" presetClass="entr" presetSubtype="8" fill="hold" grpId="0" nodeType="withEffect">
                                  <p:stCondLst>
                                    <p:cond delay="0"/>
                                  </p:stCondLst>
                                  <p:childTnLst>
                                    <p:set>
                                      <p:cBhvr>
                                        <p:cTn id="60" dur="1" fill="hold">
                                          <p:stCondLst>
                                            <p:cond delay="0"/>
                                          </p:stCondLst>
                                        </p:cTn>
                                        <p:tgtEl>
                                          <p:spTgt spid="19">
                                            <p:txEl>
                                              <p:pRg st="11" end="11"/>
                                            </p:txEl>
                                          </p:spTgt>
                                        </p:tgtEl>
                                        <p:attrNameLst>
                                          <p:attrName>style.visibility</p:attrName>
                                        </p:attrNameLst>
                                      </p:cBhvr>
                                      <p:to>
                                        <p:strVal val="visible"/>
                                      </p:to>
                                    </p:set>
                                    <p:anim calcmode="lin" valueType="num">
                                      <p:cBhvr additive="base">
                                        <p:cTn id="61" dur="500" fill="hold"/>
                                        <p:tgtEl>
                                          <p:spTgt spid="19">
                                            <p:txEl>
                                              <p:pRg st="11" end="11"/>
                                            </p:txEl>
                                          </p:spTgt>
                                        </p:tgtEl>
                                        <p:attrNameLst>
                                          <p:attrName>ppt_x</p:attrName>
                                        </p:attrNameLst>
                                      </p:cBhvr>
                                      <p:tavLst>
                                        <p:tav tm="0">
                                          <p:val>
                                            <p:strVal val="0-#ppt_w/2"/>
                                          </p:val>
                                        </p:tav>
                                        <p:tav tm="100000">
                                          <p:val>
                                            <p:strVal val="#ppt_x"/>
                                          </p:val>
                                        </p:tav>
                                      </p:tavLst>
                                    </p:anim>
                                    <p:anim calcmode="lin" valueType="num">
                                      <p:cBhvr additive="base">
                                        <p:cTn id="62" dur="500" fill="hold"/>
                                        <p:tgtEl>
                                          <p:spTgt spid="19">
                                            <p:txEl>
                                              <p:pRg st="11" end="11"/>
                                            </p:txEl>
                                          </p:spTgt>
                                        </p:tgtEl>
                                        <p:attrNameLst>
                                          <p:attrName>ppt_y</p:attrName>
                                        </p:attrNameLst>
                                      </p:cBhvr>
                                      <p:tavLst>
                                        <p:tav tm="0">
                                          <p:val>
                                            <p:strVal val="#ppt_y"/>
                                          </p:val>
                                        </p:tav>
                                        <p:tav tm="100000">
                                          <p:val>
                                            <p:strVal val="#ppt_y"/>
                                          </p:val>
                                        </p:tav>
                                      </p:tavLst>
                                    </p:anim>
                                  </p:childTnLst>
                                </p:cTn>
                              </p:par>
                              <p:par>
                                <p:cTn id="63" presetID="2" presetClass="entr" presetSubtype="8" fill="hold" grpId="0" nodeType="withEffect">
                                  <p:stCondLst>
                                    <p:cond delay="0"/>
                                  </p:stCondLst>
                                  <p:childTnLst>
                                    <p:set>
                                      <p:cBhvr>
                                        <p:cTn id="64" dur="1" fill="hold">
                                          <p:stCondLst>
                                            <p:cond delay="0"/>
                                          </p:stCondLst>
                                        </p:cTn>
                                        <p:tgtEl>
                                          <p:spTgt spid="19">
                                            <p:txEl>
                                              <p:pRg st="12" end="12"/>
                                            </p:txEl>
                                          </p:spTgt>
                                        </p:tgtEl>
                                        <p:attrNameLst>
                                          <p:attrName>style.visibility</p:attrName>
                                        </p:attrNameLst>
                                      </p:cBhvr>
                                      <p:to>
                                        <p:strVal val="visible"/>
                                      </p:to>
                                    </p:set>
                                    <p:anim calcmode="lin" valueType="num">
                                      <p:cBhvr additive="base">
                                        <p:cTn id="65" dur="500" fill="hold"/>
                                        <p:tgtEl>
                                          <p:spTgt spid="19">
                                            <p:txEl>
                                              <p:pRg st="12" end="12"/>
                                            </p:txEl>
                                          </p:spTgt>
                                        </p:tgtEl>
                                        <p:attrNameLst>
                                          <p:attrName>ppt_x</p:attrName>
                                        </p:attrNameLst>
                                      </p:cBhvr>
                                      <p:tavLst>
                                        <p:tav tm="0">
                                          <p:val>
                                            <p:strVal val="0-#ppt_w/2"/>
                                          </p:val>
                                        </p:tav>
                                        <p:tav tm="100000">
                                          <p:val>
                                            <p:strVal val="#ppt_x"/>
                                          </p:val>
                                        </p:tav>
                                      </p:tavLst>
                                    </p:anim>
                                    <p:anim calcmode="lin" valueType="num">
                                      <p:cBhvr additive="base">
                                        <p:cTn id="66" dur="500" fill="hold"/>
                                        <p:tgtEl>
                                          <p:spTgt spid="19">
                                            <p:txEl>
                                              <p:pRg st="12" end="1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Box 23"/>
          <p:cNvSpPr txBox="1">
            <a:spLocks noChangeArrowheads="1"/>
          </p:cNvSpPr>
          <p:nvPr/>
        </p:nvSpPr>
        <p:spPr bwMode="auto">
          <a:xfrm>
            <a:off x="254000" y="1931459"/>
            <a:ext cx="8763000" cy="34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285739" indent="-285739">
              <a:buFontTx/>
              <a:buChar char="•"/>
            </a:pPr>
            <a:r>
              <a:rPr lang="en-US" altLang="en-US" sz="2000">
                <a:solidFill>
                  <a:srgbClr val="2D2DB9"/>
                </a:solidFill>
              </a:rPr>
              <a:t>To leading order, hydrogen atom contains electric fields, no magnetic fields</a:t>
            </a:r>
          </a:p>
          <a:p>
            <a:pPr marL="285739" indent="-285739">
              <a:buFontTx/>
              <a:buChar char="•"/>
            </a:pPr>
            <a:r>
              <a:rPr lang="en-US" altLang="en-US" sz="2000">
                <a:solidFill>
                  <a:srgbClr val="2D2DB9"/>
                </a:solidFill>
              </a:rPr>
              <a:t>We write</a:t>
            </a:r>
          </a:p>
          <a:p>
            <a:pPr marL="285739" indent="-285739">
              <a:buFontTx/>
              <a:buChar char="•"/>
            </a:pPr>
            <a:endParaRPr lang="en-US" altLang="en-US" sz="2000">
              <a:solidFill>
                <a:srgbClr val="2D2DB9"/>
              </a:solidFill>
            </a:endParaRPr>
          </a:p>
          <a:p>
            <a:pPr marL="285739" indent="-285739">
              <a:buFontTx/>
              <a:buChar char="•"/>
            </a:pPr>
            <a:r>
              <a:rPr lang="en-US" altLang="en-US" sz="2000">
                <a:solidFill>
                  <a:srgbClr val="2D2DB9"/>
                </a:solidFill>
              </a:rPr>
              <a:t>We want to solve:</a:t>
            </a:r>
          </a:p>
          <a:p>
            <a:pPr marL="285739" indent="-285739">
              <a:buFontTx/>
              <a:buChar char="•"/>
            </a:pPr>
            <a:r>
              <a:rPr lang="en-US" altLang="en-US" sz="2000">
                <a:solidFill>
                  <a:srgbClr val="006600"/>
                </a:solidFill>
              </a:rPr>
              <a:t>Goal: find energies</a:t>
            </a:r>
          </a:p>
          <a:p>
            <a:pPr marL="619100" lvl="1" indent="-238115">
              <a:buFontTx/>
              <a:buChar char="–"/>
            </a:pPr>
            <a:r>
              <a:rPr lang="en-US" altLang="en-US" sz="2000">
                <a:solidFill>
                  <a:srgbClr val="006600"/>
                </a:solidFill>
              </a:rPr>
              <a:t>We won’t find wave functions, but we could</a:t>
            </a:r>
          </a:p>
          <a:p>
            <a:pPr marL="285739" indent="-285739">
              <a:buFontTx/>
              <a:buChar char="•"/>
            </a:pPr>
            <a:r>
              <a:rPr lang="en-US" altLang="en-US" sz="2000">
                <a:solidFill>
                  <a:srgbClr val="006600"/>
                </a:solidFill>
              </a:rPr>
              <a:t>Spin-orbit coupling will come out of this automatically</a:t>
            </a:r>
          </a:p>
          <a:p>
            <a:pPr marL="619100" lvl="1" indent="-238115">
              <a:buFontTx/>
              <a:buChar char="–"/>
            </a:pPr>
            <a:r>
              <a:rPr lang="en-US" altLang="en-US" sz="2000">
                <a:solidFill>
                  <a:srgbClr val="006600"/>
                </a:solidFill>
              </a:rPr>
              <a:t>We don’t need to add it in</a:t>
            </a:r>
          </a:p>
          <a:p>
            <a:pPr marL="285739" indent="-285739">
              <a:buFontTx/>
              <a:buChar char="•"/>
            </a:pPr>
            <a:endParaRPr lang="en-US" altLang="en-US" sz="2000">
              <a:solidFill>
                <a:srgbClr val="7030A0"/>
              </a:solidFill>
            </a:endParaRPr>
          </a:p>
          <a:p>
            <a:pPr marL="285739" indent="-285739">
              <a:buFontTx/>
              <a:buChar char="•"/>
            </a:pPr>
            <a:r>
              <a:rPr lang="en-US" altLang="en-US" sz="2000">
                <a:solidFill>
                  <a:srgbClr val="7030A0"/>
                </a:solidFill>
              </a:rPr>
              <a:t>Rewrite with fine structure constant:</a:t>
            </a:r>
          </a:p>
        </p:txBody>
      </p:sp>
      <p:sp>
        <p:nvSpPr>
          <p:cNvPr id="15" name="Text Box 3"/>
          <p:cNvSpPr txBox="1">
            <a:spLocks noChangeArrowheads="1"/>
          </p:cNvSpPr>
          <p:nvPr/>
        </p:nvSpPr>
        <p:spPr bwMode="auto">
          <a:xfrm>
            <a:off x="0" y="571500"/>
            <a:ext cx="9144000" cy="656655"/>
          </a:xfrm>
          <a:prstGeom prst="rect">
            <a:avLst/>
          </a:prstGeom>
          <a:solidFill>
            <a:schemeClr val="accent6"/>
          </a:solidFill>
          <a:ln>
            <a:noFill/>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defRPr/>
            </a:pPr>
            <a:r>
              <a:rPr lang="en-US" altLang="en-US" sz="3667" dirty="0">
                <a:solidFill>
                  <a:schemeClr val="bg1"/>
                </a:solidFill>
              </a:rPr>
              <a:t>The Hydrogen Atom</a:t>
            </a:r>
          </a:p>
        </p:txBody>
      </p:sp>
      <p:graphicFrame>
        <p:nvGraphicFramePr>
          <p:cNvPr id="15364" name="Object 30"/>
          <p:cNvGraphicFramePr>
            <a:graphicFrameLocks/>
          </p:cNvGraphicFramePr>
          <p:nvPr/>
        </p:nvGraphicFramePr>
        <p:xfrm>
          <a:off x="2921000" y="1361282"/>
          <a:ext cx="3132667" cy="423333"/>
        </p:xfrm>
        <a:graphic>
          <a:graphicData uri="http://schemas.openxmlformats.org/presentationml/2006/ole">
            <mc:AlternateContent xmlns:mc="http://schemas.openxmlformats.org/markup-compatibility/2006">
              <mc:Choice xmlns:v="urn:schemas-microsoft-com:vml" Requires="v">
                <p:oleObj spid="_x0000_s46172" name="Equation" r:id="rId3" imgW="1879600" imgH="254000" progId="">
                  <p:embed/>
                </p:oleObj>
              </mc:Choice>
              <mc:Fallback>
                <p:oleObj name="Equation" r:id="rId3" imgW="1879600" imgH="254000" progId="">
                  <p:embed/>
                  <p:pic>
                    <p:nvPicPr>
                      <p:cNvPr id="0" name="Picture 3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21000" y="1361282"/>
                        <a:ext cx="3132667" cy="423333"/>
                      </a:xfrm>
                      <a:prstGeom prst="rect">
                        <a:avLst/>
                      </a:prstGeom>
                      <a:noFill/>
                      <a:ln w="25400">
                        <a:solidFill>
                          <a:srgbClr val="FF0000"/>
                        </a:solidFill>
                        <a:prstDash val="dash"/>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 name="Object 30"/>
          <p:cNvGraphicFramePr>
            <a:graphicFrameLocks/>
          </p:cNvGraphicFramePr>
          <p:nvPr/>
        </p:nvGraphicFramePr>
        <p:xfrm>
          <a:off x="2709334" y="2248959"/>
          <a:ext cx="3344333" cy="423333"/>
        </p:xfrm>
        <a:graphic>
          <a:graphicData uri="http://schemas.openxmlformats.org/presentationml/2006/ole">
            <mc:AlternateContent xmlns:mc="http://schemas.openxmlformats.org/markup-compatibility/2006">
              <mc:Choice xmlns:v="urn:schemas-microsoft-com:vml" Requires="v">
                <p:oleObj spid="_x0000_s46173" name="Equation" r:id="rId5" imgW="2005729" imgH="253890" progId="">
                  <p:embed/>
                </p:oleObj>
              </mc:Choice>
              <mc:Fallback>
                <p:oleObj name="Equation" r:id="rId5" imgW="2005729" imgH="253890" progId="">
                  <p:embed/>
                  <p:pic>
                    <p:nvPicPr>
                      <p:cNvPr id="0" name="Picture 33"/>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09334" y="2248959"/>
                        <a:ext cx="3344333" cy="423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prstDash val="dash"/>
                            <a:miter lim="800000"/>
                            <a:headEnd/>
                            <a:tailEnd/>
                          </a14:hiddenLine>
                        </a:ext>
                      </a:extLst>
                    </p:spPr>
                  </p:pic>
                </p:oleObj>
              </mc:Fallback>
            </mc:AlternateContent>
          </a:graphicData>
        </a:graphic>
      </p:graphicFrame>
      <p:graphicFrame>
        <p:nvGraphicFramePr>
          <p:cNvPr id="9" name="Object 30"/>
          <p:cNvGraphicFramePr>
            <a:graphicFrameLocks/>
          </p:cNvGraphicFramePr>
          <p:nvPr/>
        </p:nvGraphicFramePr>
        <p:xfrm>
          <a:off x="2869407" y="2719917"/>
          <a:ext cx="3175000" cy="804333"/>
        </p:xfrm>
        <a:graphic>
          <a:graphicData uri="http://schemas.openxmlformats.org/presentationml/2006/ole">
            <mc:AlternateContent xmlns:mc="http://schemas.openxmlformats.org/markup-compatibility/2006">
              <mc:Choice xmlns:v="urn:schemas-microsoft-com:vml" Requires="v">
                <p:oleObj spid="_x0000_s46174" name="Equation" r:id="rId7" imgW="1905000" imgH="482600" progId="">
                  <p:embed/>
                </p:oleObj>
              </mc:Choice>
              <mc:Fallback>
                <p:oleObj name="Equation" r:id="rId7" imgW="1905000" imgH="482600" progId="">
                  <p:embed/>
                  <p:pic>
                    <p:nvPicPr>
                      <p:cNvPr id="0" name="Picture 34"/>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69407" y="2719917"/>
                        <a:ext cx="3175000" cy="804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oleObj>
              </mc:Fallback>
            </mc:AlternateContent>
          </a:graphicData>
        </a:graphic>
      </p:graphicFrame>
      <p:graphicFrame>
        <p:nvGraphicFramePr>
          <p:cNvPr id="10" name="Object 30"/>
          <p:cNvGraphicFramePr>
            <a:graphicFrameLocks/>
          </p:cNvGraphicFramePr>
          <p:nvPr/>
        </p:nvGraphicFramePr>
        <p:xfrm>
          <a:off x="4572000" y="4534958"/>
          <a:ext cx="952500" cy="698500"/>
        </p:xfrm>
        <a:graphic>
          <a:graphicData uri="http://schemas.openxmlformats.org/presentationml/2006/ole">
            <mc:AlternateContent xmlns:mc="http://schemas.openxmlformats.org/markup-compatibility/2006">
              <mc:Choice xmlns:v="urn:schemas-microsoft-com:vml" Requires="v">
                <p:oleObj spid="_x0000_s46175" name="Equation" r:id="rId9" imgW="571252" imgH="418918" progId="">
                  <p:embed/>
                </p:oleObj>
              </mc:Choice>
              <mc:Fallback>
                <p:oleObj name="Equation" r:id="rId9" imgW="571252" imgH="418918" progId="">
                  <p:embed/>
                  <p:pic>
                    <p:nvPicPr>
                      <p:cNvPr id="0" name="Picture 35"/>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72000" y="4534958"/>
                        <a:ext cx="9525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prstDash val="dash"/>
                            <a:miter lim="800000"/>
                            <a:headEnd/>
                            <a:tailEnd/>
                          </a14:hiddenLine>
                        </a:ext>
                      </a:extLst>
                    </p:spPr>
                  </p:pic>
                </p:oleObj>
              </mc:Fallback>
            </mc:AlternateContent>
          </a:graphicData>
        </a:graphic>
      </p:graphicFrame>
      <p:graphicFrame>
        <p:nvGraphicFramePr>
          <p:cNvPr id="23" name="Object 30"/>
          <p:cNvGraphicFramePr>
            <a:graphicFrameLocks/>
          </p:cNvGraphicFramePr>
          <p:nvPr/>
        </p:nvGraphicFramePr>
        <p:xfrm>
          <a:off x="2032000" y="5290344"/>
          <a:ext cx="3407833" cy="719667"/>
        </p:xfrm>
        <a:graphic>
          <a:graphicData uri="http://schemas.openxmlformats.org/presentationml/2006/ole">
            <mc:AlternateContent xmlns:mc="http://schemas.openxmlformats.org/markup-compatibility/2006">
              <mc:Choice xmlns:v="urn:schemas-microsoft-com:vml" Requires="v">
                <p:oleObj spid="_x0000_s46176" name="Equation" r:id="rId11" imgW="2044700" imgH="431800" progId="">
                  <p:embed/>
                </p:oleObj>
              </mc:Choice>
              <mc:Fallback>
                <p:oleObj name="Equation" r:id="rId11" imgW="2044700" imgH="431800" progId="">
                  <p:embed/>
                  <p:pic>
                    <p:nvPicPr>
                      <p:cNvPr id="0" name="Picture 36"/>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032000" y="5290344"/>
                        <a:ext cx="3407833" cy="719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oleObj>
              </mc:Fallback>
            </mc:AlternateContent>
          </a:graphicData>
        </a:graphic>
      </p:graphicFrame>
      <p:sp>
        <p:nvSpPr>
          <p:cNvPr id="11" name="日付プレースホルダ 10"/>
          <p:cNvSpPr>
            <a:spLocks noGrp="1"/>
          </p:cNvSpPr>
          <p:nvPr>
            <p:ph type="dt" sz="half" idx="10"/>
          </p:nvPr>
        </p:nvSpPr>
        <p:spPr/>
        <p:txBody>
          <a:bodyPr/>
          <a:lstStyle/>
          <a:p>
            <a:pPr>
              <a:defRPr/>
            </a:pPr>
            <a:fld id="{339D1D63-5172-43F8-8289-BCA0273FAEE4}" type="datetime1">
              <a:rPr lang="ja-JP" altLang="en-US" smtClean="0"/>
              <a:t>2017/9/17</a:t>
            </a:fld>
            <a:endParaRPr lang="ja-JP" altLang="en-US"/>
          </a:p>
        </p:txBody>
      </p:sp>
      <p:sp>
        <p:nvSpPr>
          <p:cNvPr id="12" name="フッター プレースホルダ 11"/>
          <p:cNvSpPr>
            <a:spLocks noGrp="1"/>
          </p:cNvSpPr>
          <p:nvPr>
            <p:ph type="ftr" sz="quarter" idx="11"/>
          </p:nvPr>
        </p:nvSpPr>
        <p:spPr/>
        <p:txBody>
          <a:bodyPr/>
          <a:lstStyle/>
          <a:p>
            <a:pPr>
              <a:defRPr/>
            </a:pPr>
            <a:r>
              <a:rPr lang="en-US" altLang="ja-JP"/>
              <a:t>Seoul U. Seminer</a:t>
            </a:r>
            <a:endParaRPr lang="ja-JP" altLang="en-US"/>
          </a:p>
        </p:txBody>
      </p:sp>
    </p:spTree>
    <p:extLst>
      <p:ext uri="{BB962C8B-B14F-4D97-AF65-F5344CB8AC3E}">
        <p14:creationId xmlns:p14="http://schemas.microsoft.com/office/powerpoint/2010/main" val="1008948253"/>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 calcmode="lin" valueType="num">
                                      <p:cBhvr additive="base">
                                        <p:cTn id="7" dur="500" fill="hold"/>
                                        <p:tgtEl>
                                          <p:spTgt spid="1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9">
                                            <p:txEl>
                                              <p:pRg st="1" end="1"/>
                                            </p:txEl>
                                          </p:spTgt>
                                        </p:tgtEl>
                                        <p:attrNameLst>
                                          <p:attrName>style.visibility</p:attrName>
                                        </p:attrNameLst>
                                      </p:cBhvr>
                                      <p:to>
                                        <p:strVal val="visible"/>
                                      </p:to>
                                    </p:set>
                                    <p:anim calcmode="lin" valueType="num">
                                      <p:cBhvr additive="base">
                                        <p:cTn id="13" dur="500" fill="hold"/>
                                        <p:tgtEl>
                                          <p:spTgt spid="19">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9">
                                            <p:txEl>
                                              <p:pRg st="1" end="1"/>
                                            </p:txEl>
                                          </p:spTgt>
                                        </p:tgtEl>
                                        <p:attrNameLst>
                                          <p:attrName>ppt_y</p:attrName>
                                        </p:attrNameLst>
                                      </p:cBhvr>
                                      <p:tavLst>
                                        <p:tav tm="0">
                                          <p:val>
                                            <p:strVal val="#ppt_y"/>
                                          </p:val>
                                        </p:tav>
                                        <p:tav tm="100000">
                                          <p:val>
                                            <p:strVal val="#ppt_y"/>
                                          </p:val>
                                        </p:tav>
                                      </p:tavLst>
                                    </p:anim>
                                  </p:childTnLst>
                                </p:cTn>
                              </p:par>
                            </p:childTnLst>
                          </p:cTn>
                        </p:par>
                        <p:par>
                          <p:cTn id="15" fill="hold" nodeType="afterGroup">
                            <p:stCondLst>
                              <p:cond delay="500"/>
                            </p:stCondLst>
                            <p:childTnLst>
                              <p:par>
                                <p:cTn id="16" presetID="22" presetClass="entr" presetSubtype="8" fill="hold" nodeType="after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left)">
                                      <p:cBhvr>
                                        <p:cTn id="18" dur="500"/>
                                        <p:tgtEl>
                                          <p:spTgt spid="18"/>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19">
                                            <p:txEl>
                                              <p:pRg st="3" end="3"/>
                                            </p:txEl>
                                          </p:spTgt>
                                        </p:tgtEl>
                                        <p:attrNameLst>
                                          <p:attrName>style.visibility</p:attrName>
                                        </p:attrNameLst>
                                      </p:cBhvr>
                                      <p:to>
                                        <p:strVal val="visible"/>
                                      </p:to>
                                    </p:set>
                                    <p:anim calcmode="lin" valueType="num">
                                      <p:cBhvr additive="base">
                                        <p:cTn id="23" dur="500" fill="hold"/>
                                        <p:tgtEl>
                                          <p:spTgt spid="19">
                                            <p:txEl>
                                              <p:pRg st="3" end="3"/>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19">
                                            <p:txEl>
                                              <p:pRg st="3" end="3"/>
                                            </p:txEl>
                                          </p:spTgt>
                                        </p:tgtEl>
                                        <p:attrNameLst>
                                          <p:attrName>ppt_y</p:attrName>
                                        </p:attrNameLst>
                                      </p:cBhvr>
                                      <p:tavLst>
                                        <p:tav tm="0">
                                          <p:val>
                                            <p:strVal val="#ppt_y"/>
                                          </p:val>
                                        </p:tav>
                                        <p:tav tm="100000">
                                          <p:val>
                                            <p:strVal val="#ppt_y"/>
                                          </p:val>
                                        </p:tav>
                                      </p:tavLst>
                                    </p:anim>
                                  </p:childTnLst>
                                </p:cTn>
                              </p:par>
                            </p:childTnLst>
                          </p:cTn>
                        </p:par>
                        <p:par>
                          <p:cTn id="25" fill="hold" nodeType="afterGroup">
                            <p:stCondLst>
                              <p:cond delay="500"/>
                            </p:stCondLst>
                            <p:childTnLst>
                              <p:par>
                                <p:cTn id="26" presetID="22" presetClass="entr" presetSubtype="8" fill="hold"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left)">
                                      <p:cBhvr>
                                        <p:cTn id="28" dur="500"/>
                                        <p:tgtEl>
                                          <p:spTgt spid="9"/>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8" fill="hold" grpId="0" nodeType="clickEffect">
                                  <p:stCondLst>
                                    <p:cond delay="0"/>
                                  </p:stCondLst>
                                  <p:childTnLst>
                                    <p:set>
                                      <p:cBhvr>
                                        <p:cTn id="32" dur="1" fill="hold">
                                          <p:stCondLst>
                                            <p:cond delay="0"/>
                                          </p:stCondLst>
                                        </p:cTn>
                                        <p:tgtEl>
                                          <p:spTgt spid="19">
                                            <p:txEl>
                                              <p:pRg st="4" end="4"/>
                                            </p:txEl>
                                          </p:spTgt>
                                        </p:tgtEl>
                                        <p:attrNameLst>
                                          <p:attrName>style.visibility</p:attrName>
                                        </p:attrNameLst>
                                      </p:cBhvr>
                                      <p:to>
                                        <p:strVal val="visible"/>
                                      </p:to>
                                    </p:set>
                                    <p:anim calcmode="lin" valueType="num">
                                      <p:cBhvr additive="base">
                                        <p:cTn id="33" dur="500" fill="hold"/>
                                        <p:tgtEl>
                                          <p:spTgt spid="19">
                                            <p:txEl>
                                              <p:pRg st="4" end="4"/>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19">
                                            <p:txEl>
                                              <p:pRg st="4" end="4"/>
                                            </p:txEl>
                                          </p:spTgt>
                                        </p:tgtEl>
                                        <p:attrNameLst>
                                          <p:attrName>ppt_y</p:attrName>
                                        </p:attrNameLst>
                                      </p:cBhvr>
                                      <p:tavLst>
                                        <p:tav tm="0">
                                          <p:val>
                                            <p:strVal val="#ppt_y"/>
                                          </p:val>
                                        </p:tav>
                                        <p:tav tm="100000">
                                          <p:val>
                                            <p:strVal val="#ppt_y"/>
                                          </p:val>
                                        </p:tav>
                                      </p:tavLst>
                                    </p:anim>
                                  </p:childTnLst>
                                </p:cTn>
                              </p:par>
                              <p:par>
                                <p:cTn id="35" presetID="2" presetClass="entr" presetSubtype="8" fill="hold" grpId="0" nodeType="withEffect">
                                  <p:stCondLst>
                                    <p:cond delay="0"/>
                                  </p:stCondLst>
                                  <p:childTnLst>
                                    <p:set>
                                      <p:cBhvr>
                                        <p:cTn id="36" dur="1" fill="hold">
                                          <p:stCondLst>
                                            <p:cond delay="0"/>
                                          </p:stCondLst>
                                        </p:cTn>
                                        <p:tgtEl>
                                          <p:spTgt spid="19">
                                            <p:txEl>
                                              <p:pRg st="5" end="5"/>
                                            </p:txEl>
                                          </p:spTgt>
                                        </p:tgtEl>
                                        <p:attrNameLst>
                                          <p:attrName>style.visibility</p:attrName>
                                        </p:attrNameLst>
                                      </p:cBhvr>
                                      <p:to>
                                        <p:strVal val="visible"/>
                                      </p:to>
                                    </p:set>
                                    <p:anim calcmode="lin" valueType="num">
                                      <p:cBhvr additive="base">
                                        <p:cTn id="37" dur="500" fill="hold"/>
                                        <p:tgtEl>
                                          <p:spTgt spid="19">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9">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19">
                                            <p:txEl>
                                              <p:pRg st="6" end="6"/>
                                            </p:txEl>
                                          </p:spTgt>
                                        </p:tgtEl>
                                        <p:attrNameLst>
                                          <p:attrName>style.visibility</p:attrName>
                                        </p:attrNameLst>
                                      </p:cBhvr>
                                      <p:to>
                                        <p:strVal val="visible"/>
                                      </p:to>
                                    </p:set>
                                    <p:anim calcmode="lin" valueType="num">
                                      <p:cBhvr additive="base">
                                        <p:cTn id="43" dur="500" fill="hold"/>
                                        <p:tgtEl>
                                          <p:spTgt spid="19">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19">
                                            <p:txEl>
                                              <p:pRg st="6" end="6"/>
                                            </p:txEl>
                                          </p:spTgt>
                                        </p:tgtEl>
                                        <p:attrNameLst>
                                          <p:attrName>ppt_y</p:attrName>
                                        </p:attrNameLst>
                                      </p:cBhvr>
                                      <p:tavLst>
                                        <p:tav tm="0">
                                          <p:val>
                                            <p:strVal val="#ppt_y"/>
                                          </p:val>
                                        </p:tav>
                                        <p:tav tm="100000">
                                          <p:val>
                                            <p:strVal val="#ppt_y"/>
                                          </p:val>
                                        </p:tav>
                                      </p:tavLst>
                                    </p:anim>
                                  </p:childTnLst>
                                </p:cTn>
                              </p:par>
                              <p:par>
                                <p:cTn id="45" presetID="2" presetClass="entr" presetSubtype="8" fill="hold" grpId="0" nodeType="withEffect">
                                  <p:stCondLst>
                                    <p:cond delay="0"/>
                                  </p:stCondLst>
                                  <p:childTnLst>
                                    <p:set>
                                      <p:cBhvr>
                                        <p:cTn id="46" dur="1" fill="hold">
                                          <p:stCondLst>
                                            <p:cond delay="0"/>
                                          </p:stCondLst>
                                        </p:cTn>
                                        <p:tgtEl>
                                          <p:spTgt spid="19">
                                            <p:txEl>
                                              <p:pRg st="7" end="7"/>
                                            </p:txEl>
                                          </p:spTgt>
                                        </p:tgtEl>
                                        <p:attrNameLst>
                                          <p:attrName>style.visibility</p:attrName>
                                        </p:attrNameLst>
                                      </p:cBhvr>
                                      <p:to>
                                        <p:strVal val="visible"/>
                                      </p:to>
                                    </p:set>
                                    <p:anim calcmode="lin" valueType="num">
                                      <p:cBhvr additive="base">
                                        <p:cTn id="47" dur="500" fill="hold"/>
                                        <p:tgtEl>
                                          <p:spTgt spid="19">
                                            <p:txEl>
                                              <p:pRg st="7" end="7"/>
                                            </p:txEl>
                                          </p:spTgt>
                                        </p:tgtEl>
                                        <p:attrNameLst>
                                          <p:attrName>ppt_x</p:attrName>
                                        </p:attrNameLst>
                                      </p:cBhvr>
                                      <p:tavLst>
                                        <p:tav tm="0">
                                          <p:val>
                                            <p:strVal val="0-#ppt_w/2"/>
                                          </p:val>
                                        </p:tav>
                                        <p:tav tm="100000">
                                          <p:val>
                                            <p:strVal val="#ppt_x"/>
                                          </p:val>
                                        </p:tav>
                                      </p:tavLst>
                                    </p:anim>
                                    <p:anim calcmode="lin" valueType="num">
                                      <p:cBhvr additive="base">
                                        <p:cTn id="48" dur="500" fill="hold"/>
                                        <p:tgtEl>
                                          <p:spTgt spid="19">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2" presetClass="entr" presetSubtype="8" fill="hold" grpId="0" nodeType="clickEffect">
                                  <p:stCondLst>
                                    <p:cond delay="0"/>
                                  </p:stCondLst>
                                  <p:childTnLst>
                                    <p:set>
                                      <p:cBhvr>
                                        <p:cTn id="52" dur="1" fill="hold">
                                          <p:stCondLst>
                                            <p:cond delay="0"/>
                                          </p:stCondLst>
                                        </p:cTn>
                                        <p:tgtEl>
                                          <p:spTgt spid="19">
                                            <p:txEl>
                                              <p:pRg st="9" end="9"/>
                                            </p:txEl>
                                          </p:spTgt>
                                        </p:tgtEl>
                                        <p:attrNameLst>
                                          <p:attrName>style.visibility</p:attrName>
                                        </p:attrNameLst>
                                      </p:cBhvr>
                                      <p:to>
                                        <p:strVal val="visible"/>
                                      </p:to>
                                    </p:set>
                                    <p:anim calcmode="lin" valueType="num">
                                      <p:cBhvr additive="base">
                                        <p:cTn id="53" dur="500" fill="hold"/>
                                        <p:tgtEl>
                                          <p:spTgt spid="19">
                                            <p:txEl>
                                              <p:pRg st="9" end="9"/>
                                            </p:txEl>
                                          </p:spTgt>
                                        </p:tgtEl>
                                        <p:attrNameLst>
                                          <p:attrName>ppt_x</p:attrName>
                                        </p:attrNameLst>
                                      </p:cBhvr>
                                      <p:tavLst>
                                        <p:tav tm="0">
                                          <p:val>
                                            <p:strVal val="0-#ppt_w/2"/>
                                          </p:val>
                                        </p:tav>
                                        <p:tav tm="100000">
                                          <p:val>
                                            <p:strVal val="#ppt_x"/>
                                          </p:val>
                                        </p:tav>
                                      </p:tavLst>
                                    </p:anim>
                                    <p:anim calcmode="lin" valueType="num">
                                      <p:cBhvr additive="base">
                                        <p:cTn id="54" dur="500" fill="hold"/>
                                        <p:tgtEl>
                                          <p:spTgt spid="19">
                                            <p:txEl>
                                              <p:pRg st="9" end="9"/>
                                            </p:txEl>
                                          </p:spTgt>
                                        </p:tgtEl>
                                        <p:attrNameLst>
                                          <p:attrName>ppt_y</p:attrName>
                                        </p:attrNameLst>
                                      </p:cBhvr>
                                      <p:tavLst>
                                        <p:tav tm="0">
                                          <p:val>
                                            <p:strVal val="#ppt_y"/>
                                          </p:val>
                                        </p:tav>
                                        <p:tav tm="100000">
                                          <p:val>
                                            <p:strVal val="#ppt_y"/>
                                          </p:val>
                                        </p:tav>
                                      </p:tavLst>
                                    </p:anim>
                                  </p:childTnLst>
                                </p:cTn>
                              </p:par>
                            </p:childTnLst>
                          </p:cTn>
                        </p:par>
                        <p:par>
                          <p:cTn id="55" fill="hold" nodeType="afterGroup">
                            <p:stCondLst>
                              <p:cond delay="500"/>
                            </p:stCondLst>
                            <p:childTnLst>
                              <p:par>
                                <p:cTn id="56" presetID="22" presetClass="entr" presetSubtype="8" fill="hold" nodeType="afterEffect">
                                  <p:stCondLst>
                                    <p:cond delay="0"/>
                                  </p:stCondLst>
                                  <p:childTnLst>
                                    <p:set>
                                      <p:cBhvr>
                                        <p:cTn id="57" dur="1" fill="hold">
                                          <p:stCondLst>
                                            <p:cond delay="0"/>
                                          </p:stCondLst>
                                        </p:cTn>
                                        <p:tgtEl>
                                          <p:spTgt spid="10"/>
                                        </p:tgtEl>
                                        <p:attrNameLst>
                                          <p:attrName>style.visibility</p:attrName>
                                        </p:attrNameLst>
                                      </p:cBhvr>
                                      <p:to>
                                        <p:strVal val="visible"/>
                                      </p:to>
                                    </p:set>
                                    <p:animEffect transition="in" filter="wipe(left)">
                                      <p:cBhvr>
                                        <p:cTn id="58" dur="500"/>
                                        <p:tgtEl>
                                          <p:spTgt spid="10"/>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22" presetClass="entr" presetSubtype="8" fill="hold" nodeType="click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wipe(left)">
                                      <p:cBhvr>
                                        <p:cTn id="6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bld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Box 23"/>
          <p:cNvSpPr txBox="1">
            <a:spLocks noChangeArrowheads="1"/>
          </p:cNvSpPr>
          <p:nvPr/>
        </p:nvSpPr>
        <p:spPr bwMode="auto">
          <a:xfrm>
            <a:off x="254000" y="1931458"/>
            <a:ext cx="8763000" cy="4401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285739" indent="-285739">
              <a:buFontTx/>
              <a:buChar char="•"/>
            </a:pPr>
            <a:r>
              <a:rPr lang="en-US" altLang="en-US" sz="2000">
                <a:solidFill>
                  <a:srgbClr val="2D2DB9"/>
                </a:solidFill>
              </a:rPr>
              <a:t>Let the operator on the right act to the left on both sides:</a:t>
            </a:r>
          </a:p>
          <a:p>
            <a:pPr marL="285739" indent="-285739">
              <a:buFontTx/>
              <a:buChar char="•"/>
            </a:pPr>
            <a:endParaRPr lang="en-US" altLang="en-US" sz="2000">
              <a:solidFill>
                <a:srgbClr val="2D2DB9"/>
              </a:solidFill>
            </a:endParaRPr>
          </a:p>
          <a:p>
            <a:pPr marL="285739" indent="-285739">
              <a:buFontTx/>
              <a:buChar char="•"/>
            </a:pPr>
            <a:endParaRPr lang="en-US" altLang="en-US" sz="2000">
              <a:solidFill>
                <a:srgbClr val="2D2DB9"/>
              </a:solidFill>
            </a:endParaRPr>
          </a:p>
          <a:p>
            <a:pPr marL="285739" indent="-285739">
              <a:buFontTx/>
              <a:buChar char="•"/>
            </a:pPr>
            <a:endParaRPr lang="en-US" altLang="en-US" sz="2000">
              <a:solidFill>
                <a:srgbClr val="2D2DB9"/>
              </a:solidFill>
            </a:endParaRPr>
          </a:p>
          <a:p>
            <a:pPr marL="285739" indent="-285739">
              <a:buFontTx/>
              <a:buChar char="•"/>
            </a:pPr>
            <a:r>
              <a:rPr lang="en-US" altLang="en-US" sz="2000">
                <a:solidFill>
                  <a:srgbClr val="2D2DB9"/>
                </a:solidFill>
              </a:rPr>
              <a:t>The right side we’ve worked out before</a:t>
            </a:r>
          </a:p>
          <a:p>
            <a:pPr marL="285739" indent="-285739">
              <a:buFontTx/>
              <a:buChar char="•"/>
            </a:pPr>
            <a:r>
              <a:rPr lang="en-US" altLang="en-US" sz="2000">
                <a:solidFill>
                  <a:srgbClr val="006600"/>
                </a:solidFill>
              </a:rPr>
              <a:t>On the left side, we’d like to reverse the order, but the operators don’t commute</a:t>
            </a:r>
          </a:p>
          <a:p>
            <a:pPr marL="285739" indent="-285739">
              <a:buFontTx/>
              <a:buChar char="•"/>
            </a:pPr>
            <a:endParaRPr lang="en-US" altLang="en-US" sz="2000">
              <a:solidFill>
                <a:srgbClr val="2D2DB9"/>
              </a:solidFill>
            </a:endParaRPr>
          </a:p>
          <a:p>
            <a:pPr marL="285739" indent="-285739">
              <a:buFontTx/>
              <a:buChar char="•"/>
            </a:pPr>
            <a:endParaRPr lang="en-US" altLang="en-US" sz="2000">
              <a:solidFill>
                <a:srgbClr val="2D2DB9"/>
              </a:solidFill>
            </a:endParaRPr>
          </a:p>
          <a:p>
            <a:pPr marL="285739" indent="-285739">
              <a:buFontTx/>
              <a:buChar char="•"/>
            </a:pPr>
            <a:r>
              <a:rPr lang="en-US" altLang="en-US" sz="2000">
                <a:solidFill>
                  <a:srgbClr val="9900CC"/>
                </a:solidFill>
              </a:rPr>
              <a:t>So we can reverse</a:t>
            </a:r>
            <a:br>
              <a:rPr lang="en-US" altLang="en-US" sz="2000">
                <a:solidFill>
                  <a:srgbClr val="9900CC"/>
                </a:solidFill>
              </a:rPr>
            </a:br>
            <a:r>
              <a:rPr lang="en-US" altLang="en-US" sz="2000">
                <a:solidFill>
                  <a:srgbClr val="9900CC"/>
                </a:solidFill>
              </a:rPr>
              <a:t>the order if we add</a:t>
            </a:r>
            <a:br>
              <a:rPr lang="en-US" altLang="en-US" sz="2000">
                <a:solidFill>
                  <a:srgbClr val="9900CC"/>
                </a:solidFill>
              </a:rPr>
            </a:br>
            <a:r>
              <a:rPr lang="en-US" altLang="en-US" sz="2000">
                <a:solidFill>
                  <a:srgbClr val="9900CC"/>
                </a:solidFill>
              </a:rPr>
              <a:t>this term in:</a:t>
            </a:r>
          </a:p>
          <a:p>
            <a:pPr marL="285739" indent="-285739">
              <a:buFontTx/>
              <a:buChar char="•"/>
            </a:pPr>
            <a:r>
              <a:rPr lang="en-US" altLang="en-US" sz="2000">
                <a:solidFill>
                  <a:srgbClr val="FF0000"/>
                </a:solidFill>
              </a:rPr>
              <a:t>Use expression</a:t>
            </a:r>
            <a:br>
              <a:rPr lang="en-US" altLang="en-US" sz="2000">
                <a:solidFill>
                  <a:srgbClr val="FF0000"/>
                </a:solidFill>
              </a:rPr>
            </a:br>
            <a:r>
              <a:rPr lang="en-US" altLang="en-US" sz="2000">
                <a:solidFill>
                  <a:srgbClr val="FF0000"/>
                </a:solidFill>
              </a:rPr>
              <a:t>above on first term:</a:t>
            </a:r>
            <a:endParaRPr lang="en-US" altLang="en-US" sz="1667">
              <a:solidFill>
                <a:srgbClr val="FF0000"/>
              </a:solidFill>
            </a:endParaRPr>
          </a:p>
        </p:txBody>
      </p:sp>
      <p:sp>
        <p:nvSpPr>
          <p:cNvPr id="15" name="Text Box 3"/>
          <p:cNvSpPr txBox="1">
            <a:spLocks noChangeArrowheads="1"/>
          </p:cNvSpPr>
          <p:nvPr/>
        </p:nvSpPr>
        <p:spPr bwMode="auto">
          <a:xfrm>
            <a:off x="0" y="571500"/>
            <a:ext cx="9144000" cy="656655"/>
          </a:xfrm>
          <a:prstGeom prst="rect">
            <a:avLst/>
          </a:prstGeom>
          <a:solidFill>
            <a:schemeClr val="accent6"/>
          </a:solidFill>
          <a:ln>
            <a:noFill/>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defRPr/>
            </a:pPr>
            <a:r>
              <a:rPr lang="en-US" altLang="en-US" sz="3667" dirty="0">
                <a:solidFill>
                  <a:schemeClr val="bg1"/>
                </a:solidFill>
              </a:rPr>
              <a:t>We Want to Square This Expression</a:t>
            </a:r>
          </a:p>
        </p:txBody>
      </p:sp>
      <p:graphicFrame>
        <p:nvGraphicFramePr>
          <p:cNvPr id="16388" name="Object 30"/>
          <p:cNvGraphicFramePr>
            <a:graphicFrameLocks/>
          </p:cNvGraphicFramePr>
          <p:nvPr/>
        </p:nvGraphicFramePr>
        <p:xfrm>
          <a:off x="2868084" y="1283229"/>
          <a:ext cx="3407833" cy="719667"/>
        </p:xfrm>
        <a:graphic>
          <a:graphicData uri="http://schemas.openxmlformats.org/presentationml/2006/ole">
            <mc:AlternateContent xmlns:mc="http://schemas.openxmlformats.org/markup-compatibility/2006">
              <mc:Choice xmlns:v="urn:schemas-microsoft-com:vml" Requires="v">
                <p:oleObj spid="_x0000_s47268" name="Equation" r:id="rId3" imgW="2044700" imgH="431800" progId="">
                  <p:embed/>
                </p:oleObj>
              </mc:Choice>
              <mc:Fallback>
                <p:oleObj name="Equation" r:id="rId3" imgW="2044700" imgH="431800" progId="">
                  <p:embed/>
                  <p:pic>
                    <p:nvPicPr>
                      <p:cNvPr id="0" name="Picture 56"/>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68084" y="1283229"/>
                        <a:ext cx="3407833" cy="719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oleObj>
              </mc:Fallback>
            </mc:AlternateContent>
          </a:graphicData>
        </a:graphic>
      </p:graphicFrame>
      <p:graphicFrame>
        <p:nvGraphicFramePr>
          <p:cNvPr id="17" name="Object 30"/>
          <p:cNvGraphicFramePr>
            <a:graphicFrameLocks/>
          </p:cNvGraphicFramePr>
          <p:nvPr/>
        </p:nvGraphicFramePr>
        <p:xfrm>
          <a:off x="952500" y="2414323"/>
          <a:ext cx="5080000" cy="719667"/>
        </p:xfrm>
        <a:graphic>
          <a:graphicData uri="http://schemas.openxmlformats.org/presentationml/2006/ole">
            <mc:AlternateContent xmlns:mc="http://schemas.openxmlformats.org/markup-compatibility/2006">
              <mc:Choice xmlns:v="urn:schemas-microsoft-com:vml" Requires="v">
                <p:oleObj spid="_x0000_s47269" name="Equation" r:id="rId5" imgW="3048000" imgH="431800" progId="">
                  <p:embed/>
                </p:oleObj>
              </mc:Choice>
              <mc:Fallback>
                <p:oleObj name="Equation" r:id="rId5" imgW="3048000" imgH="431800" progId="">
                  <p:embed/>
                  <p:pic>
                    <p:nvPicPr>
                      <p:cNvPr id="0" name="Picture 57"/>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2500" y="2414323"/>
                        <a:ext cx="5080000" cy="719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oleObj>
              </mc:Fallback>
            </mc:AlternateContent>
          </a:graphicData>
        </a:graphic>
      </p:graphicFrame>
      <p:graphicFrame>
        <p:nvGraphicFramePr>
          <p:cNvPr id="20" name="Object 30"/>
          <p:cNvGraphicFramePr>
            <a:graphicFrameLocks/>
          </p:cNvGraphicFramePr>
          <p:nvPr/>
        </p:nvGraphicFramePr>
        <p:xfrm>
          <a:off x="6032500" y="2541323"/>
          <a:ext cx="1883833" cy="465667"/>
        </p:xfrm>
        <a:graphic>
          <a:graphicData uri="http://schemas.openxmlformats.org/presentationml/2006/ole">
            <mc:AlternateContent xmlns:mc="http://schemas.openxmlformats.org/markup-compatibility/2006">
              <mc:Choice xmlns:v="urn:schemas-microsoft-com:vml" Requires="v">
                <p:oleObj spid="_x0000_s47270" name="Equation" r:id="rId7" imgW="1130300" imgH="279400" progId="">
                  <p:embed/>
                </p:oleObj>
              </mc:Choice>
              <mc:Fallback>
                <p:oleObj name="Equation" r:id="rId7" imgW="1130300" imgH="279400" progId="">
                  <p:embed/>
                  <p:pic>
                    <p:nvPicPr>
                      <p:cNvPr id="0" name="Picture 58"/>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32500" y="2541323"/>
                        <a:ext cx="1883833" cy="465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oleObj>
              </mc:Fallback>
            </mc:AlternateContent>
          </a:graphicData>
        </a:graphic>
      </p:graphicFrame>
      <p:graphicFrame>
        <p:nvGraphicFramePr>
          <p:cNvPr id="21" name="Object 30"/>
          <p:cNvGraphicFramePr>
            <a:graphicFrameLocks/>
          </p:cNvGraphicFramePr>
          <p:nvPr>
            <p:extLst>
              <p:ext uri="{D42A27DB-BD31-4B8C-83A1-F6EECF244321}">
                <p14:modId xmlns:p14="http://schemas.microsoft.com/office/powerpoint/2010/main" val="2812436173"/>
              </p:ext>
            </p:extLst>
          </p:nvPr>
        </p:nvGraphicFramePr>
        <p:xfrm>
          <a:off x="264584" y="4103019"/>
          <a:ext cx="2836333" cy="465667"/>
        </p:xfrm>
        <a:graphic>
          <a:graphicData uri="http://schemas.openxmlformats.org/presentationml/2006/ole">
            <mc:AlternateContent xmlns:mc="http://schemas.openxmlformats.org/markup-compatibility/2006">
              <mc:Choice xmlns:v="urn:schemas-microsoft-com:vml" Requires="v">
                <p:oleObj spid="_x0000_s47271" name="Equation" r:id="rId9" imgW="1701800" imgH="279400" progId="">
                  <p:embed/>
                </p:oleObj>
              </mc:Choice>
              <mc:Fallback>
                <p:oleObj name="Equation" r:id="rId9" imgW="1701800" imgH="279400" progId="">
                  <p:embed/>
                  <p:pic>
                    <p:nvPicPr>
                      <p:cNvPr id="0" name="Picture 59"/>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4584" y="4103019"/>
                        <a:ext cx="2836333" cy="465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oleObj>
              </mc:Fallback>
            </mc:AlternateContent>
          </a:graphicData>
        </a:graphic>
      </p:graphicFrame>
      <p:graphicFrame>
        <p:nvGraphicFramePr>
          <p:cNvPr id="23" name="Object 30"/>
          <p:cNvGraphicFramePr>
            <a:graphicFrameLocks/>
          </p:cNvGraphicFramePr>
          <p:nvPr>
            <p:extLst>
              <p:ext uri="{D42A27DB-BD31-4B8C-83A1-F6EECF244321}">
                <p14:modId xmlns:p14="http://schemas.microsoft.com/office/powerpoint/2010/main" val="1365357359"/>
              </p:ext>
            </p:extLst>
          </p:nvPr>
        </p:nvGraphicFramePr>
        <p:xfrm>
          <a:off x="3053292" y="4111612"/>
          <a:ext cx="1841500" cy="465667"/>
        </p:xfrm>
        <a:graphic>
          <a:graphicData uri="http://schemas.openxmlformats.org/presentationml/2006/ole">
            <mc:AlternateContent xmlns:mc="http://schemas.openxmlformats.org/markup-compatibility/2006">
              <mc:Choice xmlns:v="urn:schemas-microsoft-com:vml" Requires="v">
                <p:oleObj spid="_x0000_s47272" name="Equation" r:id="rId11" imgW="1104900" imgH="279400" progId="">
                  <p:embed/>
                </p:oleObj>
              </mc:Choice>
              <mc:Fallback>
                <p:oleObj name="Equation" r:id="rId11" imgW="1104900" imgH="279400" progId="">
                  <p:embed/>
                  <p:pic>
                    <p:nvPicPr>
                      <p:cNvPr id="0" name="Picture 60"/>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053292" y="4111612"/>
                        <a:ext cx="1841500" cy="465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oleObj>
              </mc:Fallback>
            </mc:AlternateContent>
          </a:graphicData>
        </a:graphic>
      </p:graphicFrame>
      <p:graphicFrame>
        <p:nvGraphicFramePr>
          <p:cNvPr id="24" name="Object 30"/>
          <p:cNvGraphicFramePr>
            <a:graphicFrameLocks/>
          </p:cNvGraphicFramePr>
          <p:nvPr>
            <p:extLst>
              <p:ext uri="{D42A27DB-BD31-4B8C-83A1-F6EECF244321}">
                <p14:modId xmlns:p14="http://schemas.microsoft.com/office/powerpoint/2010/main" val="3227219403"/>
              </p:ext>
            </p:extLst>
          </p:nvPr>
        </p:nvGraphicFramePr>
        <p:xfrm>
          <a:off x="4847165" y="4101028"/>
          <a:ext cx="2137833" cy="465667"/>
        </p:xfrm>
        <a:graphic>
          <a:graphicData uri="http://schemas.openxmlformats.org/presentationml/2006/ole">
            <mc:AlternateContent xmlns:mc="http://schemas.openxmlformats.org/markup-compatibility/2006">
              <mc:Choice xmlns:v="urn:schemas-microsoft-com:vml" Requires="v">
                <p:oleObj spid="_x0000_s47273" name="Equation" r:id="rId13" imgW="1282700" imgH="279400" progId="">
                  <p:embed/>
                </p:oleObj>
              </mc:Choice>
              <mc:Fallback>
                <p:oleObj name="Equation" r:id="rId13" imgW="1282700" imgH="279400" progId="">
                  <p:embed/>
                  <p:pic>
                    <p:nvPicPr>
                      <p:cNvPr id="0" name="Picture 61"/>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847165" y="4101028"/>
                        <a:ext cx="2137833" cy="465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oleObj>
              </mc:Fallback>
            </mc:AlternateContent>
          </a:graphicData>
        </a:graphic>
      </p:graphicFrame>
      <p:graphicFrame>
        <p:nvGraphicFramePr>
          <p:cNvPr id="25" name="Object 30"/>
          <p:cNvGraphicFramePr>
            <a:graphicFrameLocks/>
          </p:cNvGraphicFramePr>
          <p:nvPr>
            <p:extLst>
              <p:ext uri="{D42A27DB-BD31-4B8C-83A1-F6EECF244321}">
                <p14:modId xmlns:p14="http://schemas.microsoft.com/office/powerpoint/2010/main" val="2448750884"/>
              </p:ext>
            </p:extLst>
          </p:nvPr>
        </p:nvGraphicFramePr>
        <p:xfrm>
          <a:off x="6974416" y="4113322"/>
          <a:ext cx="1587500" cy="338667"/>
        </p:xfrm>
        <a:graphic>
          <a:graphicData uri="http://schemas.openxmlformats.org/presentationml/2006/ole">
            <mc:AlternateContent xmlns:mc="http://schemas.openxmlformats.org/markup-compatibility/2006">
              <mc:Choice xmlns:v="urn:schemas-microsoft-com:vml" Requires="v">
                <p:oleObj spid="_x0000_s47274" name="Equation" r:id="rId15" imgW="952087" imgH="203112" progId="">
                  <p:embed/>
                </p:oleObj>
              </mc:Choice>
              <mc:Fallback>
                <p:oleObj name="Equation" r:id="rId15" imgW="952087" imgH="203112" progId="">
                  <p:embed/>
                  <p:pic>
                    <p:nvPicPr>
                      <p:cNvPr id="0" name="Picture 62"/>
                      <p:cNvPicPr>
                        <a:picLocks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974416" y="4113322"/>
                        <a:ext cx="1587500" cy="338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oleObj>
              </mc:Fallback>
            </mc:AlternateContent>
          </a:graphicData>
        </a:graphic>
      </p:graphicFrame>
      <p:graphicFrame>
        <p:nvGraphicFramePr>
          <p:cNvPr id="26" name="Object 30"/>
          <p:cNvGraphicFramePr>
            <a:graphicFrameLocks/>
          </p:cNvGraphicFramePr>
          <p:nvPr>
            <p:extLst>
              <p:ext uri="{D42A27DB-BD31-4B8C-83A1-F6EECF244321}">
                <p14:modId xmlns:p14="http://schemas.microsoft.com/office/powerpoint/2010/main" val="573426839"/>
              </p:ext>
            </p:extLst>
          </p:nvPr>
        </p:nvGraphicFramePr>
        <p:xfrm>
          <a:off x="2688166" y="4755745"/>
          <a:ext cx="6455833" cy="719667"/>
        </p:xfrm>
        <a:graphic>
          <a:graphicData uri="http://schemas.openxmlformats.org/presentationml/2006/ole">
            <mc:AlternateContent xmlns:mc="http://schemas.openxmlformats.org/markup-compatibility/2006">
              <mc:Choice xmlns:v="urn:schemas-microsoft-com:vml" Requires="v">
                <p:oleObj spid="_x0000_s47275" name="Equation" r:id="rId17" imgW="3873500" imgH="431800" progId="">
                  <p:embed/>
                </p:oleObj>
              </mc:Choice>
              <mc:Fallback>
                <p:oleObj name="Equation" r:id="rId17" imgW="3873500" imgH="431800" progId="">
                  <p:embed/>
                  <p:pic>
                    <p:nvPicPr>
                      <p:cNvPr id="0" name="Picture 63"/>
                      <p:cNvPicPr>
                        <a:picLocks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688166" y="4755745"/>
                        <a:ext cx="6455833" cy="719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oleObj>
              </mc:Fallback>
            </mc:AlternateContent>
          </a:graphicData>
        </a:graphic>
      </p:graphicFrame>
      <p:graphicFrame>
        <p:nvGraphicFramePr>
          <p:cNvPr id="27" name="Object 30"/>
          <p:cNvGraphicFramePr>
            <a:graphicFrameLocks/>
          </p:cNvGraphicFramePr>
          <p:nvPr>
            <p:extLst>
              <p:ext uri="{D42A27DB-BD31-4B8C-83A1-F6EECF244321}">
                <p14:modId xmlns:p14="http://schemas.microsoft.com/office/powerpoint/2010/main" val="2377717171"/>
              </p:ext>
            </p:extLst>
          </p:nvPr>
        </p:nvGraphicFramePr>
        <p:xfrm>
          <a:off x="3090333" y="5485996"/>
          <a:ext cx="5651500" cy="846667"/>
        </p:xfrm>
        <a:graphic>
          <a:graphicData uri="http://schemas.openxmlformats.org/presentationml/2006/ole">
            <mc:AlternateContent xmlns:mc="http://schemas.openxmlformats.org/markup-compatibility/2006">
              <mc:Choice xmlns:v="urn:schemas-microsoft-com:vml" Requires="v">
                <p:oleObj spid="_x0000_s47276" name="Equation" r:id="rId19" imgW="3390900" imgH="508000" progId="">
                  <p:embed/>
                </p:oleObj>
              </mc:Choice>
              <mc:Fallback>
                <p:oleObj name="Equation" r:id="rId19" imgW="3390900" imgH="508000" progId="">
                  <p:embed/>
                  <p:pic>
                    <p:nvPicPr>
                      <p:cNvPr id="0" name="Picture 64"/>
                      <p:cNvPicPr>
                        <a:picLocks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090333" y="5485996"/>
                        <a:ext cx="5651500" cy="846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oleObj>
              </mc:Fallback>
            </mc:AlternateContent>
          </a:graphicData>
        </a:graphic>
      </p:graphicFrame>
      <p:sp>
        <p:nvSpPr>
          <p:cNvPr id="13" name="日付プレースホルダ 12"/>
          <p:cNvSpPr>
            <a:spLocks noGrp="1"/>
          </p:cNvSpPr>
          <p:nvPr>
            <p:ph type="dt" sz="half" idx="10"/>
          </p:nvPr>
        </p:nvSpPr>
        <p:spPr/>
        <p:txBody>
          <a:bodyPr/>
          <a:lstStyle/>
          <a:p>
            <a:pPr>
              <a:defRPr/>
            </a:pPr>
            <a:fld id="{351BEAC6-F0FC-4368-BD61-C2F5928FCBF6}" type="datetime1">
              <a:rPr lang="ja-JP" altLang="en-US" smtClean="0"/>
              <a:t>2017/9/17</a:t>
            </a:fld>
            <a:endParaRPr lang="ja-JP" altLang="en-US"/>
          </a:p>
        </p:txBody>
      </p:sp>
      <p:sp>
        <p:nvSpPr>
          <p:cNvPr id="14" name="フッター プレースホルダ 13"/>
          <p:cNvSpPr>
            <a:spLocks noGrp="1"/>
          </p:cNvSpPr>
          <p:nvPr>
            <p:ph type="ftr" sz="quarter" idx="11"/>
          </p:nvPr>
        </p:nvSpPr>
        <p:spPr/>
        <p:txBody>
          <a:bodyPr/>
          <a:lstStyle/>
          <a:p>
            <a:pPr>
              <a:defRPr/>
            </a:pPr>
            <a:r>
              <a:rPr lang="en-US" altLang="ja-JP"/>
              <a:t>Seoul U. Seminer</a:t>
            </a:r>
            <a:endParaRPr lang="ja-JP" altLang="en-US"/>
          </a:p>
        </p:txBody>
      </p:sp>
    </p:spTree>
    <p:extLst>
      <p:ext uri="{BB962C8B-B14F-4D97-AF65-F5344CB8AC3E}">
        <p14:creationId xmlns:p14="http://schemas.microsoft.com/office/powerpoint/2010/main" val="3888249085"/>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 calcmode="lin" valueType="num">
                                      <p:cBhvr additive="base">
                                        <p:cTn id="7" dur="500" fill="hold"/>
                                        <p:tgtEl>
                                          <p:spTgt spid="1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9">
                                            <p:txEl>
                                              <p:pRg st="0" end="0"/>
                                            </p:txEl>
                                          </p:spTgt>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2" presetClass="entr" presetSubtype="8"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19">
                                            <p:txEl>
                                              <p:pRg st="4" end="4"/>
                                            </p:txEl>
                                          </p:spTgt>
                                        </p:tgtEl>
                                        <p:attrNameLst>
                                          <p:attrName>style.visibility</p:attrName>
                                        </p:attrNameLst>
                                      </p:cBhvr>
                                      <p:to>
                                        <p:strVal val="visible"/>
                                      </p:to>
                                    </p:set>
                                    <p:anim calcmode="lin" valueType="num">
                                      <p:cBhvr additive="base">
                                        <p:cTn id="17" dur="500" fill="hold"/>
                                        <p:tgtEl>
                                          <p:spTgt spid="19">
                                            <p:txEl>
                                              <p:pRg st="4" end="4"/>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19">
                                            <p:txEl>
                                              <p:pRg st="4" end="4"/>
                                            </p:txEl>
                                          </p:spTgt>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500"/>
                            </p:stCondLst>
                            <p:childTnLst>
                              <p:par>
                                <p:cTn id="20" presetID="22" presetClass="entr" presetSubtype="8" fill="hold" nodeType="after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left)">
                                      <p:cBhvr>
                                        <p:cTn id="22" dur="500"/>
                                        <p:tgtEl>
                                          <p:spTgt spid="2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19">
                                            <p:txEl>
                                              <p:pRg st="5" end="5"/>
                                            </p:txEl>
                                          </p:spTgt>
                                        </p:tgtEl>
                                        <p:attrNameLst>
                                          <p:attrName>style.visibility</p:attrName>
                                        </p:attrNameLst>
                                      </p:cBhvr>
                                      <p:to>
                                        <p:strVal val="visible"/>
                                      </p:to>
                                    </p:set>
                                    <p:anim calcmode="lin" valueType="num">
                                      <p:cBhvr additive="base">
                                        <p:cTn id="27" dur="500" fill="hold"/>
                                        <p:tgtEl>
                                          <p:spTgt spid="19">
                                            <p:txEl>
                                              <p:pRg st="5" end="5"/>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19">
                                            <p:txEl>
                                              <p:pRg st="5" end="5"/>
                                            </p:txEl>
                                          </p:spTgt>
                                        </p:tgtEl>
                                        <p:attrNameLst>
                                          <p:attrName>ppt_y</p:attrName>
                                        </p:attrNameLst>
                                      </p:cBhvr>
                                      <p:tavLst>
                                        <p:tav tm="0">
                                          <p:val>
                                            <p:strVal val="#ppt_y"/>
                                          </p:val>
                                        </p:tav>
                                        <p:tav tm="100000">
                                          <p:val>
                                            <p:strVal val="#ppt_y"/>
                                          </p:val>
                                        </p:tav>
                                      </p:tavLst>
                                    </p:anim>
                                  </p:childTnLst>
                                </p:cTn>
                              </p:par>
                            </p:childTnLst>
                          </p:cTn>
                        </p:par>
                        <p:par>
                          <p:cTn id="29" fill="hold" nodeType="afterGroup">
                            <p:stCondLst>
                              <p:cond delay="500"/>
                            </p:stCondLst>
                            <p:childTnLst>
                              <p:par>
                                <p:cTn id="30" presetID="22" presetClass="entr" presetSubtype="8" fill="hold" nodeType="after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wipe(left)">
                                      <p:cBhvr>
                                        <p:cTn id="32" dur="500"/>
                                        <p:tgtEl>
                                          <p:spTgt spid="21"/>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wipe(left)">
                                      <p:cBhvr>
                                        <p:cTn id="37" dur="500"/>
                                        <p:tgtEl>
                                          <p:spTgt spid="23"/>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wipe(left)">
                                      <p:cBhvr>
                                        <p:cTn id="42" dur="500"/>
                                        <p:tgtEl>
                                          <p:spTgt spid="24"/>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wipe(left)">
                                      <p:cBhvr>
                                        <p:cTn id="47" dur="500"/>
                                        <p:tgtEl>
                                          <p:spTgt spid="25"/>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 presetClass="entr" presetSubtype="8" fill="hold" grpId="0" nodeType="clickEffect">
                                  <p:stCondLst>
                                    <p:cond delay="0"/>
                                  </p:stCondLst>
                                  <p:childTnLst>
                                    <p:set>
                                      <p:cBhvr>
                                        <p:cTn id="51" dur="1" fill="hold">
                                          <p:stCondLst>
                                            <p:cond delay="0"/>
                                          </p:stCondLst>
                                        </p:cTn>
                                        <p:tgtEl>
                                          <p:spTgt spid="19">
                                            <p:txEl>
                                              <p:pRg st="8" end="8"/>
                                            </p:txEl>
                                          </p:spTgt>
                                        </p:tgtEl>
                                        <p:attrNameLst>
                                          <p:attrName>style.visibility</p:attrName>
                                        </p:attrNameLst>
                                      </p:cBhvr>
                                      <p:to>
                                        <p:strVal val="visible"/>
                                      </p:to>
                                    </p:set>
                                    <p:anim calcmode="lin" valueType="num">
                                      <p:cBhvr additive="base">
                                        <p:cTn id="52" dur="500" fill="hold"/>
                                        <p:tgtEl>
                                          <p:spTgt spid="19">
                                            <p:txEl>
                                              <p:pRg st="8" end="8"/>
                                            </p:txEl>
                                          </p:spTgt>
                                        </p:tgtEl>
                                        <p:attrNameLst>
                                          <p:attrName>ppt_x</p:attrName>
                                        </p:attrNameLst>
                                      </p:cBhvr>
                                      <p:tavLst>
                                        <p:tav tm="0">
                                          <p:val>
                                            <p:strVal val="0-#ppt_w/2"/>
                                          </p:val>
                                        </p:tav>
                                        <p:tav tm="100000">
                                          <p:val>
                                            <p:strVal val="#ppt_x"/>
                                          </p:val>
                                        </p:tav>
                                      </p:tavLst>
                                    </p:anim>
                                    <p:anim calcmode="lin" valueType="num">
                                      <p:cBhvr additive="base">
                                        <p:cTn id="53" dur="500" fill="hold"/>
                                        <p:tgtEl>
                                          <p:spTgt spid="19">
                                            <p:txEl>
                                              <p:pRg st="8" end="8"/>
                                            </p:txEl>
                                          </p:spTgt>
                                        </p:tgtEl>
                                        <p:attrNameLst>
                                          <p:attrName>ppt_y</p:attrName>
                                        </p:attrNameLst>
                                      </p:cBhvr>
                                      <p:tavLst>
                                        <p:tav tm="0">
                                          <p:val>
                                            <p:strVal val="#ppt_y"/>
                                          </p:val>
                                        </p:tav>
                                        <p:tav tm="100000">
                                          <p:val>
                                            <p:strVal val="#ppt_y"/>
                                          </p:val>
                                        </p:tav>
                                      </p:tavLst>
                                    </p:anim>
                                  </p:childTnLst>
                                </p:cTn>
                              </p:par>
                            </p:childTnLst>
                          </p:cTn>
                        </p:par>
                        <p:par>
                          <p:cTn id="54" fill="hold" nodeType="afterGroup">
                            <p:stCondLst>
                              <p:cond delay="500"/>
                            </p:stCondLst>
                            <p:childTnLst>
                              <p:par>
                                <p:cTn id="55" presetID="22" presetClass="entr" presetSubtype="8" fill="hold" nodeType="after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wipe(left)">
                                      <p:cBhvr>
                                        <p:cTn id="57" dur="500"/>
                                        <p:tgtEl>
                                          <p:spTgt spid="26"/>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2" presetClass="entr" presetSubtype="8" fill="hold" grpId="0" nodeType="clickEffect">
                                  <p:stCondLst>
                                    <p:cond delay="0"/>
                                  </p:stCondLst>
                                  <p:childTnLst>
                                    <p:set>
                                      <p:cBhvr>
                                        <p:cTn id="61" dur="1" fill="hold">
                                          <p:stCondLst>
                                            <p:cond delay="0"/>
                                          </p:stCondLst>
                                        </p:cTn>
                                        <p:tgtEl>
                                          <p:spTgt spid="19">
                                            <p:txEl>
                                              <p:pRg st="9" end="9"/>
                                            </p:txEl>
                                          </p:spTgt>
                                        </p:tgtEl>
                                        <p:attrNameLst>
                                          <p:attrName>style.visibility</p:attrName>
                                        </p:attrNameLst>
                                      </p:cBhvr>
                                      <p:to>
                                        <p:strVal val="visible"/>
                                      </p:to>
                                    </p:set>
                                    <p:anim calcmode="lin" valueType="num">
                                      <p:cBhvr additive="base">
                                        <p:cTn id="62" dur="500" fill="hold"/>
                                        <p:tgtEl>
                                          <p:spTgt spid="19">
                                            <p:txEl>
                                              <p:pRg st="9" end="9"/>
                                            </p:txEl>
                                          </p:spTgt>
                                        </p:tgtEl>
                                        <p:attrNameLst>
                                          <p:attrName>ppt_x</p:attrName>
                                        </p:attrNameLst>
                                      </p:cBhvr>
                                      <p:tavLst>
                                        <p:tav tm="0">
                                          <p:val>
                                            <p:strVal val="0-#ppt_w/2"/>
                                          </p:val>
                                        </p:tav>
                                        <p:tav tm="100000">
                                          <p:val>
                                            <p:strVal val="#ppt_x"/>
                                          </p:val>
                                        </p:tav>
                                      </p:tavLst>
                                    </p:anim>
                                    <p:anim calcmode="lin" valueType="num">
                                      <p:cBhvr additive="base">
                                        <p:cTn id="63" dur="500" fill="hold"/>
                                        <p:tgtEl>
                                          <p:spTgt spid="19">
                                            <p:txEl>
                                              <p:pRg st="9" end="9"/>
                                            </p:txEl>
                                          </p:spTgt>
                                        </p:tgtEl>
                                        <p:attrNameLst>
                                          <p:attrName>ppt_y</p:attrName>
                                        </p:attrNameLst>
                                      </p:cBhvr>
                                      <p:tavLst>
                                        <p:tav tm="0">
                                          <p:val>
                                            <p:strVal val="#ppt_y"/>
                                          </p:val>
                                        </p:tav>
                                        <p:tav tm="100000">
                                          <p:val>
                                            <p:strVal val="#ppt_y"/>
                                          </p:val>
                                        </p:tav>
                                      </p:tavLst>
                                    </p:anim>
                                  </p:childTnLst>
                                </p:cTn>
                              </p:par>
                            </p:childTnLst>
                          </p:cTn>
                        </p:par>
                        <p:par>
                          <p:cTn id="64" fill="hold" nodeType="afterGroup">
                            <p:stCondLst>
                              <p:cond delay="500"/>
                            </p:stCondLst>
                            <p:childTnLst>
                              <p:par>
                                <p:cTn id="65" presetID="22" presetClass="entr" presetSubtype="8" fill="hold" nodeType="afterEffect">
                                  <p:stCondLst>
                                    <p:cond delay="0"/>
                                  </p:stCondLst>
                                  <p:childTnLst>
                                    <p:set>
                                      <p:cBhvr>
                                        <p:cTn id="66" dur="1" fill="hold">
                                          <p:stCondLst>
                                            <p:cond delay="0"/>
                                          </p:stCondLst>
                                        </p:cTn>
                                        <p:tgtEl>
                                          <p:spTgt spid="27"/>
                                        </p:tgtEl>
                                        <p:attrNameLst>
                                          <p:attrName>style.visibility</p:attrName>
                                        </p:attrNameLst>
                                      </p:cBhvr>
                                      <p:to>
                                        <p:strVal val="visible"/>
                                      </p:to>
                                    </p:set>
                                    <p:animEffect transition="in" filter="wipe(left)">
                                      <p:cBhvr>
                                        <p:cTn id="6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bld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Box 23"/>
          <p:cNvSpPr txBox="1">
            <a:spLocks noChangeArrowheads="1"/>
          </p:cNvSpPr>
          <p:nvPr/>
        </p:nvSpPr>
        <p:spPr bwMode="auto">
          <a:xfrm>
            <a:off x="254000" y="2032001"/>
            <a:ext cx="8763000" cy="3170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285739" indent="-285739">
              <a:buFontTx/>
              <a:buChar char="•"/>
            </a:pPr>
            <a:r>
              <a:rPr lang="en-US" altLang="en-US" sz="2000">
                <a:solidFill>
                  <a:srgbClr val="2D2DB9"/>
                </a:solidFill>
              </a:rPr>
              <a:t>Recall: </a:t>
            </a:r>
            <a:r>
              <a:rPr lang="en-US" altLang="en-US" sz="2000" b="1">
                <a:solidFill>
                  <a:srgbClr val="2D2DB9"/>
                </a:solidFill>
                <a:sym typeface="Symbol" pitchFamily="18" charset="2"/>
              </a:rPr>
              <a:t></a:t>
            </a:r>
            <a:r>
              <a:rPr lang="en-US" altLang="en-US" sz="2000">
                <a:solidFill>
                  <a:srgbClr val="2D2DB9"/>
                </a:solidFill>
                <a:sym typeface="Symbol" pitchFamily="18" charset="2"/>
              </a:rPr>
              <a:t> is block-diagonal</a:t>
            </a:r>
            <a:endParaRPr lang="en-US" altLang="en-US" sz="2000">
              <a:solidFill>
                <a:srgbClr val="2D2DB9"/>
              </a:solidFill>
            </a:endParaRPr>
          </a:p>
          <a:p>
            <a:pPr marL="285739" indent="-285739">
              <a:buFontTx/>
              <a:buChar char="•"/>
            </a:pPr>
            <a:r>
              <a:rPr lang="en-US" altLang="en-US" sz="2000">
                <a:solidFill>
                  <a:srgbClr val="2D2DB9"/>
                </a:solidFill>
              </a:rPr>
              <a:t>Write </a:t>
            </a:r>
            <a:r>
              <a:rPr lang="en-US" altLang="en-US" sz="2000" i="1">
                <a:solidFill>
                  <a:srgbClr val="2D2DB9"/>
                </a:solidFill>
                <a:sym typeface="Symbol" pitchFamily="18" charset="2"/>
              </a:rPr>
              <a:t></a:t>
            </a:r>
            <a:r>
              <a:rPr lang="en-US" altLang="en-US" sz="2000">
                <a:solidFill>
                  <a:srgbClr val="2D2DB9"/>
                </a:solidFill>
                <a:sym typeface="Symbol" pitchFamily="18" charset="2"/>
              </a:rPr>
              <a:t> as two components (each</a:t>
            </a:r>
            <a:br>
              <a:rPr lang="en-US" altLang="en-US" sz="2000">
                <a:solidFill>
                  <a:srgbClr val="2D2DB9"/>
                </a:solidFill>
                <a:sym typeface="Symbol" pitchFamily="18" charset="2"/>
              </a:rPr>
            </a:br>
            <a:r>
              <a:rPr lang="en-US" altLang="en-US" sz="2000">
                <a:solidFill>
                  <a:srgbClr val="2D2DB9"/>
                </a:solidFill>
                <a:sym typeface="Symbol" pitchFamily="18" charset="2"/>
              </a:rPr>
              <a:t>of which still has two components)</a:t>
            </a:r>
            <a:endParaRPr lang="en-US" altLang="en-US" sz="2000">
              <a:solidFill>
                <a:srgbClr val="2D2DB9"/>
              </a:solidFill>
            </a:endParaRPr>
          </a:p>
          <a:p>
            <a:pPr marL="285739" indent="-285739">
              <a:buFontTx/>
              <a:buChar char="•"/>
            </a:pPr>
            <a:r>
              <a:rPr lang="en-US" altLang="en-US" sz="2000">
                <a:solidFill>
                  <a:srgbClr val="006600"/>
                </a:solidFill>
              </a:rPr>
              <a:t>Then the equations for the two components decouple</a:t>
            </a:r>
          </a:p>
          <a:p>
            <a:pPr marL="285739" indent="-285739">
              <a:buFontTx/>
              <a:buChar char="•"/>
            </a:pPr>
            <a:r>
              <a:rPr lang="en-US" altLang="en-US" sz="2000">
                <a:solidFill>
                  <a:srgbClr val="006600"/>
                </a:solidFill>
              </a:rPr>
              <a:t>Can show: they have the same energies, hence we need solve only one:</a:t>
            </a:r>
          </a:p>
          <a:p>
            <a:pPr marL="285739" indent="-285739">
              <a:buFontTx/>
              <a:buChar char="•"/>
            </a:pPr>
            <a:endParaRPr lang="en-US" altLang="en-US" sz="2000">
              <a:solidFill>
                <a:srgbClr val="2D2DB9"/>
              </a:solidFill>
            </a:endParaRPr>
          </a:p>
          <a:p>
            <a:pPr marL="285739" indent="-285739">
              <a:buFontTx/>
              <a:buChar char="•"/>
            </a:pPr>
            <a:endParaRPr lang="en-US" altLang="en-US" sz="2000">
              <a:solidFill>
                <a:srgbClr val="2D2DB9"/>
              </a:solidFill>
            </a:endParaRPr>
          </a:p>
          <a:p>
            <a:pPr marL="285739" indent="-285739">
              <a:buFontTx/>
              <a:buChar char="•"/>
            </a:pPr>
            <a:endParaRPr lang="en-US" altLang="en-US" sz="2000">
              <a:solidFill>
                <a:srgbClr val="2D2DB9"/>
              </a:solidFill>
            </a:endParaRPr>
          </a:p>
          <a:p>
            <a:pPr marL="285739" indent="-285739">
              <a:buFontTx/>
              <a:buChar char="•"/>
            </a:pPr>
            <a:r>
              <a:rPr lang="en-US" altLang="en-US" sz="2000">
                <a:solidFill>
                  <a:srgbClr val="9900CC"/>
                </a:solidFill>
              </a:rPr>
              <a:t>Now write out </a:t>
            </a:r>
            <a:r>
              <a:rPr lang="en-US" altLang="en-US" sz="2000" b="1">
                <a:solidFill>
                  <a:srgbClr val="9900CC"/>
                </a:solidFill>
              </a:rPr>
              <a:t>P</a:t>
            </a:r>
            <a:r>
              <a:rPr lang="en-US" altLang="en-US" sz="2000" baseline="30000">
                <a:solidFill>
                  <a:srgbClr val="9900CC"/>
                </a:solidFill>
              </a:rPr>
              <a:t>2</a:t>
            </a:r>
            <a:r>
              <a:rPr lang="en-US" altLang="en-US" sz="2000">
                <a:solidFill>
                  <a:srgbClr val="9900CC"/>
                </a:solidFill>
              </a:rPr>
              <a:t> in terms of radial</a:t>
            </a:r>
            <a:br>
              <a:rPr lang="en-US" altLang="en-US" sz="2000">
                <a:solidFill>
                  <a:srgbClr val="9900CC"/>
                </a:solidFill>
              </a:rPr>
            </a:br>
            <a:r>
              <a:rPr lang="en-US" altLang="en-US" sz="2000">
                <a:solidFill>
                  <a:srgbClr val="9900CC"/>
                </a:solidFill>
              </a:rPr>
              <a:t>derivative and angular momentum operator</a:t>
            </a:r>
          </a:p>
        </p:txBody>
      </p:sp>
      <p:sp>
        <p:nvSpPr>
          <p:cNvPr id="15" name="Text Box 3"/>
          <p:cNvSpPr txBox="1">
            <a:spLocks noChangeArrowheads="1"/>
          </p:cNvSpPr>
          <p:nvPr/>
        </p:nvSpPr>
        <p:spPr bwMode="auto">
          <a:xfrm>
            <a:off x="0" y="571500"/>
            <a:ext cx="9144000" cy="656655"/>
          </a:xfrm>
          <a:prstGeom prst="rect">
            <a:avLst/>
          </a:prstGeom>
          <a:solidFill>
            <a:schemeClr val="accent6"/>
          </a:solidFill>
          <a:ln>
            <a:noFill/>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defRPr/>
            </a:pPr>
            <a:r>
              <a:rPr lang="en-US" altLang="en-US" sz="3667" dirty="0">
                <a:solidFill>
                  <a:schemeClr val="bg1"/>
                </a:solidFill>
              </a:rPr>
              <a:t>Divide and Conquer!</a:t>
            </a:r>
          </a:p>
        </p:txBody>
      </p:sp>
      <p:graphicFrame>
        <p:nvGraphicFramePr>
          <p:cNvPr id="17" name="Object 30"/>
          <p:cNvGraphicFramePr>
            <a:graphicFrameLocks/>
          </p:cNvGraphicFramePr>
          <p:nvPr/>
        </p:nvGraphicFramePr>
        <p:xfrm>
          <a:off x="4492625" y="2157678"/>
          <a:ext cx="1397000" cy="762000"/>
        </p:xfrm>
        <a:graphic>
          <a:graphicData uri="http://schemas.openxmlformats.org/presentationml/2006/ole">
            <mc:AlternateContent xmlns:mc="http://schemas.openxmlformats.org/markup-compatibility/2006">
              <mc:Choice xmlns:v="urn:schemas-microsoft-com:vml" Requires="v">
                <p:oleObj spid="_x0000_s48256" name="Equation" r:id="rId3" imgW="838200" imgH="457200" progId="">
                  <p:embed/>
                </p:oleObj>
              </mc:Choice>
              <mc:Fallback>
                <p:oleObj name="Equation" r:id="rId3" imgW="838200" imgH="457200" progId="">
                  <p:embed/>
                  <p:pic>
                    <p:nvPicPr>
                      <p:cNvPr id="0" name="Picture 4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2625" y="2157678"/>
                        <a:ext cx="1397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oleObj>
              </mc:Fallback>
            </mc:AlternateContent>
          </a:graphicData>
        </a:graphic>
      </p:graphicFrame>
      <p:graphicFrame>
        <p:nvGraphicFramePr>
          <p:cNvPr id="17413" name="Object 30"/>
          <p:cNvGraphicFramePr>
            <a:graphicFrameLocks/>
          </p:cNvGraphicFramePr>
          <p:nvPr/>
        </p:nvGraphicFramePr>
        <p:xfrm>
          <a:off x="1666875" y="1199886"/>
          <a:ext cx="5651500" cy="846667"/>
        </p:xfrm>
        <a:graphic>
          <a:graphicData uri="http://schemas.openxmlformats.org/presentationml/2006/ole">
            <mc:AlternateContent xmlns:mc="http://schemas.openxmlformats.org/markup-compatibility/2006">
              <mc:Choice xmlns:v="urn:schemas-microsoft-com:vml" Requires="v">
                <p:oleObj spid="_x0000_s48257" name="Equation" r:id="rId5" imgW="3390900" imgH="508000" progId="">
                  <p:embed/>
                </p:oleObj>
              </mc:Choice>
              <mc:Fallback>
                <p:oleObj name="Equation" r:id="rId5" imgW="3390900" imgH="508000" progId="">
                  <p:embed/>
                  <p:pic>
                    <p:nvPicPr>
                      <p:cNvPr id="0" name="Picture 45"/>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66875" y="1199886"/>
                        <a:ext cx="5651500" cy="846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oleObj>
              </mc:Fallback>
            </mc:AlternateContent>
          </a:graphicData>
        </a:graphic>
      </p:graphicFrame>
      <p:graphicFrame>
        <p:nvGraphicFramePr>
          <p:cNvPr id="13" name="Object 30"/>
          <p:cNvGraphicFramePr>
            <a:graphicFrameLocks/>
          </p:cNvGraphicFramePr>
          <p:nvPr/>
        </p:nvGraphicFramePr>
        <p:xfrm>
          <a:off x="6555052" y="2157678"/>
          <a:ext cx="910167" cy="762000"/>
        </p:xfrm>
        <a:graphic>
          <a:graphicData uri="http://schemas.openxmlformats.org/presentationml/2006/ole">
            <mc:AlternateContent xmlns:mc="http://schemas.openxmlformats.org/markup-compatibility/2006">
              <mc:Choice xmlns:v="urn:schemas-microsoft-com:vml" Requires="v">
                <p:oleObj spid="_x0000_s48258" name="Equation" r:id="rId7" imgW="545863" imgH="457002" progId="">
                  <p:embed/>
                </p:oleObj>
              </mc:Choice>
              <mc:Fallback>
                <p:oleObj name="Equation" r:id="rId7" imgW="545863" imgH="457002" progId="">
                  <p:embed/>
                  <p:pic>
                    <p:nvPicPr>
                      <p:cNvPr id="0" name="Picture 46"/>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55052" y="2157678"/>
                        <a:ext cx="910167"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oleObj>
              </mc:Fallback>
            </mc:AlternateContent>
          </a:graphicData>
        </a:graphic>
      </p:graphicFrame>
      <p:graphicFrame>
        <p:nvGraphicFramePr>
          <p:cNvPr id="14" name="Object 30"/>
          <p:cNvGraphicFramePr>
            <a:graphicFrameLocks/>
          </p:cNvGraphicFramePr>
          <p:nvPr/>
        </p:nvGraphicFramePr>
        <p:xfrm>
          <a:off x="1143000" y="3611563"/>
          <a:ext cx="6307667" cy="804333"/>
        </p:xfrm>
        <a:graphic>
          <a:graphicData uri="http://schemas.openxmlformats.org/presentationml/2006/ole">
            <mc:AlternateContent xmlns:mc="http://schemas.openxmlformats.org/markup-compatibility/2006">
              <mc:Choice xmlns:v="urn:schemas-microsoft-com:vml" Requires="v">
                <p:oleObj spid="_x0000_s48259" name="Equation" r:id="rId9" imgW="3784600" imgH="482600" progId="">
                  <p:embed/>
                </p:oleObj>
              </mc:Choice>
              <mc:Fallback>
                <p:oleObj name="Equation" r:id="rId9" imgW="3784600" imgH="482600" progId="">
                  <p:embed/>
                  <p:pic>
                    <p:nvPicPr>
                      <p:cNvPr id="0" name="Picture 47"/>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43000" y="3611563"/>
                        <a:ext cx="6307667" cy="804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oleObj>
              </mc:Fallback>
            </mc:AlternateContent>
          </a:graphicData>
        </a:graphic>
      </p:graphicFrame>
      <p:graphicFrame>
        <p:nvGraphicFramePr>
          <p:cNvPr id="18" name="Object 30"/>
          <p:cNvGraphicFramePr>
            <a:graphicFrameLocks/>
          </p:cNvGraphicFramePr>
          <p:nvPr/>
        </p:nvGraphicFramePr>
        <p:xfrm>
          <a:off x="5025761" y="4595813"/>
          <a:ext cx="1502833" cy="381000"/>
        </p:xfrm>
        <a:graphic>
          <a:graphicData uri="http://schemas.openxmlformats.org/presentationml/2006/ole">
            <mc:AlternateContent xmlns:mc="http://schemas.openxmlformats.org/markup-compatibility/2006">
              <mc:Choice xmlns:v="urn:schemas-microsoft-com:vml" Requires="v">
                <p:oleObj spid="_x0000_s48260" name="Equation" r:id="rId11" imgW="901309" imgH="228501" progId="">
                  <p:embed/>
                </p:oleObj>
              </mc:Choice>
              <mc:Fallback>
                <p:oleObj name="Equation" r:id="rId11" imgW="901309" imgH="228501" progId="">
                  <p:embed/>
                  <p:pic>
                    <p:nvPicPr>
                      <p:cNvPr id="0" name="Picture 48"/>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025761" y="4595813"/>
                        <a:ext cx="150283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oleObj>
              </mc:Fallback>
            </mc:AlternateContent>
          </a:graphicData>
        </a:graphic>
      </p:graphicFrame>
      <p:graphicFrame>
        <p:nvGraphicFramePr>
          <p:cNvPr id="22" name="Object 30"/>
          <p:cNvGraphicFramePr>
            <a:graphicFrameLocks/>
          </p:cNvGraphicFramePr>
          <p:nvPr/>
        </p:nvGraphicFramePr>
        <p:xfrm>
          <a:off x="6581511" y="4430448"/>
          <a:ext cx="2413000" cy="698500"/>
        </p:xfrm>
        <a:graphic>
          <a:graphicData uri="http://schemas.openxmlformats.org/presentationml/2006/ole">
            <mc:AlternateContent xmlns:mc="http://schemas.openxmlformats.org/markup-compatibility/2006">
              <mc:Choice xmlns:v="urn:schemas-microsoft-com:vml" Requires="v">
                <p:oleObj spid="_x0000_s48261" name="Equation" r:id="rId13" imgW="1447800" imgH="419100" progId="">
                  <p:embed/>
                </p:oleObj>
              </mc:Choice>
              <mc:Fallback>
                <p:oleObj name="Equation" r:id="rId13" imgW="1447800" imgH="419100" progId="">
                  <p:embed/>
                  <p:pic>
                    <p:nvPicPr>
                      <p:cNvPr id="0" name="Picture 49"/>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581511" y="4430448"/>
                        <a:ext cx="24130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oleObj>
              </mc:Fallback>
            </mc:AlternateContent>
          </a:graphicData>
        </a:graphic>
      </p:graphicFrame>
      <p:graphicFrame>
        <p:nvGraphicFramePr>
          <p:cNvPr id="28" name="Object 30"/>
          <p:cNvGraphicFramePr>
            <a:graphicFrameLocks/>
          </p:cNvGraphicFramePr>
          <p:nvPr/>
        </p:nvGraphicFramePr>
        <p:xfrm>
          <a:off x="444500" y="5208324"/>
          <a:ext cx="8255000" cy="804333"/>
        </p:xfrm>
        <a:graphic>
          <a:graphicData uri="http://schemas.openxmlformats.org/presentationml/2006/ole">
            <mc:AlternateContent xmlns:mc="http://schemas.openxmlformats.org/markup-compatibility/2006">
              <mc:Choice xmlns:v="urn:schemas-microsoft-com:vml" Requires="v">
                <p:oleObj spid="_x0000_s48262" name="Equation" r:id="rId15" imgW="4953000" imgH="482600" progId="">
                  <p:embed/>
                </p:oleObj>
              </mc:Choice>
              <mc:Fallback>
                <p:oleObj name="Equation" r:id="rId15" imgW="4953000" imgH="482600" progId="">
                  <p:embed/>
                  <p:pic>
                    <p:nvPicPr>
                      <p:cNvPr id="0" name="Picture 50"/>
                      <p:cNvPicPr>
                        <a:picLocks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44500" y="5208324"/>
                        <a:ext cx="8255000" cy="804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oleObj>
              </mc:Fallback>
            </mc:AlternateContent>
          </a:graphicData>
        </a:graphic>
      </p:graphicFrame>
      <p:sp>
        <p:nvSpPr>
          <p:cNvPr id="11" name="日付プレースホルダ 10"/>
          <p:cNvSpPr>
            <a:spLocks noGrp="1"/>
          </p:cNvSpPr>
          <p:nvPr>
            <p:ph type="dt" sz="half" idx="10"/>
          </p:nvPr>
        </p:nvSpPr>
        <p:spPr/>
        <p:txBody>
          <a:bodyPr/>
          <a:lstStyle/>
          <a:p>
            <a:pPr>
              <a:defRPr/>
            </a:pPr>
            <a:fld id="{B1FA22E0-2E32-41F0-A658-11DD4A529D89}" type="datetime1">
              <a:rPr lang="ja-JP" altLang="en-US" smtClean="0"/>
              <a:t>2017/9/17</a:t>
            </a:fld>
            <a:endParaRPr lang="ja-JP" altLang="en-US"/>
          </a:p>
        </p:txBody>
      </p:sp>
      <p:sp>
        <p:nvSpPr>
          <p:cNvPr id="12" name="フッター プレースホルダ 11"/>
          <p:cNvSpPr>
            <a:spLocks noGrp="1"/>
          </p:cNvSpPr>
          <p:nvPr>
            <p:ph type="ftr" sz="quarter" idx="11"/>
          </p:nvPr>
        </p:nvSpPr>
        <p:spPr/>
        <p:txBody>
          <a:bodyPr/>
          <a:lstStyle/>
          <a:p>
            <a:pPr>
              <a:defRPr/>
            </a:pPr>
            <a:r>
              <a:rPr lang="en-US" altLang="ja-JP"/>
              <a:t>Seoul U. Seminer</a:t>
            </a:r>
            <a:endParaRPr lang="ja-JP" altLang="en-US"/>
          </a:p>
        </p:txBody>
      </p:sp>
    </p:spTree>
    <p:extLst>
      <p:ext uri="{BB962C8B-B14F-4D97-AF65-F5344CB8AC3E}">
        <p14:creationId xmlns:p14="http://schemas.microsoft.com/office/powerpoint/2010/main" val="174946918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 calcmode="lin" valueType="num">
                                      <p:cBhvr additive="base">
                                        <p:cTn id="7" dur="500" fill="hold"/>
                                        <p:tgtEl>
                                          <p:spTgt spid="1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9">
                                            <p:txEl>
                                              <p:pRg st="0" end="0"/>
                                            </p:txEl>
                                          </p:spTgt>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2" presetClass="entr" presetSubtype="8"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19">
                                            <p:txEl>
                                              <p:pRg st="1" end="1"/>
                                            </p:txEl>
                                          </p:spTgt>
                                        </p:tgtEl>
                                        <p:attrNameLst>
                                          <p:attrName>style.visibility</p:attrName>
                                        </p:attrNameLst>
                                      </p:cBhvr>
                                      <p:to>
                                        <p:strVal val="visible"/>
                                      </p:to>
                                    </p:set>
                                    <p:anim calcmode="lin" valueType="num">
                                      <p:cBhvr additive="base">
                                        <p:cTn id="17" dur="500" fill="hold"/>
                                        <p:tgtEl>
                                          <p:spTgt spid="19">
                                            <p:txEl>
                                              <p:pRg st="1" end="1"/>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19">
                                            <p:txEl>
                                              <p:pRg st="1" end="1"/>
                                            </p:txEl>
                                          </p:spTgt>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500"/>
                            </p:stCondLst>
                            <p:childTnLst>
                              <p:par>
                                <p:cTn id="20" presetID="22" presetClass="entr" presetSubtype="8"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500"/>
                                        <p:tgtEl>
                                          <p:spTgt spid="1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19">
                                            <p:txEl>
                                              <p:pRg st="2" end="2"/>
                                            </p:txEl>
                                          </p:spTgt>
                                        </p:tgtEl>
                                        <p:attrNameLst>
                                          <p:attrName>style.visibility</p:attrName>
                                        </p:attrNameLst>
                                      </p:cBhvr>
                                      <p:to>
                                        <p:strVal val="visible"/>
                                      </p:to>
                                    </p:set>
                                    <p:anim calcmode="lin" valueType="num">
                                      <p:cBhvr additive="base">
                                        <p:cTn id="27" dur="500" fill="hold"/>
                                        <p:tgtEl>
                                          <p:spTgt spid="19">
                                            <p:txEl>
                                              <p:pRg st="2" end="2"/>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1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8" fill="hold" grpId="0" nodeType="clickEffect">
                                  <p:stCondLst>
                                    <p:cond delay="0"/>
                                  </p:stCondLst>
                                  <p:childTnLst>
                                    <p:set>
                                      <p:cBhvr>
                                        <p:cTn id="32" dur="1" fill="hold">
                                          <p:stCondLst>
                                            <p:cond delay="0"/>
                                          </p:stCondLst>
                                        </p:cTn>
                                        <p:tgtEl>
                                          <p:spTgt spid="19">
                                            <p:txEl>
                                              <p:pRg st="3" end="3"/>
                                            </p:txEl>
                                          </p:spTgt>
                                        </p:tgtEl>
                                        <p:attrNameLst>
                                          <p:attrName>style.visibility</p:attrName>
                                        </p:attrNameLst>
                                      </p:cBhvr>
                                      <p:to>
                                        <p:strVal val="visible"/>
                                      </p:to>
                                    </p:set>
                                    <p:anim calcmode="lin" valueType="num">
                                      <p:cBhvr additive="base">
                                        <p:cTn id="33" dur="500" fill="hold"/>
                                        <p:tgtEl>
                                          <p:spTgt spid="19">
                                            <p:txEl>
                                              <p:pRg st="3" end="3"/>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19">
                                            <p:txEl>
                                              <p:pRg st="3" end="3"/>
                                            </p:txEl>
                                          </p:spTgt>
                                        </p:tgtEl>
                                        <p:attrNameLst>
                                          <p:attrName>ppt_y</p:attrName>
                                        </p:attrNameLst>
                                      </p:cBhvr>
                                      <p:tavLst>
                                        <p:tav tm="0">
                                          <p:val>
                                            <p:strVal val="#ppt_y"/>
                                          </p:val>
                                        </p:tav>
                                        <p:tav tm="100000">
                                          <p:val>
                                            <p:strVal val="#ppt_y"/>
                                          </p:val>
                                        </p:tav>
                                      </p:tavLst>
                                    </p:anim>
                                  </p:childTnLst>
                                </p:cTn>
                              </p:par>
                            </p:childTnLst>
                          </p:cTn>
                        </p:par>
                        <p:par>
                          <p:cTn id="35" fill="hold" nodeType="afterGroup">
                            <p:stCondLst>
                              <p:cond delay="500"/>
                            </p:stCondLst>
                            <p:childTnLst>
                              <p:par>
                                <p:cTn id="36" presetID="22" presetClass="entr" presetSubtype="8" fill="hold" nodeType="after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wipe(left)">
                                      <p:cBhvr>
                                        <p:cTn id="38" dur="500"/>
                                        <p:tgtEl>
                                          <p:spTgt spid="14"/>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19">
                                            <p:txEl>
                                              <p:pRg st="7" end="7"/>
                                            </p:txEl>
                                          </p:spTgt>
                                        </p:tgtEl>
                                        <p:attrNameLst>
                                          <p:attrName>style.visibility</p:attrName>
                                        </p:attrNameLst>
                                      </p:cBhvr>
                                      <p:to>
                                        <p:strVal val="visible"/>
                                      </p:to>
                                    </p:set>
                                    <p:anim calcmode="lin" valueType="num">
                                      <p:cBhvr additive="base">
                                        <p:cTn id="43" dur="500" fill="hold"/>
                                        <p:tgtEl>
                                          <p:spTgt spid="19">
                                            <p:txEl>
                                              <p:pRg st="7" end="7"/>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19">
                                            <p:txEl>
                                              <p:pRg st="7" end="7"/>
                                            </p:txEl>
                                          </p:spTgt>
                                        </p:tgtEl>
                                        <p:attrNameLst>
                                          <p:attrName>ppt_y</p:attrName>
                                        </p:attrNameLst>
                                      </p:cBhvr>
                                      <p:tavLst>
                                        <p:tav tm="0">
                                          <p:val>
                                            <p:strVal val="#ppt_y"/>
                                          </p:val>
                                        </p:tav>
                                        <p:tav tm="100000">
                                          <p:val>
                                            <p:strVal val="#ppt_y"/>
                                          </p:val>
                                        </p:tav>
                                      </p:tavLst>
                                    </p:anim>
                                  </p:childTnLst>
                                </p:cTn>
                              </p:par>
                            </p:childTnLst>
                          </p:cTn>
                        </p:par>
                        <p:par>
                          <p:cTn id="45" fill="hold" nodeType="afterGroup">
                            <p:stCondLst>
                              <p:cond delay="500"/>
                            </p:stCondLst>
                            <p:childTnLst>
                              <p:par>
                                <p:cTn id="46" presetID="22" presetClass="entr" presetSubtype="8" fill="hold" nodeType="after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wipe(left)">
                                      <p:cBhvr>
                                        <p:cTn id="48" dur="500"/>
                                        <p:tgtEl>
                                          <p:spTgt spid="18"/>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22" presetClass="entr" presetSubtype="8" fill="hold" nodeType="click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wipe(left)">
                                      <p:cBhvr>
                                        <p:cTn id="53" dur="500"/>
                                        <p:tgtEl>
                                          <p:spTgt spid="22"/>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22" presetClass="entr" presetSubtype="8" fill="hold" nodeType="clickEffect">
                                  <p:stCondLst>
                                    <p:cond delay="0"/>
                                  </p:stCondLst>
                                  <p:childTnLst>
                                    <p:set>
                                      <p:cBhvr>
                                        <p:cTn id="57" dur="1" fill="hold">
                                          <p:stCondLst>
                                            <p:cond delay="0"/>
                                          </p:stCondLst>
                                        </p:cTn>
                                        <p:tgtEl>
                                          <p:spTgt spid="28"/>
                                        </p:tgtEl>
                                        <p:attrNameLst>
                                          <p:attrName>style.visibility</p:attrName>
                                        </p:attrNameLst>
                                      </p:cBhvr>
                                      <p:to>
                                        <p:strVal val="visible"/>
                                      </p:to>
                                    </p:set>
                                    <p:animEffect transition="in" filter="wipe(left)">
                                      <p:cBhvr>
                                        <p:cTn id="5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a:xfrm>
            <a:off x="478367" y="-72705"/>
            <a:ext cx="8229600" cy="1303793"/>
          </a:xfrm>
        </p:spPr>
        <p:txBody>
          <a:bodyPr/>
          <a:lstStyle/>
          <a:p>
            <a:r>
              <a:rPr kumimoji="1" lang="en-US" altLang="ja-JP" dirty="0"/>
              <a:t>Anomaly between scattering and spectroscopy</a:t>
            </a:r>
            <a:endParaRPr kumimoji="1" lang="ja-JP" altLang="en-US" dirty="0"/>
          </a:p>
        </p:txBody>
      </p:sp>
      <p:sp>
        <p:nvSpPr>
          <p:cNvPr id="7" name="テキスト ボックス 6"/>
          <p:cNvSpPr txBox="1"/>
          <p:nvPr/>
        </p:nvSpPr>
        <p:spPr>
          <a:xfrm>
            <a:off x="409359" y="5220164"/>
            <a:ext cx="8223715" cy="1200329"/>
          </a:xfrm>
          <a:prstGeom prst="rect">
            <a:avLst/>
          </a:prstGeom>
          <a:noFill/>
        </p:spPr>
        <p:txBody>
          <a:bodyPr wrap="square" rtlCol="0">
            <a:spAutoFit/>
          </a:bodyPr>
          <a:lstStyle/>
          <a:p>
            <a:pPr marL="285750" indent="-285750">
              <a:buFont typeface="Arial" charset="0"/>
              <a:buChar char="•"/>
            </a:pPr>
            <a:r>
              <a:rPr lang="en-US" altLang="ja-JP" dirty="0"/>
              <a:t> 7.9 sigma discrepancy between the spectroscopy and scattering data with electron/positron</a:t>
            </a:r>
          </a:p>
          <a:p>
            <a:pPr marL="285750" indent="-285750">
              <a:buFont typeface="Arial" charset="0"/>
              <a:buChar char="•"/>
            </a:pPr>
            <a:r>
              <a:rPr lang="en-US" altLang="ja-JP" dirty="0"/>
              <a:t>Anomaly appears at least H and D and low Z material, but C  is insensitive in the old results. Low Z material is a key to measure nuclear radius.   </a:t>
            </a:r>
          </a:p>
        </p:txBody>
      </p:sp>
      <p:pic>
        <p:nvPicPr>
          <p:cNvPr id="8" name="図 7"/>
          <p:cNvPicPr>
            <a:picLocks noChangeAspect="1"/>
          </p:cNvPicPr>
          <p:nvPr/>
        </p:nvPicPr>
        <p:blipFill>
          <a:blip r:embed="rId3" cstate="print"/>
          <a:stretch>
            <a:fillRect/>
          </a:stretch>
        </p:blipFill>
        <p:spPr>
          <a:xfrm>
            <a:off x="215899" y="1507207"/>
            <a:ext cx="8276167" cy="3522800"/>
          </a:xfrm>
          <a:prstGeom prst="rect">
            <a:avLst/>
          </a:prstGeom>
        </p:spPr>
      </p:pic>
      <p:sp>
        <p:nvSpPr>
          <p:cNvPr id="9" name="テキスト ボックス 8"/>
          <p:cNvSpPr txBox="1"/>
          <p:nvPr/>
        </p:nvSpPr>
        <p:spPr>
          <a:xfrm>
            <a:off x="6095946" y="1414278"/>
            <a:ext cx="1619674" cy="276999"/>
          </a:xfrm>
          <a:prstGeom prst="rect">
            <a:avLst/>
          </a:prstGeom>
          <a:noFill/>
        </p:spPr>
        <p:txBody>
          <a:bodyPr wrap="none" rtlCol="0">
            <a:spAutoFit/>
          </a:bodyPr>
          <a:lstStyle/>
          <a:p>
            <a:r>
              <a:rPr lang="en-US" altLang="ja-JP" sz="1200" dirty="0"/>
              <a:t>By </a:t>
            </a:r>
            <a:r>
              <a:rPr lang="en-US" altLang="ja-JP" sz="1200" dirty="0" err="1"/>
              <a:t>Randolf</a:t>
            </a:r>
            <a:r>
              <a:rPr lang="en-US" altLang="ja-JP" sz="1200" dirty="0"/>
              <a:t> Pohl’ s slide</a:t>
            </a:r>
            <a:endParaRPr kumimoji="1" lang="ja-JP" altLang="en-US" sz="1200" dirty="0"/>
          </a:p>
        </p:txBody>
      </p:sp>
      <p:sp>
        <p:nvSpPr>
          <p:cNvPr id="10" name="テキスト ボックス 9"/>
          <p:cNvSpPr txBox="1"/>
          <p:nvPr/>
        </p:nvSpPr>
        <p:spPr>
          <a:xfrm>
            <a:off x="4353983" y="4470517"/>
            <a:ext cx="1709122" cy="369332"/>
          </a:xfrm>
          <a:prstGeom prst="rect">
            <a:avLst/>
          </a:prstGeom>
          <a:noFill/>
        </p:spPr>
        <p:txBody>
          <a:bodyPr wrap="none" rtlCol="0">
            <a:spAutoFit/>
          </a:bodyPr>
          <a:lstStyle/>
          <a:p>
            <a:r>
              <a:rPr lang="en-US" altLang="ja-JP">
                <a:solidFill>
                  <a:srgbClr val="FF0000"/>
                </a:solidFill>
              </a:rPr>
              <a:t>0.8770 </a:t>
            </a:r>
            <a:r>
              <a:rPr lang="en-US" altLang="ja-JP" dirty="0">
                <a:solidFill>
                  <a:srgbClr val="FF0000"/>
                </a:solidFill>
              </a:rPr>
              <a:t>±0.0045</a:t>
            </a:r>
            <a:endParaRPr kumimoji="1" lang="ja-JP" altLang="en-US" dirty="0">
              <a:solidFill>
                <a:srgbClr val="FF0000"/>
              </a:solidFill>
            </a:endParaRPr>
          </a:p>
        </p:txBody>
      </p:sp>
      <p:sp>
        <p:nvSpPr>
          <p:cNvPr id="11" name="テキスト ボックス 10"/>
          <p:cNvSpPr txBox="1"/>
          <p:nvPr/>
        </p:nvSpPr>
        <p:spPr>
          <a:xfrm>
            <a:off x="1259632" y="4492584"/>
            <a:ext cx="1592103" cy="369332"/>
          </a:xfrm>
          <a:prstGeom prst="rect">
            <a:avLst/>
          </a:prstGeom>
          <a:noFill/>
        </p:spPr>
        <p:txBody>
          <a:bodyPr wrap="none" rtlCol="0">
            <a:spAutoFit/>
          </a:bodyPr>
          <a:lstStyle/>
          <a:p>
            <a:r>
              <a:rPr lang="en-US" altLang="ja-JP" dirty="0">
                <a:solidFill>
                  <a:srgbClr val="FF0000"/>
                </a:solidFill>
              </a:rPr>
              <a:t>0.8409 ±0.004</a:t>
            </a:r>
            <a:endParaRPr kumimoji="1" lang="ja-JP" altLang="en-US" dirty="0">
              <a:solidFill>
                <a:srgbClr val="FF0000"/>
              </a:solidFill>
            </a:endParaRPr>
          </a:p>
        </p:txBody>
      </p:sp>
      <p:sp>
        <p:nvSpPr>
          <p:cNvPr id="12" name="テキスト ボックス 11"/>
          <p:cNvSpPr txBox="1"/>
          <p:nvPr/>
        </p:nvSpPr>
        <p:spPr>
          <a:xfrm>
            <a:off x="683568" y="1761089"/>
            <a:ext cx="2575385" cy="369332"/>
          </a:xfrm>
          <a:prstGeom prst="rect">
            <a:avLst/>
          </a:prstGeom>
          <a:solidFill>
            <a:schemeClr val="bg1"/>
          </a:solidFill>
        </p:spPr>
        <p:txBody>
          <a:bodyPr wrap="none" rtlCol="0">
            <a:spAutoFit/>
          </a:bodyPr>
          <a:lstStyle/>
          <a:p>
            <a:r>
              <a:rPr kumimoji="1" lang="en-US" altLang="ja-JP" dirty="0">
                <a:solidFill>
                  <a:srgbClr val="FF0000"/>
                </a:solidFill>
              </a:rPr>
              <a:t>Muon atom spectroscopy</a:t>
            </a:r>
            <a:endParaRPr kumimoji="1" lang="ja-JP" altLang="en-US" dirty="0">
              <a:solidFill>
                <a:srgbClr val="FF0000"/>
              </a:solidFill>
            </a:endParaRPr>
          </a:p>
        </p:txBody>
      </p:sp>
      <p:sp>
        <p:nvSpPr>
          <p:cNvPr id="13" name="テキスト ボックス 12"/>
          <p:cNvSpPr txBox="1"/>
          <p:nvPr/>
        </p:nvSpPr>
        <p:spPr>
          <a:xfrm>
            <a:off x="4353982" y="1752834"/>
            <a:ext cx="1934825" cy="369332"/>
          </a:xfrm>
          <a:prstGeom prst="rect">
            <a:avLst/>
          </a:prstGeom>
          <a:solidFill>
            <a:schemeClr val="bg1"/>
          </a:solidFill>
        </p:spPr>
        <p:txBody>
          <a:bodyPr wrap="none" rtlCol="0">
            <a:spAutoFit/>
          </a:bodyPr>
          <a:lstStyle/>
          <a:p>
            <a:r>
              <a:rPr kumimoji="1" lang="en-US" altLang="ja-JP" dirty="0">
                <a:solidFill>
                  <a:srgbClr val="FF0000"/>
                </a:solidFill>
              </a:rPr>
              <a:t>Electron scattering</a:t>
            </a:r>
            <a:endParaRPr kumimoji="1" lang="ja-JP" altLang="en-US" dirty="0">
              <a:solidFill>
                <a:srgbClr val="FF0000"/>
              </a:solidFill>
            </a:endParaRPr>
          </a:p>
        </p:txBody>
      </p:sp>
      <p:sp>
        <p:nvSpPr>
          <p:cNvPr id="14" name="正方形/長方形 13"/>
          <p:cNvSpPr/>
          <p:nvPr/>
        </p:nvSpPr>
        <p:spPr>
          <a:xfrm>
            <a:off x="654914" y="1384094"/>
            <a:ext cx="3642920" cy="369332"/>
          </a:xfrm>
          <a:prstGeom prst="rect">
            <a:avLst/>
          </a:prstGeom>
        </p:spPr>
        <p:txBody>
          <a:bodyPr wrap="none">
            <a:spAutoFit/>
          </a:bodyPr>
          <a:lstStyle/>
          <a:p>
            <a:r>
              <a:rPr lang="en-US" altLang="ja-JP" dirty="0">
                <a:solidFill>
                  <a:srgbClr val="191919"/>
                </a:solidFill>
                <a:effectLst/>
                <a:latin typeface="Calibri" charset="0"/>
                <a:ea typeface="Calibri" charset="0"/>
                <a:cs typeface="Calibri" charset="0"/>
              </a:rPr>
              <a:t>Measurements of the proton radius: </a:t>
            </a:r>
            <a:endParaRPr lang="en-US" altLang="ja-JP" dirty="0">
              <a:effectLst/>
              <a:latin typeface="Calibri" charset="0"/>
              <a:ea typeface="Calibri" charset="0"/>
              <a:cs typeface="Calibri" charset="0"/>
            </a:endParaRPr>
          </a:p>
        </p:txBody>
      </p:sp>
      <p:sp>
        <p:nvSpPr>
          <p:cNvPr id="2" name="日付プレースホルダー 1"/>
          <p:cNvSpPr>
            <a:spLocks noGrp="1"/>
          </p:cNvSpPr>
          <p:nvPr>
            <p:ph type="dt" sz="half" idx="10"/>
          </p:nvPr>
        </p:nvSpPr>
        <p:spPr/>
        <p:txBody>
          <a:bodyPr/>
          <a:lstStyle/>
          <a:p>
            <a:pPr>
              <a:defRPr/>
            </a:pPr>
            <a:fld id="{CB732126-2742-42F9-987E-5D5B12B4A65D}" type="datetime1">
              <a:rPr lang="ja-JP" altLang="en-US" smtClean="0"/>
              <a:t>2017/9/17</a:t>
            </a:fld>
            <a:endParaRPr lang="ja-JP" altLang="en-US"/>
          </a:p>
        </p:txBody>
      </p:sp>
      <p:sp>
        <p:nvSpPr>
          <p:cNvPr id="3" name="フッター プレースホルダー 2"/>
          <p:cNvSpPr>
            <a:spLocks noGrp="1"/>
          </p:cNvSpPr>
          <p:nvPr>
            <p:ph type="ftr" sz="quarter" idx="11"/>
          </p:nvPr>
        </p:nvSpPr>
        <p:spPr/>
        <p:txBody>
          <a:bodyPr/>
          <a:lstStyle/>
          <a:p>
            <a:pPr>
              <a:defRPr/>
            </a:pPr>
            <a:r>
              <a:rPr lang="en-US" altLang="ja-JP"/>
              <a:t>Seoul U. Seminer</a:t>
            </a:r>
            <a:endParaRPr lang="ja-JP" altLang="en-US"/>
          </a:p>
        </p:txBody>
      </p:sp>
    </p:spTree>
    <p:extLst>
      <p:ext uri="{BB962C8B-B14F-4D97-AF65-F5344CB8AC3E}">
        <p14:creationId xmlns:p14="http://schemas.microsoft.com/office/powerpoint/2010/main" val="3816150009"/>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Box 23"/>
          <p:cNvSpPr txBox="1">
            <a:spLocks noChangeArrowheads="1"/>
          </p:cNvSpPr>
          <p:nvPr/>
        </p:nvSpPr>
        <p:spPr bwMode="auto">
          <a:xfrm>
            <a:off x="254000" y="2032001"/>
            <a:ext cx="8763000" cy="3170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285739" indent="-285739">
              <a:buFontTx/>
              <a:buChar char="•"/>
            </a:pPr>
            <a:r>
              <a:rPr lang="en-US" altLang="en-US" sz="2000">
                <a:solidFill>
                  <a:srgbClr val="9900CC"/>
                </a:solidFill>
              </a:rPr>
              <a:t>Divide the remaining wave function into a radial part and an angular part:</a:t>
            </a:r>
          </a:p>
          <a:p>
            <a:pPr marL="619100" lvl="1" indent="-238115">
              <a:buFontTx/>
              <a:buChar char="–"/>
            </a:pPr>
            <a:r>
              <a:rPr lang="en-US" altLang="en-US" sz="2000" i="1">
                <a:solidFill>
                  <a:srgbClr val="9900CC"/>
                </a:solidFill>
              </a:rPr>
              <a:t>R</a:t>
            </a:r>
            <a:r>
              <a:rPr lang="en-US" altLang="en-US" sz="2000">
                <a:solidFill>
                  <a:srgbClr val="9900CC"/>
                </a:solidFill>
              </a:rPr>
              <a:t> is an ordinary function, no components</a:t>
            </a:r>
          </a:p>
          <a:p>
            <a:pPr marL="619100" lvl="1" indent="-238115">
              <a:buFontTx/>
              <a:buChar char="–"/>
            </a:pPr>
            <a:r>
              <a:rPr lang="en-US" altLang="en-US" sz="2000">
                <a:solidFill>
                  <a:srgbClr val="9900CC"/>
                </a:solidFill>
                <a:sym typeface="Symbol" pitchFamily="18" charset="2"/>
              </a:rPr>
              <a:t> has the spin </a:t>
            </a:r>
            <a:r>
              <a:rPr lang="en-US" altLang="en-US" sz="2000" i="1">
                <a:solidFill>
                  <a:srgbClr val="9900CC"/>
                </a:solidFill>
                <a:sym typeface="Symbol" pitchFamily="18" charset="2"/>
              </a:rPr>
              <a:t>and </a:t>
            </a:r>
            <a:r>
              <a:rPr lang="en-US" altLang="en-US" sz="2000">
                <a:solidFill>
                  <a:srgbClr val="9900CC"/>
                </a:solidFill>
                <a:sym typeface="Symbol" pitchFamily="18" charset="2"/>
              </a:rPr>
              <a:t> the angular momentum, two components</a:t>
            </a:r>
          </a:p>
          <a:p>
            <a:pPr marL="285739" indent="-285739">
              <a:buFontTx/>
              <a:buChar char="•"/>
            </a:pPr>
            <a:r>
              <a:rPr lang="en-US" altLang="en-US" sz="2000">
                <a:solidFill>
                  <a:srgbClr val="9900CC"/>
                </a:solidFill>
                <a:sym typeface="Symbol" pitchFamily="18" charset="2"/>
              </a:rPr>
              <a:t>Substitute in:</a:t>
            </a:r>
          </a:p>
          <a:p>
            <a:pPr marL="285739" indent="-285739">
              <a:buFontTx/>
              <a:buChar char="•"/>
            </a:pPr>
            <a:endParaRPr lang="en-US" altLang="en-US" sz="2000">
              <a:solidFill>
                <a:srgbClr val="2D2DB9"/>
              </a:solidFill>
              <a:sym typeface="Symbol" pitchFamily="18" charset="2"/>
            </a:endParaRPr>
          </a:p>
          <a:p>
            <a:pPr marL="285739" indent="-285739">
              <a:buFontTx/>
              <a:buChar char="•"/>
            </a:pPr>
            <a:r>
              <a:rPr lang="en-US" altLang="en-US" sz="2000">
                <a:solidFill>
                  <a:srgbClr val="006600"/>
                </a:solidFill>
                <a:sym typeface="Symbol" pitchFamily="18" charset="2"/>
              </a:rPr>
              <a:t>If we could get  to</a:t>
            </a:r>
            <a:br>
              <a:rPr lang="en-US" altLang="en-US" sz="2000">
                <a:solidFill>
                  <a:srgbClr val="006600"/>
                </a:solidFill>
                <a:sym typeface="Symbol" pitchFamily="18" charset="2"/>
              </a:rPr>
            </a:br>
            <a:r>
              <a:rPr lang="en-US" altLang="en-US" sz="2000">
                <a:solidFill>
                  <a:srgbClr val="006600"/>
                </a:solidFill>
                <a:sym typeface="Symbol" pitchFamily="18" charset="2"/>
              </a:rPr>
              <a:t>be an eigenstate of that last part,</a:t>
            </a:r>
            <a:br>
              <a:rPr lang="en-US" altLang="en-US" sz="2000">
                <a:solidFill>
                  <a:srgbClr val="006600"/>
                </a:solidFill>
                <a:sym typeface="Symbol" pitchFamily="18" charset="2"/>
              </a:rPr>
            </a:br>
            <a:r>
              <a:rPr lang="en-US" altLang="en-US" sz="2000">
                <a:solidFill>
                  <a:srgbClr val="006600"/>
                </a:solidFill>
                <a:sym typeface="Symbol" pitchFamily="18" charset="2"/>
              </a:rPr>
              <a:t>then we could cancel it out</a:t>
            </a:r>
          </a:p>
          <a:p>
            <a:pPr marL="285739" indent="-285739">
              <a:buFontTx/>
              <a:buChar char="•"/>
            </a:pPr>
            <a:r>
              <a:rPr lang="en-US" altLang="en-US" sz="2000">
                <a:solidFill>
                  <a:srgbClr val="006600"/>
                </a:solidFill>
                <a:sym typeface="Symbol" pitchFamily="18" charset="2"/>
              </a:rPr>
              <a:t>Define the operator:</a:t>
            </a:r>
          </a:p>
          <a:p>
            <a:pPr marL="285739" indent="-285739">
              <a:buFontTx/>
              <a:buChar char="•"/>
            </a:pPr>
            <a:r>
              <a:rPr lang="en-US" altLang="en-US" sz="2000">
                <a:solidFill>
                  <a:srgbClr val="2D2DB9"/>
                </a:solidFill>
                <a:sym typeface="Symbol" pitchFamily="18" charset="2"/>
              </a:rPr>
              <a:t>Then we have </a:t>
            </a:r>
            <a:endParaRPr lang="en-US" altLang="en-US" sz="2000">
              <a:solidFill>
                <a:srgbClr val="2D2DB9"/>
              </a:solidFill>
            </a:endParaRPr>
          </a:p>
        </p:txBody>
      </p:sp>
      <p:sp>
        <p:nvSpPr>
          <p:cNvPr id="15" name="Text Box 3"/>
          <p:cNvSpPr txBox="1">
            <a:spLocks noChangeArrowheads="1"/>
          </p:cNvSpPr>
          <p:nvPr/>
        </p:nvSpPr>
        <p:spPr bwMode="auto">
          <a:xfrm>
            <a:off x="0" y="571500"/>
            <a:ext cx="9144000" cy="656655"/>
          </a:xfrm>
          <a:prstGeom prst="rect">
            <a:avLst/>
          </a:prstGeom>
          <a:solidFill>
            <a:schemeClr val="accent6"/>
          </a:solidFill>
          <a:ln>
            <a:noFill/>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defRPr/>
            </a:pPr>
            <a:r>
              <a:rPr lang="en-US" altLang="en-US" sz="3667" dirty="0">
                <a:solidFill>
                  <a:schemeClr val="bg1"/>
                </a:solidFill>
              </a:rPr>
              <a:t>Radial and Angular Parts</a:t>
            </a:r>
          </a:p>
        </p:txBody>
      </p:sp>
      <p:graphicFrame>
        <p:nvGraphicFramePr>
          <p:cNvPr id="14" name="Object 30"/>
          <p:cNvGraphicFramePr>
            <a:graphicFrameLocks/>
          </p:cNvGraphicFramePr>
          <p:nvPr/>
        </p:nvGraphicFramePr>
        <p:xfrm>
          <a:off x="6413500" y="2356115"/>
          <a:ext cx="2116667" cy="423333"/>
        </p:xfrm>
        <a:graphic>
          <a:graphicData uri="http://schemas.openxmlformats.org/presentationml/2006/ole">
            <mc:AlternateContent xmlns:mc="http://schemas.openxmlformats.org/markup-compatibility/2006">
              <mc:Choice xmlns:v="urn:schemas-microsoft-com:vml" Requires="v">
                <p:oleObj spid="_x0000_s49244" name="Equation" r:id="rId3" imgW="1269449" imgH="253890" progId="">
                  <p:embed/>
                </p:oleObj>
              </mc:Choice>
              <mc:Fallback>
                <p:oleObj name="Equation" r:id="rId3" imgW="1269449" imgH="253890" progId="">
                  <p:embed/>
                  <p:pic>
                    <p:nvPicPr>
                      <p:cNvPr id="0" name="Picture 3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13500" y="2356115"/>
                        <a:ext cx="2116667" cy="423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oleObj>
              </mc:Fallback>
            </mc:AlternateContent>
          </a:graphicData>
        </a:graphic>
      </p:graphicFrame>
      <p:graphicFrame>
        <p:nvGraphicFramePr>
          <p:cNvPr id="18437" name="Object 30"/>
          <p:cNvGraphicFramePr>
            <a:graphicFrameLocks/>
          </p:cNvGraphicFramePr>
          <p:nvPr/>
        </p:nvGraphicFramePr>
        <p:xfrm>
          <a:off x="677333" y="1240896"/>
          <a:ext cx="8255000" cy="804333"/>
        </p:xfrm>
        <a:graphic>
          <a:graphicData uri="http://schemas.openxmlformats.org/presentationml/2006/ole">
            <mc:AlternateContent xmlns:mc="http://schemas.openxmlformats.org/markup-compatibility/2006">
              <mc:Choice xmlns:v="urn:schemas-microsoft-com:vml" Requires="v">
                <p:oleObj spid="_x0000_s49245" name="Equation" r:id="rId5" imgW="4953000" imgH="482600" progId="">
                  <p:embed/>
                </p:oleObj>
              </mc:Choice>
              <mc:Fallback>
                <p:oleObj name="Equation" r:id="rId5" imgW="4953000" imgH="482600" progId="">
                  <p:embed/>
                  <p:pic>
                    <p:nvPicPr>
                      <p:cNvPr id="0" name="Picture 33"/>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7333" y="1240896"/>
                        <a:ext cx="8255000" cy="804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oleObj>
              </mc:Fallback>
            </mc:AlternateContent>
          </a:graphicData>
        </a:graphic>
      </p:graphicFrame>
      <p:graphicFrame>
        <p:nvGraphicFramePr>
          <p:cNvPr id="16" name="Object 30"/>
          <p:cNvGraphicFramePr>
            <a:graphicFrameLocks/>
          </p:cNvGraphicFramePr>
          <p:nvPr/>
        </p:nvGraphicFramePr>
        <p:xfrm>
          <a:off x="2624667" y="2984500"/>
          <a:ext cx="6413500" cy="1566333"/>
        </p:xfrm>
        <a:graphic>
          <a:graphicData uri="http://schemas.openxmlformats.org/presentationml/2006/ole">
            <mc:AlternateContent xmlns:mc="http://schemas.openxmlformats.org/markup-compatibility/2006">
              <mc:Choice xmlns:v="urn:schemas-microsoft-com:vml" Requires="v">
                <p:oleObj spid="_x0000_s49246" name="Equation" r:id="rId7" imgW="3848100" imgH="939800" progId="">
                  <p:embed/>
                </p:oleObj>
              </mc:Choice>
              <mc:Fallback>
                <p:oleObj name="Equation" r:id="rId7" imgW="3848100" imgH="939800" progId="">
                  <p:embed/>
                  <p:pic>
                    <p:nvPicPr>
                      <p:cNvPr id="0" name="Picture 34"/>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24667" y="2984500"/>
                        <a:ext cx="6413500" cy="1566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oleObj>
              </mc:Fallback>
            </mc:AlternateContent>
          </a:graphicData>
        </a:graphic>
      </p:graphicFrame>
      <p:graphicFrame>
        <p:nvGraphicFramePr>
          <p:cNvPr id="20" name="Object 30"/>
          <p:cNvGraphicFramePr>
            <a:graphicFrameLocks/>
          </p:cNvGraphicFramePr>
          <p:nvPr/>
        </p:nvGraphicFramePr>
        <p:xfrm>
          <a:off x="3111500" y="4550833"/>
          <a:ext cx="2391833" cy="338667"/>
        </p:xfrm>
        <a:graphic>
          <a:graphicData uri="http://schemas.openxmlformats.org/presentationml/2006/ole">
            <mc:AlternateContent xmlns:mc="http://schemas.openxmlformats.org/markup-compatibility/2006">
              <mc:Choice xmlns:v="urn:schemas-microsoft-com:vml" Requires="v">
                <p:oleObj spid="_x0000_s49247" name="Equation" r:id="rId9" imgW="1435100" imgH="203200" progId="">
                  <p:embed/>
                </p:oleObj>
              </mc:Choice>
              <mc:Fallback>
                <p:oleObj name="Equation" r:id="rId9" imgW="1435100" imgH="203200" progId="">
                  <p:embed/>
                  <p:pic>
                    <p:nvPicPr>
                      <p:cNvPr id="0" name="Picture 35"/>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111500" y="4550833"/>
                        <a:ext cx="2391833" cy="338667"/>
                      </a:xfrm>
                      <a:prstGeom prst="rect">
                        <a:avLst/>
                      </a:prstGeom>
                      <a:noFill/>
                      <a:ln w="25400">
                        <a:solidFill>
                          <a:srgbClr val="00660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1" name="Object 30"/>
          <p:cNvGraphicFramePr>
            <a:graphicFrameLocks/>
          </p:cNvGraphicFramePr>
          <p:nvPr/>
        </p:nvGraphicFramePr>
        <p:xfrm>
          <a:off x="317500" y="5197740"/>
          <a:ext cx="8657167" cy="740833"/>
        </p:xfrm>
        <a:graphic>
          <a:graphicData uri="http://schemas.openxmlformats.org/presentationml/2006/ole">
            <mc:AlternateContent xmlns:mc="http://schemas.openxmlformats.org/markup-compatibility/2006">
              <mc:Choice xmlns:v="urn:schemas-microsoft-com:vml" Requires="v">
                <p:oleObj spid="_x0000_s49248" name="Equation" r:id="rId11" imgW="5194300" imgH="444500" progId="">
                  <p:embed/>
                </p:oleObj>
              </mc:Choice>
              <mc:Fallback>
                <p:oleObj name="Equation" r:id="rId11" imgW="5194300" imgH="444500" progId="">
                  <p:embed/>
                  <p:pic>
                    <p:nvPicPr>
                      <p:cNvPr id="0" name="Picture 36"/>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17500" y="5197740"/>
                        <a:ext cx="8657167" cy="740833"/>
                      </a:xfrm>
                      <a:prstGeom prst="rect">
                        <a:avLst/>
                      </a:prstGeom>
                      <a:noFill/>
                      <a:ln w="25400">
                        <a:solidFill>
                          <a:srgbClr val="0000FF"/>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日付プレースホルダ 8"/>
          <p:cNvSpPr>
            <a:spLocks noGrp="1"/>
          </p:cNvSpPr>
          <p:nvPr>
            <p:ph type="dt" sz="half" idx="10"/>
          </p:nvPr>
        </p:nvSpPr>
        <p:spPr/>
        <p:txBody>
          <a:bodyPr/>
          <a:lstStyle/>
          <a:p>
            <a:pPr>
              <a:defRPr/>
            </a:pPr>
            <a:fld id="{8954D1C6-BACA-48DC-A385-EC3DD0618A2D}" type="datetime1">
              <a:rPr lang="ja-JP" altLang="en-US" smtClean="0"/>
              <a:t>2017/9/17</a:t>
            </a:fld>
            <a:endParaRPr lang="ja-JP" altLang="en-US"/>
          </a:p>
        </p:txBody>
      </p:sp>
      <p:sp>
        <p:nvSpPr>
          <p:cNvPr id="10" name="フッター プレースホルダ 9"/>
          <p:cNvSpPr>
            <a:spLocks noGrp="1"/>
          </p:cNvSpPr>
          <p:nvPr>
            <p:ph type="ftr" sz="quarter" idx="11"/>
          </p:nvPr>
        </p:nvSpPr>
        <p:spPr/>
        <p:txBody>
          <a:bodyPr/>
          <a:lstStyle/>
          <a:p>
            <a:pPr>
              <a:defRPr/>
            </a:pPr>
            <a:r>
              <a:rPr lang="en-US" altLang="ja-JP"/>
              <a:t>Seoul U. Seminer</a:t>
            </a:r>
            <a:endParaRPr lang="ja-JP" altLang="en-US"/>
          </a:p>
        </p:txBody>
      </p:sp>
    </p:spTree>
    <p:extLst>
      <p:ext uri="{BB962C8B-B14F-4D97-AF65-F5344CB8AC3E}">
        <p14:creationId xmlns:p14="http://schemas.microsoft.com/office/powerpoint/2010/main" val="2890373107"/>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 calcmode="lin" valueType="num">
                                      <p:cBhvr additive="base">
                                        <p:cTn id="7" dur="500" fill="hold"/>
                                        <p:tgtEl>
                                          <p:spTgt spid="1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9">
                                            <p:txEl>
                                              <p:pRg st="0" end="0"/>
                                            </p:txEl>
                                          </p:spTgt>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2" presetClass="entr" presetSubtype="8" fill="hold"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par>
                                <p:cTn id="13" presetID="2" presetClass="entr" presetSubtype="8" fill="hold" grpId="0" nodeType="withEffect">
                                  <p:stCondLst>
                                    <p:cond delay="0"/>
                                  </p:stCondLst>
                                  <p:childTnLst>
                                    <p:set>
                                      <p:cBhvr>
                                        <p:cTn id="14" dur="1" fill="hold">
                                          <p:stCondLst>
                                            <p:cond delay="0"/>
                                          </p:stCondLst>
                                        </p:cTn>
                                        <p:tgtEl>
                                          <p:spTgt spid="19">
                                            <p:txEl>
                                              <p:pRg st="1" end="1"/>
                                            </p:txEl>
                                          </p:spTgt>
                                        </p:tgtEl>
                                        <p:attrNameLst>
                                          <p:attrName>style.visibility</p:attrName>
                                        </p:attrNameLst>
                                      </p:cBhvr>
                                      <p:to>
                                        <p:strVal val="visible"/>
                                      </p:to>
                                    </p:set>
                                    <p:anim calcmode="lin" valueType="num">
                                      <p:cBhvr additive="base">
                                        <p:cTn id="15" dur="500" fill="hold"/>
                                        <p:tgtEl>
                                          <p:spTgt spid="19">
                                            <p:txEl>
                                              <p:pRg st="1" end="1"/>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19">
                                            <p:txEl>
                                              <p:pRg st="1" end="1"/>
                                            </p:txEl>
                                          </p:spTgt>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19">
                                            <p:txEl>
                                              <p:pRg st="2" end="2"/>
                                            </p:txEl>
                                          </p:spTgt>
                                        </p:tgtEl>
                                        <p:attrNameLst>
                                          <p:attrName>style.visibility</p:attrName>
                                        </p:attrNameLst>
                                      </p:cBhvr>
                                      <p:to>
                                        <p:strVal val="visible"/>
                                      </p:to>
                                    </p:set>
                                    <p:anim calcmode="lin" valueType="num">
                                      <p:cBhvr additive="base">
                                        <p:cTn id="19" dur="500" fill="hold"/>
                                        <p:tgtEl>
                                          <p:spTgt spid="19">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9">
                                            <p:txEl>
                                              <p:pRg st="3" end="3"/>
                                            </p:txEl>
                                          </p:spTgt>
                                        </p:tgtEl>
                                        <p:attrNameLst>
                                          <p:attrName>style.visibility</p:attrName>
                                        </p:attrNameLst>
                                      </p:cBhvr>
                                      <p:to>
                                        <p:strVal val="visible"/>
                                      </p:to>
                                    </p:set>
                                    <p:anim calcmode="lin" valueType="num">
                                      <p:cBhvr additive="base">
                                        <p:cTn id="25" dur="500" fill="hold"/>
                                        <p:tgtEl>
                                          <p:spTgt spid="19">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9">
                                            <p:txEl>
                                              <p:pRg st="3" end="3"/>
                                            </p:txEl>
                                          </p:spTgt>
                                        </p:tgtEl>
                                        <p:attrNameLst>
                                          <p:attrName>ppt_y</p:attrName>
                                        </p:attrNameLst>
                                      </p:cBhvr>
                                      <p:tavLst>
                                        <p:tav tm="0">
                                          <p:val>
                                            <p:strVal val="#ppt_y"/>
                                          </p:val>
                                        </p:tav>
                                        <p:tav tm="100000">
                                          <p:val>
                                            <p:strVal val="#ppt_y"/>
                                          </p:val>
                                        </p:tav>
                                      </p:tavLst>
                                    </p:anim>
                                  </p:childTnLst>
                                </p:cTn>
                              </p:par>
                            </p:childTnLst>
                          </p:cTn>
                        </p:par>
                        <p:par>
                          <p:cTn id="27" fill="hold" nodeType="afterGroup">
                            <p:stCondLst>
                              <p:cond delay="500"/>
                            </p:stCondLst>
                            <p:childTnLst>
                              <p:par>
                                <p:cTn id="28" presetID="22" presetClass="entr" presetSubtype="8" fill="hold" nodeType="after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left)">
                                      <p:cBhvr>
                                        <p:cTn id="30" dur="500"/>
                                        <p:tgtEl>
                                          <p:spTgt spid="16"/>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19">
                                            <p:txEl>
                                              <p:pRg st="5" end="5"/>
                                            </p:txEl>
                                          </p:spTgt>
                                        </p:tgtEl>
                                        <p:attrNameLst>
                                          <p:attrName>style.visibility</p:attrName>
                                        </p:attrNameLst>
                                      </p:cBhvr>
                                      <p:to>
                                        <p:strVal val="visible"/>
                                      </p:to>
                                    </p:set>
                                    <p:anim calcmode="lin" valueType="num">
                                      <p:cBhvr additive="base">
                                        <p:cTn id="35" dur="500" fill="hold"/>
                                        <p:tgtEl>
                                          <p:spTgt spid="19">
                                            <p:txEl>
                                              <p:pRg st="5" end="5"/>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19">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19">
                                            <p:txEl>
                                              <p:pRg st="6" end="6"/>
                                            </p:txEl>
                                          </p:spTgt>
                                        </p:tgtEl>
                                        <p:attrNameLst>
                                          <p:attrName>style.visibility</p:attrName>
                                        </p:attrNameLst>
                                      </p:cBhvr>
                                      <p:to>
                                        <p:strVal val="visible"/>
                                      </p:to>
                                    </p:set>
                                    <p:anim calcmode="lin" valueType="num">
                                      <p:cBhvr additive="base">
                                        <p:cTn id="41" dur="500" fill="hold"/>
                                        <p:tgtEl>
                                          <p:spTgt spid="19">
                                            <p:txEl>
                                              <p:pRg st="6" end="6"/>
                                            </p:txEl>
                                          </p:spTgt>
                                        </p:tgtEl>
                                        <p:attrNameLst>
                                          <p:attrName>ppt_x</p:attrName>
                                        </p:attrNameLst>
                                      </p:cBhvr>
                                      <p:tavLst>
                                        <p:tav tm="0">
                                          <p:val>
                                            <p:strVal val="0-#ppt_w/2"/>
                                          </p:val>
                                        </p:tav>
                                        <p:tav tm="100000">
                                          <p:val>
                                            <p:strVal val="#ppt_x"/>
                                          </p:val>
                                        </p:tav>
                                      </p:tavLst>
                                    </p:anim>
                                    <p:anim calcmode="lin" valueType="num">
                                      <p:cBhvr additive="base">
                                        <p:cTn id="42" dur="500" fill="hold"/>
                                        <p:tgtEl>
                                          <p:spTgt spid="19">
                                            <p:txEl>
                                              <p:pRg st="6" end="6"/>
                                            </p:txEl>
                                          </p:spTgt>
                                        </p:tgtEl>
                                        <p:attrNameLst>
                                          <p:attrName>ppt_y</p:attrName>
                                        </p:attrNameLst>
                                      </p:cBhvr>
                                      <p:tavLst>
                                        <p:tav tm="0">
                                          <p:val>
                                            <p:strVal val="#ppt_y"/>
                                          </p:val>
                                        </p:tav>
                                        <p:tav tm="100000">
                                          <p:val>
                                            <p:strVal val="#ppt_y"/>
                                          </p:val>
                                        </p:tav>
                                      </p:tavLst>
                                    </p:anim>
                                  </p:childTnLst>
                                </p:cTn>
                              </p:par>
                            </p:childTnLst>
                          </p:cTn>
                        </p:par>
                        <p:par>
                          <p:cTn id="43" fill="hold" nodeType="afterGroup">
                            <p:stCondLst>
                              <p:cond delay="500"/>
                            </p:stCondLst>
                            <p:childTnLst>
                              <p:par>
                                <p:cTn id="44" presetID="22" presetClass="entr" presetSubtype="8" fill="hold" nodeType="after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wipe(left)">
                                      <p:cBhvr>
                                        <p:cTn id="46" dur="500"/>
                                        <p:tgtEl>
                                          <p:spTgt spid="20"/>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2" presetClass="entr" presetSubtype="8" fill="hold" grpId="0" nodeType="clickEffect">
                                  <p:stCondLst>
                                    <p:cond delay="0"/>
                                  </p:stCondLst>
                                  <p:childTnLst>
                                    <p:set>
                                      <p:cBhvr>
                                        <p:cTn id="50" dur="1" fill="hold">
                                          <p:stCondLst>
                                            <p:cond delay="0"/>
                                          </p:stCondLst>
                                        </p:cTn>
                                        <p:tgtEl>
                                          <p:spTgt spid="19">
                                            <p:txEl>
                                              <p:pRg st="7" end="7"/>
                                            </p:txEl>
                                          </p:spTgt>
                                        </p:tgtEl>
                                        <p:attrNameLst>
                                          <p:attrName>style.visibility</p:attrName>
                                        </p:attrNameLst>
                                      </p:cBhvr>
                                      <p:to>
                                        <p:strVal val="visible"/>
                                      </p:to>
                                    </p:set>
                                    <p:anim calcmode="lin" valueType="num">
                                      <p:cBhvr additive="base">
                                        <p:cTn id="51" dur="500" fill="hold"/>
                                        <p:tgtEl>
                                          <p:spTgt spid="19">
                                            <p:txEl>
                                              <p:pRg st="7" end="7"/>
                                            </p:txEl>
                                          </p:spTgt>
                                        </p:tgtEl>
                                        <p:attrNameLst>
                                          <p:attrName>ppt_x</p:attrName>
                                        </p:attrNameLst>
                                      </p:cBhvr>
                                      <p:tavLst>
                                        <p:tav tm="0">
                                          <p:val>
                                            <p:strVal val="0-#ppt_w/2"/>
                                          </p:val>
                                        </p:tav>
                                        <p:tav tm="100000">
                                          <p:val>
                                            <p:strVal val="#ppt_x"/>
                                          </p:val>
                                        </p:tav>
                                      </p:tavLst>
                                    </p:anim>
                                    <p:anim calcmode="lin" valueType="num">
                                      <p:cBhvr additive="base">
                                        <p:cTn id="52" dur="500" fill="hold"/>
                                        <p:tgtEl>
                                          <p:spTgt spid="19">
                                            <p:txEl>
                                              <p:pRg st="7" end="7"/>
                                            </p:txEl>
                                          </p:spTgt>
                                        </p:tgtEl>
                                        <p:attrNameLst>
                                          <p:attrName>ppt_y</p:attrName>
                                        </p:attrNameLst>
                                      </p:cBhvr>
                                      <p:tavLst>
                                        <p:tav tm="0">
                                          <p:val>
                                            <p:strVal val="#ppt_y"/>
                                          </p:val>
                                        </p:tav>
                                        <p:tav tm="100000">
                                          <p:val>
                                            <p:strVal val="#ppt_y"/>
                                          </p:val>
                                        </p:tav>
                                      </p:tavLst>
                                    </p:anim>
                                  </p:childTnLst>
                                </p:cTn>
                              </p:par>
                            </p:childTnLst>
                          </p:cTn>
                        </p:par>
                        <p:par>
                          <p:cTn id="53" fill="hold" nodeType="afterGroup">
                            <p:stCondLst>
                              <p:cond delay="500"/>
                            </p:stCondLst>
                            <p:childTnLst>
                              <p:par>
                                <p:cTn id="54" presetID="22" presetClass="entr" presetSubtype="8" fill="hold" nodeType="after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wipe(left)">
                                      <p:cBhvr>
                                        <p:cTn id="5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bld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Box 23"/>
          <p:cNvSpPr txBox="1">
            <a:spLocks noChangeArrowheads="1"/>
          </p:cNvSpPr>
          <p:nvPr/>
        </p:nvSpPr>
        <p:spPr bwMode="auto">
          <a:xfrm>
            <a:off x="127000" y="1270000"/>
            <a:ext cx="8763000" cy="5016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285739" indent="-285739">
              <a:buFontTx/>
              <a:buChar char="•"/>
            </a:pPr>
            <a:r>
              <a:rPr lang="en-US" altLang="en-US" sz="2000" dirty="0">
                <a:solidFill>
                  <a:srgbClr val="006600"/>
                </a:solidFill>
              </a:rPr>
              <a:t>This operator has angular momentum and spin</a:t>
            </a:r>
          </a:p>
          <a:p>
            <a:pPr marL="285739" indent="-285739">
              <a:buFontTx/>
              <a:buChar char="•"/>
            </a:pPr>
            <a:r>
              <a:rPr lang="en-US" altLang="en-US" sz="2000" dirty="0">
                <a:solidFill>
                  <a:srgbClr val="006600"/>
                </a:solidFill>
                <a:sym typeface="Symbol" pitchFamily="18" charset="2"/>
              </a:rPr>
              <a:t>Can show (homework): Dirac equation commutes with </a:t>
            </a:r>
          </a:p>
          <a:p>
            <a:pPr marL="285739" indent="-285739">
              <a:buFontTx/>
              <a:buChar char="•"/>
            </a:pPr>
            <a:r>
              <a:rPr lang="en-US" altLang="en-US" sz="2000" dirty="0">
                <a:solidFill>
                  <a:srgbClr val="006600"/>
                </a:solidFill>
                <a:sym typeface="Symbol" pitchFamily="18" charset="2"/>
              </a:rPr>
              <a:t>It makes sense to work in a basis of eigenstates of </a:t>
            </a:r>
            <a:r>
              <a:rPr lang="en-US" altLang="en-US" sz="2000" b="1" dirty="0">
                <a:solidFill>
                  <a:srgbClr val="006600"/>
                </a:solidFill>
                <a:sym typeface="Symbol" pitchFamily="18" charset="2"/>
              </a:rPr>
              <a:t>J</a:t>
            </a:r>
            <a:r>
              <a:rPr lang="en-US" altLang="en-US" sz="2000" baseline="30000" dirty="0">
                <a:solidFill>
                  <a:srgbClr val="006600"/>
                </a:solidFill>
                <a:sym typeface="Symbol" pitchFamily="18" charset="2"/>
              </a:rPr>
              <a:t>2</a:t>
            </a:r>
            <a:r>
              <a:rPr lang="en-US" altLang="en-US" sz="2000" dirty="0">
                <a:solidFill>
                  <a:srgbClr val="006600"/>
                </a:solidFill>
                <a:sym typeface="Symbol" pitchFamily="18" charset="2"/>
              </a:rPr>
              <a:t>, </a:t>
            </a:r>
            <a:r>
              <a:rPr lang="en-US" altLang="en-US" sz="2000" b="1" dirty="0">
                <a:solidFill>
                  <a:srgbClr val="006600"/>
                </a:solidFill>
                <a:sym typeface="Symbol" pitchFamily="18" charset="2"/>
              </a:rPr>
              <a:t>L</a:t>
            </a:r>
            <a:r>
              <a:rPr lang="en-US" altLang="en-US" sz="2000" baseline="30000" dirty="0">
                <a:solidFill>
                  <a:srgbClr val="006600"/>
                </a:solidFill>
                <a:sym typeface="Symbol" pitchFamily="18" charset="2"/>
              </a:rPr>
              <a:t>2</a:t>
            </a:r>
            <a:r>
              <a:rPr lang="en-US" altLang="en-US" sz="2000" dirty="0">
                <a:solidFill>
                  <a:srgbClr val="006600"/>
                </a:solidFill>
                <a:sym typeface="Symbol" pitchFamily="18" charset="2"/>
              </a:rPr>
              <a:t> and </a:t>
            </a:r>
            <a:r>
              <a:rPr lang="en-US" altLang="en-US" sz="2000" i="1" dirty="0" err="1">
                <a:solidFill>
                  <a:srgbClr val="006600"/>
                </a:solidFill>
                <a:sym typeface="Symbol" pitchFamily="18" charset="2"/>
              </a:rPr>
              <a:t>J</a:t>
            </a:r>
            <a:r>
              <a:rPr lang="en-US" altLang="en-US" sz="2000" i="1" baseline="-25000" dirty="0" err="1">
                <a:solidFill>
                  <a:srgbClr val="006600"/>
                </a:solidFill>
                <a:sym typeface="Symbol" pitchFamily="18" charset="2"/>
              </a:rPr>
              <a:t>z</a:t>
            </a:r>
            <a:r>
              <a:rPr lang="en-US" altLang="en-US" sz="2000" i="1" dirty="0">
                <a:solidFill>
                  <a:srgbClr val="006600"/>
                </a:solidFill>
                <a:sym typeface="Symbol" pitchFamily="18" charset="2"/>
              </a:rPr>
              <a:t> </a:t>
            </a:r>
            <a:endParaRPr lang="en-US" altLang="en-US" sz="2000" dirty="0">
              <a:solidFill>
                <a:srgbClr val="006600"/>
              </a:solidFill>
              <a:sym typeface="Symbol" pitchFamily="18" charset="2"/>
            </a:endParaRPr>
          </a:p>
          <a:p>
            <a:pPr marL="285739" indent="-285739">
              <a:buFontTx/>
              <a:buChar char="•"/>
            </a:pPr>
            <a:r>
              <a:rPr lang="en-US" altLang="en-US" sz="2000" dirty="0">
                <a:solidFill>
                  <a:srgbClr val="006600"/>
                </a:solidFill>
                <a:sym typeface="Symbol" pitchFamily="18" charset="2"/>
              </a:rPr>
              <a:t>Indeed, </a:t>
            </a:r>
            <a:r>
              <a:rPr lang="en-US" altLang="en-US" sz="2000" i="1" dirty="0">
                <a:solidFill>
                  <a:srgbClr val="006600"/>
                </a:solidFill>
                <a:sym typeface="Symbol" pitchFamily="18" charset="2"/>
              </a:rPr>
              <a:t>A</a:t>
            </a:r>
            <a:r>
              <a:rPr lang="en-US" altLang="en-US" sz="2000" dirty="0">
                <a:solidFill>
                  <a:srgbClr val="006600"/>
                </a:solidFill>
                <a:sym typeface="Symbol" pitchFamily="18" charset="2"/>
              </a:rPr>
              <a:t> can only connect states with the same value of </a:t>
            </a:r>
            <a:r>
              <a:rPr lang="en-US" altLang="en-US" sz="2000" i="1" dirty="0">
                <a:solidFill>
                  <a:srgbClr val="006600"/>
                </a:solidFill>
                <a:sym typeface="Symbol" pitchFamily="18" charset="2"/>
              </a:rPr>
              <a:t>j</a:t>
            </a:r>
            <a:r>
              <a:rPr lang="en-US" altLang="en-US" sz="2000" dirty="0">
                <a:solidFill>
                  <a:srgbClr val="006600"/>
                </a:solidFill>
                <a:sym typeface="Symbol" pitchFamily="18" charset="2"/>
              </a:rPr>
              <a:t> and </a:t>
            </a:r>
            <a:r>
              <a:rPr lang="en-US" altLang="en-US" sz="2000" i="1" dirty="0" err="1">
                <a:solidFill>
                  <a:srgbClr val="006600"/>
                </a:solidFill>
                <a:sym typeface="Symbol" pitchFamily="18" charset="2"/>
              </a:rPr>
              <a:t>m</a:t>
            </a:r>
            <a:r>
              <a:rPr lang="en-US" altLang="en-US" sz="2000" i="1" baseline="-25000" dirty="0" err="1">
                <a:solidFill>
                  <a:srgbClr val="006600"/>
                </a:solidFill>
                <a:sym typeface="Symbol" pitchFamily="18" charset="2"/>
              </a:rPr>
              <a:t>j</a:t>
            </a:r>
            <a:endParaRPr lang="en-US" altLang="en-US" sz="2000" dirty="0">
              <a:solidFill>
                <a:srgbClr val="006600"/>
              </a:solidFill>
              <a:sym typeface="Symbol" pitchFamily="18" charset="2"/>
            </a:endParaRPr>
          </a:p>
          <a:p>
            <a:pPr marL="285739" indent="-285739">
              <a:buFontTx/>
              <a:buChar char="•"/>
            </a:pPr>
            <a:r>
              <a:rPr lang="en-US" altLang="en-US" sz="2000" dirty="0">
                <a:solidFill>
                  <a:srgbClr val="006600"/>
                </a:solidFill>
                <a:sym typeface="Symbol" pitchFamily="18" charset="2"/>
              </a:rPr>
              <a:t>Since </a:t>
            </a:r>
            <a:r>
              <a:rPr lang="en-US" altLang="en-US" sz="2000" i="1" dirty="0">
                <a:solidFill>
                  <a:srgbClr val="006600"/>
                </a:solidFill>
                <a:sym typeface="Symbol" pitchFamily="18" charset="2"/>
              </a:rPr>
              <a:t>j</a:t>
            </a:r>
            <a:r>
              <a:rPr lang="en-US" altLang="en-US" sz="2000" dirty="0">
                <a:solidFill>
                  <a:srgbClr val="006600"/>
                </a:solidFill>
                <a:sym typeface="Symbol" pitchFamily="18" charset="2"/>
              </a:rPr>
              <a:t> = </a:t>
            </a:r>
            <a:r>
              <a:rPr lang="en-US" altLang="en-US" sz="2000" i="1" dirty="0">
                <a:solidFill>
                  <a:srgbClr val="006600"/>
                </a:solidFill>
                <a:sym typeface="Symbol" pitchFamily="18" charset="2"/>
              </a:rPr>
              <a:t>l</a:t>
            </a:r>
            <a:r>
              <a:rPr lang="en-US" altLang="en-US" sz="2000" dirty="0">
                <a:solidFill>
                  <a:srgbClr val="006600"/>
                </a:solidFill>
                <a:sym typeface="Symbol" pitchFamily="18" charset="2"/>
              </a:rPr>
              <a:t>  ½ , given </a:t>
            </a:r>
            <a:r>
              <a:rPr lang="en-US" altLang="en-US" sz="2000" i="1" dirty="0">
                <a:solidFill>
                  <a:srgbClr val="006600"/>
                </a:solidFill>
                <a:sym typeface="Symbol" pitchFamily="18" charset="2"/>
              </a:rPr>
              <a:t>j</a:t>
            </a:r>
            <a:r>
              <a:rPr lang="en-US" altLang="en-US" sz="2000" dirty="0">
                <a:solidFill>
                  <a:srgbClr val="006600"/>
                </a:solidFill>
                <a:sym typeface="Symbol" pitchFamily="18" charset="2"/>
              </a:rPr>
              <a:t>, there are only two values for </a:t>
            </a:r>
            <a:r>
              <a:rPr lang="en-US" altLang="en-US" sz="2000" i="1" dirty="0">
                <a:solidFill>
                  <a:srgbClr val="006600"/>
                </a:solidFill>
                <a:sym typeface="Symbol" pitchFamily="18" charset="2"/>
              </a:rPr>
              <a:t>l</a:t>
            </a:r>
            <a:endParaRPr lang="en-US" altLang="en-US" sz="2000" dirty="0">
              <a:solidFill>
                <a:srgbClr val="006600"/>
              </a:solidFill>
              <a:sym typeface="Symbol" pitchFamily="18" charset="2"/>
            </a:endParaRPr>
          </a:p>
          <a:p>
            <a:pPr marL="285739" indent="-285739">
              <a:buFontTx/>
              <a:buChar char="•"/>
            </a:pPr>
            <a:r>
              <a:rPr lang="en-US" altLang="en-US" sz="2000" dirty="0">
                <a:solidFill>
                  <a:srgbClr val="006600"/>
                </a:solidFill>
                <a:sym typeface="Symbol" pitchFamily="18" charset="2"/>
              </a:rPr>
              <a:t>Effectively, we have to </a:t>
            </a:r>
            <a:r>
              <a:rPr lang="en-US" altLang="en-US" sz="2000" dirty="0" err="1">
                <a:solidFill>
                  <a:srgbClr val="006600"/>
                </a:solidFill>
                <a:sym typeface="Symbol" pitchFamily="18" charset="2"/>
              </a:rPr>
              <a:t>diagonalize</a:t>
            </a:r>
            <a:r>
              <a:rPr lang="en-US" altLang="en-US" sz="2000" dirty="0">
                <a:solidFill>
                  <a:srgbClr val="006600"/>
                </a:solidFill>
                <a:sym typeface="Symbol" pitchFamily="18" charset="2"/>
              </a:rPr>
              <a:t> a 2  2 matrix</a:t>
            </a:r>
          </a:p>
          <a:p>
            <a:pPr marL="285739" indent="-285739">
              <a:buFontTx/>
              <a:buChar char="•"/>
            </a:pPr>
            <a:r>
              <a:rPr lang="en-US" altLang="en-US" sz="2000" dirty="0">
                <a:solidFill>
                  <a:srgbClr val="9900CC"/>
                </a:solidFill>
                <a:sym typeface="Symbol" pitchFamily="18" charset="2"/>
              </a:rPr>
              <a:t>The first and second terms are diagonal in </a:t>
            </a:r>
            <a:r>
              <a:rPr lang="en-US" altLang="en-US" sz="2000" i="1" dirty="0">
                <a:solidFill>
                  <a:srgbClr val="9900CC"/>
                </a:solidFill>
                <a:sym typeface="Symbol" pitchFamily="18" charset="2"/>
              </a:rPr>
              <a:t>l</a:t>
            </a:r>
            <a:r>
              <a:rPr lang="en-US" altLang="en-US" sz="2000" dirty="0">
                <a:solidFill>
                  <a:srgbClr val="9900CC"/>
                </a:solidFill>
                <a:sym typeface="Symbol" pitchFamily="18" charset="2"/>
              </a:rPr>
              <a:t>:</a:t>
            </a:r>
          </a:p>
          <a:p>
            <a:pPr marL="285739" indent="-285739">
              <a:buFontTx/>
              <a:buChar char="•"/>
            </a:pPr>
            <a:r>
              <a:rPr lang="en-US" altLang="en-US" sz="2000" dirty="0">
                <a:solidFill>
                  <a:srgbClr val="C00000"/>
                </a:solidFill>
                <a:sym typeface="Symbol" pitchFamily="18" charset="2"/>
              </a:rPr>
              <a:t>The last term is </a:t>
            </a:r>
            <a:r>
              <a:rPr lang="en-US" altLang="en-US" sz="2000" b="1" i="1" dirty="0">
                <a:solidFill>
                  <a:srgbClr val="C00000"/>
                </a:solidFill>
                <a:sym typeface="Symbol" pitchFamily="18" charset="2"/>
              </a:rPr>
              <a:t>off</a:t>
            </a:r>
            <a:r>
              <a:rPr lang="en-US" altLang="en-US" sz="2000" b="1" dirty="0">
                <a:solidFill>
                  <a:srgbClr val="C00000"/>
                </a:solidFill>
                <a:sym typeface="Symbol" pitchFamily="18" charset="2"/>
              </a:rPr>
              <a:t> </a:t>
            </a:r>
            <a:r>
              <a:rPr lang="en-US" altLang="en-US" sz="2000" dirty="0">
                <a:solidFill>
                  <a:srgbClr val="C00000"/>
                </a:solidFill>
                <a:sym typeface="Symbol" pitchFamily="18" charset="2"/>
              </a:rPr>
              <a:t>diagonal in </a:t>
            </a:r>
            <a:r>
              <a:rPr lang="en-US" altLang="en-US" sz="2000" i="1" dirty="0">
                <a:solidFill>
                  <a:srgbClr val="C00000"/>
                </a:solidFill>
                <a:sym typeface="Symbol" pitchFamily="18" charset="2"/>
              </a:rPr>
              <a:t>l</a:t>
            </a:r>
            <a:r>
              <a:rPr lang="en-US" altLang="en-US" sz="2000" dirty="0">
                <a:solidFill>
                  <a:srgbClr val="C00000"/>
                </a:solidFill>
                <a:sym typeface="Symbol" pitchFamily="18" charset="2"/>
              </a:rPr>
              <a:t>:</a:t>
            </a:r>
          </a:p>
          <a:p>
            <a:pPr marL="285739" indent="-285739">
              <a:buFontTx/>
              <a:buChar char="•"/>
            </a:pPr>
            <a:endParaRPr lang="en-US" altLang="en-US" sz="2000" dirty="0">
              <a:solidFill>
                <a:srgbClr val="C00000"/>
              </a:solidFill>
              <a:sym typeface="Symbol" pitchFamily="18" charset="2"/>
            </a:endParaRPr>
          </a:p>
          <a:p>
            <a:pPr marL="285739" indent="-285739">
              <a:buFontTx/>
              <a:buChar char="•"/>
            </a:pPr>
            <a:endParaRPr lang="en-US" altLang="en-US" sz="2000" dirty="0">
              <a:solidFill>
                <a:srgbClr val="C00000"/>
              </a:solidFill>
              <a:sym typeface="Symbol" pitchFamily="18" charset="2"/>
            </a:endParaRPr>
          </a:p>
          <a:p>
            <a:pPr marL="285739" indent="-285739">
              <a:buFontTx/>
              <a:buChar char="•"/>
            </a:pPr>
            <a:r>
              <a:rPr lang="en-US" altLang="en-US" sz="2000" dirty="0">
                <a:solidFill>
                  <a:srgbClr val="C00000"/>
                </a:solidFill>
                <a:sym typeface="Symbol" pitchFamily="18" charset="2"/>
              </a:rPr>
              <a:t>We can use a clever trick to figure it out:</a:t>
            </a:r>
          </a:p>
          <a:p>
            <a:pPr marL="285739" indent="-285739">
              <a:buFontTx/>
              <a:buChar char="•"/>
            </a:pPr>
            <a:endParaRPr lang="en-US" altLang="en-US" sz="2000" dirty="0">
              <a:solidFill>
                <a:srgbClr val="2D2DB9"/>
              </a:solidFill>
              <a:sym typeface="Symbol" pitchFamily="18" charset="2"/>
            </a:endParaRPr>
          </a:p>
          <a:p>
            <a:pPr marL="285739" indent="-285739">
              <a:buFontTx/>
              <a:buChar char="•"/>
            </a:pPr>
            <a:endParaRPr lang="en-US" altLang="en-US" sz="2000" dirty="0">
              <a:solidFill>
                <a:srgbClr val="2D2DB9"/>
              </a:solidFill>
              <a:sym typeface="Symbol" pitchFamily="18" charset="2"/>
            </a:endParaRPr>
          </a:p>
          <a:p>
            <a:pPr marL="285739" indent="-285739">
              <a:buFontTx/>
              <a:buChar char="•"/>
            </a:pPr>
            <a:r>
              <a:rPr lang="en-US" altLang="en-US" sz="2000" dirty="0">
                <a:solidFill>
                  <a:srgbClr val="C00000"/>
                </a:solidFill>
                <a:sym typeface="Symbol" pitchFamily="18" charset="2"/>
              </a:rPr>
              <a:t>This sum has two terms,</a:t>
            </a:r>
            <a:br>
              <a:rPr lang="en-US" altLang="en-US" sz="2000" dirty="0">
                <a:solidFill>
                  <a:srgbClr val="C00000"/>
                </a:solidFill>
                <a:sym typeface="Symbol" pitchFamily="18" charset="2"/>
              </a:rPr>
            </a:br>
            <a:r>
              <a:rPr lang="en-US" altLang="en-US" sz="2000" dirty="0">
                <a:solidFill>
                  <a:srgbClr val="C00000"/>
                </a:solidFill>
                <a:sym typeface="Symbol" pitchFamily="18" charset="2"/>
              </a:rPr>
              <a:t>one of which is zero</a:t>
            </a:r>
          </a:p>
          <a:p>
            <a:pPr marL="285739" indent="-285739">
              <a:buFontTx/>
              <a:buChar char="•"/>
            </a:pPr>
            <a:r>
              <a:rPr lang="en-US" altLang="en-US" sz="2000" dirty="0">
                <a:solidFill>
                  <a:srgbClr val="C00000"/>
                </a:solidFill>
                <a:sym typeface="Symbol" pitchFamily="18" charset="2"/>
              </a:rPr>
              <a:t>The other one must have magnitude one</a:t>
            </a:r>
            <a:endParaRPr lang="en-US" altLang="en-US" sz="2000" dirty="0">
              <a:solidFill>
                <a:srgbClr val="C00000"/>
              </a:solidFill>
            </a:endParaRPr>
          </a:p>
        </p:txBody>
      </p:sp>
      <p:sp>
        <p:nvSpPr>
          <p:cNvPr id="15" name="Text Box 3"/>
          <p:cNvSpPr txBox="1">
            <a:spLocks noChangeArrowheads="1"/>
          </p:cNvSpPr>
          <p:nvPr/>
        </p:nvSpPr>
        <p:spPr bwMode="auto">
          <a:xfrm>
            <a:off x="0" y="571500"/>
            <a:ext cx="9144000" cy="656655"/>
          </a:xfrm>
          <a:prstGeom prst="rect">
            <a:avLst/>
          </a:prstGeom>
          <a:solidFill>
            <a:schemeClr val="accent6"/>
          </a:solidFill>
          <a:ln>
            <a:noFill/>
          </a:ln>
        </p:spPr>
        <p:txBody>
          <a:bodyPr>
            <a:spAutoFit/>
          </a:bodyPr>
          <a:lstStyle/>
          <a:p>
            <a:pPr algn="ctr"/>
            <a:r>
              <a:rPr lang="en-US" altLang="en-US" sz="3667"/>
              <a:t>Finding Eigenvalues of </a:t>
            </a:r>
            <a:r>
              <a:rPr lang="en-US" altLang="en-US" sz="3667" i="1"/>
              <a:t>A</a:t>
            </a:r>
            <a:endParaRPr lang="en-US" altLang="en-US" sz="3667"/>
          </a:p>
        </p:txBody>
      </p:sp>
      <p:graphicFrame>
        <p:nvGraphicFramePr>
          <p:cNvPr id="14" name="Object 30"/>
          <p:cNvGraphicFramePr>
            <a:graphicFrameLocks/>
          </p:cNvGraphicFramePr>
          <p:nvPr>
            <p:extLst>
              <p:ext uri="{D42A27DB-BD31-4B8C-83A1-F6EECF244321}">
                <p14:modId xmlns:p14="http://schemas.microsoft.com/office/powerpoint/2010/main" val="3632725872"/>
              </p:ext>
            </p:extLst>
          </p:nvPr>
        </p:nvGraphicFramePr>
        <p:xfrm>
          <a:off x="6633196" y="1659125"/>
          <a:ext cx="1016000" cy="296333"/>
        </p:xfrm>
        <a:graphic>
          <a:graphicData uri="http://schemas.openxmlformats.org/presentationml/2006/ole">
            <mc:AlternateContent xmlns:mc="http://schemas.openxmlformats.org/markup-compatibility/2006">
              <mc:Choice xmlns:v="urn:schemas-microsoft-com:vml" Requires="v">
                <p:oleObj spid="_x0000_s50376" name="Equation" r:id="rId3" imgW="609336" imgH="177723" progId="">
                  <p:embed/>
                </p:oleObj>
              </mc:Choice>
              <mc:Fallback>
                <p:oleObj name="Equation" r:id="rId3" imgW="609336" imgH="177723" progId="">
                  <p:embed/>
                  <p:pic>
                    <p:nvPicPr>
                      <p:cNvPr id="0" name="Picture 68"/>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33196" y="1659125"/>
                        <a:ext cx="1016000" cy="296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oleObj>
              </mc:Fallback>
            </mc:AlternateContent>
          </a:graphicData>
        </a:graphic>
      </p:graphicFrame>
      <p:graphicFrame>
        <p:nvGraphicFramePr>
          <p:cNvPr id="16" name="Object 30"/>
          <p:cNvGraphicFramePr>
            <a:graphicFrameLocks/>
          </p:cNvGraphicFramePr>
          <p:nvPr>
            <p:extLst>
              <p:ext uri="{D42A27DB-BD31-4B8C-83A1-F6EECF244321}">
                <p14:modId xmlns:p14="http://schemas.microsoft.com/office/powerpoint/2010/main" val="2393906874"/>
              </p:ext>
            </p:extLst>
          </p:nvPr>
        </p:nvGraphicFramePr>
        <p:xfrm>
          <a:off x="7685499" y="1909443"/>
          <a:ext cx="910167" cy="465667"/>
        </p:xfrm>
        <a:graphic>
          <a:graphicData uri="http://schemas.openxmlformats.org/presentationml/2006/ole">
            <mc:AlternateContent xmlns:mc="http://schemas.openxmlformats.org/markup-compatibility/2006">
              <mc:Choice xmlns:v="urn:schemas-microsoft-com:vml" Requires="v">
                <p:oleObj spid="_x0000_s50377" name="Equation" r:id="rId5" imgW="545863" imgH="279279" progId="">
                  <p:embed/>
                </p:oleObj>
              </mc:Choice>
              <mc:Fallback>
                <p:oleObj name="Equation" r:id="rId5" imgW="545863" imgH="279279" progId="">
                  <p:embed/>
                  <p:pic>
                    <p:nvPicPr>
                      <p:cNvPr id="0" name="Picture 69"/>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85499" y="1909443"/>
                        <a:ext cx="910167" cy="465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oleObj>
              </mc:Fallback>
            </mc:AlternateContent>
          </a:graphicData>
        </a:graphic>
      </p:graphicFrame>
      <p:graphicFrame>
        <p:nvGraphicFramePr>
          <p:cNvPr id="19462" name="Object 30"/>
          <p:cNvGraphicFramePr>
            <a:graphicFrameLocks/>
          </p:cNvGraphicFramePr>
          <p:nvPr/>
        </p:nvGraphicFramePr>
        <p:xfrm>
          <a:off x="6552407" y="1284552"/>
          <a:ext cx="2391833" cy="338667"/>
        </p:xfrm>
        <a:graphic>
          <a:graphicData uri="http://schemas.openxmlformats.org/presentationml/2006/ole">
            <mc:AlternateContent xmlns:mc="http://schemas.openxmlformats.org/markup-compatibility/2006">
              <mc:Choice xmlns:v="urn:schemas-microsoft-com:vml" Requires="v">
                <p:oleObj spid="_x0000_s50378" name="Equation" r:id="rId7" imgW="1435100" imgH="203200" progId="">
                  <p:embed/>
                </p:oleObj>
              </mc:Choice>
              <mc:Fallback>
                <p:oleObj name="Equation" r:id="rId7" imgW="1435100" imgH="203200" progId="">
                  <p:embed/>
                  <p:pic>
                    <p:nvPicPr>
                      <p:cNvPr id="0" name="Picture 70"/>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52407" y="1284552"/>
                        <a:ext cx="2391833" cy="338667"/>
                      </a:xfrm>
                      <a:prstGeom prst="rect">
                        <a:avLst/>
                      </a:prstGeom>
                      <a:noFill/>
                      <a:ln w="25400">
                        <a:solidFill>
                          <a:srgbClr val="00660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Object 30"/>
          <p:cNvGraphicFramePr>
            <a:graphicFrameLocks/>
          </p:cNvGraphicFramePr>
          <p:nvPr/>
        </p:nvGraphicFramePr>
        <p:xfrm>
          <a:off x="7090833" y="2493698"/>
          <a:ext cx="2032000" cy="465667"/>
        </p:xfrm>
        <a:graphic>
          <a:graphicData uri="http://schemas.openxmlformats.org/presentationml/2006/ole">
            <mc:AlternateContent xmlns:mc="http://schemas.openxmlformats.org/markup-compatibility/2006">
              <mc:Choice xmlns:v="urn:schemas-microsoft-com:vml" Requires="v">
                <p:oleObj spid="_x0000_s50379" name="Equation" r:id="rId9" imgW="1219200" imgH="279400" progId="">
                  <p:embed/>
                </p:oleObj>
              </mc:Choice>
              <mc:Fallback>
                <p:oleObj name="Equation" r:id="rId9" imgW="1219200" imgH="279400" progId="">
                  <p:embed/>
                  <p:pic>
                    <p:nvPicPr>
                      <p:cNvPr id="0" name="Picture 71"/>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90833" y="2493698"/>
                        <a:ext cx="2032000" cy="465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oleObj>
              </mc:Fallback>
            </mc:AlternateContent>
          </a:graphicData>
        </a:graphic>
      </p:graphicFrame>
      <p:graphicFrame>
        <p:nvGraphicFramePr>
          <p:cNvPr id="10" name="Object 30"/>
          <p:cNvGraphicFramePr>
            <a:graphicFrameLocks/>
          </p:cNvGraphicFramePr>
          <p:nvPr>
            <p:extLst>
              <p:ext uri="{D42A27DB-BD31-4B8C-83A1-F6EECF244321}">
                <p14:modId xmlns:p14="http://schemas.microsoft.com/office/powerpoint/2010/main" val="3848981680"/>
              </p:ext>
            </p:extLst>
          </p:nvPr>
        </p:nvGraphicFramePr>
        <p:xfrm>
          <a:off x="5834063" y="3110177"/>
          <a:ext cx="3111500" cy="973667"/>
        </p:xfrm>
        <a:graphic>
          <a:graphicData uri="http://schemas.openxmlformats.org/presentationml/2006/ole">
            <mc:AlternateContent xmlns:mc="http://schemas.openxmlformats.org/markup-compatibility/2006">
              <mc:Choice xmlns:v="urn:schemas-microsoft-com:vml" Requires="v">
                <p:oleObj spid="_x0000_s50380" name="Equation" r:id="rId11" imgW="1866090" imgH="583947" progId="">
                  <p:embed/>
                </p:oleObj>
              </mc:Choice>
              <mc:Fallback>
                <p:oleObj name="Equation" r:id="rId11" imgW="1866090" imgH="583947" progId="">
                  <p:embed/>
                  <p:pic>
                    <p:nvPicPr>
                      <p:cNvPr id="0" name="Picture 72"/>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834063" y="3110177"/>
                        <a:ext cx="3111500" cy="973667"/>
                      </a:xfrm>
                      <a:prstGeom prst="rect">
                        <a:avLst/>
                      </a:prstGeom>
                      <a:noFill/>
                      <a:ln w="25400">
                        <a:solidFill>
                          <a:srgbClr val="9900CC"/>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 name="Object 30"/>
          <p:cNvGraphicFramePr>
            <a:graphicFrameLocks/>
          </p:cNvGraphicFramePr>
          <p:nvPr/>
        </p:nvGraphicFramePr>
        <p:xfrm>
          <a:off x="567532" y="3839104"/>
          <a:ext cx="4826000" cy="465667"/>
        </p:xfrm>
        <a:graphic>
          <a:graphicData uri="http://schemas.openxmlformats.org/presentationml/2006/ole">
            <mc:AlternateContent xmlns:mc="http://schemas.openxmlformats.org/markup-compatibility/2006">
              <mc:Choice xmlns:v="urn:schemas-microsoft-com:vml" Requires="v">
                <p:oleObj spid="_x0000_s50381" name="Equation" r:id="rId13" imgW="2895600" imgH="279400" progId="">
                  <p:embed/>
                </p:oleObj>
              </mc:Choice>
              <mc:Fallback>
                <p:oleObj name="Equation" r:id="rId13" imgW="2895600" imgH="279400" progId="">
                  <p:embed/>
                  <p:pic>
                    <p:nvPicPr>
                      <p:cNvPr id="0" name="Picture 73"/>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67532" y="3839104"/>
                        <a:ext cx="4826000" cy="465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oleObj>
              </mc:Fallback>
            </mc:AlternateContent>
          </a:graphicData>
        </a:graphic>
      </p:graphicFrame>
      <p:graphicFrame>
        <p:nvGraphicFramePr>
          <p:cNvPr id="13" name="Object 30"/>
          <p:cNvGraphicFramePr>
            <a:graphicFrameLocks/>
          </p:cNvGraphicFramePr>
          <p:nvPr/>
        </p:nvGraphicFramePr>
        <p:xfrm>
          <a:off x="5365750" y="3923771"/>
          <a:ext cx="402167" cy="296333"/>
        </p:xfrm>
        <a:graphic>
          <a:graphicData uri="http://schemas.openxmlformats.org/presentationml/2006/ole">
            <mc:AlternateContent xmlns:mc="http://schemas.openxmlformats.org/markup-compatibility/2006">
              <mc:Choice xmlns:v="urn:schemas-microsoft-com:vml" Requires="v">
                <p:oleObj spid="_x0000_s50382" name="Equation" r:id="rId15" imgW="241091" imgH="177646" progId="">
                  <p:embed/>
                </p:oleObj>
              </mc:Choice>
              <mc:Fallback>
                <p:oleObj name="Equation" r:id="rId15" imgW="241091" imgH="177646" progId="">
                  <p:embed/>
                  <p:pic>
                    <p:nvPicPr>
                      <p:cNvPr id="0" name="Picture 74"/>
                      <p:cNvPicPr>
                        <a:picLocks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365750" y="3923771"/>
                        <a:ext cx="402167" cy="296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oleObj>
              </mc:Fallback>
            </mc:AlternateContent>
          </a:graphicData>
        </a:graphic>
      </p:graphicFrame>
      <p:graphicFrame>
        <p:nvGraphicFramePr>
          <p:cNvPr id="22" name="Object 30"/>
          <p:cNvGraphicFramePr>
            <a:graphicFrameLocks/>
          </p:cNvGraphicFramePr>
          <p:nvPr/>
        </p:nvGraphicFramePr>
        <p:xfrm>
          <a:off x="3302000" y="4769115"/>
          <a:ext cx="4931833" cy="592667"/>
        </p:xfrm>
        <a:graphic>
          <a:graphicData uri="http://schemas.openxmlformats.org/presentationml/2006/ole">
            <mc:AlternateContent xmlns:mc="http://schemas.openxmlformats.org/markup-compatibility/2006">
              <mc:Choice xmlns:v="urn:schemas-microsoft-com:vml" Requires="v">
                <p:oleObj spid="_x0000_s50383" name="Equation" r:id="rId17" imgW="2959100" imgH="355600" progId="">
                  <p:embed/>
                </p:oleObj>
              </mc:Choice>
              <mc:Fallback>
                <p:oleObj name="Equation" r:id="rId17" imgW="2959100" imgH="355600" progId="">
                  <p:embed/>
                  <p:pic>
                    <p:nvPicPr>
                      <p:cNvPr id="0" name="Picture 75"/>
                      <p:cNvPicPr>
                        <a:picLocks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302000" y="4769115"/>
                        <a:ext cx="4931833" cy="592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oleObj>
              </mc:Fallback>
            </mc:AlternateContent>
          </a:graphicData>
        </a:graphic>
      </p:graphicFrame>
      <p:graphicFrame>
        <p:nvGraphicFramePr>
          <p:cNvPr id="23" name="Object 30"/>
          <p:cNvGraphicFramePr>
            <a:graphicFrameLocks/>
          </p:cNvGraphicFramePr>
          <p:nvPr/>
        </p:nvGraphicFramePr>
        <p:xfrm>
          <a:off x="4906699" y="5303574"/>
          <a:ext cx="3685646" cy="550333"/>
        </p:xfrm>
        <a:graphic>
          <a:graphicData uri="http://schemas.openxmlformats.org/presentationml/2006/ole">
            <mc:AlternateContent xmlns:mc="http://schemas.openxmlformats.org/markup-compatibility/2006">
              <mc:Choice xmlns:v="urn:schemas-microsoft-com:vml" Requires="v">
                <p:oleObj spid="_x0000_s50384" name="Equation" r:id="rId19" imgW="2209800" imgH="330200" progId="">
                  <p:embed/>
                </p:oleObj>
              </mc:Choice>
              <mc:Fallback>
                <p:oleObj name="Equation" r:id="rId19" imgW="2209800" imgH="330200" progId="">
                  <p:embed/>
                  <p:pic>
                    <p:nvPicPr>
                      <p:cNvPr id="0" name="Picture 76"/>
                      <p:cNvPicPr>
                        <a:picLocks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906699" y="5303574"/>
                        <a:ext cx="3685646" cy="550333"/>
                      </a:xfrm>
                      <a:prstGeom prst="rect">
                        <a:avLst/>
                      </a:prstGeom>
                      <a:noFill/>
                      <a:ln w="25400">
                        <a:solidFill>
                          <a:srgbClr val="80000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4" name="Object 30"/>
          <p:cNvGraphicFramePr>
            <a:graphicFrameLocks/>
          </p:cNvGraphicFramePr>
          <p:nvPr/>
        </p:nvGraphicFramePr>
        <p:xfrm>
          <a:off x="381000" y="4726782"/>
          <a:ext cx="2815167" cy="486833"/>
        </p:xfrm>
        <a:graphic>
          <a:graphicData uri="http://schemas.openxmlformats.org/presentationml/2006/ole">
            <mc:AlternateContent xmlns:mc="http://schemas.openxmlformats.org/markup-compatibility/2006">
              <mc:Choice xmlns:v="urn:schemas-microsoft-com:vml" Requires="v">
                <p:oleObj spid="_x0000_s50385" name="Equation" r:id="rId21" imgW="1688367" imgH="291973" progId="">
                  <p:embed/>
                </p:oleObj>
              </mc:Choice>
              <mc:Fallback>
                <p:oleObj name="Equation" r:id="rId21" imgW="1688367" imgH="291973" progId="">
                  <p:embed/>
                  <p:pic>
                    <p:nvPicPr>
                      <p:cNvPr id="0" name="Picture 77"/>
                      <p:cNvPicPr>
                        <a:picLocks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381000" y="4726782"/>
                        <a:ext cx="2815167" cy="486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oleObj>
              </mc:Fallback>
            </mc:AlternateContent>
          </a:graphicData>
        </a:graphic>
      </p:graphicFrame>
      <p:graphicFrame>
        <p:nvGraphicFramePr>
          <p:cNvPr id="18" name="Object 30"/>
          <p:cNvGraphicFramePr>
            <a:graphicFrameLocks/>
          </p:cNvGraphicFramePr>
          <p:nvPr>
            <p:extLst>
              <p:ext uri="{D42A27DB-BD31-4B8C-83A1-F6EECF244321}">
                <p14:modId xmlns:p14="http://schemas.microsoft.com/office/powerpoint/2010/main" val="209208209"/>
              </p:ext>
            </p:extLst>
          </p:nvPr>
        </p:nvGraphicFramePr>
        <p:xfrm>
          <a:off x="5063464" y="4274831"/>
          <a:ext cx="1100667" cy="465667"/>
        </p:xfrm>
        <a:graphic>
          <a:graphicData uri="http://schemas.openxmlformats.org/presentationml/2006/ole">
            <mc:AlternateContent xmlns:mc="http://schemas.openxmlformats.org/markup-compatibility/2006">
              <mc:Choice xmlns:v="urn:schemas-microsoft-com:vml" Requires="v">
                <p:oleObj spid="_x0000_s50386" name="Equation" r:id="rId23" imgW="660400" imgH="279400" progId="">
                  <p:embed/>
                </p:oleObj>
              </mc:Choice>
              <mc:Fallback>
                <p:oleObj name="Equation" r:id="rId23" imgW="660400" imgH="279400" progId="">
                  <p:embed/>
                  <p:pic>
                    <p:nvPicPr>
                      <p:cNvPr id="0" name="Picture 78"/>
                      <p:cNvPicPr>
                        <a:picLocks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5063464" y="4274831"/>
                        <a:ext cx="1100667" cy="465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oleObj>
              </mc:Fallback>
            </mc:AlternateContent>
          </a:graphicData>
        </a:graphic>
      </p:graphicFrame>
      <p:sp>
        <p:nvSpPr>
          <p:cNvPr id="17" name="日付プレースホルダ 16"/>
          <p:cNvSpPr>
            <a:spLocks noGrp="1"/>
          </p:cNvSpPr>
          <p:nvPr>
            <p:ph type="dt" sz="half" idx="10"/>
          </p:nvPr>
        </p:nvSpPr>
        <p:spPr/>
        <p:txBody>
          <a:bodyPr/>
          <a:lstStyle/>
          <a:p>
            <a:pPr>
              <a:defRPr/>
            </a:pPr>
            <a:fld id="{739DEF37-0A87-48B6-853D-090F9A27D19D}" type="datetime1">
              <a:rPr lang="ja-JP" altLang="en-US" smtClean="0"/>
              <a:t>2017/9/17</a:t>
            </a:fld>
            <a:endParaRPr lang="ja-JP" altLang="en-US"/>
          </a:p>
        </p:txBody>
      </p:sp>
      <p:sp>
        <p:nvSpPr>
          <p:cNvPr id="20" name="フッター プレースホルダ 19"/>
          <p:cNvSpPr>
            <a:spLocks noGrp="1"/>
          </p:cNvSpPr>
          <p:nvPr>
            <p:ph type="ftr" sz="quarter" idx="11"/>
          </p:nvPr>
        </p:nvSpPr>
        <p:spPr/>
        <p:txBody>
          <a:bodyPr/>
          <a:lstStyle/>
          <a:p>
            <a:pPr>
              <a:defRPr/>
            </a:pPr>
            <a:r>
              <a:rPr lang="en-US" altLang="ja-JP"/>
              <a:t>Seoul U. Seminer</a:t>
            </a:r>
            <a:endParaRPr lang="ja-JP" altLang="en-US"/>
          </a:p>
        </p:txBody>
      </p:sp>
    </p:spTree>
    <p:extLst>
      <p:ext uri="{BB962C8B-B14F-4D97-AF65-F5344CB8AC3E}">
        <p14:creationId xmlns:p14="http://schemas.microsoft.com/office/powerpoint/2010/main" val="2220037496"/>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 calcmode="lin" valueType="num">
                                      <p:cBhvr additive="base">
                                        <p:cTn id="7" dur="500" fill="hold"/>
                                        <p:tgtEl>
                                          <p:spTgt spid="1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9">
                                            <p:txEl>
                                              <p:pRg st="1" end="1"/>
                                            </p:txEl>
                                          </p:spTgt>
                                        </p:tgtEl>
                                        <p:attrNameLst>
                                          <p:attrName>style.visibility</p:attrName>
                                        </p:attrNameLst>
                                      </p:cBhvr>
                                      <p:to>
                                        <p:strVal val="visible"/>
                                      </p:to>
                                    </p:set>
                                    <p:anim calcmode="lin" valueType="num">
                                      <p:cBhvr additive="base">
                                        <p:cTn id="13" dur="500" fill="hold"/>
                                        <p:tgtEl>
                                          <p:spTgt spid="19">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9">
                                            <p:txEl>
                                              <p:pRg st="1" end="1"/>
                                            </p:txEl>
                                          </p:spTgt>
                                        </p:tgtEl>
                                        <p:attrNameLst>
                                          <p:attrName>ppt_y</p:attrName>
                                        </p:attrNameLst>
                                      </p:cBhvr>
                                      <p:tavLst>
                                        <p:tav tm="0">
                                          <p:val>
                                            <p:strVal val="#ppt_y"/>
                                          </p:val>
                                        </p:tav>
                                        <p:tav tm="100000">
                                          <p:val>
                                            <p:strVal val="#ppt_y"/>
                                          </p:val>
                                        </p:tav>
                                      </p:tavLst>
                                    </p:anim>
                                  </p:childTnLst>
                                </p:cTn>
                              </p:par>
                            </p:childTnLst>
                          </p:cTn>
                        </p:par>
                        <p:par>
                          <p:cTn id="15" fill="hold" nodeType="afterGroup">
                            <p:stCondLst>
                              <p:cond delay="500"/>
                            </p:stCondLst>
                            <p:childTnLst>
                              <p:par>
                                <p:cTn id="16" presetID="22" presetClass="entr" presetSubtype="8" fill="hold" nodeType="after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left)">
                                      <p:cBhvr>
                                        <p:cTn id="18" dur="500"/>
                                        <p:tgtEl>
                                          <p:spTgt spid="14"/>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19">
                                            <p:txEl>
                                              <p:pRg st="2" end="2"/>
                                            </p:txEl>
                                          </p:spTgt>
                                        </p:tgtEl>
                                        <p:attrNameLst>
                                          <p:attrName>style.visibility</p:attrName>
                                        </p:attrNameLst>
                                      </p:cBhvr>
                                      <p:to>
                                        <p:strVal val="visible"/>
                                      </p:to>
                                    </p:set>
                                    <p:anim calcmode="lin" valueType="num">
                                      <p:cBhvr additive="base">
                                        <p:cTn id="23" dur="500" fill="hold"/>
                                        <p:tgtEl>
                                          <p:spTgt spid="19">
                                            <p:txEl>
                                              <p:pRg st="2" end="2"/>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19">
                                            <p:txEl>
                                              <p:pRg st="2" end="2"/>
                                            </p:txEl>
                                          </p:spTgt>
                                        </p:tgtEl>
                                        <p:attrNameLst>
                                          <p:attrName>ppt_y</p:attrName>
                                        </p:attrNameLst>
                                      </p:cBhvr>
                                      <p:tavLst>
                                        <p:tav tm="0">
                                          <p:val>
                                            <p:strVal val="#ppt_y"/>
                                          </p:val>
                                        </p:tav>
                                        <p:tav tm="100000">
                                          <p:val>
                                            <p:strVal val="#ppt_y"/>
                                          </p:val>
                                        </p:tav>
                                      </p:tavLst>
                                    </p:anim>
                                  </p:childTnLst>
                                </p:cTn>
                              </p:par>
                            </p:childTnLst>
                          </p:cTn>
                        </p:par>
                        <p:par>
                          <p:cTn id="25" fill="hold" nodeType="afterGroup">
                            <p:stCondLst>
                              <p:cond delay="500"/>
                            </p:stCondLst>
                            <p:childTnLst>
                              <p:par>
                                <p:cTn id="26" presetID="22" presetClass="entr" presetSubtype="8" fill="hold" nodeType="after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left)">
                                      <p:cBhvr>
                                        <p:cTn id="28" dur="500"/>
                                        <p:tgtEl>
                                          <p:spTgt spid="16"/>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8" fill="hold" grpId="0" nodeType="clickEffect">
                                  <p:stCondLst>
                                    <p:cond delay="0"/>
                                  </p:stCondLst>
                                  <p:childTnLst>
                                    <p:set>
                                      <p:cBhvr>
                                        <p:cTn id="32" dur="1" fill="hold">
                                          <p:stCondLst>
                                            <p:cond delay="0"/>
                                          </p:stCondLst>
                                        </p:cTn>
                                        <p:tgtEl>
                                          <p:spTgt spid="19">
                                            <p:txEl>
                                              <p:pRg st="3" end="3"/>
                                            </p:txEl>
                                          </p:spTgt>
                                        </p:tgtEl>
                                        <p:attrNameLst>
                                          <p:attrName>style.visibility</p:attrName>
                                        </p:attrNameLst>
                                      </p:cBhvr>
                                      <p:to>
                                        <p:strVal val="visible"/>
                                      </p:to>
                                    </p:set>
                                    <p:anim calcmode="lin" valueType="num">
                                      <p:cBhvr additive="base">
                                        <p:cTn id="33" dur="500" fill="hold"/>
                                        <p:tgtEl>
                                          <p:spTgt spid="19">
                                            <p:txEl>
                                              <p:pRg st="3" end="3"/>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19">
                                            <p:txEl>
                                              <p:pRg st="3" end="3"/>
                                            </p:txEl>
                                          </p:spTgt>
                                        </p:tgtEl>
                                        <p:attrNameLst>
                                          <p:attrName>ppt_y</p:attrName>
                                        </p:attrNameLst>
                                      </p:cBhvr>
                                      <p:tavLst>
                                        <p:tav tm="0">
                                          <p:val>
                                            <p:strVal val="#ppt_y"/>
                                          </p:val>
                                        </p:tav>
                                        <p:tav tm="100000">
                                          <p:val>
                                            <p:strVal val="#ppt_y"/>
                                          </p:val>
                                        </p:tav>
                                      </p:tavLst>
                                    </p:anim>
                                  </p:childTnLst>
                                </p:cTn>
                              </p:par>
                            </p:childTnLst>
                          </p:cTn>
                        </p:par>
                        <p:par>
                          <p:cTn id="35" fill="hold" nodeType="afterGroup">
                            <p:stCondLst>
                              <p:cond delay="500"/>
                            </p:stCondLst>
                            <p:childTnLst>
                              <p:par>
                                <p:cTn id="36" presetID="22" presetClass="entr" presetSubtype="8" fill="hold" nodeType="after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wipe(left)">
                                      <p:cBhvr>
                                        <p:cTn id="38" dur="500"/>
                                        <p:tgtEl>
                                          <p:spTgt spid="9"/>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19">
                                            <p:txEl>
                                              <p:pRg st="4" end="4"/>
                                            </p:txEl>
                                          </p:spTgt>
                                        </p:tgtEl>
                                        <p:attrNameLst>
                                          <p:attrName>style.visibility</p:attrName>
                                        </p:attrNameLst>
                                      </p:cBhvr>
                                      <p:to>
                                        <p:strVal val="visible"/>
                                      </p:to>
                                    </p:set>
                                    <p:anim calcmode="lin" valueType="num">
                                      <p:cBhvr additive="base">
                                        <p:cTn id="43" dur="500" fill="hold"/>
                                        <p:tgtEl>
                                          <p:spTgt spid="19">
                                            <p:txEl>
                                              <p:pRg st="4" end="4"/>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19">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19">
                                            <p:txEl>
                                              <p:pRg st="5" end="5"/>
                                            </p:txEl>
                                          </p:spTgt>
                                        </p:tgtEl>
                                        <p:attrNameLst>
                                          <p:attrName>style.visibility</p:attrName>
                                        </p:attrNameLst>
                                      </p:cBhvr>
                                      <p:to>
                                        <p:strVal val="visible"/>
                                      </p:to>
                                    </p:set>
                                    <p:anim calcmode="lin" valueType="num">
                                      <p:cBhvr additive="base">
                                        <p:cTn id="49" dur="500" fill="hold"/>
                                        <p:tgtEl>
                                          <p:spTgt spid="19">
                                            <p:txEl>
                                              <p:pRg st="5" end="5"/>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19">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19">
                                            <p:txEl>
                                              <p:pRg st="6" end="6"/>
                                            </p:txEl>
                                          </p:spTgt>
                                        </p:tgtEl>
                                        <p:attrNameLst>
                                          <p:attrName>style.visibility</p:attrName>
                                        </p:attrNameLst>
                                      </p:cBhvr>
                                      <p:to>
                                        <p:strVal val="visible"/>
                                      </p:to>
                                    </p:set>
                                    <p:anim calcmode="lin" valueType="num">
                                      <p:cBhvr additive="base">
                                        <p:cTn id="55" dur="500" fill="hold"/>
                                        <p:tgtEl>
                                          <p:spTgt spid="19">
                                            <p:txEl>
                                              <p:pRg st="6" end="6"/>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19">
                                            <p:txEl>
                                              <p:pRg st="6" end="6"/>
                                            </p:txEl>
                                          </p:spTgt>
                                        </p:tgtEl>
                                        <p:attrNameLst>
                                          <p:attrName>ppt_y</p:attrName>
                                        </p:attrNameLst>
                                      </p:cBhvr>
                                      <p:tavLst>
                                        <p:tav tm="0">
                                          <p:val>
                                            <p:strVal val="#ppt_y"/>
                                          </p:val>
                                        </p:tav>
                                        <p:tav tm="100000">
                                          <p:val>
                                            <p:strVal val="#ppt_y"/>
                                          </p:val>
                                        </p:tav>
                                      </p:tavLst>
                                    </p:anim>
                                  </p:childTnLst>
                                </p:cTn>
                              </p:par>
                            </p:childTnLst>
                          </p:cTn>
                        </p:par>
                        <p:par>
                          <p:cTn id="57" fill="hold" nodeType="afterGroup">
                            <p:stCondLst>
                              <p:cond delay="500"/>
                            </p:stCondLst>
                            <p:childTnLst>
                              <p:par>
                                <p:cTn id="58" presetID="22" presetClass="entr" presetSubtype="8" fill="hold" nodeType="afterEffect">
                                  <p:stCondLst>
                                    <p:cond delay="0"/>
                                  </p:stCondLst>
                                  <p:childTnLst>
                                    <p:set>
                                      <p:cBhvr>
                                        <p:cTn id="59" dur="1" fill="hold">
                                          <p:stCondLst>
                                            <p:cond delay="0"/>
                                          </p:stCondLst>
                                        </p:cTn>
                                        <p:tgtEl>
                                          <p:spTgt spid="10"/>
                                        </p:tgtEl>
                                        <p:attrNameLst>
                                          <p:attrName>style.visibility</p:attrName>
                                        </p:attrNameLst>
                                      </p:cBhvr>
                                      <p:to>
                                        <p:strVal val="visible"/>
                                      </p:to>
                                    </p:set>
                                    <p:animEffect transition="in" filter="wipe(left)">
                                      <p:cBhvr>
                                        <p:cTn id="60" dur="500"/>
                                        <p:tgtEl>
                                          <p:spTgt spid="10"/>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2" presetClass="entr" presetSubtype="8" fill="hold" grpId="0" nodeType="clickEffect">
                                  <p:stCondLst>
                                    <p:cond delay="0"/>
                                  </p:stCondLst>
                                  <p:childTnLst>
                                    <p:set>
                                      <p:cBhvr>
                                        <p:cTn id="64" dur="1" fill="hold">
                                          <p:stCondLst>
                                            <p:cond delay="0"/>
                                          </p:stCondLst>
                                        </p:cTn>
                                        <p:tgtEl>
                                          <p:spTgt spid="19">
                                            <p:txEl>
                                              <p:pRg st="7" end="7"/>
                                            </p:txEl>
                                          </p:spTgt>
                                        </p:tgtEl>
                                        <p:attrNameLst>
                                          <p:attrName>style.visibility</p:attrName>
                                        </p:attrNameLst>
                                      </p:cBhvr>
                                      <p:to>
                                        <p:strVal val="visible"/>
                                      </p:to>
                                    </p:set>
                                    <p:anim calcmode="lin" valueType="num">
                                      <p:cBhvr additive="base">
                                        <p:cTn id="65" dur="500" fill="hold"/>
                                        <p:tgtEl>
                                          <p:spTgt spid="19">
                                            <p:txEl>
                                              <p:pRg st="7" end="7"/>
                                            </p:txEl>
                                          </p:spTgt>
                                        </p:tgtEl>
                                        <p:attrNameLst>
                                          <p:attrName>ppt_x</p:attrName>
                                        </p:attrNameLst>
                                      </p:cBhvr>
                                      <p:tavLst>
                                        <p:tav tm="0">
                                          <p:val>
                                            <p:strVal val="0-#ppt_w/2"/>
                                          </p:val>
                                        </p:tav>
                                        <p:tav tm="100000">
                                          <p:val>
                                            <p:strVal val="#ppt_x"/>
                                          </p:val>
                                        </p:tav>
                                      </p:tavLst>
                                    </p:anim>
                                    <p:anim calcmode="lin" valueType="num">
                                      <p:cBhvr additive="base">
                                        <p:cTn id="66" dur="500" fill="hold"/>
                                        <p:tgtEl>
                                          <p:spTgt spid="19">
                                            <p:txEl>
                                              <p:pRg st="7" end="7"/>
                                            </p:txEl>
                                          </p:spTgt>
                                        </p:tgtEl>
                                        <p:attrNameLst>
                                          <p:attrName>ppt_y</p:attrName>
                                        </p:attrNameLst>
                                      </p:cBhvr>
                                      <p:tavLst>
                                        <p:tav tm="0">
                                          <p:val>
                                            <p:strVal val="#ppt_y"/>
                                          </p:val>
                                        </p:tav>
                                        <p:tav tm="100000">
                                          <p:val>
                                            <p:strVal val="#ppt_y"/>
                                          </p:val>
                                        </p:tav>
                                      </p:tavLst>
                                    </p:anim>
                                  </p:childTnLst>
                                </p:cTn>
                              </p:par>
                            </p:childTnLst>
                          </p:cTn>
                        </p:par>
                        <p:par>
                          <p:cTn id="67" fill="hold" nodeType="afterGroup">
                            <p:stCondLst>
                              <p:cond delay="500"/>
                            </p:stCondLst>
                            <p:childTnLst>
                              <p:par>
                                <p:cTn id="68" presetID="22" presetClass="entr" presetSubtype="8" fill="hold" nodeType="afterEffect">
                                  <p:stCondLst>
                                    <p:cond delay="0"/>
                                  </p:stCondLst>
                                  <p:childTnLst>
                                    <p:set>
                                      <p:cBhvr>
                                        <p:cTn id="69" dur="1" fill="hold">
                                          <p:stCondLst>
                                            <p:cond delay="0"/>
                                          </p:stCondLst>
                                        </p:cTn>
                                        <p:tgtEl>
                                          <p:spTgt spid="11"/>
                                        </p:tgtEl>
                                        <p:attrNameLst>
                                          <p:attrName>style.visibility</p:attrName>
                                        </p:attrNameLst>
                                      </p:cBhvr>
                                      <p:to>
                                        <p:strVal val="visible"/>
                                      </p:to>
                                    </p:set>
                                    <p:animEffect transition="in" filter="wipe(left)">
                                      <p:cBhvr>
                                        <p:cTn id="70" dur="500"/>
                                        <p:tgtEl>
                                          <p:spTgt spid="11"/>
                                        </p:tgtEl>
                                      </p:cBhvr>
                                    </p:animEffect>
                                  </p:childTnLst>
                                </p:cTn>
                              </p:par>
                            </p:childTnLst>
                          </p:cTn>
                        </p:par>
                      </p:childTnLst>
                    </p:cTn>
                  </p:par>
                  <p:par>
                    <p:cTn id="71" fill="hold" nodeType="clickPar">
                      <p:stCondLst>
                        <p:cond delay="indefinite"/>
                      </p:stCondLst>
                      <p:childTnLst>
                        <p:par>
                          <p:cTn id="72" fill="hold" nodeType="withGroup">
                            <p:stCondLst>
                              <p:cond delay="0"/>
                            </p:stCondLst>
                            <p:childTnLst>
                              <p:par>
                                <p:cTn id="73" presetID="22" presetClass="entr" presetSubtype="8" fill="hold" nodeType="clickEffect">
                                  <p:stCondLst>
                                    <p:cond delay="0"/>
                                  </p:stCondLst>
                                  <p:childTnLst>
                                    <p:set>
                                      <p:cBhvr>
                                        <p:cTn id="74" dur="1" fill="hold">
                                          <p:stCondLst>
                                            <p:cond delay="0"/>
                                          </p:stCondLst>
                                        </p:cTn>
                                        <p:tgtEl>
                                          <p:spTgt spid="13"/>
                                        </p:tgtEl>
                                        <p:attrNameLst>
                                          <p:attrName>style.visibility</p:attrName>
                                        </p:attrNameLst>
                                      </p:cBhvr>
                                      <p:to>
                                        <p:strVal val="visible"/>
                                      </p:to>
                                    </p:set>
                                    <p:animEffect transition="in" filter="wipe(left)">
                                      <p:cBhvr>
                                        <p:cTn id="75" dur="500"/>
                                        <p:tgtEl>
                                          <p:spTgt spid="13"/>
                                        </p:tgtEl>
                                      </p:cBhvr>
                                    </p:animEffect>
                                  </p:childTnLst>
                                </p:cTn>
                              </p:par>
                            </p:childTnLst>
                          </p:cTn>
                        </p:par>
                      </p:childTnLst>
                    </p:cTn>
                  </p:par>
                  <p:par>
                    <p:cTn id="76" fill="hold" nodeType="clickPar">
                      <p:stCondLst>
                        <p:cond delay="indefinite"/>
                      </p:stCondLst>
                      <p:childTnLst>
                        <p:par>
                          <p:cTn id="77" fill="hold" nodeType="withGroup">
                            <p:stCondLst>
                              <p:cond delay="0"/>
                            </p:stCondLst>
                            <p:childTnLst>
                              <p:par>
                                <p:cTn id="78" presetID="2" presetClass="entr" presetSubtype="8" fill="hold" grpId="0" nodeType="clickEffect">
                                  <p:stCondLst>
                                    <p:cond delay="0"/>
                                  </p:stCondLst>
                                  <p:childTnLst>
                                    <p:set>
                                      <p:cBhvr>
                                        <p:cTn id="79" dur="1" fill="hold">
                                          <p:stCondLst>
                                            <p:cond delay="0"/>
                                          </p:stCondLst>
                                        </p:cTn>
                                        <p:tgtEl>
                                          <p:spTgt spid="19">
                                            <p:txEl>
                                              <p:pRg st="10" end="10"/>
                                            </p:txEl>
                                          </p:spTgt>
                                        </p:tgtEl>
                                        <p:attrNameLst>
                                          <p:attrName>style.visibility</p:attrName>
                                        </p:attrNameLst>
                                      </p:cBhvr>
                                      <p:to>
                                        <p:strVal val="visible"/>
                                      </p:to>
                                    </p:set>
                                    <p:anim calcmode="lin" valueType="num">
                                      <p:cBhvr additive="base">
                                        <p:cTn id="80" dur="500" fill="hold"/>
                                        <p:tgtEl>
                                          <p:spTgt spid="19">
                                            <p:txEl>
                                              <p:pRg st="10" end="10"/>
                                            </p:txEl>
                                          </p:spTgt>
                                        </p:tgtEl>
                                        <p:attrNameLst>
                                          <p:attrName>ppt_x</p:attrName>
                                        </p:attrNameLst>
                                      </p:cBhvr>
                                      <p:tavLst>
                                        <p:tav tm="0">
                                          <p:val>
                                            <p:strVal val="0-#ppt_w/2"/>
                                          </p:val>
                                        </p:tav>
                                        <p:tav tm="100000">
                                          <p:val>
                                            <p:strVal val="#ppt_x"/>
                                          </p:val>
                                        </p:tav>
                                      </p:tavLst>
                                    </p:anim>
                                    <p:anim calcmode="lin" valueType="num">
                                      <p:cBhvr additive="base">
                                        <p:cTn id="81" dur="500" fill="hold"/>
                                        <p:tgtEl>
                                          <p:spTgt spid="19">
                                            <p:txEl>
                                              <p:pRg st="10" end="10"/>
                                            </p:txEl>
                                          </p:spTgt>
                                        </p:tgtEl>
                                        <p:attrNameLst>
                                          <p:attrName>ppt_y</p:attrName>
                                        </p:attrNameLst>
                                      </p:cBhvr>
                                      <p:tavLst>
                                        <p:tav tm="0">
                                          <p:val>
                                            <p:strVal val="#ppt_y"/>
                                          </p:val>
                                        </p:tav>
                                        <p:tav tm="100000">
                                          <p:val>
                                            <p:strVal val="#ppt_y"/>
                                          </p:val>
                                        </p:tav>
                                      </p:tavLst>
                                    </p:anim>
                                  </p:childTnLst>
                                </p:cTn>
                              </p:par>
                            </p:childTnLst>
                          </p:cTn>
                        </p:par>
                        <p:par>
                          <p:cTn id="82" fill="hold" nodeType="afterGroup">
                            <p:stCondLst>
                              <p:cond delay="500"/>
                            </p:stCondLst>
                            <p:childTnLst>
                              <p:par>
                                <p:cTn id="83" presetID="22" presetClass="entr" presetSubtype="8" fill="hold" nodeType="afterEffect">
                                  <p:stCondLst>
                                    <p:cond delay="0"/>
                                  </p:stCondLst>
                                  <p:childTnLst>
                                    <p:set>
                                      <p:cBhvr>
                                        <p:cTn id="84" dur="1" fill="hold">
                                          <p:stCondLst>
                                            <p:cond delay="0"/>
                                          </p:stCondLst>
                                        </p:cTn>
                                        <p:tgtEl>
                                          <p:spTgt spid="18"/>
                                        </p:tgtEl>
                                        <p:attrNameLst>
                                          <p:attrName>style.visibility</p:attrName>
                                        </p:attrNameLst>
                                      </p:cBhvr>
                                      <p:to>
                                        <p:strVal val="visible"/>
                                      </p:to>
                                    </p:set>
                                    <p:animEffect transition="in" filter="wipe(left)">
                                      <p:cBhvr>
                                        <p:cTn id="85" dur="500"/>
                                        <p:tgtEl>
                                          <p:spTgt spid="18"/>
                                        </p:tgtEl>
                                      </p:cBhvr>
                                    </p:animEffect>
                                  </p:childTnLst>
                                </p:cTn>
                              </p:par>
                            </p:childTnLst>
                          </p:cTn>
                        </p:par>
                      </p:childTnLst>
                    </p:cTn>
                  </p:par>
                  <p:par>
                    <p:cTn id="86" fill="hold" nodeType="clickPar">
                      <p:stCondLst>
                        <p:cond delay="indefinite"/>
                      </p:stCondLst>
                      <p:childTnLst>
                        <p:par>
                          <p:cTn id="87" fill="hold" nodeType="withGroup">
                            <p:stCondLst>
                              <p:cond delay="0"/>
                            </p:stCondLst>
                            <p:childTnLst>
                              <p:par>
                                <p:cTn id="88" presetID="22" presetClass="entr" presetSubtype="8" fill="hold" nodeType="clickEffect">
                                  <p:stCondLst>
                                    <p:cond delay="0"/>
                                  </p:stCondLst>
                                  <p:childTnLst>
                                    <p:set>
                                      <p:cBhvr>
                                        <p:cTn id="89" dur="1" fill="hold">
                                          <p:stCondLst>
                                            <p:cond delay="0"/>
                                          </p:stCondLst>
                                        </p:cTn>
                                        <p:tgtEl>
                                          <p:spTgt spid="24"/>
                                        </p:tgtEl>
                                        <p:attrNameLst>
                                          <p:attrName>style.visibility</p:attrName>
                                        </p:attrNameLst>
                                      </p:cBhvr>
                                      <p:to>
                                        <p:strVal val="visible"/>
                                      </p:to>
                                    </p:set>
                                    <p:animEffect transition="in" filter="wipe(left)">
                                      <p:cBhvr>
                                        <p:cTn id="90" dur="500"/>
                                        <p:tgtEl>
                                          <p:spTgt spid="24"/>
                                        </p:tgtEl>
                                      </p:cBhvr>
                                    </p:animEffect>
                                  </p:childTnLst>
                                </p:cTn>
                              </p:par>
                            </p:childTnLst>
                          </p:cTn>
                        </p:par>
                      </p:childTnLst>
                    </p:cTn>
                  </p:par>
                  <p:par>
                    <p:cTn id="91" fill="hold" nodeType="clickPar">
                      <p:stCondLst>
                        <p:cond delay="indefinite"/>
                      </p:stCondLst>
                      <p:childTnLst>
                        <p:par>
                          <p:cTn id="92" fill="hold" nodeType="withGroup">
                            <p:stCondLst>
                              <p:cond delay="0"/>
                            </p:stCondLst>
                            <p:childTnLst>
                              <p:par>
                                <p:cTn id="93" presetID="22" presetClass="entr" presetSubtype="8" fill="hold" nodeType="clickEffect">
                                  <p:stCondLst>
                                    <p:cond delay="0"/>
                                  </p:stCondLst>
                                  <p:childTnLst>
                                    <p:set>
                                      <p:cBhvr>
                                        <p:cTn id="94" dur="1" fill="hold">
                                          <p:stCondLst>
                                            <p:cond delay="0"/>
                                          </p:stCondLst>
                                        </p:cTn>
                                        <p:tgtEl>
                                          <p:spTgt spid="22"/>
                                        </p:tgtEl>
                                        <p:attrNameLst>
                                          <p:attrName>style.visibility</p:attrName>
                                        </p:attrNameLst>
                                      </p:cBhvr>
                                      <p:to>
                                        <p:strVal val="visible"/>
                                      </p:to>
                                    </p:set>
                                    <p:animEffect transition="in" filter="wipe(left)">
                                      <p:cBhvr>
                                        <p:cTn id="95" dur="500"/>
                                        <p:tgtEl>
                                          <p:spTgt spid="22"/>
                                        </p:tgtEl>
                                      </p:cBhvr>
                                    </p:animEffect>
                                  </p:childTnLst>
                                </p:cTn>
                              </p:par>
                            </p:childTnLst>
                          </p:cTn>
                        </p:par>
                      </p:childTnLst>
                    </p:cTn>
                  </p:par>
                  <p:par>
                    <p:cTn id="96" fill="hold" nodeType="clickPar">
                      <p:stCondLst>
                        <p:cond delay="indefinite"/>
                      </p:stCondLst>
                      <p:childTnLst>
                        <p:par>
                          <p:cTn id="97" fill="hold" nodeType="withGroup">
                            <p:stCondLst>
                              <p:cond delay="0"/>
                            </p:stCondLst>
                            <p:childTnLst>
                              <p:par>
                                <p:cTn id="98" presetID="2" presetClass="entr" presetSubtype="8" fill="hold" grpId="0" nodeType="clickEffect">
                                  <p:stCondLst>
                                    <p:cond delay="0"/>
                                  </p:stCondLst>
                                  <p:childTnLst>
                                    <p:set>
                                      <p:cBhvr>
                                        <p:cTn id="99" dur="1" fill="hold">
                                          <p:stCondLst>
                                            <p:cond delay="0"/>
                                          </p:stCondLst>
                                        </p:cTn>
                                        <p:tgtEl>
                                          <p:spTgt spid="19">
                                            <p:txEl>
                                              <p:pRg st="13" end="13"/>
                                            </p:txEl>
                                          </p:spTgt>
                                        </p:tgtEl>
                                        <p:attrNameLst>
                                          <p:attrName>style.visibility</p:attrName>
                                        </p:attrNameLst>
                                      </p:cBhvr>
                                      <p:to>
                                        <p:strVal val="visible"/>
                                      </p:to>
                                    </p:set>
                                    <p:anim calcmode="lin" valueType="num">
                                      <p:cBhvr additive="base">
                                        <p:cTn id="100" dur="500" fill="hold"/>
                                        <p:tgtEl>
                                          <p:spTgt spid="19">
                                            <p:txEl>
                                              <p:pRg st="13" end="13"/>
                                            </p:txEl>
                                          </p:spTgt>
                                        </p:tgtEl>
                                        <p:attrNameLst>
                                          <p:attrName>ppt_x</p:attrName>
                                        </p:attrNameLst>
                                      </p:cBhvr>
                                      <p:tavLst>
                                        <p:tav tm="0">
                                          <p:val>
                                            <p:strVal val="0-#ppt_w/2"/>
                                          </p:val>
                                        </p:tav>
                                        <p:tav tm="100000">
                                          <p:val>
                                            <p:strVal val="#ppt_x"/>
                                          </p:val>
                                        </p:tav>
                                      </p:tavLst>
                                    </p:anim>
                                    <p:anim calcmode="lin" valueType="num">
                                      <p:cBhvr additive="base">
                                        <p:cTn id="101" dur="500" fill="hold"/>
                                        <p:tgtEl>
                                          <p:spTgt spid="19">
                                            <p:txEl>
                                              <p:pRg st="13" end="13"/>
                                            </p:txEl>
                                          </p:spTgt>
                                        </p:tgtEl>
                                        <p:attrNameLst>
                                          <p:attrName>ppt_y</p:attrName>
                                        </p:attrNameLst>
                                      </p:cBhvr>
                                      <p:tavLst>
                                        <p:tav tm="0">
                                          <p:val>
                                            <p:strVal val="#ppt_y"/>
                                          </p:val>
                                        </p:tav>
                                        <p:tav tm="100000">
                                          <p:val>
                                            <p:strVal val="#ppt_y"/>
                                          </p:val>
                                        </p:tav>
                                      </p:tavLst>
                                    </p:anim>
                                  </p:childTnLst>
                                </p:cTn>
                              </p:par>
                            </p:childTnLst>
                          </p:cTn>
                        </p:par>
                      </p:childTnLst>
                    </p:cTn>
                  </p:par>
                  <p:par>
                    <p:cTn id="102" fill="hold" nodeType="clickPar">
                      <p:stCondLst>
                        <p:cond delay="indefinite"/>
                      </p:stCondLst>
                      <p:childTnLst>
                        <p:par>
                          <p:cTn id="103" fill="hold" nodeType="withGroup">
                            <p:stCondLst>
                              <p:cond delay="0"/>
                            </p:stCondLst>
                            <p:childTnLst>
                              <p:par>
                                <p:cTn id="104" presetID="2" presetClass="entr" presetSubtype="8" fill="hold" grpId="0" nodeType="clickEffect">
                                  <p:stCondLst>
                                    <p:cond delay="0"/>
                                  </p:stCondLst>
                                  <p:childTnLst>
                                    <p:set>
                                      <p:cBhvr>
                                        <p:cTn id="105" dur="1" fill="hold">
                                          <p:stCondLst>
                                            <p:cond delay="0"/>
                                          </p:stCondLst>
                                        </p:cTn>
                                        <p:tgtEl>
                                          <p:spTgt spid="19">
                                            <p:txEl>
                                              <p:pRg st="14" end="14"/>
                                            </p:txEl>
                                          </p:spTgt>
                                        </p:tgtEl>
                                        <p:attrNameLst>
                                          <p:attrName>style.visibility</p:attrName>
                                        </p:attrNameLst>
                                      </p:cBhvr>
                                      <p:to>
                                        <p:strVal val="visible"/>
                                      </p:to>
                                    </p:set>
                                    <p:anim calcmode="lin" valueType="num">
                                      <p:cBhvr additive="base">
                                        <p:cTn id="106" dur="500" fill="hold"/>
                                        <p:tgtEl>
                                          <p:spTgt spid="19">
                                            <p:txEl>
                                              <p:pRg st="14" end="14"/>
                                            </p:txEl>
                                          </p:spTgt>
                                        </p:tgtEl>
                                        <p:attrNameLst>
                                          <p:attrName>ppt_x</p:attrName>
                                        </p:attrNameLst>
                                      </p:cBhvr>
                                      <p:tavLst>
                                        <p:tav tm="0">
                                          <p:val>
                                            <p:strVal val="0-#ppt_w/2"/>
                                          </p:val>
                                        </p:tav>
                                        <p:tav tm="100000">
                                          <p:val>
                                            <p:strVal val="#ppt_x"/>
                                          </p:val>
                                        </p:tav>
                                      </p:tavLst>
                                    </p:anim>
                                    <p:anim calcmode="lin" valueType="num">
                                      <p:cBhvr additive="base">
                                        <p:cTn id="107" dur="500" fill="hold"/>
                                        <p:tgtEl>
                                          <p:spTgt spid="19">
                                            <p:txEl>
                                              <p:pRg st="14" end="14"/>
                                            </p:txEl>
                                          </p:spTgt>
                                        </p:tgtEl>
                                        <p:attrNameLst>
                                          <p:attrName>ppt_y</p:attrName>
                                        </p:attrNameLst>
                                      </p:cBhvr>
                                      <p:tavLst>
                                        <p:tav tm="0">
                                          <p:val>
                                            <p:strVal val="#ppt_y"/>
                                          </p:val>
                                        </p:tav>
                                        <p:tav tm="100000">
                                          <p:val>
                                            <p:strVal val="#ppt_y"/>
                                          </p:val>
                                        </p:tav>
                                      </p:tavLst>
                                    </p:anim>
                                  </p:childTnLst>
                                </p:cTn>
                              </p:par>
                            </p:childTnLst>
                          </p:cTn>
                        </p:par>
                        <p:par>
                          <p:cTn id="108" fill="hold" nodeType="afterGroup">
                            <p:stCondLst>
                              <p:cond delay="500"/>
                            </p:stCondLst>
                            <p:childTnLst>
                              <p:par>
                                <p:cTn id="109" presetID="22" presetClass="entr" presetSubtype="8" fill="hold" nodeType="afterEffect">
                                  <p:stCondLst>
                                    <p:cond delay="0"/>
                                  </p:stCondLst>
                                  <p:childTnLst>
                                    <p:set>
                                      <p:cBhvr>
                                        <p:cTn id="110" dur="1" fill="hold">
                                          <p:stCondLst>
                                            <p:cond delay="0"/>
                                          </p:stCondLst>
                                        </p:cTn>
                                        <p:tgtEl>
                                          <p:spTgt spid="23"/>
                                        </p:tgtEl>
                                        <p:attrNameLst>
                                          <p:attrName>style.visibility</p:attrName>
                                        </p:attrNameLst>
                                      </p:cBhvr>
                                      <p:to>
                                        <p:strVal val="visible"/>
                                      </p:to>
                                    </p:set>
                                    <p:animEffect transition="in" filter="wipe(left)">
                                      <p:cBhvr>
                                        <p:cTn id="11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bld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Box 23"/>
          <p:cNvSpPr txBox="1">
            <a:spLocks noChangeArrowheads="1"/>
          </p:cNvSpPr>
          <p:nvPr/>
        </p:nvSpPr>
        <p:spPr bwMode="auto">
          <a:xfrm>
            <a:off x="148167" y="1964532"/>
            <a:ext cx="8763000" cy="4093428"/>
          </a:xfrm>
          <a:prstGeom prst="rect">
            <a:avLst/>
          </a:prstGeom>
          <a:noFill/>
          <a:ln w="9525">
            <a:noFill/>
            <a:miter lim="800000"/>
            <a:headEnd/>
            <a:tailEnd/>
          </a:ln>
          <a:effectLst/>
        </p:spPr>
        <p:txBody>
          <a:bodyPr>
            <a:spAutoFit/>
          </a:bodyPr>
          <a:lstStyle/>
          <a:p>
            <a:pPr marL="285739" indent="-285739">
              <a:buFontTx/>
              <a:buChar char="•"/>
            </a:pPr>
            <a:r>
              <a:rPr lang="en-US" altLang="en-US" sz="2000">
                <a:solidFill>
                  <a:srgbClr val="C00000"/>
                </a:solidFill>
              </a:rPr>
              <a:t>A number of magnitude 1 is pure phase</a:t>
            </a:r>
          </a:p>
          <a:p>
            <a:pPr marL="619100" lvl="1" indent="-238115">
              <a:buFontTx/>
              <a:buChar char="–"/>
            </a:pPr>
            <a:r>
              <a:rPr lang="en-US" altLang="en-US" sz="2000">
                <a:solidFill>
                  <a:srgbClr val="C00000"/>
                </a:solidFill>
              </a:rPr>
              <a:t>Can show </a:t>
            </a:r>
            <a:r>
              <a:rPr lang="en-US" altLang="en-US" sz="2000" i="1">
                <a:solidFill>
                  <a:srgbClr val="C00000"/>
                </a:solidFill>
                <a:sym typeface="Symbol" pitchFamily="18" charset="2"/>
              </a:rPr>
              <a:t></a:t>
            </a:r>
            <a:r>
              <a:rPr lang="en-US" altLang="en-US" sz="2000">
                <a:solidFill>
                  <a:srgbClr val="C00000"/>
                </a:solidFill>
                <a:sym typeface="Symbol" pitchFamily="18" charset="2"/>
              </a:rPr>
              <a:t> = 0, but we don’t need this</a:t>
            </a:r>
            <a:endParaRPr lang="en-US" altLang="en-US" sz="2000">
              <a:solidFill>
                <a:srgbClr val="C00000"/>
              </a:solidFill>
            </a:endParaRPr>
          </a:p>
          <a:p>
            <a:pPr marL="285739" indent="-285739">
              <a:buFontTx/>
              <a:buChar char="•"/>
            </a:pPr>
            <a:r>
              <a:rPr lang="en-US" altLang="en-US" sz="2000">
                <a:solidFill>
                  <a:srgbClr val="0000FF"/>
                </a:solidFill>
                <a:sym typeface="Symbol" pitchFamily="18" charset="2"/>
              </a:rPr>
              <a:t>Now prepared to write matrix </a:t>
            </a:r>
            <a:r>
              <a:rPr lang="en-US" altLang="en-US" sz="2000" i="1">
                <a:solidFill>
                  <a:srgbClr val="0000FF"/>
                </a:solidFill>
                <a:sym typeface="Symbol" pitchFamily="18" charset="2"/>
              </a:rPr>
              <a:t>A</a:t>
            </a:r>
            <a:endParaRPr lang="en-US" altLang="en-US" sz="2000">
              <a:solidFill>
                <a:srgbClr val="0000FF"/>
              </a:solidFill>
              <a:sym typeface="Symbol" pitchFamily="18" charset="2"/>
            </a:endParaRPr>
          </a:p>
          <a:p>
            <a:pPr marL="619100" lvl="1" indent="-238115">
              <a:buFontTx/>
              <a:buChar char="–"/>
            </a:pPr>
            <a:r>
              <a:rPr lang="en-US" altLang="en-US" sz="2000">
                <a:solidFill>
                  <a:srgbClr val="0000FF"/>
                </a:solidFill>
                <a:sym typeface="Symbol" pitchFamily="18" charset="2"/>
              </a:rPr>
              <a:t>For </a:t>
            </a:r>
            <a:r>
              <a:rPr lang="en-US" altLang="en-US" sz="2000" i="1">
                <a:solidFill>
                  <a:srgbClr val="0000FF"/>
                </a:solidFill>
                <a:sym typeface="Symbol" pitchFamily="18" charset="2"/>
              </a:rPr>
              <a:t>l</a:t>
            </a:r>
            <a:r>
              <a:rPr lang="en-US" altLang="en-US" sz="2000">
                <a:solidFill>
                  <a:srgbClr val="0000FF"/>
                </a:solidFill>
                <a:sym typeface="Symbol" pitchFamily="18" charset="2"/>
              </a:rPr>
              <a:t> = </a:t>
            </a:r>
            <a:r>
              <a:rPr lang="en-US" altLang="en-US" sz="2000" i="1">
                <a:solidFill>
                  <a:srgbClr val="0000FF"/>
                </a:solidFill>
                <a:sym typeface="Symbol" pitchFamily="18" charset="2"/>
              </a:rPr>
              <a:t>j</a:t>
            </a:r>
            <a:r>
              <a:rPr lang="en-US" altLang="en-US" sz="2000">
                <a:solidFill>
                  <a:srgbClr val="0000FF"/>
                </a:solidFill>
                <a:sym typeface="Symbol" pitchFamily="18" charset="2"/>
              </a:rPr>
              <a:t> – ½ and </a:t>
            </a:r>
            <a:r>
              <a:rPr lang="en-US" altLang="en-US" sz="2000" i="1">
                <a:solidFill>
                  <a:srgbClr val="0000FF"/>
                </a:solidFill>
                <a:sym typeface="Symbol" pitchFamily="18" charset="2"/>
              </a:rPr>
              <a:t>l </a:t>
            </a:r>
            <a:r>
              <a:rPr lang="en-US" altLang="en-US" sz="2000">
                <a:solidFill>
                  <a:srgbClr val="0000FF"/>
                </a:solidFill>
                <a:sym typeface="Symbol" pitchFamily="18" charset="2"/>
              </a:rPr>
              <a:t>=</a:t>
            </a:r>
            <a:r>
              <a:rPr lang="en-US" altLang="en-US" sz="2000" i="1">
                <a:solidFill>
                  <a:srgbClr val="0000FF"/>
                </a:solidFill>
                <a:sym typeface="Symbol" pitchFamily="18" charset="2"/>
              </a:rPr>
              <a:t> j</a:t>
            </a:r>
            <a:r>
              <a:rPr lang="en-US" altLang="en-US" sz="2000">
                <a:solidFill>
                  <a:srgbClr val="0000FF"/>
                </a:solidFill>
                <a:sym typeface="Symbol" pitchFamily="18" charset="2"/>
              </a:rPr>
              <a:t> + ½ </a:t>
            </a:r>
          </a:p>
          <a:p>
            <a:pPr marL="285739" indent="-285739">
              <a:buFontTx/>
              <a:buChar char="•"/>
            </a:pPr>
            <a:r>
              <a:rPr lang="en-US" altLang="en-US" sz="2000">
                <a:solidFill>
                  <a:srgbClr val="0000FF"/>
                </a:solidFill>
                <a:sym typeface="Symbol" pitchFamily="18" charset="2"/>
              </a:rPr>
              <a:t>Write it out explicitly</a:t>
            </a:r>
            <a:br>
              <a:rPr lang="en-US" altLang="en-US" sz="2000">
                <a:solidFill>
                  <a:srgbClr val="0000FF"/>
                </a:solidFill>
                <a:sym typeface="Symbol" pitchFamily="18" charset="2"/>
              </a:rPr>
            </a:br>
            <a:r>
              <a:rPr lang="en-US" altLang="en-US" sz="2000">
                <a:solidFill>
                  <a:srgbClr val="0000FF"/>
                </a:solidFill>
                <a:sym typeface="Symbol" pitchFamily="18" charset="2"/>
              </a:rPr>
              <a:t>as a 2  2 matrix:</a:t>
            </a:r>
          </a:p>
          <a:p>
            <a:pPr marL="285739" indent="-285739">
              <a:buFontTx/>
              <a:buChar char="•"/>
            </a:pPr>
            <a:r>
              <a:rPr lang="en-US" altLang="en-US" sz="2000">
                <a:solidFill>
                  <a:srgbClr val="0000FF"/>
                </a:solidFill>
                <a:sym typeface="Symbol" pitchFamily="18" charset="2"/>
              </a:rPr>
              <a:t>Use characteristic equation</a:t>
            </a:r>
            <a:br>
              <a:rPr lang="en-US" altLang="en-US" sz="2000">
                <a:solidFill>
                  <a:srgbClr val="0000FF"/>
                </a:solidFill>
                <a:sym typeface="Symbol" pitchFamily="18" charset="2"/>
              </a:rPr>
            </a:br>
            <a:r>
              <a:rPr lang="en-US" altLang="en-US" sz="2000">
                <a:solidFill>
                  <a:srgbClr val="0000FF"/>
                </a:solidFill>
                <a:sym typeface="Symbol" pitchFamily="18" charset="2"/>
              </a:rPr>
              <a:t>to find eigenvalues </a:t>
            </a:r>
            <a:r>
              <a:rPr lang="en-US" altLang="en-US" sz="2000" i="1">
                <a:solidFill>
                  <a:srgbClr val="0000FF"/>
                </a:solidFill>
                <a:sym typeface="Symbol" pitchFamily="18" charset="2"/>
              </a:rPr>
              <a:t>x</a:t>
            </a:r>
            <a:r>
              <a:rPr lang="en-US" altLang="en-US" sz="2000">
                <a:solidFill>
                  <a:srgbClr val="0000FF"/>
                </a:solidFill>
                <a:sym typeface="Symbol" pitchFamily="18" charset="2"/>
              </a:rPr>
              <a:t>:</a:t>
            </a:r>
          </a:p>
          <a:p>
            <a:pPr marL="285739" indent="-285739">
              <a:buFontTx/>
              <a:buChar char="•"/>
            </a:pPr>
            <a:r>
              <a:rPr lang="en-US" altLang="en-US" sz="2000">
                <a:solidFill>
                  <a:srgbClr val="0000FF"/>
                </a:solidFill>
                <a:sym typeface="Symbol" pitchFamily="18" charset="2"/>
              </a:rPr>
              <a:t>Solve using quadratic formula:</a:t>
            </a:r>
          </a:p>
          <a:p>
            <a:pPr marL="285739" indent="-285739">
              <a:buFontTx/>
              <a:buChar char="•"/>
            </a:pPr>
            <a:endParaRPr lang="en-US" altLang="en-US" sz="2000">
              <a:solidFill>
                <a:srgbClr val="006600"/>
              </a:solidFill>
              <a:sym typeface="Symbol" pitchFamily="18" charset="2"/>
            </a:endParaRPr>
          </a:p>
          <a:p>
            <a:pPr marL="285739" indent="-285739">
              <a:buFontTx/>
              <a:buChar char="•"/>
            </a:pPr>
            <a:r>
              <a:rPr lang="en-US" altLang="en-US" sz="2000">
                <a:solidFill>
                  <a:srgbClr val="9900CC"/>
                </a:solidFill>
                <a:sym typeface="Symbol" pitchFamily="18" charset="2"/>
              </a:rPr>
              <a:t>Helpful to define: </a:t>
            </a:r>
          </a:p>
          <a:p>
            <a:pPr marL="285739" indent="-285739">
              <a:buFontTx/>
              <a:buChar char="•"/>
            </a:pPr>
            <a:endParaRPr lang="en-US" altLang="en-US" sz="2000">
              <a:solidFill>
                <a:srgbClr val="006600"/>
              </a:solidFill>
              <a:sym typeface="Symbol" pitchFamily="18" charset="2"/>
            </a:endParaRPr>
          </a:p>
          <a:p>
            <a:pPr marL="285739" indent="-285739">
              <a:buFontTx/>
              <a:buChar char="•"/>
            </a:pPr>
            <a:r>
              <a:rPr lang="en-US" altLang="en-US" sz="2000">
                <a:solidFill>
                  <a:srgbClr val="006600"/>
                </a:solidFill>
                <a:sym typeface="Symbol" pitchFamily="18" charset="2"/>
              </a:rPr>
              <a:t>Then we have:</a:t>
            </a:r>
            <a:endParaRPr lang="en-US" altLang="en-US" sz="2000">
              <a:solidFill>
                <a:srgbClr val="C00000"/>
              </a:solidFill>
            </a:endParaRPr>
          </a:p>
        </p:txBody>
      </p:sp>
      <p:sp>
        <p:nvSpPr>
          <p:cNvPr id="15" name="Text Box 3"/>
          <p:cNvSpPr txBox="1">
            <a:spLocks noChangeArrowheads="1"/>
          </p:cNvSpPr>
          <p:nvPr/>
        </p:nvSpPr>
        <p:spPr bwMode="auto">
          <a:xfrm>
            <a:off x="0" y="571500"/>
            <a:ext cx="9144000" cy="656655"/>
          </a:xfrm>
          <a:prstGeom prst="rect">
            <a:avLst/>
          </a:prstGeom>
          <a:solidFill>
            <a:schemeClr val="accent6"/>
          </a:solidFill>
          <a:ln>
            <a:noFill/>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defRPr/>
            </a:pPr>
            <a:r>
              <a:rPr lang="en-US" altLang="en-US" sz="3667" dirty="0">
                <a:solidFill>
                  <a:schemeClr val="bg1"/>
                </a:solidFill>
              </a:rPr>
              <a:t>Finding Eigenvalues of </a:t>
            </a:r>
            <a:r>
              <a:rPr lang="en-US" altLang="en-US" sz="3667" i="1" dirty="0">
                <a:solidFill>
                  <a:schemeClr val="bg1"/>
                </a:solidFill>
              </a:rPr>
              <a:t>A </a:t>
            </a:r>
            <a:r>
              <a:rPr lang="en-US" altLang="en-US" sz="3667" dirty="0">
                <a:solidFill>
                  <a:schemeClr val="bg1"/>
                </a:solidFill>
              </a:rPr>
              <a:t>(2)</a:t>
            </a:r>
          </a:p>
        </p:txBody>
      </p:sp>
      <p:graphicFrame>
        <p:nvGraphicFramePr>
          <p:cNvPr id="20484" name="Object 30"/>
          <p:cNvGraphicFramePr>
            <a:graphicFrameLocks/>
          </p:cNvGraphicFramePr>
          <p:nvPr/>
        </p:nvGraphicFramePr>
        <p:xfrm>
          <a:off x="254000" y="1387740"/>
          <a:ext cx="2391833" cy="338667"/>
        </p:xfrm>
        <a:graphic>
          <a:graphicData uri="http://schemas.openxmlformats.org/presentationml/2006/ole">
            <mc:AlternateContent xmlns:mc="http://schemas.openxmlformats.org/markup-compatibility/2006">
              <mc:Choice xmlns:v="urn:schemas-microsoft-com:vml" Requires="v">
                <p:oleObj spid="_x0000_s51382" name="Equation" r:id="rId3" imgW="1435100" imgH="203200" progId="">
                  <p:embed/>
                </p:oleObj>
              </mc:Choice>
              <mc:Fallback>
                <p:oleObj name="Equation" r:id="rId3" imgW="1435100" imgH="203200" progId="">
                  <p:embed/>
                  <p:pic>
                    <p:nvPicPr>
                      <p:cNvPr id="0" name="Picture 6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000" y="1387740"/>
                        <a:ext cx="2391833" cy="338667"/>
                      </a:xfrm>
                      <a:prstGeom prst="rect">
                        <a:avLst/>
                      </a:prstGeom>
                      <a:noFill/>
                      <a:ln w="25400">
                        <a:solidFill>
                          <a:srgbClr val="00660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485" name="Object 30"/>
          <p:cNvGraphicFramePr>
            <a:graphicFrameLocks/>
          </p:cNvGraphicFramePr>
          <p:nvPr/>
        </p:nvGraphicFramePr>
        <p:xfrm>
          <a:off x="2980532" y="1324240"/>
          <a:ext cx="4910667" cy="465667"/>
        </p:xfrm>
        <a:graphic>
          <a:graphicData uri="http://schemas.openxmlformats.org/presentationml/2006/ole">
            <mc:AlternateContent xmlns:mc="http://schemas.openxmlformats.org/markup-compatibility/2006">
              <mc:Choice xmlns:v="urn:schemas-microsoft-com:vml" Requires="v">
                <p:oleObj spid="_x0000_s51383" name="Equation" r:id="rId5" imgW="2946400" imgH="279400" progId="">
                  <p:embed/>
                </p:oleObj>
              </mc:Choice>
              <mc:Fallback>
                <p:oleObj name="Equation" r:id="rId5" imgW="2946400" imgH="279400" progId="">
                  <p:embed/>
                  <p:pic>
                    <p:nvPicPr>
                      <p:cNvPr id="0" name="Picture 63"/>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80532" y="1324240"/>
                        <a:ext cx="4910667" cy="465667"/>
                      </a:xfrm>
                      <a:prstGeom prst="rect">
                        <a:avLst/>
                      </a:prstGeom>
                      <a:noFill/>
                      <a:ln w="25400">
                        <a:solidFill>
                          <a:srgbClr val="9900CC"/>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 name="Object 30"/>
          <p:cNvGraphicFramePr>
            <a:graphicFrameLocks/>
          </p:cNvGraphicFramePr>
          <p:nvPr/>
        </p:nvGraphicFramePr>
        <p:xfrm>
          <a:off x="4000500" y="2948782"/>
          <a:ext cx="4953000" cy="973667"/>
        </p:xfrm>
        <a:graphic>
          <a:graphicData uri="http://schemas.openxmlformats.org/presentationml/2006/ole">
            <mc:AlternateContent xmlns:mc="http://schemas.openxmlformats.org/markup-compatibility/2006">
              <mc:Choice xmlns:v="urn:schemas-microsoft-com:vml" Requires="v">
                <p:oleObj spid="_x0000_s51384" name="Equation" r:id="rId7" imgW="2971800" imgH="584200" progId="">
                  <p:embed/>
                </p:oleObj>
              </mc:Choice>
              <mc:Fallback>
                <p:oleObj name="Equation" r:id="rId7" imgW="2971800" imgH="584200" progId="">
                  <p:embed/>
                  <p:pic>
                    <p:nvPicPr>
                      <p:cNvPr id="0" name="Picture 64"/>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00500" y="2948782"/>
                        <a:ext cx="4953000" cy="973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oleObj>
              </mc:Fallback>
            </mc:AlternateContent>
          </a:graphicData>
        </a:graphic>
      </p:graphicFrame>
      <p:graphicFrame>
        <p:nvGraphicFramePr>
          <p:cNvPr id="20487" name="Object 30"/>
          <p:cNvGraphicFramePr>
            <a:graphicFrameLocks/>
          </p:cNvGraphicFramePr>
          <p:nvPr/>
        </p:nvGraphicFramePr>
        <p:xfrm>
          <a:off x="5248011" y="1861344"/>
          <a:ext cx="3685646" cy="550333"/>
        </p:xfrm>
        <a:graphic>
          <a:graphicData uri="http://schemas.openxmlformats.org/presentationml/2006/ole">
            <mc:AlternateContent xmlns:mc="http://schemas.openxmlformats.org/markup-compatibility/2006">
              <mc:Choice xmlns:v="urn:schemas-microsoft-com:vml" Requires="v">
                <p:oleObj spid="_x0000_s51385" name="Equation" r:id="rId9" imgW="2209800" imgH="330200" progId="">
                  <p:embed/>
                </p:oleObj>
              </mc:Choice>
              <mc:Fallback>
                <p:oleObj name="Equation" r:id="rId9" imgW="2209800" imgH="330200" progId="">
                  <p:embed/>
                  <p:pic>
                    <p:nvPicPr>
                      <p:cNvPr id="0" name="Picture 65"/>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248011" y="1861344"/>
                        <a:ext cx="3685646" cy="550333"/>
                      </a:xfrm>
                      <a:prstGeom prst="rect">
                        <a:avLst/>
                      </a:prstGeom>
                      <a:noFill/>
                      <a:ln w="25400">
                        <a:solidFill>
                          <a:srgbClr val="80000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 name="Object 30"/>
          <p:cNvGraphicFramePr>
            <a:graphicFrameLocks/>
          </p:cNvGraphicFramePr>
          <p:nvPr/>
        </p:nvGraphicFramePr>
        <p:xfrm>
          <a:off x="5216261" y="2465917"/>
          <a:ext cx="3683000" cy="465667"/>
        </p:xfrm>
        <a:graphic>
          <a:graphicData uri="http://schemas.openxmlformats.org/presentationml/2006/ole">
            <mc:AlternateContent xmlns:mc="http://schemas.openxmlformats.org/markup-compatibility/2006">
              <mc:Choice xmlns:v="urn:schemas-microsoft-com:vml" Requires="v">
                <p:oleObj spid="_x0000_s51386" name="Equation" r:id="rId11" imgW="2209800" imgH="279400" progId="">
                  <p:embed/>
                </p:oleObj>
              </mc:Choice>
              <mc:Fallback>
                <p:oleObj name="Equation" r:id="rId11" imgW="2209800" imgH="279400" progId="">
                  <p:embed/>
                  <p:pic>
                    <p:nvPicPr>
                      <p:cNvPr id="0" name="Picture 66"/>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216261" y="2465917"/>
                        <a:ext cx="3683000" cy="465667"/>
                      </a:xfrm>
                      <a:prstGeom prst="rect">
                        <a:avLst/>
                      </a:prstGeom>
                      <a:noFill/>
                      <a:ln w="25400">
                        <a:solidFill>
                          <a:srgbClr val="80000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1" name="Object 30"/>
          <p:cNvGraphicFramePr>
            <a:graphicFrameLocks/>
          </p:cNvGraphicFramePr>
          <p:nvPr/>
        </p:nvGraphicFramePr>
        <p:xfrm>
          <a:off x="3492500" y="4045479"/>
          <a:ext cx="4741333" cy="465667"/>
        </p:xfrm>
        <a:graphic>
          <a:graphicData uri="http://schemas.openxmlformats.org/presentationml/2006/ole">
            <mc:AlternateContent xmlns:mc="http://schemas.openxmlformats.org/markup-compatibility/2006">
              <mc:Choice xmlns:v="urn:schemas-microsoft-com:vml" Requires="v">
                <p:oleObj spid="_x0000_s51387" name="Equation" r:id="rId13" imgW="2844800" imgH="279400" progId="">
                  <p:embed/>
                </p:oleObj>
              </mc:Choice>
              <mc:Fallback>
                <p:oleObj name="Equation" r:id="rId13" imgW="2844800" imgH="279400" progId="">
                  <p:embed/>
                  <p:pic>
                    <p:nvPicPr>
                      <p:cNvPr id="0" name="Picture 67"/>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492500" y="4045479"/>
                        <a:ext cx="4741333" cy="465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oleObj>
              </mc:Fallback>
            </mc:AlternateContent>
          </a:graphicData>
        </a:graphic>
      </p:graphicFrame>
      <p:graphicFrame>
        <p:nvGraphicFramePr>
          <p:cNvPr id="25" name="Object 30"/>
          <p:cNvGraphicFramePr>
            <a:graphicFrameLocks/>
          </p:cNvGraphicFramePr>
          <p:nvPr/>
        </p:nvGraphicFramePr>
        <p:xfrm>
          <a:off x="3997854" y="4501886"/>
          <a:ext cx="3429000" cy="550333"/>
        </p:xfrm>
        <a:graphic>
          <a:graphicData uri="http://schemas.openxmlformats.org/presentationml/2006/ole">
            <mc:AlternateContent xmlns:mc="http://schemas.openxmlformats.org/markup-compatibility/2006">
              <mc:Choice xmlns:v="urn:schemas-microsoft-com:vml" Requires="v">
                <p:oleObj spid="_x0000_s51388" name="Equation" r:id="rId15" imgW="2057400" imgH="330200" progId="">
                  <p:embed/>
                </p:oleObj>
              </mc:Choice>
              <mc:Fallback>
                <p:oleObj name="Equation" r:id="rId15" imgW="2057400" imgH="330200" progId="">
                  <p:embed/>
                  <p:pic>
                    <p:nvPicPr>
                      <p:cNvPr id="0" name="Picture 68"/>
                      <p:cNvPicPr>
                        <a:picLocks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997854" y="4501886"/>
                        <a:ext cx="3429000" cy="550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oleObj>
              </mc:Fallback>
            </mc:AlternateContent>
          </a:graphicData>
        </a:graphic>
      </p:graphicFrame>
      <p:graphicFrame>
        <p:nvGraphicFramePr>
          <p:cNvPr id="26" name="Object 30"/>
          <p:cNvGraphicFramePr>
            <a:graphicFrameLocks/>
          </p:cNvGraphicFramePr>
          <p:nvPr/>
        </p:nvGraphicFramePr>
        <p:xfrm>
          <a:off x="2730500" y="5017824"/>
          <a:ext cx="2032000" cy="550333"/>
        </p:xfrm>
        <a:graphic>
          <a:graphicData uri="http://schemas.openxmlformats.org/presentationml/2006/ole">
            <mc:AlternateContent xmlns:mc="http://schemas.openxmlformats.org/markup-compatibility/2006">
              <mc:Choice xmlns:v="urn:schemas-microsoft-com:vml" Requires="v">
                <p:oleObj spid="_x0000_s51389" name="Equation" r:id="rId17" imgW="1219200" imgH="330200" progId="">
                  <p:embed/>
                </p:oleObj>
              </mc:Choice>
              <mc:Fallback>
                <p:oleObj name="Equation" r:id="rId17" imgW="1219200" imgH="330200" progId="">
                  <p:embed/>
                  <p:pic>
                    <p:nvPicPr>
                      <p:cNvPr id="0" name="Picture 69"/>
                      <p:cNvPicPr>
                        <a:picLocks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730500" y="5017824"/>
                        <a:ext cx="2032000" cy="550333"/>
                      </a:xfrm>
                      <a:prstGeom prst="rect">
                        <a:avLst/>
                      </a:prstGeom>
                      <a:noFill/>
                      <a:ln w="25400">
                        <a:solidFill>
                          <a:srgbClr val="FF0000"/>
                        </a:solidFill>
                        <a:prstDash val="sysDot"/>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8" name="Object 30"/>
          <p:cNvGraphicFramePr>
            <a:graphicFrameLocks/>
          </p:cNvGraphicFramePr>
          <p:nvPr/>
        </p:nvGraphicFramePr>
        <p:xfrm>
          <a:off x="3135313" y="5658115"/>
          <a:ext cx="3471333" cy="465667"/>
        </p:xfrm>
        <a:graphic>
          <a:graphicData uri="http://schemas.openxmlformats.org/presentationml/2006/ole">
            <mc:AlternateContent xmlns:mc="http://schemas.openxmlformats.org/markup-compatibility/2006">
              <mc:Choice xmlns:v="urn:schemas-microsoft-com:vml" Requires="v">
                <p:oleObj spid="_x0000_s51390" name="Equation" r:id="rId19" imgW="2082800" imgH="279400" progId="">
                  <p:embed/>
                </p:oleObj>
              </mc:Choice>
              <mc:Fallback>
                <p:oleObj name="Equation" r:id="rId19" imgW="2082800" imgH="279400" progId="">
                  <p:embed/>
                  <p:pic>
                    <p:nvPicPr>
                      <p:cNvPr id="0" name="Picture 70"/>
                      <p:cNvPicPr>
                        <a:picLocks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135313" y="5658115"/>
                        <a:ext cx="3471333" cy="465667"/>
                      </a:xfrm>
                      <a:prstGeom prst="rect">
                        <a:avLst/>
                      </a:prstGeom>
                      <a:noFill/>
                      <a:ln w="25400">
                        <a:solidFill>
                          <a:srgbClr val="00660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9" name="Object 30"/>
          <p:cNvGraphicFramePr>
            <a:graphicFrameLocks/>
          </p:cNvGraphicFramePr>
          <p:nvPr/>
        </p:nvGraphicFramePr>
        <p:xfrm>
          <a:off x="5512594" y="5045604"/>
          <a:ext cx="1164167" cy="423333"/>
        </p:xfrm>
        <a:graphic>
          <a:graphicData uri="http://schemas.openxmlformats.org/presentationml/2006/ole">
            <mc:AlternateContent xmlns:mc="http://schemas.openxmlformats.org/markup-compatibility/2006">
              <mc:Choice xmlns:v="urn:schemas-microsoft-com:vml" Requires="v">
                <p:oleObj spid="_x0000_s51391" name="Equation" r:id="rId21" imgW="698197" imgH="253890" progId="">
                  <p:embed/>
                </p:oleObj>
              </mc:Choice>
              <mc:Fallback>
                <p:oleObj name="Equation" r:id="rId21" imgW="698197" imgH="253890" progId="">
                  <p:embed/>
                  <p:pic>
                    <p:nvPicPr>
                      <p:cNvPr id="0" name="Picture 71"/>
                      <p:cNvPicPr>
                        <a:picLocks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512594" y="5045604"/>
                        <a:ext cx="1164167" cy="423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oleObj>
              </mc:Fallback>
            </mc:AlternateContent>
          </a:graphicData>
        </a:graphic>
      </p:graphicFrame>
      <p:sp>
        <p:nvSpPr>
          <p:cNvPr id="14" name="日付プレースホルダ 13"/>
          <p:cNvSpPr>
            <a:spLocks noGrp="1"/>
          </p:cNvSpPr>
          <p:nvPr>
            <p:ph type="dt" sz="half" idx="10"/>
          </p:nvPr>
        </p:nvSpPr>
        <p:spPr/>
        <p:txBody>
          <a:bodyPr/>
          <a:lstStyle/>
          <a:p>
            <a:pPr>
              <a:defRPr/>
            </a:pPr>
            <a:fld id="{24BEC25D-3959-4DB8-B7FF-42089849B905}" type="datetime1">
              <a:rPr lang="ja-JP" altLang="en-US" smtClean="0"/>
              <a:t>2017/9/17</a:t>
            </a:fld>
            <a:endParaRPr lang="ja-JP" altLang="en-US"/>
          </a:p>
        </p:txBody>
      </p:sp>
      <p:sp>
        <p:nvSpPr>
          <p:cNvPr id="16" name="フッター プレースホルダ 15"/>
          <p:cNvSpPr>
            <a:spLocks noGrp="1"/>
          </p:cNvSpPr>
          <p:nvPr>
            <p:ph type="ftr" sz="quarter" idx="11"/>
          </p:nvPr>
        </p:nvSpPr>
        <p:spPr/>
        <p:txBody>
          <a:bodyPr/>
          <a:lstStyle/>
          <a:p>
            <a:pPr>
              <a:defRPr/>
            </a:pPr>
            <a:r>
              <a:rPr lang="en-US" altLang="ja-JP"/>
              <a:t>Seoul U. Seminer</a:t>
            </a:r>
            <a:endParaRPr lang="ja-JP" altLang="en-US"/>
          </a:p>
        </p:txBody>
      </p:sp>
    </p:spTree>
    <p:extLst>
      <p:ext uri="{BB962C8B-B14F-4D97-AF65-F5344CB8AC3E}">
        <p14:creationId xmlns:p14="http://schemas.microsoft.com/office/powerpoint/2010/main" val="3627529660"/>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 calcmode="lin" valueType="num">
                                      <p:cBhvr additive="base">
                                        <p:cTn id="7" dur="500" fill="hold"/>
                                        <p:tgtEl>
                                          <p:spTgt spid="1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9">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9">
                                            <p:txEl>
                                              <p:pRg st="1" end="1"/>
                                            </p:txEl>
                                          </p:spTgt>
                                        </p:tgtEl>
                                        <p:attrNameLst>
                                          <p:attrName>style.visibility</p:attrName>
                                        </p:attrNameLst>
                                      </p:cBhvr>
                                      <p:to>
                                        <p:strVal val="visible"/>
                                      </p:to>
                                    </p:set>
                                    <p:anim calcmode="lin" valueType="num">
                                      <p:cBhvr additive="base">
                                        <p:cTn id="11" dur="500" fill="hold"/>
                                        <p:tgtEl>
                                          <p:spTgt spid="19">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19">
                                            <p:txEl>
                                              <p:pRg st="1" end="1"/>
                                            </p:txEl>
                                          </p:spTgt>
                                        </p:tgtEl>
                                        <p:attrNameLst>
                                          <p:attrName>ppt_y</p:attrName>
                                        </p:attrNameLst>
                                      </p:cBhvr>
                                      <p:tavLst>
                                        <p:tav tm="0">
                                          <p:val>
                                            <p:strVal val="#ppt_y"/>
                                          </p:val>
                                        </p:tav>
                                        <p:tav tm="100000">
                                          <p:val>
                                            <p:strVal val="#ppt_y"/>
                                          </p:val>
                                        </p:tav>
                                      </p:tavLst>
                                    </p:anim>
                                  </p:childTnLst>
                                </p:cTn>
                              </p:par>
                            </p:childTnLst>
                          </p:cTn>
                        </p:par>
                        <p:par>
                          <p:cTn id="13" fill="hold" nodeType="afterGroup">
                            <p:stCondLst>
                              <p:cond delay="500"/>
                            </p:stCondLst>
                            <p:childTnLst>
                              <p:par>
                                <p:cTn id="14" presetID="22" presetClass="entr" presetSubtype="8" fill="hold" nodeType="after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left)">
                                      <p:cBhvr>
                                        <p:cTn id="16" dur="500"/>
                                        <p:tgtEl>
                                          <p:spTgt spid="18"/>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19">
                                            <p:txEl>
                                              <p:pRg st="2" end="2"/>
                                            </p:txEl>
                                          </p:spTgt>
                                        </p:tgtEl>
                                        <p:attrNameLst>
                                          <p:attrName>style.visibility</p:attrName>
                                        </p:attrNameLst>
                                      </p:cBhvr>
                                      <p:to>
                                        <p:strVal val="visible"/>
                                      </p:to>
                                    </p:set>
                                    <p:anim calcmode="lin" valueType="num">
                                      <p:cBhvr additive="base">
                                        <p:cTn id="21" dur="500" fill="hold"/>
                                        <p:tgtEl>
                                          <p:spTgt spid="19">
                                            <p:txEl>
                                              <p:pRg st="2" end="2"/>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19">
                                            <p:txEl>
                                              <p:pRg st="2" end="2"/>
                                            </p:txEl>
                                          </p:spTgt>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19">
                                            <p:txEl>
                                              <p:pRg st="3" end="3"/>
                                            </p:txEl>
                                          </p:spTgt>
                                        </p:tgtEl>
                                        <p:attrNameLst>
                                          <p:attrName>style.visibility</p:attrName>
                                        </p:attrNameLst>
                                      </p:cBhvr>
                                      <p:to>
                                        <p:strVal val="visible"/>
                                      </p:to>
                                    </p:set>
                                    <p:anim calcmode="lin" valueType="num">
                                      <p:cBhvr additive="base">
                                        <p:cTn id="25" dur="500" fill="hold"/>
                                        <p:tgtEl>
                                          <p:spTgt spid="19">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9">
                                            <p:txEl>
                                              <p:pRg st="4" end="4"/>
                                            </p:txEl>
                                          </p:spTgt>
                                        </p:tgtEl>
                                        <p:attrNameLst>
                                          <p:attrName>style.visibility</p:attrName>
                                        </p:attrNameLst>
                                      </p:cBhvr>
                                      <p:to>
                                        <p:strVal val="visible"/>
                                      </p:to>
                                    </p:set>
                                    <p:anim calcmode="lin" valueType="num">
                                      <p:cBhvr additive="base">
                                        <p:cTn id="31" dur="500" fill="hold"/>
                                        <p:tgtEl>
                                          <p:spTgt spid="19">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9">
                                            <p:txEl>
                                              <p:pRg st="4" end="4"/>
                                            </p:txEl>
                                          </p:spTgt>
                                        </p:tgtEl>
                                        <p:attrNameLst>
                                          <p:attrName>ppt_y</p:attrName>
                                        </p:attrNameLst>
                                      </p:cBhvr>
                                      <p:tavLst>
                                        <p:tav tm="0">
                                          <p:val>
                                            <p:strVal val="#ppt_y"/>
                                          </p:val>
                                        </p:tav>
                                        <p:tav tm="100000">
                                          <p:val>
                                            <p:strVal val="#ppt_y"/>
                                          </p:val>
                                        </p:tav>
                                      </p:tavLst>
                                    </p:anim>
                                  </p:childTnLst>
                                </p:cTn>
                              </p:par>
                            </p:childTnLst>
                          </p:cTn>
                        </p:par>
                        <p:par>
                          <p:cTn id="33" fill="hold" nodeType="afterGroup">
                            <p:stCondLst>
                              <p:cond delay="500"/>
                            </p:stCondLst>
                            <p:childTnLst>
                              <p:par>
                                <p:cTn id="34" presetID="22" presetClass="entr" presetSubtype="8" fill="hold" nodeType="after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wipe(left)">
                                      <p:cBhvr>
                                        <p:cTn id="36" dur="500"/>
                                        <p:tgtEl>
                                          <p:spTgt spid="11"/>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19">
                                            <p:txEl>
                                              <p:pRg st="5" end="5"/>
                                            </p:txEl>
                                          </p:spTgt>
                                        </p:tgtEl>
                                        <p:attrNameLst>
                                          <p:attrName>style.visibility</p:attrName>
                                        </p:attrNameLst>
                                      </p:cBhvr>
                                      <p:to>
                                        <p:strVal val="visible"/>
                                      </p:to>
                                    </p:set>
                                    <p:anim calcmode="lin" valueType="num">
                                      <p:cBhvr additive="base">
                                        <p:cTn id="41" dur="500" fill="hold"/>
                                        <p:tgtEl>
                                          <p:spTgt spid="19">
                                            <p:txEl>
                                              <p:pRg st="5" end="5"/>
                                            </p:txEl>
                                          </p:spTgt>
                                        </p:tgtEl>
                                        <p:attrNameLst>
                                          <p:attrName>ppt_x</p:attrName>
                                        </p:attrNameLst>
                                      </p:cBhvr>
                                      <p:tavLst>
                                        <p:tav tm="0">
                                          <p:val>
                                            <p:strVal val="0-#ppt_w/2"/>
                                          </p:val>
                                        </p:tav>
                                        <p:tav tm="100000">
                                          <p:val>
                                            <p:strVal val="#ppt_x"/>
                                          </p:val>
                                        </p:tav>
                                      </p:tavLst>
                                    </p:anim>
                                    <p:anim calcmode="lin" valueType="num">
                                      <p:cBhvr additive="base">
                                        <p:cTn id="42" dur="500" fill="hold"/>
                                        <p:tgtEl>
                                          <p:spTgt spid="19">
                                            <p:txEl>
                                              <p:pRg st="5" end="5"/>
                                            </p:txEl>
                                          </p:spTgt>
                                        </p:tgtEl>
                                        <p:attrNameLst>
                                          <p:attrName>ppt_y</p:attrName>
                                        </p:attrNameLst>
                                      </p:cBhvr>
                                      <p:tavLst>
                                        <p:tav tm="0">
                                          <p:val>
                                            <p:strVal val="#ppt_y"/>
                                          </p:val>
                                        </p:tav>
                                        <p:tav tm="100000">
                                          <p:val>
                                            <p:strVal val="#ppt_y"/>
                                          </p:val>
                                        </p:tav>
                                      </p:tavLst>
                                    </p:anim>
                                  </p:childTnLst>
                                </p:cTn>
                              </p:par>
                            </p:childTnLst>
                          </p:cTn>
                        </p:par>
                        <p:par>
                          <p:cTn id="43" fill="hold" nodeType="afterGroup">
                            <p:stCondLst>
                              <p:cond delay="500"/>
                            </p:stCondLst>
                            <p:childTnLst>
                              <p:par>
                                <p:cTn id="44" presetID="22" presetClass="entr" presetSubtype="8" fill="hold" nodeType="after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wipe(left)">
                                      <p:cBhvr>
                                        <p:cTn id="46" dur="500"/>
                                        <p:tgtEl>
                                          <p:spTgt spid="21"/>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2" presetClass="entr" presetSubtype="8" fill="hold" grpId="0" nodeType="clickEffect">
                                  <p:stCondLst>
                                    <p:cond delay="0"/>
                                  </p:stCondLst>
                                  <p:childTnLst>
                                    <p:set>
                                      <p:cBhvr>
                                        <p:cTn id="50" dur="1" fill="hold">
                                          <p:stCondLst>
                                            <p:cond delay="0"/>
                                          </p:stCondLst>
                                        </p:cTn>
                                        <p:tgtEl>
                                          <p:spTgt spid="19">
                                            <p:txEl>
                                              <p:pRg st="6" end="6"/>
                                            </p:txEl>
                                          </p:spTgt>
                                        </p:tgtEl>
                                        <p:attrNameLst>
                                          <p:attrName>style.visibility</p:attrName>
                                        </p:attrNameLst>
                                      </p:cBhvr>
                                      <p:to>
                                        <p:strVal val="visible"/>
                                      </p:to>
                                    </p:set>
                                    <p:anim calcmode="lin" valueType="num">
                                      <p:cBhvr additive="base">
                                        <p:cTn id="51" dur="500" fill="hold"/>
                                        <p:tgtEl>
                                          <p:spTgt spid="19">
                                            <p:txEl>
                                              <p:pRg st="6" end="6"/>
                                            </p:txEl>
                                          </p:spTgt>
                                        </p:tgtEl>
                                        <p:attrNameLst>
                                          <p:attrName>ppt_x</p:attrName>
                                        </p:attrNameLst>
                                      </p:cBhvr>
                                      <p:tavLst>
                                        <p:tav tm="0">
                                          <p:val>
                                            <p:strVal val="0-#ppt_w/2"/>
                                          </p:val>
                                        </p:tav>
                                        <p:tav tm="100000">
                                          <p:val>
                                            <p:strVal val="#ppt_x"/>
                                          </p:val>
                                        </p:tav>
                                      </p:tavLst>
                                    </p:anim>
                                    <p:anim calcmode="lin" valueType="num">
                                      <p:cBhvr additive="base">
                                        <p:cTn id="52" dur="500" fill="hold"/>
                                        <p:tgtEl>
                                          <p:spTgt spid="19">
                                            <p:txEl>
                                              <p:pRg st="6" end="6"/>
                                            </p:txEl>
                                          </p:spTgt>
                                        </p:tgtEl>
                                        <p:attrNameLst>
                                          <p:attrName>ppt_y</p:attrName>
                                        </p:attrNameLst>
                                      </p:cBhvr>
                                      <p:tavLst>
                                        <p:tav tm="0">
                                          <p:val>
                                            <p:strVal val="#ppt_y"/>
                                          </p:val>
                                        </p:tav>
                                        <p:tav tm="100000">
                                          <p:val>
                                            <p:strVal val="#ppt_y"/>
                                          </p:val>
                                        </p:tav>
                                      </p:tavLst>
                                    </p:anim>
                                  </p:childTnLst>
                                </p:cTn>
                              </p:par>
                            </p:childTnLst>
                          </p:cTn>
                        </p:par>
                        <p:par>
                          <p:cTn id="53" fill="hold" nodeType="afterGroup">
                            <p:stCondLst>
                              <p:cond delay="500"/>
                            </p:stCondLst>
                            <p:childTnLst>
                              <p:par>
                                <p:cTn id="54" presetID="22" presetClass="entr" presetSubtype="8" fill="hold" nodeType="afterEffect">
                                  <p:stCondLst>
                                    <p:cond delay="0"/>
                                  </p:stCondLst>
                                  <p:childTnLst>
                                    <p:set>
                                      <p:cBhvr>
                                        <p:cTn id="55" dur="1" fill="hold">
                                          <p:stCondLst>
                                            <p:cond delay="0"/>
                                          </p:stCondLst>
                                        </p:cTn>
                                        <p:tgtEl>
                                          <p:spTgt spid="25"/>
                                        </p:tgtEl>
                                        <p:attrNameLst>
                                          <p:attrName>style.visibility</p:attrName>
                                        </p:attrNameLst>
                                      </p:cBhvr>
                                      <p:to>
                                        <p:strVal val="visible"/>
                                      </p:to>
                                    </p:set>
                                    <p:animEffect transition="in" filter="wipe(left)">
                                      <p:cBhvr>
                                        <p:cTn id="56" dur="500"/>
                                        <p:tgtEl>
                                          <p:spTgt spid="25"/>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19">
                                            <p:txEl>
                                              <p:pRg st="8" end="8"/>
                                            </p:txEl>
                                          </p:spTgt>
                                        </p:tgtEl>
                                        <p:attrNameLst>
                                          <p:attrName>style.visibility</p:attrName>
                                        </p:attrNameLst>
                                      </p:cBhvr>
                                      <p:to>
                                        <p:strVal val="visible"/>
                                      </p:to>
                                    </p:set>
                                    <p:anim calcmode="lin" valueType="num">
                                      <p:cBhvr additive="base">
                                        <p:cTn id="61" dur="500" fill="hold"/>
                                        <p:tgtEl>
                                          <p:spTgt spid="19">
                                            <p:txEl>
                                              <p:pRg st="8" end="8"/>
                                            </p:txEl>
                                          </p:spTgt>
                                        </p:tgtEl>
                                        <p:attrNameLst>
                                          <p:attrName>ppt_x</p:attrName>
                                        </p:attrNameLst>
                                      </p:cBhvr>
                                      <p:tavLst>
                                        <p:tav tm="0">
                                          <p:val>
                                            <p:strVal val="0-#ppt_w/2"/>
                                          </p:val>
                                        </p:tav>
                                        <p:tav tm="100000">
                                          <p:val>
                                            <p:strVal val="#ppt_x"/>
                                          </p:val>
                                        </p:tav>
                                      </p:tavLst>
                                    </p:anim>
                                    <p:anim calcmode="lin" valueType="num">
                                      <p:cBhvr additive="base">
                                        <p:cTn id="62" dur="500" fill="hold"/>
                                        <p:tgtEl>
                                          <p:spTgt spid="19">
                                            <p:txEl>
                                              <p:pRg st="8" end="8"/>
                                            </p:txEl>
                                          </p:spTgt>
                                        </p:tgtEl>
                                        <p:attrNameLst>
                                          <p:attrName>ppt_y</p:attrName>
                                        </p:attrNameLst>
                                      </p:cBhvr>
                                      <p:tavLst>
                                        <p:tav tm="0">
                                          <p:val>
                                            <p:strVal val="#ppt_y"/>
                                          </p:val>
                                        </p:tav>
                                        <p:tav tm="100000">
                                          <p:val>
                                            <p:strVal val="#ppt_y"/>
                                          </p:val>
                                        </p:tav>
                                      </p:tavLst>
                                    </p:anim>
                                  </p:childTnLst>
                                </p:cTn>
                              </p:par>
                            </p:childTnLst>
                          </p:cTn>
                        </p:par>
                        <p:par>
                          <p:cTn id="63" fill="hold" nodeType="afterGroup">
                            <p:stCondLst>
                              <p:cond delay="500"/>
                            </p:stCondLst>
                            <p:childTnLst>
                              <p:par>
                                <p:cTn id="64" presetID="22" presetClass="entr" presetSubtype="8" fill="hold" nodeType="afterEffect">
                                  <p:stCondLst>
                                    <p:cond delay="0"/>
                                  </p:stCondLst>
                                  <p:childTnLst>
                                    <p:set>
                                      <p:cBhvr>
                                        <p:cTn id="65" dur="1" fill="hold">
                                          <p:stCondLst>
                                            <p:cond delay="0"/>
                                          </p:stCondLst>
                                        </p:cTn>
                                        <p:tgtEl>
                                          <p:spTgt spid="26"/>
                                        </p:tgtEl>
                                        <p:attrNameLst>
                                          <p:attrName>style.visibility</p:attrName>
                                        </p:attrNameLst>
                                      </p:cBhvr>
                                      <p:to>
                                        <p:strVal val="visible"/>
                                      </p:to>
                                    </p:set>
                                    <p:animEffect transition="in" filter="wipe(left)">
                                      <p:cBhvr>
                                        <p:cTn id="66" dur="500"/>
                                        <p:tgtEl>
                                          <p:spTgt spid="26"/>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22" presetClass="entr" presetSubtype="8" fill="hold" nodeType="clickEffect">
                                  <p:stCondLst>
                                    <p:cond delay="0"/>
                                  </p:stCondLst>
                                  <p:childTnLst>
                                    <p:set>
                                      <p:cBhvr>
                                        <p:cTn id="70" dur="1" fill="hold">
                                          <p:stCondLst>
                                            <p:cond delay="0"/>
                                          </p:stCondLst>
                                        </p:cTn>
                                        <p:tgtEl>
                                          <p:spTgt spid="29"/>
                                        </p:tgtEl>
                                        <p:attrNameLst>
                                          <p:attrName>style.visibility</p:attrName>
                                        </p:attrNameLst>
                                      </p:cBhvr>
                                      <p:to>
                                        <p:strVal val="visible"/>
                                      </p:to>
                                    </p:set>
                                    <p:animEffect transition="in" filter="wipe(left)">
                                      <p:cBhvr>
                                        <p:cTn id="71" dur="500"/>
                                        <p:tgtEl>
                                          <p:spTgt spid="29"/>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2" presetClass="entr" presetSubtype="8" fill="hold" grpId="0" nodeType="clickEffect">
                                  <p:stCondLst>
                                    <p:cond delay="0"/>
                                  </p:stCondLst>
                                  <p:childTnLst>
                                    <p:set>
                                      <p:cBhvr>
                                        <p:cTn id="75" dur="1" fill="hold">
                                          <p:stCondLst>
                                            <p:cond delay="0"/>
                                          </p:stCondLst>
                                        </p:cTn>
                                        <p:tgtEl>
                                          <p:spTgt spid="19">
                                            <p:txEl>
                                              <p:pRg st="10" end="10"/>
                                            </p:txEl>
                                          </p:spTgt>
                                        </p:tgtEl>
                                        <p:attrNameLst>
                                          <p:attrName>style.visibility</p:attrName>
                                        </p:attrNameLst>
                                      </p:cBhvr>
                                      <p:to>
                                        <p:strVal val="visible"/>
                                      </p:to>
                                    </p:set>
                                    <p:anim calcmode="lin" valueType="num">
                                      <p:cBhvr additive="base">
                                        <p:cTn id="76" dur="500" fill="hold"/>
                                        <p:tgtEl>
                                          <p:spTgt spid="19">
                                            <p:txEl>
                                              <p:pRg st="10" end="10"/>
                                            </p:txEl>
                                          </p:spTgt>
                                        </p:tgtEl>
                                        <p:attrNameLst>
                                          <p:attrName>ppt_x</p:attrName>
                                        </p:attrNameLst>
                                      </p:cBhvr>
                                      <p:tavLst>
                                        <p:tav tm="0">
                                          <p:val>
                                            <p:strVal val="0-#ppt_w/2"/>
                                          </p:val>
                                        </p:tav>
                                        <p:tav tm="100000">
                                          <p:val>
                                            <p:strVal val="#ppt_x"/>
                                          </p:val>
                                        </p:tav>
                                      </p:tavLst>
                                    </p:anim>
                                    <p:anim calcmode="lin" valueType="num">
                                      <p:cBhvr additive="base">
                                        <p:cTn id="77" dur="500" fill="hold"/>
                                        <p:tgtEl>
                                          <p:spTgt spid="19">
                                            <p:txEl>
                                              <p:pRg st="10" end="10"/>
                                            </p:txEl>
                                          </p:spTgt>
                                        </p:tgtEl>
                                        <p:attrNameLst>
                                          <p:attrName>ppt_y</p:attrName>
                                        </p:attrNameLst>
                                      </p:cBhvr>
                                      <p:tavLst>
                                        <p:tav tm="0">
                                          <p:val>
                                            <p:strVal val="#ppt_y"/>
                                          </p:val>
                                        </p:tav>
                                        <p:tav tm="100000">
                                          <p:val>
                                            <p:strVal val="#ppt_y"/>
                                          </p:val>
                                        </p:tav>
                                      </p:tavLst>
                                    </p:anim>
                                  </p:childTnLst>
                                </p:cTn>
                              </p:par>
                            </p:childTnLst>
                          </p:cTn>
                        </p:par>
                        <p:par>
                          <p:cTn id="78" fill="hold" nodeType="afterGroup">
                            <p:stCondLst>
                              <p:cond delay="500"/>
                            </p:stCondLst>
                            <p:childTnLst>
                              <p:par>
                                <p:cTn id="79" presetID="22" presetClass="entr" presetSubtype="8" fill="hold" nodeType="afterEffect">
                                  <p:stCondLst>
                                    <p:cond delay="0"/>
                                  </p:stCondLst>
                                  <p:childTnLst>
                                    <p:set>
                                      <p:cBhvr>
                                        <p:cTn id="80" dur="1" fill="hold">
                                          <p:stCondLst>
                                            <p:cond delay="0"/>
                                          </p:stCondLst>
                                        </p:cTn>
                                        <p:tgtEl>
                                          <p:spTgt spid="28"/>
                                        </p:tgtEl>
                                        <p:attrNameLst>
                                          <p:attrName>style.visibility</p:attrName>
                                        </p:attrNameLst>
                                      </p:cBhvr>
                                      <p:to>
                                        <p:strVal val="visible"/>
                                      </p:to>
                                    </p:set>
                                    <p:animEffect transition="in" filter="wipe(left)">
                                      <p:cBhvr>
                                        <p:cTn id="8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bld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Box 23"/>
          <p:cNvSpPr txBox="1">
            <a:spLocks noChangeArrowheads="1"/>
          </p:cNvSpPr>
          <p:nvPr/>
        </p:nvSpPr>
        <p:spPr bwMode="auto">
          <a:xfrm>
            <a:off x="381000" y="2115344"/>
            <a:ext cx="8763000" cy="4093428"/>
          </a:xfrm>
          <a:prstGeom prst="rect">
            <a:avLst/>
          </a:prstGeom>
          <a:noFill/>
          <a:ln w="9525">
            <a:noFill/>
            <a:miter lim="800000"/>
            <a:headEnd/>
            <a:tailEnd/>
          </a:ln>
          <a:effectLst/>
        </p:spPr>
        <p:txBody>
          <a:bodyPr>
            <a:spAutoFit/>
          </a:bodyPr>
          <a:lstStyle/>
          <a:p>
            <a:pPr marL="285739" indent="-285739">
              <a:buFontTx/>
              <a:buChar char="•"/>
            </a:pPr>
            <a:r>
              <a:rPr lang="en-US" altLang="en-US" sz="2000">
                <a:solidFill>
                  <a:srgbClr val="0000FF"/>
                </a:solidFill>
                <a:sym typeface="Symbol" pitchFamily="18" charset="2"/>
              </a:rPr>
              <a:t>Choose  as an eigenstate and</a:t>
            </a:r>
            <a:br>
              <a:rPr lang="en-US" altLang="en-US" sz="2000">
                <a:solidFill>
                  <a:srgbClr val="0000FF"/>
                </a:solidFill>
                <a:sym typeface="Symbol" pitchFamily="18" charset="2"/>
              </a:rPr>
            </a:br>
            <a:r>
              <a:rPr lang="en-US" altLang="en-US" sz="2000">
                <a:solidFill>
                  <a:srgbClr val="0000FF"/>
                </a:solidFill>
                <a:sym typeface="Symbol" pitchFamily="18" charset="2"/>
              </a:rPr>
              <a:t>substitute, then  cancels</a:t>
            </a:r>
          </a:p>
          <a:p>
            <a:pPr marL="285739" indent="-285739">
              <a:buFontTx/>
              <a:buChar char="•"/>
            </a:pPr>
            <a:endParaRPr lang="en-US" altLang="en-US" sz="2000">
              <a:solidFill>
                <a:srgbClr val="0000FF"/>
              </a:solidFill>
              <a:sym typeface="Symbol" pitchFamily="18" charset="2"/>
            </a:endParaRPr>
          </a:p>
          <a:p>
            <a:pPr marL="285739" indent="-285739">
              <a:buFontTx/>
              <a:buChar char="•"/>
            </a:pPr>
            <a:endParaRPr lang="en-US" altLang="en-US" sz="2000">
              <a:solidFill>
                <a:srgbClr val="0000FF"/>
              </a:solidFill>
              <a:sym typeface="Symbol" pitchFamily="18" charset="2"/>
            </a:endParaRPr>
          </a:p>
          <a:p>
            <a:pPr marL="285739" indent="-285739">
              <a:buFontTx/>
              <a:buChar char="•"/>
            </a:pPr>
            <a:endParaRPr lang="en-US" altLang="en-US" sz="2000">
              <a:solidFill>
                <a:srgbClr val="0000FF"/>
              </a:solidFill>
              <a:sym typeface="Symbol" pitchFamily="18" charset="2"/>
            </a:endParaRPr>
          </a:p>
          <a:p>
            <a:pPr marL="285739" indent="-285739">
              <a:buFontTx/>
              <a:buChar char="•"/>
            </a:pPr>
            <a:r>
              <a:rPr lang="en-US" altLang="en-US" sz="2000">
                <a:solidFill>
                  <a:srgbClr val="006600"/>
                </a:solidFill>
                <a:sym typeface="Symbol" pitchFamily="18" charset="2"/>
              </a:rPr>
              <a:t>Divide</a:t>
            </a:r>
            <a:br>
              <a:rPr lang="en-US" altLang="en-US" sz="2000">
                <a:solidFill>
                  <a:srgbClr val="006600"/>
                </a:solidFill>
                <a:sym typeface="Symbol" pitchFamily="18" charset="2"/>
              </a:rPr>
            </a:br>
            <a:r>
              <a:rPr lang="en-US" altLang="en-US" sz="2000">
                <a:solidFill>
                  <a:srgbClr val="006600"/>
                </a:solidFill>
                <a:sym typeface="Symbol" pitchFamily="18" charset="2"/>
              </a:rPr>
              <a:t>by 2</a:t>
            </a:r>
            <a:r>
              <a:rPr lang="en-US" altLang="en-US" sz="2000" i="1">
                <a:solidFill>
                  <a:srgbClr val="006600"/>
                </a:solidFill>
                <a:sym typeface="Symbol" pitchFamily="18" charset="2"/>
              </a:rPr>
              <a:t>E</a:t>
            </a:r>
            <a:r>
              <a:rPr lang="en-US" altLang="en-US" sz="2000">
                <a:solidFill>
                  <a:srgbClr val="006600"/>
                </a:solidFill>
                <a:sym typeface="Symbol" pitchFamily="18" charset="2"/>
              </a:rPr>
              <a:t>:</a:t>
            </a:r>
          </a:p>
          <a:p>
            <a:pPr marL="285739" indent="-285739">
              <a:buFontTx/>
              <a:buChar char="•"/>
            </a:pPr>
            <a:endParaRPr lang="en-US" altLang="en-US" sz="2000">
              <a:solidFill>
                <a:srgbClr val="C00000"/>
              </a:solidFill>
              <a:sym typeface="Symbol" pitchFamily="18" charset="2"/>
            </a:endParaRPr>
          </a:p>
          <a:p>
            <a:pPr marL="285739" indent="-285739">
              <a:buFontTx/>
              <a:buChar char="•"/>
            </a:pPr>
            <a:r>
              <a:rPr lang="en-US" altLang="en-US" sz="2000">
                <a:solidFill>
                  <a:srgbClr val="9900CC"/>
                </a:solidFill>
                <a:sym typeface="Symbol" pitchFamily="18" charset="2"/>
              </a:rPr>
              <a:t>Compare to hydrogen</a:t>
            </a:r>
            <a:br>
              <a:rPr lang="en-US" altLang="en-US" sz="2000">
                <a:solidFill>
                  <a:srgbClr val="9900CC"/>
                </a:solidFill>
                <a:sym typeface="Symbol" pitchFamily="18" charset="2"/>
              </a:rPr>
            </a:br>
            <a:r>
              <a:rPr lang="en-US" altLang="en-US" sz="2000">
                <a:solidFill>
                  <a:srgbClr val="9900CC"/>
                </a:solidFill>
                <a:sym typeface="Symbol" pitchFamily="18" charset="2"/>
              </a:rPr>
              <a:t>from before:</a:t>
            </a:r>
          </a:p>
          <a:p>
            <a:pPr marL="285739" indent="-285739">
              <a:buFontTx/>
              <a:buChar char="•"/>
            </a:pPr>
            <a:endParaRPr lang="en-US" altLang="en-US" sz="2000">
              <a:solidFill>
                <a:srgbClr val="C00000"/>
              </a:solidFill>
              <a:sym typeface="Symbol" pitchFamily="18" charset="2"/>
            </a:endParaRPr>
          </a:p>
          <a:p>
            <a:pPr marL="285739" indent="-285739">
              <a:buFontTx/>
              <a:buChar char="•"/>
            </a:pPr>
            <a:r>
              <a:rPr lang="en-US" altLang="en-US" sz="2000">
                <a:solidFill>
                  <a:srgbClr val="FF0000"/>
                </a:solidFill>
                <a:sym typeface="Symbol" pitchFamily="18" charset="2"/>
              </a:rPr>
              <a:t>This is the same equation</a:t>
            </a:r>
            <a:br>
              <a:rPr lang="en-US" altLang="en-US" sz="2000">
                <a:solidFill>
                  <a:srgbClr val="FF0000"/>
                </a:solidFill>
                <a:sym typeface="Symbol" pitchFamily="18" charset="2"/>
              </a:rPr>
            </a:br>
            <a:r>
              <a:rPr lang="en-US" altLang="en-US" sz="2000">
                <a:solidFill>
                  <a:srgbClr val="FF0000"/>
                </a:solidFill>
                <a:sym typeface="Symbol" pitchFamily="18" charset="2"/>
              </a:rPr>
              <a:t>if we make the substitutions:</a:t>
            </a:r>
          </a:p>
        </p:txBody>
      </p:sp>
      <p:graphicFrame>
        <p:nvGraphicFramePr>
          <p:cNvPr id="21507" name="Object 30"/>
          <p:cNvGraphicFramePr>
            <a:graphicFrameLocks/>
          </p:cNvGraphicFramePr>
          <p:nvPr/>
        </p:nvGraphicFramePr>
        <p:xfrm>
          <a:off x="5286375" y="2115344"/>
          <a:ext cx="3471333" cy="465667"/>
        </p:xfrm>
        <a:graphic>
          <a:graphicData uri="http://schemas.openxmlformats.org/presentationml/2006/ole">
            <mc:AlternateContent xmlns:mc="http://schemas.openxmlformats.org/markup-compatibility/2006">
              <mc:Choice xmlns:v="urn:schemas-microsoft-com:vml" Requires="v">
                <p:oleObj spid="_x0000_s52334" name="Equation" r:id="rId3" imgW="2082800" imgH="279400" progId="">
                  <p:embed/>
                </p:oleObj>
              </mc:Choice>
              <mc:Fallback>
                <p:oleObj name="Equation" r:id="rId3" imgW="2082800" imgH="279400" progId="">
                  <p:embed/>
                  <p:pic>
                    <p:nvPicPr>
                      <p:cNvPr id="0" name="Picture 38"/>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86375" y="2115344"/>
                        <a:ext cx="3471333" cy="465667"/>
                      </a:xfrm>
                      <a:prstGeom prst="rect">
                        <a:avLst/>
                      </a:prstGeom>
                      <a:noFill/>
                      <a:ln w="25400">
                        <a:solidFill>
                          <a:srgbClr val="00660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1508" name="Object 30"/>
          <p:cNvGraphicFramePr>
            <a:graphicFrameLocks/>
          </p:cNvGraphicFramePr>
          <p:nvPr/>
        </p:nvGraphicFramePr>
        <p:xfrm>
          <a:off x="201083" y="1293813"/>
          <a:ext cx="8657167" cy="740833"/>
        </p:xfrm>
        <a:graphic>
          <a:graphicData uri="http://schemas.openxmlformats.org/presentationml/2006/ole">
            <mc:AlternateContent xmlns:mc="http://schemas.openxmlformats.org/markup-compatibility/2006">
              <mc:Choice xmlns:v="urn:schemas-microsoft-com:vml" Requires="v">
                <p:oleObj spid="_x0000_s52335" name="Equation" r:id="rId5" imgW="5194300" imgH="444500" progId="">
                  <p:embed/>
                </p:oleObj>
              </mc:Choice>
              <mc:Fallback>
                <p:oleObj name="Equation" r:id="rId5" imgW="5194300" imgH="444500" progId="">
                  <p:embed/>
                  <p:pic>
                    <p:nvPicPr>
                      <p:cNvPr id="0" name="Picture 39"/>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1083" y="1293813"/>
                        <a:ext cx="8657167" cy="740833"/>
                      </a:xfrm>
                      <a:prstGeom prst="rect">
                        <a:avLst/>
                      </a:prstGeom>
                      <a:noFill/>
                      <a:ln w="25400">
                        <a:solidFill>
                          <a:srgbClr val="0000FF"/>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 name="Object 30"/>
          <p:cNvGraphicFramePr>
            <a:graphicFrameLocks/>
          </p:cNvGraphicFramePr>
          <p:nvPr/>
        </p:nvGraphicFramePr>
        <p:xfrm>
          <a:off x="698500" y="2738438"/>
          <a:ext cx="7069667" cy="804333"/>
        </p:xfrm>
        <a:graphic>
          <a:graphicData uri="http://schemas.openxmlformats.org/presentationml/2006/ole">
            <mc:AlternateContent xmlns:mc="http://schemas.openxmlformats.org/markup-compatibility/2006">
              <mc:Choice xmlns:v="urn:schemas-microsoft-com:vml" Requires="v">
                <p:oleObj spid="_x0000_s52336" name="Equation" r:id="rId7" imgW="4241800" imgH="482600" progId="">
                  <p:embed/>
                </p:oleObj>
              </mc:Choice>
              <mc:Fallback>
                <p:oleObj name="Equation" r:id="rId7" imgW="4241800" imgH="482600" progId="">
                  <p:embed/>
                  <p:pic>
                    <p:nvPicPr>
                      <p:cNvPr id="0" name="Picture 40"/>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8500" y="2738438"/>
                        <a:ext cx="7069667" cy="804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oleObj>
              </mc:Fallback>
            </mc:AlternateContent>
          </a:graphicData>
        </a:graphic>
      </p:graphicFrame>
      <p:graphicFrame>
        <p:nvGraphicFramePr>
          <p:cNvPr id="8" name="Object 30"/>
          <p:cNvGraphicFramePr>
            <a:graphicFrameLocks/>
          </p:cNvGraphicFramePr>
          <p:nvPr/>
        </p:nvGraphicFramePr>
        <p:xfrm>
          <a:off x="1799167" y="3583782"/>
          <a:ext cx="7281333" cy="762000"/>
        </p:xfrm>
        <a:graphic>
          <a:graphicData uri="http://schemas.openxmlformats.org/presentationml/2006/ole">
            <mc:AlternateContent xmlns:mc="http://schemas.openxmlformats.org/markup-compatibility/2006">
              <mc:Choice xmlns:v="urn:schemas-microsoft-com:vml" Requires="v">
                <p:oleObj spid="_x0000_s52337" name="Equation" r:id="rId9" imgW="4368800" imgH="457200" progId="">
                  <p:embed/>
                </p:oleObj>
              </mc:Choice>
              <mc:Fallback>
                <p:oleObj name="Equation" r:id="rId9" imgW="4368800" imgH="457200" progId="">
                  <p:embed/>
                  <p:pic>
                    <p:nvPicPr>
                      <p:cNvPr id="0" name="Picture 41"/>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99167" y="3583782"/>
                        <a:ext cx="728133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oleObj>
              </mc:Fallback>
            </mc:AlternateContent>
          </a:graphicData>
        </a:graphic>
      </p:graphicFrame>
      <p:graphicFrame>
        <p:nvGraphicFramePr>
          <p:cNvPr id="9" name="Object 30"/>
          <p:cNvGraphicFramePr>
            <a:graphicFrameLocks/>
          </p:cNvGraphicFramePr>
          <p:nvPr/>
        </p:nvGraphicFramePr>
        <p:xfrm>
          <a:off x="3164417" y="4517761"/>
          <a:ext cx="5715000" cy="804333"/>
        </p:xfrm>
        <a:graphic>
          <a:graphicData uri="http://schemas.openxmlformats.org/presentationml/2006/ole">
            <mc:AlternateContent xmlns:mc="http://schemas.openxmlformats.org/markup-compatibility/2006">
              <mc:Choice xmlns:v="urn:schemas-microsoft-com:vml" Requires="v">
                <p:oleObj spid="_x0000_s52338" name="Equation" r:id="rId11" imgW="3429000" imgH="482600" progId="">
                  <p:embed/>
                </p:oleObj>
              </mc:Choice>
              <mc:Fallback>
                <p:oleObj name="Equation" r:id="rId11" imgW="3429000" imgH="482600" progId="">
                  <p:embed/>
                  <p:pic>
                    <p:nvPicPr>
                      <p:cNvPr id="0" name="Picture 42"/>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164417" y="4517761"/>
                        <a:ext cx="5715000" cy="804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oleObj>
              </mc:Fallback>
            </mc:AlternateContent>
          </a:graphicData>
        </a:graphic>
      </p:graphicFrame>
      <p:sp>
        <p:nvSpPr>
          <p:cNvPr id="10" name="Text Box 3"/>
          <p:cNvSpPr txBox="1">
            <a:spLocks noChangeArrowheads="1"/>
          </p:cNvSpPr>
          <p:nvPr/>
        </p:nvSpPr>
        <p:spPr bwMode="auto">
          <a:xfrm>
            <a:off x="0" y="571500"/>
            <a:ext cx="9144000" cy="656655"/>
          </a:xfrm>
          <a:prstGeom prst="rect">
            <a:avLst/>
          </a:prstGeom>
          <a:solidFill>
            <a:schemeClr val="accent6"/>
          </a:solidFill>
          <a:ln>
            <a:noFill/>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defRPr/>
            </a:pPr>
            <a:r>
              <a:rPr lang="en-US" altLang="en-US" sz="3667" dirty="0">
                <a:solidFill>
                  <a:schemeClr val="bg1"/>
                </a:solidFill>
              </a:rPr>
              <a:t>There is Nothing New Under the Sun</a:t>
            </a:r>
          </a:p>
        </p:txBody>
      </p:sp>
      <p:graphicFrame>
        <p:nvGraphicFramePr>
          <p:cNvPr id="11" name="Object 30"/>
          <p:cNvGraphicFramePr>
            <a:graphicFrameLocks/>
          </p:cNvGraphicFramePr>
          <p:nvPr/>
        </p:nvGraphicFramePr>
        <p:xfrm>
          <a:off x="4079875" y="5441157"/>
          <a:ext cx="4677833" cy="698500"/>
        </p:xfrm>
        <a:graphic>
          <a:graphicData uri="http://schemas.openxmlformats.org/presentationml/2006/ole">
            <mc:AlternateContent xmlns:mc="http://schemas.openxmlformats.org/markup-compatibility/2006">
              <mc:Choice xmlns:v="urn:schemas-microsoft-com:vml" Requires="v">
                <p:oleObj spid="_x0000_s52339" name="Equation" r:id="rId13" imgW="2806700" imgH="419100" progId="">
                  <p:embed/>
                </p:oleObj>
              </mc:Choice>
              <mc:Fallback>
                <p:oleObj name="Equation" r:id="rId13" imgW="2806700" imgH="419100" progId="">
                  <p:embed/>
                  <p:pic>
                    <p:nvPicPr>
                      <p:cNvPr id="0" name="Picture 43"/>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079875" y="5441157"/>
                        <a:ext cx="4677833"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oleObj>
              </mc:Fallback>
            </mc:AlternateContent>
          </a:graphicData>
        </a:graphic>
      </p:graphicFrame>
      <p:sp>
        <p:nvSpPr>
          <p:cNvPr id="13" name="日付プレースホルダ 12"/>
          <p:cNvSpPr>
            <a:spLocks noGrp="1"/>
          </p:cNvSpPr>
          <p:nvPr>
            <p:ph type="dt" sz="half" idx="10"/>
          </p:nvPr>
        </p:nvSpPr>
        <p:spPr/>
        <p:txBody>
          <a:bodyPr/>
          <a:lstStyle/>
          <a:p>
            <a:pPr>
              <a:defRPr/>
            </a:pPr>
            <a:fld id="{D9821ADA-55AB-4867-88B8-2A48FAFBAEA4}" type="datetime1">
              <a:rPr lang="ja-JP" altLang="en-US" smtClean="0"/>
              <a:t>2017/9/17</a:t>
            </a:fld>
            <a:endParaRPr lang="ja-JP" altLang="en-US"/>
          </a:p>
        </p:txBody>
      </p:sp>
      <p:sp>
        <p:nvSpPr>
          <p:cNvPr id="14" name="フッター プレースホルダ 13"/>
          <p:cNvSpPr>
            <a:spLocks noGrp="1"/>
          </p:cNvSpPr>
          <p:nvPr>
            <p:ph type="ftr" sz="quarter" idx="11"/>
          </p:nvPr>
        </p:nvSpPr>
        <p:spPr/>
        <p:txBody>
          <a:bodyPr/>
          <a:lstStyle/>
          <a:p>
            <a:pPr>
              <a:defRPr/>
            </a:pPr>
            <a:r>
              <a:rPr lang="en-US" altLang="ja-JP"/>
              <a:t>Seoul U. Seminer</a:t>
            </a:r>
            <a:endParaRPr lang="ja-JP" altLang="en-US"/>
          </a:p>
        </p:txBody>
      </p:sp>
    </p:spTree>
    <p:extLst>
      <p:ext uri="{BB962C8B-B14F-4D97-AF65-F5344CB8AC3E}">
        <p14:creationId xmlns:p14="http://schemas.microsoft.com/office/powerpoint/2010/main" val="1482486460"/>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 calcmode="lin" valueType="num">
                                      <p:cBhvr additive="base">
                                        <p:cTn id="7" dur="500" fill="hold"/>
                                        <p:tgtEl>
                                          <p:spTgt spid="1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9">
                                            <p:txEl>
                                              <p:pRg st="0" end="0"/>
                                            </p:txEl>
                                          </p:spTgt>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2" presetClass="entr" presetSubtype="8"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19">
                                            <p:txEl>
                                              <p:pRg st="4" end="4"/>
                                            </p:txEl>
                                          </p:spTgt>
                                        </p:tgtEl>
                                        <p:attrNameLst>
                                          <p:attrName>style.visibility</p:attrName>
                                        </p:attrNameLst>
                                      </p:cBhvr>
                                      <p:to>
                                        <p:strVal val="visible"/>
                                      </p:to>
                                    </p:set>
                                    <p:anim calcmode="lin" valueType="num">
                                      <p:cBhvr additive="base">
                                        <p:cTn id="17" dur="500" fill="hold"/>
                                        <p:tgtEl>
                                          <p:spTgt spid="19">
                                            <p:txEl>
                                              <p:pRg st="4" end="4"/>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19">
                                            <p:txEl>
                                              <p:pRg st="4" end="4"/>
                                            </p:txEl>
                                          </p:spTgt>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500"/>
                            </p:stCondLst>
                            <p:childTnLst>
                              <p:par>
                                <p:cTn id="20" presetID="22" presetClass="entr" presetSubtype="8"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19">
                                            <p:txEl>
                                              <p:pRg st="6" end="6"/>
                                            </p:txEl>
                                          </p:spTgt>
                                        </p:tgtEl>
                                        <p:attrNameLst>
                                          <p:attrName>style.visibility</p:attrName>
                                        </p:attrNameLst>
                                      </p:cBhvr>
                                      <p:to>
                                        <p:strVal val="visible"/>
                                      </p:to>
                                    </p:set>
                                    <p:anim calcmode="lin" valueType="num">
                                      <p:cBhvr additive="base">
                                        <p:cTn id="27" dur="500" fill="hold"/>
                                        <p:tgtEl>
                                          <p:spTgt spid="19">
                                            <p:txEl>
                                              <p:pRg st="6" end="6"/>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19">
                                            <p:txEl>
                                              <p:pRg st="6" end="6"/>
                                            </p:txEl>
                                          </p:spTgt>
                                        </p:tgtEl>
                                        <p:attrNameLst>
                                          <p:attrName>ppt_y</p:attrName>
                                        </p:attrNameLst>
                                      </p:cBhvr>
                                      <p:tavLst>
                                        <p:tav tm="0">
                                          <p:val>
                                            <p:strVal val="#ppt_y"/>
                                          </p:val>
                                        </p:tav>
                                        <p:tav tm="100000">
                                          <p:val>
                                            <p:strVal val="#ppt_y"/>
                                          </p:val>
                                        </p:tav>
                                      </p:tavLst>
                                    </p:anim>
                                  </p:childTnLst>
                                </p:cTn>
                              </p:par>
                            </p:childTnLst>
                          </p:cTn>
                        </p:par>
                        <p:par>
                          <p:cTn id="29" fill="hold" nodeType="afterGroup">
                            <p:stCondLst>
                              <p:cond delay="500"/>
                            </p:stCondLst>
                            <p:childTnLst>
                              <p:par>
                                <p:cTn id="30" presetID="22" presetClass="entr" presetSubtype="8" fill="hold" nodeType="after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left)">
                                      <p:cBhvr>
                                        <p:cTn id="32" dur="500"/>
                                        <p:tgtEl>
                                          <p:spTgt spid="9"/>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9">
                                            <p:txEl>
                                              <p:pRg st="8" end="8"/>
                                            </p:txEl>
                                          </p:spTgt>
                                        </p:tgtEl>
                                        <p:attrNameLst>
                                          <p:attrName>style.visibility</p:attrName>
                                        </p:attrNameLst>
                                      </p:cBhvr>
                                      <p:to>
                                        <p:strVal val="visible"/>
                                      </p:to>
                                    </p:set>
                                    <p:anim calcmode="lin" valueType="num">
                                      <p:cBhvr additive="base">
                                        <p:cTn id="37" dur="500" fill="hold"/>
                                        <p:tgtEl>
                                          <p:spTgt spid="19">
                                            <p:txEl>
                                              <p:pRg st="8" end="8"/>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9">
                                            <p:txEl>
                                              <p:pRg st="8" end="8"/>
                                            </p:txEl>
                                          </p:spTgt>
                                        </p:tgtEl>
                                        <p:attrNameLst>
                                          <p:attrName>ppt_y</p:attrName>
                                        </p:attrNameLst>
                                      </p:cBhvr>
                                      <p:tavLst>
                                        <p:tav tm="0">
                                          <p:val>
                                            <p:strVal val="#ppt_y"/>
                                          </p:val>
                                        </p:tav>
                                        <p:tav tm="100000">
                                          <p:val>
                                            <p:strVal val="#ppt_y"/>
                                          </p:val>
                                        </p:tav>
                                      </p:tavLst>
                                    </p:anim>
                                  </p:childTnLst>
                                </p:cTn>
                              </p:par>
                            </p:childTnLst>
                          </p:cTn>
                        </p:par>
                        <p:par>
                          <p:cTn id="39" fill="hold" nodeType="afterGroup">
                            <p:stCondLst>
                              <p:cond delay="500"/>
                            </p:stCondLst>
                            <p:childTnLst>
                              <p:par>
                                <p:cTn id="40" presetID="22" presetClass="entr" presetSubtype="8" fill="hold" nodeType="after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left)">
                                      <p:cBhvr>
                                        <p:cTn id="4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bld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Box 23"/>
          <p:cNvSpPr txBox="1">
            <a:spLocks noChangeArrowheads="1"/>
          </p:cNvSpPr>
          <p:nvPr/>
        </p:nvSpPr>
        <p:spPr bwMode="auto">
          <a:xfrm>
            <a:off x="345282" y="1987021"/>
            <a:ext cx="8763000" cy="4093428"/>
          </a:xfrm>
          <a:prstGeom prst="rect">
            <a:avLst/>
          </a:prstGeom>
          <a:noFill/>
          <a:ln w="9525">
            <a:noFill/>
            <a:miter lim="800000"/>
            <a:headEnd/>
            <a:tailEnd/>
          </a:ln>
          <a:effectLst/>
        </p:spPr>
        <p:txBody>
          <a:bodyPr>
            <a:spAutoFit/>
          </a:bodyPr>
          <a:lstStyle/>
          <a:p>
            <a:pPr marL="285739" indent="-285739">
              <a:buFontTx/>
              <a:buChar char="•"/>
            </a:pPr>
            <a:r>
              <a:rPr lang="en-US" altLang="en-US" sz="2000">
                <a:solidFill>
                  <a:srgbClr val="9900CC"/>
                </a:solidFill>
                <a:sym typeface="Symbol" pitchFamily="18" charset="2"/>
              </a:rPr>
              <a:t>That last equation needs just a little bit of work:</a:t>
            </a:r>
          </a:p>
          <a:p>
            <a:pPr marL="285739" indent="-285739">
              <a:buFontTx/>
              <a:buChar char="•"/>
            </a:pPr>
            <a:r>
              <a:rPr lang="en-US" altLang="en-US" sz="2000">
                <a:solidFill>
                  <a:srgbClr val="006600"/>
                </a:solidFill>
                <a:sym typeface="Symbol" pitchFamily="18" charset="2"/>
              </a:rPr>
              <a:t>Our radial wavefunctions before were:</a:t>
            </a:r>
          </a:p>
          <a:p>
            <a:pPr marL="285739" indent="-285739">
              <a:buFontTx/>
              <a:buChar char="•"/>
            </a:pPr>
            <a:endParaRPr lang="en-US" altLang="en-US" sz="2000">
              <a:solidFill>
                <a:srgbClr val="C00000"/>
              </a:solidFill>
              <a:sym typeface="Symbol" pitchFamily="18" charset="2"/>
            </a:endParaRPr>
          </a:p>
          <a:p>
            <a:pPr marL="285739" indent="-285739">
              <a:buFontTx/>
              <a:buChar char="•"/>
            </a:pPr>
            <a:endParaRPr lang="en-US" altLang="en-US" sz="2000">
              <a:solidFill>
                <a:srgbClr val="9900CC"/>
              </a:solidFill>
              <a:sym typeface="Symbol" pitchFamily="18" charset="2"/>
            </a:endParaRPr>
          </a:p>
          <a:p>
            <a:pPr marL="285739" indent="-285739">
              <a:buFontTx/>
              <a:buChar char="•"/>
            </a:pPr>
            <a:r>
              <a:rPr lang="en-US" altLang="en-US" sz="2000">
                <a:solidFill>
                  <a:srgbClr val="006600"/>
                </a:solidFill>
                <a:sym typeface="Symbol" pitchFamily="18" charset="2"/>
              </a:rPr>
              <a:t>Therefore, this time, our wave functions will be</a:t>
            </a:r>
          </a:p>
          <a:p>
            <a:pPr marL="285739" indent="-285739">
              <a:buFontTx/>
              <a:buChar char="•"/>
            </a:pPr>
            <a:endParaRPr lang="en-US" altLang="en-US" sz="2000">
              <a:solidFill>
                <a:srgbClr val="C00000"/>
              </a:solidFill>
              <a:sym typeface="Symbol" pitchFamily="18" charset="2"/>
            </a:endParaRPr>
          </a:p>
          <a:p>
            <a:pPr marL="285739" indent="-285739">
              <a:buFontTx/>
              <a:buChar char="•"/>
            </a:pPr>
            <a:endParaRPr lang="en-US" altLang="en-US" sz="2000">
              <a:solidFill>
                <a:srgbClr val="C00000"/>
              </a:solidFill>
              <a:sym typeface="Symbol" pitchFamily="18" charset="2"/>
            </a:endParaRPr>
          </a:p>
          <a:p>
            <a:pPr marL="285739" indent="-285739">
              <a:buFontTx/>
              <a:buChar char="•"/>
            </a:pPr>
            <a:endParaRPr lang="en-US" altLang="en-US" sz="2000">
              <a:solidFill>
                <a:srgbClr val="C00000"/>
              </a:solidFill>
              <a:sym typeface="Symbol" pitchFamily="18" charset="2"/>
            </a:endParaRPr>
          </a:p>
          <a:p>
            <a:pPr marL="285739" indent="-285739">
              <a:buFontTx/>
              <a:buChar char="•"/>
            </a:pPr>
            <a:r>
              <a:rPr lang="en-US" altLang="en-US" sz="2000">
                <a:solidFill>
                  <a:srgbClr val="006600"/>
                </a:solidFill>
                <a:sym typeface="Symbol" pitchFamily="18" charset="2"/>
              </a:rPr>
              <a:t>The role played by </a:t>
            </a:r>
            <a:r>
              <a:rPr lang="en-US" altLang="en-US" sz="2000" i="1">
                <a:solidFill>
                  <a:srgbClr val="006600"/>
                </a:solidFill>
                <a:sym typeface="Symbol" pitchFamily="18" charset="2"/>
              </a:rPr>
              <a:t>n</a:t>
            </a:r>
            <a:r>
              <a:rPr lang="en-US" altLang="en-US" sz="2000">
                <a:solidFill>
                  <a:srgbClr val="006600"/>
                </a:solidFill>
                <a:sym typeface="Symbol" pitchFamily="18" charset="2"/>
              </a:rPr>
              <a:t> is now played by </a:t>
            </a:r>
            <a:r>
              <a:rPr lang="en-US" altLang="en-US" sz="2000" i="1">
                <a:solidFill>
                  <a:srgbClr val="006600"/>
                </a:solidFill>
                <a:sym typeface="Symbol" pitchFamily="18" charset="2"/>
              </a:rPr>
              <a:t></a:t>
            </a:r>
            <a:endParaRPr lang="en-US" altLang="en-US" sz="2000">
              <a:solidFill>
                <a:srgbClr val="006600"/>
              </a:solidFill>
              <a:sym typeface="Symbol" pitchFamily="18" charset="2"/>
            </a:endParaRPr>
          </a:p>
          <a:p>
            <a:pPr marL="285739" indent="-285739">
              <a:buFontTx/>
              <a:buChar char="•"/>
            </a:pPr>
            <a:r>
              <a:rPr lang="en-US" altLang="en-US" sz="2000">
                <a:solidFill>
                  <a:srgbClr val="0000FF"/>
                </a:solidFill>
                <a:sym typeface="Symbol" pitchFamily="18" charset="2"/>
              </a:rPr>
              <a:t>Note that the values of </a:t>
            </a:r>
            <a:r>
              <a:rPr lang="en-US" altLang="en-US" sz="2000" i="1">
                <a:solidFill>
                  <a:srgbClr val="0000FF"/>
                </a:solidFill>
                <a:sym typeface="Symbol" pitchFamily="18" charset="2"/>
              </a:rPr>
              <a:t>i</a:t>
            </a:r>
            <a:r>
              <a:rPr lang="en-US" altLang="en-US" sz="2000">
                <a:solidFill>
                  <a:srgbClr val="0000FF"/>
                </a:solidFill>
                <a:sym typeface="Symbol" pitchFamily="18" charset="2"/>
              </a:rPr>
              <a:t>’s are </a:t>
            </a:r>
            <a:r>
              <a:rPr lang="en-US" altLang="en-US" sz="2000" u="sng">
                <a:solidFill>
                  <a:srgbClr val="0000FF"/>
                </a:solidFill>
                <a:sym typeface="Symbol" pitchFamily="18" charset="2"/>
              </a:rPr>
              <a:t>not</a:t>
            </a:r>
            <a:r>
              <a:rPr lang="en-US" altLang="en-US" sz="2000">
                <a:solidFill>
                  <a:srgbClr val="0000FF"/>
                </a:solidFill>
                <a:sym typeface="Symbol" pitchFamily="18" charset="2"/>
              </a:rPr>
              <a:t> integers</a:t>
            </a:r>
          </a:p>
          <a:p>
            <a:pPr marL="285739" indent="-285739">
              <a:buFontTx/>
              <a:buChar char="•"/>
            </a:pPr>
            <a:r>
              <a:rPr lang="en-US" altLang="en-US" sz="2000">
                <a:solidFill>
                  <a:srgbClr val="0000FF"/>
                </a:solidFill>
                <a:sym typeface="Symbol" pitchFamily="18" charset="2"/>
              </a:rPr>
              <a:t>Most importantly, </a:t>
            </a:r>
            <a:r>
              <a:rPr lang="en-US" altLang="en-US" sz="2000" i="1">
                <a:solidFill>
                  <a:srgbClr val="0000FF"/>
                </a:solidFill>
                <a:sym typeface="Symbol" pitchFamily="18" charset="2"/>
              </a:rPr>
              <a:t></a:t>
            </a:r>
            <a:r>
              <a:rPr lang="en-US" altLang="en-US" sz="2000">
                <a:solidFill>
                  <a:srgbClr val="0000FF"/>
                </a:solidFill>
                <a:sym typeface="Symbol" pitchFamily="18" charset="2"/>
              </a:rPr>
              <a:t> is not an integer:</a:t>
            </a:r>
          </a:p>
          <a:p>
            <a:pPr marL="285739" indent="-285739">
              <a:buFontTx/>
              <a:buChar char="•"/>
            </a:pPr>
            <a:r>
              <a:rPr lang="en-US" altLang="en-US" sz="2000" i="1">
                <a:solidFill>
                  <a:srgbClr val="FF0000"/>
                </a:solidFill>
                <a:sym typeface="Symbol" pitchFamily="18" charset="2"/>
              </a:rPr>
              <a:t>k</a:t>
            </a:r>
            <a:r>
              <a:rPr lang="en-US" altLang="en-US" sz="2000">
                <a:solidFill>
                  <a:srgbClr val="FF0000"/>
                </a:solidFill>
                <a:sym typeface="Symbol" pitchFamily="18" charset="2"/>
              </a:rPr>
              <a:t> is an integer, with </a:t>
            </a:r>
            <a:r>
              <a:rPr lang="en-US" altLang="en-US" sz="2000" i="1">
                <a:solidFill>
                  <a:srgbClr val="FF0000"/>
                </a:solidFill>
                <a:sym typeface="Symbol" pitchFamily="18" charset="2"/>
              </a:rPr>
              <a:t>k</a:t>
            </a:r>
            <a:r>
              <a:rPr lang="en-US" altLang="en-US" sz="2000">
                <a:solidFill>
                  <a:srgbClr val="FF0000"/>
                </a:solidFill>
                <a:sym typeface="Symbol" pitchFamily="18" charset="2"/>
              </a:rPr>
              <a:t> &gt; 0 for +, and </a:t>
            </a:r>
            <a:r>
              <a:rPr lang="en-US" altLang="en-US" sz="2000" i="1">
                <a:solidFill>
                  <a:srgbClr val="FF0000"/>
                </a:solidFill>
                <a:sym typeface="Symbol" pitchFamily="18" charset="2"/>
              </a:rPr>
              <a:t>k</a:t>
            </a:r>
            <a:r>
              <a:rPr lang="en-US" altLang="en-US" sz="2000">
                <a:solidFill>
                  <a:srgbClr val="FF0000"/>
                </a:solidFill>
                <a:sym typeface="Symbol" pitchFamily="18" charset="2"/>
              </a:rPr>
              <a:t>  0 for – </a:t>
            </a:r>
          </a:p>
          <a:p>
            <a:pPr marL="285739" indent="-285739">
              <a:buFontTx/>
              <a:buChar char="•"/>
            </a:pPr>
            <a:r>
              <a:rPr lang="en-US" altLang="en-US" sz="2000">
                <a:solidFill>
                  <a:srgbClr val="FF0000"/>
                </a:solidFill>
                <a:sym typeface="Symbol" pitchFamily="18" charset="2"/>
              </a:rPr>
              <a:t>Basically, there is one solution with </a:t>
            </a:r>
            <a:r>
              <a:rPr lang="en-US" altLang="en-US" sz="2000" i="1">
                <a:solidFill>
                  <a:srgbClr val="FF0000"/>
                </a:solidFill>
                <a:sym typeface="Symbol" pitchFamily="18" charset="2"/>
              </a:rPr>
              <a:t>k</a:t>
            </a:r>
            <a:r>
              <a:rPr lang="en-US" altLang="en-US" sz="2000">
                <a:solidFill>
                  <a:srgbClr val="FF0000"/>
                </a:solidFill>
                <a:sym typeface="Symbol" pitchFamily="18" charset="2"/>
              </a:rPr>
              <a:t> = 0 and two for each </a:t>
            </a:r>
            <a:r>
              <a:rPr lang="en-US" altLang="en-US" sz="2000" i="1">
                <a:solidFill>
                  <a:srgbClr val="FF0000"/>
                </a:solidFill>
                <a:sym typeface="Symbol" pitchFamily="18" charset="2"/>
              </a:rPr>
              <a:t>k</a:t>
            </a:r>
            <a:r>
              <a:rPr lang="en-US" altLang="en-US" sz="2000">
                <a:solidFill>
                  <a:srgbClr val="FF0000"/>
                </a:solidFill>
                <a:sym typeface="Symbol" pitchFamily="18" charset="2"/>
              </a:rPr>
              <a:t> &gt; 0</a:t>
            </a:r>
          </a:p>
        </p:txBody>
      </p:sp>
      <p:sp>
        <p:nvSpPr>
          <p:cNvPr id="10" name="Text Box 3"/>
          <p:cNvSpPr txBox="1">
            <a:spLocks noChangeArrowheads="1"/>
          </p:cNvSpPr>
          <p:nvPr/>
        </p:nvSpPr>
        <p:spPr bwMode="auto">
          <a:xfrm>
            <a:off x="0" y="571500"/>
            <a:ext cx="9144000" cy="656655"/>
          </a:xfrm>
          <a:prstGeom prst="rect">
            <a:avLst/>
          </a:prstGeom>
          <a:solidFill>
            <a:schemeClr val="accent6"/>
          </a:solidFill>
          <a:ln>
            <a:noFill/>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defRPr/>
            </a:pPr>
            <a:r>
              <a:rPr lang="en-US" altLang="en-US" sz="3667" dirty="0">
                <a:solidFill>
                  <a:schemeClr val="bg1"/>
                </a:solidFill>
              </a:rPr>
              <a:t>The Radial Wave Function</a:t>
            </a:r>
          </a:p>
        </p:txBody>
      </p:sp>
      <p:graphicFrame>
        <p:nvGraphicFramePr>
          <p:cNvPr id="22532" name="Object 30"/>
          <p:cNvGraphicFramePr>
            <a:graphicFrameLocks/>
          </p:cNvGraphicFramePr>
          <p:nvPr/>
        </p:nvGraphicFramePr>
        <p:xfrm>
          <a:off x="762000" y="1251479"/>
          <a:ext cx="4677833" cy="698500"/>
        </p:xfrm>
        <a:graphic>
          <a:graphicData uri="http://schemas.openxmlformats.org/presentationml/2006/ole">
            <mc:AlternateContent xmlns:mc="http://schemas.openxmlformats.org/markup-compatibility/2006">
              <mc:Choice xmlns:v="urn:schemas-microsoft-com:vml" Requires="v">
                <p:oleObj spid="_x0000_s53412" name="Equation" r:id="rId3" imgW="2806700" imgH="419100" progId="">
                  <p:embed/>
                </p:oleObj>
              </mc:Choice>
              <mc:Fallback>
                <p:oleObj name="Equation" r:id="rId3" imgW="2806700" imgH="419100" progId="">
                  <p:embed/>
                  <p:pic>
                    <p:nvPicPr>
                      <p:cNvPr id="0" name="Picture 56"/>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1251479"/>
                        <a:ext cx="4677833"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oleObj>
              </mc:Fallback>
            </mc:AlternateContent>
          </a:graphicData>
        </a:graphic>
      </p:graphicFrame>
      <p:graphicFrame>
        <p:nvGraphicFramePr>
          <p:cNvPr id="13" name="Object 30"/>
          <p:cNvGraphicFramePr>
            <a:graphicFrameLocks/>
          </p:cNvGraphicFramePr>
          <p:nvPr/>
        </p:nvGraphicFramePr>
        <p:xfrm>
          <a:off x="5793052" y="2009511"/>
          <a:ext cx="3069167" cy="762000"/>
        </p:xfrm>
        <a:graphic>
          <a:graphicData uri="http://schemas.openxmlformats.org/presentationml/2006/ole">
            <mc:AlternateContent xmlns:mc="http://schemas.openxmlformats.org/markup-compatibility/2006">
              <mc:Choice xmlns:v="urn:schemas-microsoft-com:vml" Requires="v">
                <p:oleObj spid="_x0000_s53413" name="Equation" r:id="rId5" imgW="1841500" imgH="457200" progId="">
                  <p:embed/>
                </p:oleObj>
              </mc:Choice>
              <mc:Fallback>
                <p:oleObj name="Equation" r:id="rId5" imgW="1841500" imgH="457200" progId="">
                  <p:embed/>
                  <p:pic>
                    <p:nvPicPr>
                      <p:cNvPr id="0" name="Picture 57"/>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93052" y="2009511"/>
                        <a:ext cx="3069167"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oleObj>
              </mc:Fallback>
            </mc:AlternateContent>
          </a:graphicData>
        </a:graphic>
      </p:graphicFrame>
      <p:graphicFrame>
        <p:nvGraphicFramePr>
          <p:cNvPr id="22534" name="Object 30"/>
          <p:cNvGraphicFramePr>
            <a:graphicFrameLocks/>
          </p:cNvGraphicFramePr>
          <p:nvPr/>
        </p:nvGraphicFramePr>
        <p:xfrm>
          <a:off x="6413500" y="1336146"/>
          <a:ext cx="2032000" cy="550333"/>
        </p:xfrm>
        <a:graphic>
          <a:graphicData uri="http://schemas.openxmlformats.org/presentationml/2006/ole">
            <mc:AlternateContent xmlns:mc="http://schemas.openxmlformats.org/markup-compatibility/2006">
              <mc:Choice xmlns:v="urn:schemas-microsoft-com:vml" Requires="v">
                <p:oleObj spid="_x0000_s53414" name="Equation" r:id="rId7" imgW="1219200" imgH="330200" progId="">
                  <p:embed/>
                </p:oleObj>
              </mc:Choice>
              <mc:Fallback>
                <p:oleObj name="Equation" r:id="rId7" imgW="1219200" imgH="330200" progId="">
                  <p:embed/>
                  <p:pic>
                    <p:nvPicPr>
                      <p:cNvPr id="0" name="Picture 58"/>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13500" y="1336146"/>
                        <a:ext cx="2032000" cy="550333"/>
                      </a:xfrm>
                      <a:prstGeom prst="rect">
                        <a:avLst/>
                      </a:prstGeom>
                      <a:noFill/>
                      <a:ln w="25400">
                        <a:solidFill>
                          <a:srgbClr val="FF0000"/>
                        </a:solidFill>
                        <a:prstDash val="sysDot"/>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 name="Object 30"/>
          <p:cNvGraphicFramePr>
            <a:graphicFrameLocks/>
          </p:cNvGraphicFramePr>
          <p:nvPr/>
        </p:nvGraphicFramePr>
        <p:xfrm>
          <a:off x="1206500" y="2561167"/>
          <a:ext cx="4339167" cy="740833"/>
        </p:xfrm>
        <a:graphic>
          <a:graphicData uri="http://schemas.openxmlformats.org/presentationml/2006/ole">
            <mc:AlternateContent xmlns:mc="http://schemas.openxmlformats.org/markup-compatibility/2006">
              <mc:Choice xmlns:v="urn:schemas-microsoft-com:vml" Requires="v">
                <p:oleObj spid="_x0000_s53415" name="Equation" r:id="rId9" imgW="2603500" imgH="444500" progId="">
                  <p:embed/>
                </p:oleObj>
              </mc:Choice>
              <mc:Fallback>
                <p:oleObj name="Equation" r:id="rId9" imgW="2603500" imgH="444500" progId="">
                  <p:embed/>
                  <p:pic>
                    <p:nvPicPr>
                      <p:cNvPr id="0" name="Picture 59"/>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06500" y="2561167"/>
                        <a:ext cx="4339167" cy="740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oleObj>
              </mc:Fallback>
            </mc:AlternateContent>
          </a:graphicData>
        </a:graphic>
      </p:graphicFrame>
      <p:graphicFrame>
        <p:nvGraphicFramePr>
          <p:cNvPr id="16" name="Object 30"/>
          <p:cNvGraphicFramePr>
            <a:graphicFrameLocks/>
          </p:cNvGraphicFramePr>
          <p:nvPr/>
        </p:nvGraphicFramePr>
        <p:xfrm>
          <a:off x="750094" y="3614209"/>
          <a:ext cx="5397500" cy="804333"/>
        </p:xfrm>
        <a:graphic>
          <a:graphicData uri="http://schemas.openxmlformats.org/presentationml/2006/ole">
            <mc:AlternateContent xmlns:mc="http://schemas.openxmlformats.org/markup-compatibility/2006">
              <mc:Choice xmlns:v="urn:schemas-microsoft-com:vml" Requires="v">
                <p:oleObj spid="_x0000_s53416" name="Equation" r:id="rId11" imgW="3238500" imgH="482600" progId="">
                  <p:embed/>
                </p:oleObj>
              </mc:Choice>
              <mc:Fallback>
                <p:oleObj name="Equation" r:id="rId11" imgW="3238500" imgH="482600" progId="">
                  <p:embed/>
                  <p:pic>
                    <p:nvPicPr>
                      <p:cNvPr id="0" name="Picture 60"/>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50094" y="3614209"/>
                        <a:ext cx="5397500" cy="804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oleObj>
              </mc:Fallback>
            </mc:AlternateContent>
          </a:graphicData>
        </a:graphic>
      </p:graphicFrame>
      <p:graphicFrame>
        <p:nvGraphicFramePr>
          <p:cNvPr id="17" name="Object 30"/>
          <p:cNvGraphicFramePr>
            <a:graphicFrameLocks/>
          </p:cNvGraphicFramePr>
          <p:nvPr/>
        </p:nvGraphicFramePr>
        <p:xfrm>
          <a:off x="5334000" y="4975490"/>
          <a:ext cx="1058333" cy="402167"/>
        </p:xfrm>
        <a:graphic>
          <a:graphicData uri="http://schemas.openxmlformats.org/presentationml/2006/ole">
            <mc:AlternateContent xmlns:mc="http://schemas.openxmlformats.org/markup-compatibility/2006">
              <mc:Choice xmlns:v="urn:schemas-microsoft-com:vml" Requires="v">
                <p:oleObj spid="_x0000_s53417" name="Equation" r:id="rId13" imgW="634725" imgH="241195" progId="">
                  <p:embed/>
                </p:oleObj>
              </mc:Choice>
              <mc:Fallback>
                <p:oleObj name="Equation" r:id="rId13" imgW="634725" imgH="241195" progId="">
                  <p:embed/>
                  <p:pic>
                    <p:nvPicPr>
                      <p:cNvPr id="0" name="Picture 61"/>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334000" y="4975490"/>
                        <a:ext cx="1058333" cy="402167"/>
                      </a:xfrm>
                      <a:prstGeom prst="rect">
                        <a:avLst/>
                      </a:prstGeom>
                      <a:noFill/>
                      <a:ln w="254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 name="Object 30"/>
          <p:cNvGraphicFramePr>
            <a:graphicFrameLocks/>
          </p:cNvGraphicFramePr>
          <p:nvPr/>
        </p:nvGraphicFramePr>
        <p:xfrm>
          <a:off x="5334000" y="4513792"/>
          <a:ext cx="698500" cy="232833"/>
        </p:xfrm>
        <a:graphic>
          <a:graphicData uri="http://schemas.openxmlformats.org/presentationml/2006/ole">
            <mc:AlternateContent xmlns:mc="http://schemas.openxmlformats.org/markup-compatibility/2006">
              <mc:Choice xmlns:v="urn:schemas-microsoft-com:vml" Requires="v">
                <p:oleObj spid="_x0000_s53418" name="Equation" r:id="rId15" imgW="419100" imgH="139700" progId="">
                  <p:embed/>
                </p:oleObj>
              </mc:Choice>
              <mc:Fallback>
                <p:oleObj name="Equation" r:id="rId15" imgW="419100" imgH="139700" progId="">
                  <p:embed/>
                  <p:pic>
                    <p:nvPicPr>
                      <p:cNvPr id="0" name="Picture 62"/>
                      <p:cNvPicPr>
                        <a:picLocks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334000" y="4513792"/>
                        <a:ext cx="698500" cy="232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oleObj>
              </mc:Fallback>
            </mc:AlternateContent>
          </a:graphicData>
        </a:graphic>
      </p:graphicFrame>
      <p:graphicFrame>
        <p:nvGraphicFramePr>
          <p:cNvPr id="20" name="Object 30"/>
          <p:cNvGraphicFramePr>
            <a:graphicFrameLocks/>
          </p:cNvGraphicFramePr>
          <p:nvPr/>
        </p:nvGraphicFramePr>
        <p:xfrm>
          <a:off x="6572250" y="3665802"/>
          <a:ext cx="1714500" cy="719667"/>
        </p:xfrm>
        <a:graphic>
          <a:graphicData uri="http://schemas.openxmlformats.org/presentationml/2006/ole">
            <mc:AlternateContent xmlns:mc="http://schemas.openxmlformats.org/markup-compatibility/2006">
              <mc:Choice xmlns:v="urn:schemas-microsoft-com:vml" Requires="v">
                <p:oleObj spid="_x0000_s53419" name="Equation" r:id="rId17" imgW="1028254" imgH="431613" progId="">
                  <p:embed/>
                </p:oleObj>
              </mc:Choice>
              <mc:Fallback>
                <p:oleObj name="Equation" r:id="rId17" imgW="1028254" imgH="431613" progId="">
                  <p:embed/>
                  <p:pic>
                    <p:nvPicPr>
                      <p:cNvPr id="0" name="Picture 63"/>
                      <p:cNvPicPr>
                        <a:picLocks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572250" y="3665802"/>
                        <a:ext cx="1714500" cy="719667"/>
                      </a:xfrm>
                      <a:prstGeom prst="rect">
                        <a:avLst/>
                      </a:prstGeom>
                      <a:noFill/>
                      <a:ln w="25400">
                        <a:solidFill>
                          <a:srgbClr val="00660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1" name="Object 30"/>
          <p:cNvGraphicFramePr>
            <a:graphicFrameLocks/>
          </p:cNvGraphicFramePr>
          <p:nvPr/>
        </p:nvGraphicFramePr>
        <p:xfrm>
          <a:off x="6731000" y="4898761"/>
          <a:ext cx="2201333" cy="762000"/>
        </p:xfrm>
        <a:graphic>
          <a:graphicData uri="http://schemas.openxmlformats.org/presentationml/2006/ole">
            <mc:AlternateContent xmlns:mc="http://schemas.openxmlformats.org/markup-compatibility/2006">
              <mc:Choice xmlns:v="urn:schemas-microsoft-com:vml" Requires="v">
                <p:oleObj spid="_x0000_s53420" name="Equation" r:id="rId19" imgW="1320800" imgH="457200" progId="">
                  <p:embed/>
                </p:oleObj>
              </mc:Choice>
              <mc:Fallback>
                <p:oleObj name="Equation" r:id="rId19" imgW="1320800" imgH="457200" progId="">
                  <p:embed/>
                  <p:pic>
                    <p:nvPicPr>
                      <p:cNvPr id="0" name="Picture 64"/>
                      <p:cNvPicPr>
                        <a:picLocks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731000" y="4898761"/>
                        <a:ext cx="220133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oleObj>
              </mc:Fallback>
            </mc:AlternateContent>
          </a:graphicData>
        </a:graphic>
      </p:graphicFrame>
      <p:sp>
        <p:nvSpPr>
          <p:cNvPr id="14" name="日付プレースホルダ 13"/>
          <p:cNvSpPr>
            <a:spLocks noGrp="1"/>
          </p:cNvSpPr>
          <p:nvPr>
            <p:ph type="dt" sz="half" idx="10"/>
          </p:nvPr>
        </p:nvSpPr>
        <p:spPr/>
        <p:txBody>
          <a:bodyPr/>
          <a:lstStyle/>
          <a:p>
            <a:pPr>
              <a:defRPr/>
            </a:pPr>
            <a:fld id="{5603FD0F-A144-435E-9167-50823534A654}" type="datetime1">
              <a:rPr lang="ja-JP" altLang="en-US" smtClean="0"/>
              <a:t>2017/9/17</a:t>
            </a:fld>
            <a:endParaRPr lang="ja-JP" altLang="en-US"/>
          </a:p>
        </p:txBody>
      </p:sp>
      <p:sp>
        <p:nvSpPr>
          <p:cNvPr id="22" name="フッター プレースホルダ 21"/>
          <p:cNvSpPr>
            <a:spLocks noGrp="1"/>
          </p:cNvSpPr>
          <p:nvPr>
            <p:ph type="ftr" sz="quarter" idx="11"/>
          </p:nvPr>
        </p:nvSpPr>
        <p:spPr/>
        <p:txBody>
          <a:bodyPr/>
          <a:lstStyle/>
          <a:p>
            <a:pPr>
              <a:defRPr/>
            </a:pPr>
            <a:r>
              <a:rPr lang="en-US" altLang="ja-JP"/>
              <a:t>Seoul U. Seminer</a:t>
            </a:r>
            <a:endParaRPr lang="ja-JP" altLang="en-US"/>
          </a:p>
        </p:txBody>
      </p:sp>
    </p:spTree>
    <p:extLst>
      <p:ext uri="{BB962C8B-B14F-4D97-AF65-F5344CB8AC3E}">
        <p14:creationId xmlns:p14="http://schemas.microsoft.com/office/powerpoint/2010/main" val="234732516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 calcmode="lin" valueType="num">
                                      <p:cBhvr additive="base">
                                        <p:cTn id="7" dur="500" fill="hold"/>
                                        <p:tgtEl>
                                          <p:spTgt spid="1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9">
                                            <p:txEl>
                                              <p:pRg st="0" end="0"/>
                                            </p:txEl>
                                          </p:spTgt>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2" presetClass="entr" presetSubtype="8"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19">
                                            <p:txEl>
                                              <p:pRg st="1" end="1"/>
                                            </p:txEl>
                                          </p:spTgt>
                                        </p:tgtEl>
                                        <p:attrNameLst>
                                          <p:attrName>style.visibility</p:attrName>
                                        </p:attrNameLst>
                                      </p:cBhvr>
                                      <p:to>
                                        <p:strVal val="visible"/>
                                      </p:to>
                                    </p:set>
                                    <p:anim calcmode="lin" valueType="num">
                                      <p:cBhvr additive="base">
                                        <p:cTn id="17" dur="500" fill="hold"/>
                                        <p:tgtEl>
                                          <p:spTgt spid="19">
                                            <p:txEl>
                                              <p:pRg st="1" end="1"/>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19">
                                            <p:txEl>
                                              <p:pRg st="1" end="1"/>
                                            </p:txEl>
                                          </p:spTgt>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500"/>
                            </p:stCondLst>
                            <p:childTnLst>
                              <p:par>
                                <p:cTn id="20" presetID="22" presetClass="entr" presetSubtype="8" fill="hold" nodeType="after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500"/>
                                        <p:tgtEl>
                                          <p:spTgt spid="1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19">
                                            <p:txEl>
                                              <p:pRg st="4" end="4"/>
                                            </p:txEl>
                                          </p:spTgt>
                                        </p:tgtEl>
                                        <p:attrNameLst>
                                          <p:attrName>style.visibility</p:attrName>
                                        </p:attrNameLst>
                                      </p:cBhvr>
                                      <p:to>
                                        <p:strVal val="visible"/>
                                      </p:to>
                                    </p:set>
                                    <p:anim calcmode="lin" valueType="num">
                                      <p:cBhvr additive="base">
                                        <p:cTn id="27" dur="500" fill="hold"/>
                                        <p:tgtEl>
                                          <p:spTgt spid="19">
                                            <p:txEl>
                                              <p:pRg st="4" end="4"/>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19">
                                            <p:txEl>
                                              <p:pRg st="4" end="4"/>
                                            </p:txEl>
                                          </p:spTgt>
                                        </p:tgtEl>
                                        <p:attrNameLst>
                                          <p:attrName>ppt_y</p:attrName>
                                        </p:attrNameLst>
                                      </p:cBhvr>
                                      <p:tavLst>
                                        <p:tav tm="0">
                                          <p:val>
                                            <p:strVal val="#ppt_y"/>
                                          </p:val>
                                        </p:tav>
                                        <p:tav tm="100000">
                                          <p:val>
                                            <p:strVal val="#ppt_y"/>
                                          </p:val>
                                        </p:tav>
                                      </p:tavLst>
                                    </p:anim>
                                  </p:childTnLst>
                                </p:cTn>
                              </p:par>
                            </p:childTnLst>
                          </p:cTn>
                        </p:par>
                        <p:par>
                          <p:cTn id="29" fill="hold" nodeType="afterGroup">
                            <p:stCondLst>
                              <p:cond delay="500"/>
                            </p:stCondLst>
                            <p:childTnLst>
                              <p:par>
                                <p:cTn id="30" presetID="22" presetClass="entr" presetSubtype="8" fill="hold" nodeType="after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left)">
                                      <p:cBhvr>
                                        <p:cTn id="32" dur="500"/>
                                        <p:tgtEl>
                                          <p:spTgt spid="16"/>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ipe(left)">
                                      <p:cBhvr>
                                        <p:cTn id="37" dur="500"/>
                                        <p:tgtEl>
                                          <p:spTgt spid="20"/>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8" fill="hold" grpId="0" nodeType="clickEffect">
                                  <p:stCondLst>
                                    <p:cond delay="0"/>
                                  </p:stCondLst>
                                  <p:childTnLst>
                                    <p:set>
                                      <p:cBhvr>
                                        <p:cTn id="41" dur="1" fill="hold">
                                          <p:stCondLst>
                                            <p:cond delay="0"/>
                                          </p:stCondLst>
                                        </p:cTn>
                                        <p:tgtEl>
                                          <p:spTgt spid="19">
                                            <p:txEl>
                                              <p:pRg st="8" end="8"/>
                                            </p:txEl>
                                          </p:spTgt>
                                        </p:tgtEl>
                                        <p:attrNameLst>
                                          <p:attrName>style.visibility</p:attrName>
                                        </p:attrNameLst>
                                      </p:cBhvr>
                                      <p:to>
                                        <p:strVal val="visible"/>
                                      </p:to>
                                    </p:set>
                                    <p:anim calcmode="lin" valueType="num">
                                      <p:cBhvr additive="base">
                                        <p:cTn id="42" dur="500" fill="hold"/>
                                        <p:tgtEl>
                                          <p:spTgt spid="19">
                                            <p:txEl>
                                              <p:pRg st="8" end="8"/>
                                            </p:txEl>
                                          </p:spTgt>
                                        </p:tgtEl>
                                        <p:attrNameLst>
                                          <p:attrName>ppt_x</p:attrName>
                                        </p:attrNameLst>
                                      </p:cBhvr>
                                      <p:tavLst>
                                        <p:tav tm="0">
                                          <p:val>
                                            <p:strVal val="0-#ppt_w/2"/>
                                          </p:val>
                                        </p:tav>
                                        <p:tav tm="100000">
                                          <p:val>
                                            <p:strVal val="#ppt_x"/>
                                          </p:val>
                                        </p:tav>
                                      </p:tavLst>
                                    </p:anim>
                                    <p:anim calcmode="lin" valueType="num">
                                      <p:cBhvr additive="base">
                                        <p:cTn id="43" dur="500" fill="hold"/>
                                        <p:tgtEl>
                                          <p:spTgt spid="19">
                                            <p:txEl>
                                              <p:pRg st="8" end="8"/>
                                            </p:txEl>
                                          </p:spTgt>
                                        </p:tgtEl>
                                        <p:attrNameLst>
                                          <p:attrName>ppt_y</p:attrName>
                                        </p:attrNameLst>
                                      </p:cBhvr>
                                      <p:tavLst>
                                        <p:tav tm="0">
                                          <p:val>
                                            <p:strVal val="#ppt_y"/>
                                          </p:val>
                                        </p:tav>
                                        <p:tav tm="100000">
                                          <p:val>
                                            <p:strVal val="#ppt_y"/>
                                          </p:val>
                                        </p:tav>
                                      </p:tavLst>
                                    </p:anim>
                                  </p:childTnLst>
                                </p:cTn>
                              </p:par>
                            </p:childTnLst>
                          </p:cTn>
                        </p:par>
                        <p:par>
                          <p:cTn id="44" fill="hold" nodeType="afterGroup">
                            <p:stCondLst>
                              <p:cond delay="500"/>
                            </p:stCondLst>
                            <p:childTnLst>
                              <p:par>
                                <p:cTn id="45" presetID="22" presetClass="entr" presetSubtype="8" fill="hold" nodeType="after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left)">
                                      <p:cBhvr>
                                        <p:cTn id="47" dur="500"/>
                                        <p:tgtEl>
                                          <p:spTgt spid="18"/>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 presetClass="entr" presetSubtype="8" fill="hold" grpId="0" nodeType="clickEffect">
                                  <p:stCondLst>
                                    <p:cond delay="0"/>
                                  </p:stCondLst>
                                  <p:childTnLst>
                                    <p:set>
                                      <p:cBhvr>
                                        <p:cTn id="51" dur="1" fill="hold">
                                          <p:stCondLst>
                                            <p:cond delay="0"/>
                                          </p:stCondLst>
                                        </p:cTn>
                                        <p:tgtEl>
                                          <p:spTgt spid="19">
                                            <p:txEl>
                                              <p:pRg st="9" end="9"/>
                                            </p:txEl>
                                          </p:spTgt>
                                        </p:tgtEl>
                                        <p:attrNameLst>
                                          <p:attrName>style.visibility</p:attrName>
                                        </p:attrNameLst>
                                      </p:cBhvr>
                                      <p:to>
                                        <p:strVal val="visible"/>
                                      </p:to>
                                    </p:set>
                                    <p:anim calcmode="lin" valueType="num">
                                      <p:cBhvr additive="base">
                                        <p:cTn id="52" dur="500" fill="hold"/>
                                        <p:tgtEl>
                                          <p:spTgt spid="19">
                                            <p:txEl>
                                              <p:pRg st="9" end="9"/>
                                            </p:txEl>
                                          </p:spTgt>
                                        </p:tgtEl>
                                        <p:attrNameLst>
                                          <p:attrName>ppt_x</p:attrName>
                                        </p:attrNameLst>
                                      </p:cBhvr>
                                      <p:tavLst>
                                        <p:tav tm="0">
                                          <p:val>
                                            <p:strVal val="0-#ppt_w/2"/>
                                          </p:val>
                                        </p:tav>
                                        <p:tav tm="100000">
                                          <p:val>
                                            <p:strVal val="#ppt_x"/>
                                          </p:val>
                                        </p:tav>
                                      </p:tavLst>
                                    </p:anim>
                                    <p:anim calcmode="lin" valueType="num">
                                      <p:cBhvr additive="base">
                                        <p:cTn id="53" dur="500" fill="hold"/>
                                        <p:tgtEl>
                                          <p:spTgt spid="19">
                                            <p:txEl>
                                              <p:pRg st="9" end="9"/>
                                            </p:txEl>
                                          </p:spTgt>
                                        </p:tgtEl>
                                        <p:attrNameLst>
                                          <p:attrName>ppt_y</p:attrName>
                                        </p:attrNameLst>
                                      </p:cBhvr>
                                      <p:tavLst>
                                        <p:tav tm="0">
                                          <p:val>
                                            <p:strVal val="#ppt_y"/>
                                          </p:val>
                                        </p:tav>
                                        <p:tav tm="100000">
                                          <p:val>
                                            <p:strVal val="#ppt_y"/>
                                          </p:val>
                                        </p:tav>
                                      </p:tavLst>
                                    </p:anim>
                                  </p:childTnLst>
                                </p:cTn>
                              </p:par>
                            </p:childTnLst>
                          </p:cTn>
                        </p:par>
                      </p:childTnLst>
                    </p:cTn>
                  </p:par>
                  <p:par>
                    <p:cTn id="54" fill="hold" nodeType="clickPar">
                      <p:stCondLst>
                        <p:cond delay="indefinite"/>
                      </p:stCondLst>
                      <p:childTnLst>
                        <p:par>
                          <p:cTn id="55" fill="hold" nodeType="withGroup">
                            <p:stCondLst>
                              <p:cond delay="0"/>
                            </p:stCondLst>
                            <p:childTnLst>
                              <p:par>
                                <p:cTn id="56" presetID="2" presetClass="entr" presetSubtype="8" fill="hold" grpId="0" nodeType="clickEffect">
                                  <p:stCondLst>
                                    <p:cond delay="0"/>
                                  </p:stCondLst>
                                  <p:childTnLst>
                                    <p:set>
                                      <p:cBhvr>
                                        <p:cTn id="57" dur="1" fill="hold">
                                          <p:stCondLst>
                                            <p:cond delay="0"/>
                                          </p:stCondLst>
                                        </p:cTn>
                                        <p:tgtEl>
                                          <p:spTgt spid="19">
                                            <p:txEl>
                                              <p:pRg st="10" end="10"/>
                                            </p:txEl>
                                          </p:spTgt>
                                        </p:tgtEl>
                                        <p:attrNameLst>
                                          <p:attrName>style.visibility</p:attrName>
                                        </p:attrNameLst>
                                      </p:cBhvr>
                                      <p:to>
                                        <p:strVal val="visible"/>
                                      </p:to>
                                    </p:set>
                                    <p:anim calcmode="lin" valueType="num">
                                      <p:cBhvr additive="base">
                                        <p:cTn id="58" dur="500" fill="hold"/>
                                        <p:tgtEl>
                                          <p:spTgt spid="19">
                                            <p:txEl>
                                              <p:pRg st="10" end="10"/>
                                            </p:txEl>
                                          </p:spTgt>
                                        </p:tgtEl>
                                        <p:attrNameLst>
                                          <p:attrName>ppt_x</p:attrName>
                                        </p:attrNameLst>
                                      </p:cBhvr>
                                      <p:tavLst>
                                        <p:tav tm="0">
                                          <p:val>
                                            <p:strVal val="0-#ppt_w/2"/>
                                          </p:val>
                                        </p:tav>
                                        <p:tav tm="100000">
                                          <p:val>
                                            <p:strVal val="#ppt_x"/>
                                          </p:val>
                                        </p:tav>
                                      </p:tavLst>
                                    </p:anim>
                                    <p:anim calcmode="lin" valueType="num">
                                      <p:cBhvr additive="base">
                                        <p:cTn id="59" dur="500" fill="hold"/>
                                        <p:tgtEl>
                                          <p:spTgt spid="19">
                                            <p:txEl>
                                              <p:pRg st="10" end="10"/>
                                            </p:txEl>
                                          </p:spTgt>
                                        </p:tgtEl>
                                        <p:attrNameLst>
                                          <p:attrName>ppt_y</p:attrName>
                                        </p:attrNameLst>
                                      </p:cBhvr>
                                      <p:tavLst>
                                        <p:tav tm="0">
                                          <p:val>
                                            <p:strVal val="#ppt_y"/>
                                          </p:val>
                                        </p:tav>
                                        <p:tav tm="100000">
                                          <p:val>
                                            <p:strVal val="#ppt_y"/>
                                          </p:val>
                                        </p:tav>
                                      </p:tavLst>
                                    </p:anim>
                                  </p:childTnLst>
                                </p:cTn>
                              </p:par>
                            </p:childTnLst>
                          </p:cTn>
                        </p:par>
                        <p:par>
                          <p:cTn id="60" fill="hold" nodeType="afterGroup">
                            <p:stCondLst>
                              <p:cond delay="500"/>
                            </p:stCondLst>
                            <p:childTnLst>
                              <p:par>
                                <p:cTn id="61" presetID="22" presetClass="entr" presetSubtype="8" fill="hold" nodeType="after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wipe(left)">
                                      <p:cBhvr>
                                        <p:cTn id="63" dur="500"/>
                                        <p:tgtEl>
                                          <p:spTgt spid="17"/>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2" presetClass="entr" presetSubtype="8" fill="hold" grpId="0" nodeType="clickEffect">
                                  <p:stCondLst>
                                    <p:cond delay="0"/>
                                  </p:stCondLst>
                                  <p:childTnLst>
                                    <p:set>
                                      <p:cBhvr>
                                        <p:cTn id="67" dur="1" fill="hold">
                                          <p:stCondLst>
                                            <p:cond delay="0"/>
                                          </p:stCondLst>
                                        </p:cTn>
                                        <p:tgtEl>
                                          <p:spTgt spid="19">
                                            <p:txEl>
                                              <p:pRg st="11" end="11"/>
                                            </p:txEl>
                                          </p:spTgt>
                                        </p:tgtEl>
                                        <p:attrNameLst>
                                          <p:attrName>style.visibility</p:attrName>
                                        </p:attrNameLst>
                                      </p:cBhvr>
                                      <p:to>
                                        <p:strVal val="visible"/>
                                      </p:to>
                                    </p:set>
                                    <p:anim calcmode="lin" valueType="num">
                                      <p:cBhvr additive="base">
                                        <p:cTn id="68" dur="500" fill="hold"/>
                                        <p:tgtEl>
                                          <p:spTgt spid="19">
                                            <p:txEl>
                                              <p:pRg st="11" end="11"/>
                                            </p:txEl>
                                          </p:spTgt>
                                        </p:tgtEl>
                                        <p:attrNameLst>
                                          <p:attrName>ppt_x</p:attrName>
                                        </p:attrNameLst>
                                      </p:cBhvr>
                                      <p:tavLst>
                                        <p:tav tm="0">
                                          <p:val>
                                            <p:strVal val="0-#ppt_w/2"/>
                                          </p:val>
                                        </p:tav>
                                        <p:tav tm="100000">
                                          <p:val>
                                            <p:strVal val="#ppt_x"/>
                                          </p:val>
                                        </p:tav>
                                      </p:tavLst>
                                    </p:anim>
                                    <p:anim calcmode="lin" valueType="num">
                                      <p:cBhvr additive="base">
                                        <p:cTn id="69" dur="500" fill="hold"/>
                                        <p:tgtEl>
                                          <p:spTgt spid="19">
                                            <p:txEl>
                                              <p:pRg st="11" end="11"/>
                                            </p:txEl>
                                          </p:spTgt>
                                        </p:tgtEl>
                                        <p:attrNameLst>
                                          <p:attrName>ppt_y</p:attrName>
                                        </p:attrNameLst>
                                      </p:cBhvr>
                                      <p:tavLst>
                                        <p:tav tm="0">
                                          <p:val>
                                            <p:strVal val="#ppt_y"/>
                                          </p:val>
                                        </p:tav>
                                        <p:tav tm="100000">
                                          <p:val>
                                            <p:strVal val="#ppt_y"/>
                                          </p:val>
                                        </p:tav>
                                      </p:tavLst>
                                    </p:anim>
                                  </p:childTnLst>
                                </p:cTn>
                              </p:par>
                            </p:childTnLst>
                          </p:cTn>
                        </p:par>
                        <p:par>
                          <p:cTn id="70" fill="hold" nodeType="afterGroup">
                            <p:stCondLst>
                              <p:cond delay="500"/>
                            </p:stCondLst>
                            <p:childTnLst>
                              <p:par>
                                <p:cTn id="71" presetID="22" presetClass="entr" presetSubtype="8" fill="hold" nodeType="afterEffect">
                                  <p:stCondLst>
                                    <p:cond delay="0"/>
                                  </p:stCondLst>
                                  <p:childTnLst>
                                    <p:set>
                                      <p:cBhvr>
                                        <p:cTn id="72" dur="1" fill="hold">
                                          <p:stCondLst>
                                            <p:cond delay="0"/>
                                          </p:stCondLst>
                                        </p:cTn>
                                        <p:tgtEl>
                                          <p:spTgt spid="21"/>
                                        </p:tgtEl>
                                        <p:attrNameLst>
                                          <p:attrName>style.visibility</p:attrName>
                                        </p:attrNameLst>
                                      </p:cBhvr>
                                      <p:to>
                                        <p:strVal val="visible"/>
                                      </p:to>
                                    </p:set>
                                    <p:animEffect transition="in" filter="wipe(left)">
                                      <p:cBhvr>
                                        <p:cTn id="73" dur="500"/>
                                        <p:tgtEl>
                                          <p:spTgt spid="21"/>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2" presetClass="entr" presetSubtype="8" fill="hold" grpId="0" nodeType="clickEffect">
                                  <p:stCondLst>
                                    <p:cond delay="0"/>
                                  </p:stCondLst>
                                  <p:childTnLst>
                                    <p:set>
                                      <p:cBhvr>
                                        <p:cTn id="77" dur="1" fill="hold">
                                          <p:stCondLst>
                                            <p:cond delay="0"/>
                                          </p:stCondLst>
                                        </p:cTn>
                                        <p:tgtEl>
                                          <p:spTgt spid="19">
                                            <p:txEl>
                                              <p:pRg st="12" end="12"/>
                                            </p:txEl>
                                          </p:spTgt>
                                        </p:tgtEl>
                                        <p:attrNameLst>
                                          <p:attrName>style.visibility</p:attrName>
                                        </p:attrNameLst>
                                      </p:cBhvr>
                                      <p:to>
                                        <p:strVal val="visible"/>
                                      </p:to>
                                    </p:set>
                                    <p:anim calcmode="lin" valueType="num">
                                      <p:cBhvr additive="base">
                                        <p:cTn id="78" dur="500" fill="hold"/>
                                        <p:tgtEl>
                                          <p:spTgt spid="19">
                                            <p:txEl>
                                              <p:pRg st="12" end="12"/>
                                            </p:txEl>
                                          </p:spTgt>
                                        </p:tgtEl>
                                        <p:attrNameLst>
                                          <p:attrName>ppt_x</p:attrName>
                                        </p:attrNameLst>
                                      </p:cBhvr>
                                      <p:tavLst>
                                        <p:tav tm="0">
                                          <p:val>
                                            <p:strVal val="0-#ppt_w/2"/>
                                          </p:val>
                                        </p:tav>
                                        <p:tav tm="100000">
                                          <p:val>
                                            <p:strVal val="#ppt_x"/>
                                          </p:val>
                                        </p:tav>
                                      </p:tavLst>
                                    </p:anim>
                                    <p:anim calcmode="lin" valueType="num">
                                      <p:cBhvr additive="base">
                                        <p:cTn id="79" dur="500" fill="hold"/>
                                        <p:tgtEl>
                                          <p:spTgt spid="19">
                                            <p:txEl>
                                              <p:pRg st="12" end="1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bld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Box 23"/>
          <p:cNvSpPr txBox="1">
            <a:spLocks noChangeArrowheads="1"/>
          </p:cNvSpPr>
          <p:nvPr/>
        </p:nvSpPr>
        <p:spPr bwMode="auto">
          <a:xfrm>
            <a:off x="345282" y="1987021"/>
            <a:ext cx="8763000" cy="4093428"/>
          </a:xfrm>
          <a:prstGeom prst="rect">
            <a:avLst/>
          </a:prstGeom>
          <a:noFill/>
          <a:ln w="9525">
            <a:noFill/>
            <a:miter lim="800000"/>
            <a:headEnd/>
            <a:tailEnd/>
          </a:ln>
          <a:effectLst/>
        </p:spPr>
        <p:txBody>
          <a:bodyPr>
            <a:spAutoFit/>
          </a:bodyPr>
          <a:lstStyle/>
          <a:p>
            <a:pPr marL="285739" indent="-285739">
              <a:buFontTx/>
              <a:buChar char="•"/>
            </a:pPr>
            <a:r>
              <a:rPr lang="en-US" altLang="en-US" sz="2000">
                <a:solidFill>
                  <a:srgbClr val="006600"/>
                </a:solidFill>
                <a:sym typeface="Symbol" pitchFamily="18" charset="2"/>
              </a:rPr>
              <a:t>Our old formula for energy:</a:t>
            </a:r>
          </a:p>
          <a:p>
            <a:pPr marL="285739" indent="-285739">
              <a:buFontTx/>
              <a:buChar char="•"/>
            </a:pPr>
            <a:endParaRPr lang="en-US" altLang="en-US" sz="2000">
              <a:solidFill>
                <a:srgbClr val="9900CC"/>
              </a:solidFill>
              <a:sym typeface="Symbol" pitchFamily="18" charset="2"/>
            </a:endParaRPr>
          </a:p>
          <a:p>
            <a:pPr marL="285739" indent="-285739">
              <a:buFontTx/>
              <a:buChar char="•"/>
            </a:pPr>
            <a:r>
              <a:rPr lang="en-US" altLang="en-US" sz="2000">
                <a:solidFill>
                  <a:srgbClr val="006600"/>
                </a:solidFill>
                <a:sym typeface="Symbol" pitchFamily="18" charset="2"/>
              </a:rPr>
              <a:t>Our new formula for energy:</a:t>
            </a:r>
          </a:p>
          <a:p>
            <a:pPr marL="285739" indent="-285739">
              <a:buFontTx/>
              <a:buChar char="•"/>
            </a:pPr>
            <a:endParaRPr lang="en-US" altLang="en-US" sz="2000">
              <a:solidFill>
                <a:srgbClr val="C00000"/>
              </a:solidFill>
              <a:sym typeface="Symbol" pitchFamily="18" charset="2"/>
            </a:endParaRPr>
          </a:p>
          <a:p>
            <a:pPr marL="285739" indent="-285739">
              <a:buFontTx/>
              <a:buChar char="•"/>
            </a:pPr>
            <a:endParaRPr lang="en-US" altLang="en-US" sz="2000">
              <a:solidFill>
                <a:srgbClr val="C00000"/>
              </a:solidFill>
              <a:sym typeface="Symbol" pitchFamily="18" charset="2"/>
            </a:endParaRPr>
          </a:p>
          <a:p>
            <a:pPr marL="285739" indent="-285739">
              <a:buFontTx/>
              <a:buChar char="•"/>
            </a:pPr>
            <a:endParaRPr lang="en-US" altLang="en-US" sz="2000">
              <a:solidFill>
                <a:srgbClr val="C00000"/>
              </a:solidFill>
              <a:sym typeface="Symbol" pitchFamily="18" charset="2"/>
            </a:endParaRPr>
          </a:p>
          <a:p>
            <a:pPr marL="285739" indent="-285739">
              <a:buFontTx/>
              <a:buChar char="•"/>
            </a:pPr>
            <a:endParaRPr lang="en-US" altLang="en-US" sz="2000">
              <a:solidFill>
                <a:srgbClr val="006600"/>
              </a:solidFill>
              <a:sym typeface="Symbol" pitchFamily="18" charset="2"/>
            </a:endParaRPr>
          </a:p>
          <a:p>
            <a:pPr marL="285739" indent="-285739">
              <a:buFontTx/>
              <a:buChar char="•"/>
            </a:pPr>
            <a:endParaRPr lang="en-US" altLang="en-US" sz="2000">
              <a:solidFill>
                <a:srgbClr val="006600"/>
              </a:solidFill>
              <a:sym typeface="Symbol" pitchFamily="18" charset="2"/>
            </a:endParaRPr>
          </a:p>
          <a:p>
            <a:pPr marL="285739" indent="-285739">
              <a:buFontTx/>
              <a:buChar char="•"/>
            </a:pPr>
            <a:r>
              <a:rPr lang="en-US" altLang="en-US" sz="2000">
                <a:solidFill>
                  <a:srgbClr val="9900CC"/>
                </a:solidFill>
                <a:sym typeface="Symbol" pitchFamily="18" charset="2"/>
              </a:rPr>
              <a:t>Recall that </a:t>
            </a:r>
            <a:r>
              <a:rPr lang="en-US" altLang="en-US" sz="2000" i="1">
                <a:solidFill>
                  <a:srgbClr val="9900CC"/>
                </a:solidFill>
                <a:sym typeface="Symbol" pitchFamily="18" charset="2"/>
              </a:rPr>
              <a:t>k</a:t>
            </a:r>
            <a:r>
              <a:rPr lang="en-US" altLang="en-US" sz="2000">
                <a:solidFill>
                  <a:srgbClr val="9900CC"/>
                </a:solidFill>
                <a:sym typeface="Symbol" pitchFamily="18" charset="2"/>
              </a:rPr>
              <a:t> is an integer, two</a:t>
            </a:r>
            <a:br>
              <a:rPr lang="en-US" altLang="en-US" sz="2000">
                <a:solidFill>
                  <a:srgbClr val="9900CC"/>
                </a:solidFill>
                <a:sym typeface="Symbol" pitchFamily="18" charset="2"/>
              </a:rPr>
            </a:br>
            <a:r>
              <a:rPr lang="en-US" altLang="en-US" sz="2000">
                <a:solidFill>
                  <a:srgbClr val="9900CC"/>
                </a:solidFill>
                <a:sym typeface="Symbol" pitchFamily="18" charset="2"/>
              </a:rPr>
              <a:t>solutions for </a:t>
            </a:r>
            <a:r>
              <a:rPr lang="en-US" altLang="en-US" sz="2000" i="1">
                <a:solidFill>
                  <a:srgbClr val="9900CC"/>
                </a:solidFill>
                <a:sym typeface="Symbol" pitchFamily="18" charset="2"/>
              </a:rPr>
              <a:t>k</a:t>
            </a:r>
            <a:r>
              <a:rPr lang="en-US" altLang="en-US" sz="2000">
                <a:solidFill>
                  <a:srgbClr val="9900CC"/>
                </a:solidFill>
                <a:sym typeface="Symbol" pitchFamily="18" charset="2"/>
              </a:rPr>
              <a:t> positive, one for </a:t>
            </a:r>
            <a:r>
              <a:rPr lang="en-US" altLang="en-US" sz="2000" i="1">
                <a:solidFill>
                  <a:srgbClr val="9900CC"/>
                </a:solidFill>
                <a:sym typeface="Symbol" pitchFamily="18" charset="2"/>
              </a:rPr>
              <a:t>k</a:t>
            </a:r>
            <a:r>
              <a:rPr lang="en-US" altLang="en-US" sz="2000">
                <a:solidFill>
                  <a:srgbClr val="9900CC"/>
                </a:solidFill>
                <a:sym typeface="Symbol" pitchFamily="18" charset="2"/>
              </a:rPr>
              <a:t> = 0</a:t>
            </a:r>
          </a:p>
          <a:p>
            <a:pPr marL="285739" indent="-285739">
              <a:buFontTx/>
              <a:buChar char="•"/>
            </a:pPr>
            <a:r>
              <a:rPr lang="en-US" altLang="en-US" sz="2000">
                <a:solidFill>
                  <a:srgbClr val="0000FF"/>
                </a:solidFill>
                <a:sym typeface="Symbol" pitchFamily="18" charset="2"/>
              </a:rPr>
              <a:t>We did all calculations for hydrogen, </a:t>
            </a:r>
            <a:r>
              <a:rPr lang="en-US" altLang="en-US" sz="2000" i="1">
                <a:solidFill>
                  <a:srgbClr val="0000FF"/>
                </a:solidFill>
                <a:sym typeface="Symbol" pitchFamily="18" charset="2"/>
              </a:rPr>
              <a:t>Z</a:t>
            </a:r>
            <a:r>
              <a:rPr lang="en-US" altLang="en-US" sz="2000">
                <a:solidFill>
                  <a:srgbClr val="0000FF"/>
                </a:solidFill>
                <a:sym typeface="Symbol" pitchFamily="18" charset="2"/>
              </a:rPr>
              <a:t> = 1</a:t>
            </a:r>
          </a:p>
          <a:p>
            <a:pPr marL="285739" indent="-285739">
              <a:buFontTx/>
              <a:buChar char="•"/>
            </a:pPr>
            <a:r>
              <a:rPr lang="en-US" altLang="en-US" sz="2000">
                <a:solidFill>
                  <a:srgbClr val="0000FF"/>
                </a:solidFill>
                <a:sym typeface="Symbol" pitchFamily="18" charset="2"/>
              </a:rPr>
              <a:t>You can redo it for any hydrogen-like atom</a:t>
            </a:r>
            <a:br>
              <a:rPr lang="en-US" altLang="en-US" sz="2000">
                <a:solidFill>
                  <a:srgbClr val="0000FF"/>
                </a:solidFill>
                <a:sym typeface="Symbol" pitchFamily="18" charset="2"/>
              </a:rPr>
            </a:br>
            <a:r>
              <a:rPr lang="en-US" altLang="en-US" sz="2000">
                <a:solidFill>
                  <a:srgbClr val="0000FF"/>
                </a:solidFill>
                <a:sym typeface="Symbol" pitchFamily="18" charset="2"/>
              </a:rPr>
              <a:t>(one electron) if you replace </a:t>
            </a:r>
            <a:r>
              <a:rPr lang="en-US" altLang="en-US" sz="2000" i="1">
                <a:solidFill>
                  <a:srgbClr val="0000FF"/>
                </a:solidFill>
                <a:sym typeface="Symbol" pitchFamily="18" charset="2"/>
              </a:rPr>
              <a:t></a:t>
            </a:r>
            <a:r>
              <a:rPr lang="en-US" altLang="en-US" sz="2000">
                <a:solidFill>
                  <a:srgbClr val="0000FF"/>
                </a:solidFill>
                <a:sym typeface="Symbol" pitchFamily="18" charset="2"/>
              </a:rPr>
              <a:t> by </a:t>
            </a:r>
            <a:r>
              <a:rPr lang="en-US" altLang="en-US" sz="2000" i="1">
                <a:solidFill>
                  <a:srgbClr val="0000FF"/>
                </a:solidFill>
                <a:sym typeface="Symbol" pitchFamily="18" charset="2"/>
              </a:rPr>
              <a:t>Z</a:t>
            </a:r>
            <a:r>
              <a:rPr lang="en-US" altLang="en-US" sz="2000">
                <a:solidFill>
                  <a:srgbClr val="0000FF"/>
                </a:solidFill>
                <a:sym typeface="Symbol" pitchFamily="18" charset="2"/>
              </a:rPr>
              <a:t>:</a:t>
            </a:r>
            <a:endParaRPr lang="en-US" altLang="en-US" sz="2000">
              <a:solidFill>
                <a:srgbClr val="FF0000"/>
              </a:solidFill>
              <a:sym typeface="Symbol" pitchFamily="18" charset="2"/>
            </a:endParaRPr>
          </a:p>
        </p:txBody>
      </p:sp>
      <p:sp>
        <p:nvSpPr>
          <p:cNvPr id="10" name="Text Box 3"/>
          <p:cNvSpPr txBox="1">
            <a:spLocks noChangeArrowheads="1"/>
          </p:cNvSpPr>
          <p:nvPr/>
        </p:nvSpPr>
        <p:spPr bwMode="auto">
          <a:xfrm>
            <a:off x="0" y="571500"/>
            <a:ext cx="9144000" cy="656655"/>
          </a:xfrm>
          <a:prstGeom prst="rect">
            <a:avLst/>
          </a:prstGeom>
          <a:solidFill>
            <a:schemeClr val="accent6"/>
          </a:solidFill>
          <a:ln>
            <a:noFill/>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defRPr/>
            </a:pPr>
            <a:r>
              <a:rPr lang="en-US" altLang="en-US" sz="3667" dirty="0">
                <a:solidFill>
                  <a:schemeClr val="bg1"/>
                </a:solidFill>
              </a:rPr>
              <a:t>The Energy Eigenvalues</a:t>
            </a:r>
          </a:p>
        </p:txBody>
      </p:sp>
      <p:graphicFrame>
        <p:nvGraphicFramePr>
          <p:cNvPr id="23556" name="Object 30"/>
          <p:cNvGraphicFramePr>
            <a:graphicFrameLocks/>
          </p:cNvGraphicFramePr>
          <p:nvPr/>
        </p:nvGraphicFramePr>
        <p:xfrm>
          <a:off x="195792" y="1284553"/>
          <a:ext cx="5651500" cy="698500"/>
        </p:xfrm>
        <a:graphic>
          <a:graphicData uri="http://schemas.openxmlformats.org/presentationml/2006/ole">
            <mc:AlternateContent xmlns:mc="http://schemas.openxmlformats.org/markup-compatibility/2006">
              <mc:Choice xmlns:v="urn:schemas-microsoft-com:vml" Requires="v">
                <p:oleObj spid="_x0000_s54454" name="Equation" r:id="rId3" imgW="3390900" imgH="419100" progId="">
                  <p:embed/>
                </p:oleObj>
              </mc:Choice>
              <mc:Fallback>
                <p:oleObj name="Equation" r:id="rId3" imgW="3390900" imgH="419100" progId="">
                  <p:embed/>
                  <p:pic>
                    <p:nvPicPr>
                      <p:cNvPr id="0" name="Picture 6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5792" y="1284553"/>
                        <a:ext cx="56515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oleObj>
              </mc:Fallback>
            </mc:AlternateContent>
          </a:graphicData>
        </a:graphic>
      </p:graphicFrame>
      <p:graphicFrame>
        <p:nvGraphicFramePr>
          <p:cNvPr id="23557" name="Object 30"/>
          <p:cNvGraphicFramePr>
            <a:graphicFrameLocks/>
          </p:cNvGraphicFramePr>
          <p:nvPr/>
        </p:nvGraphicFramePr>
        <p:xfrm>
          <a:off x="6413500" y="1336146"/>
          <a:ext cx="2032000" cy="550333"/>
        </p:xfrm>
        <a:graphic>
          <a:graphicData uri="http://schemas.openxmlformats.org/presentationml/2006/ole">
            <mc:AlternateContent xmlns:mc="http://schemas.openxmlformats.org/markup-compatibility/2006">
              <mc:Choice xmlns:v="urn:schemas-microsoft-com:vml" Requires="v">
                <p:oleObj spid="_x0000_s54455" name="Equation" r:id="rId5" imgW="1219200" imgH="330200" progId="">
                  <p:embed/>
                </p:oleObj>
              </mc:Choice>
              <mc:Fallback>
                <p:oleObj name="Equation" r:id="rId5" imgW="1219200" imgH="330200" progId="">
                  <p:embed/>
                  <p:pic>
                    <p:nvPicPr>
                      <p:cNvPr id="0" name="Picture 63"/>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13500" y="1336146"/>
                        <a:ext cx="2032000" cy="550333"/>
                      </a:xfrm>
                      <a:prstGeom prst="rect">
                        <a:avLst/>
                      </a:prstGeom>
                      <a:noFill/>
                      <a:ln w="25400">
                        <a:solidFill>
                          <a:srgbClr val="FF0000"/>
                        </a:solidFill>
                        <a:prstDash val="sysDot"/>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3558" name="Object 30"/>
          <p:cNvGraphicFramePr>
            <a:graphicFrameLocks/>
          </p:cNvGraphicFramePr>
          <p:nvPr/>
        </p:nvGraphicFramePr>
        <p:xfrm>
          <a:off x="7023365" y="1983052"/>
          <a:ext cx="1058333" cy="402167"/>
        </p:xfrm>
        <a:graphic>
          <a:graphicData uri="http://schemas.openxmlformats.org/presentationml/2006/ole">
            <mc:AlternateContent xmlns:mc="http://schemas.openxmlformats.org/markup-compatibility/2006">
              <mc:Choice xmlns:v="urn:schemas-microsoft-com:vml" Requires="v">
                <p:oleObj spid="_x0000_s54456" name="Equation" r:id="rId7" imgW="634725" imgH="241195" progId="">
                  <p:embed/>
                </p:oleObj>
              </mc:Choice>
              <mc:Fallback>
                <p:oleObj name="Equation" r:id="rId7" imgW="634725" imgH="241195" progId="">
                  <p:embed/>
                  <p:pic>
                    <p:nvPicPr>
                      <p:cNvPr id="0" name="Picture 64"/>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23365" y="1983052"/>
                        <a:ext cx="1058333" cy="402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oleObj>
              </mc:Fallback>
            </mc:AlternateContent>
          </a:graphicData>
        </a:graphic>
      </p:graphicFrame>
      <p:graphicFrame>
        <p:nvGraphicFramePr>
          <p:cNvPr id="23" name="Object 22"/>
          <p:cNvGraphicFramePr>
            <a:graphicFrameLocks/>
          </p:cNvGraphicFramePr>
          <p:nvPr/>
        </p:nvGraphicFramePr>
        <p:xfrm>
          <a:off x="4038865" y="1845469"/>
          <a:ext cx="1375833" cy="698500"/>
        </p:xfrm>
        <a:graphic>
          <a:graphicData uri="http://schemas.openxmlformats.org/presentationml/2006/ole">
            <mc:AlternateContent xmlns:mc="http://schemas.openxmlformats.org/markup-compatibility/2006">
              <mc:Choice xmlns:v="urn:schemas-microsoft-com:vml" Requires="v">
                <p:oleObj spid="_x0000_s54457" name="Equation" r:id="rId9" imgW="825500" imgH="419100" progId="">
                  <p:embed/>
                </p:oleObj>
              </mc:Choice>
              <mc:Fallback>
                <p:oleObj name="Equation" r:id="rId9" imgW="825500" imgH="419100" progId="">
                  <p:embed/>
                  <p:pic>
                    <p:nvPicPr>
                      <p:cNvPr id="0" name="Picture 65"/>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038865" y="1845469"/>
                        <a:ext cx="1375833"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prstDash val="sysDot"/>
                            <a:miter lim="800000"/>
                            <a:headEnd/>
                            <a:tailEnd/>
                          </a14:hiddenLine>
                        </a:ext>
                      </a:extLst>
                    </p:spPr>
                  </p:pic>
                </p:oleObj>
              </mc:Fallback>
            </mc:AlternateContent>
          </a:graphicData>
        </a:graphic>
      </p:graphicFrame>
      <p:graphicFrame>
        <p:nvGraphicFramePr>
          <p:cNvPr id="24" name="Object 23"/>
          <p:cNvGraphicFramePr>
            <a:graphicFrameLocks/>
          </p:cNvGraphicFramePr>
          <p:nvPr/>
        </p:nvGraphicFramePr>
        <p:xfrm>
          <a:off x="825500" y="3018896"/>
          <a:ext cx="2032000" cy="698500"/>
        </p:xfrm>
        <a:graphic>
          <a:graphicData uri="http://schemas.openxmlformats.org/presentationml/2006/ole">
            <mc:AlternateContent xmlns:mc="http://schemas.openxmlformats.org/markup-compatibility/2006">
              <mc:Choice xmlns:v="urn:schemas-microsoft-com:vml" Requires="v">
                <p:oleObj spid="_x0000_s54458" name="Equation" r:id="rId11" imgW="1219200" imgH="419100" progId="">
                  <p:embed/>
                </p:oleObj>
              </mc:Choice>
              <mc:Fallback>
                <p:oleObj name="Equation" r:id="rId11" imgW="1219200" imgH="419100" progId="">
                  <p:embed/>
                  <p:pic>
                    <p:nvPicPr>
                      <p:cNvPr id="0" name="Picture 66"/>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25500" y="3018896"/>
                        <a:ext cx="20320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prstDash val="sysDot"/>
                            <a:miter lim="800000"/>
                            <a:headEnd/>
                            <a:tailEnd/>
                          </a14:hiddenLine>
                        </a:ext>
                      </a:extLst>
                    </p:spPr>
                  </p:pic>
                </p:oleObj>
              </mc:Fallback>
            </mc:AlternateContent>
          </a:graphicData>
        </a:graphic>
      </p:graphicFrame>
      <p:graphicFrame>
        <p:nvGraphicFramePr>
          <p:cNvPr id="25" name="Object 24"/>
          <p:cNvGraphicFramePr>
            <a:graphicFrameLocks/>
          </p:cNvGraphicFramePr>
          <p:nvPr/>
        </p:nvGraphicFramePr>
        <p:xfrm>
          <a:off x="889000" y="3759729"/>
          <a:ext cx="1968500" cy="698500"/>
        </p:xfrm>
        <a:graphic>
          <a:graphicData uri="http://schemas.openxmlformats.org/presentationml/2006/ole">
            <mc:AlternateContent xmlns:mc="http://schemas.openxmlformats.org/markup-compatibility/2006">
              <mc:Choice xmlns:v="urn:schemas-microsoft-com:vml" Requires="v">
                <p:oleObj spid="_x0000_s54459" name="Equation" r:id="rId13" imgW="1180588" imgH="418918" progId="">
                  <p:embed/>
                </p:oleObj>
              </mc:Choice>
              <mc:Fallback>
                <p:oleObj name="Equation" r:id="rId13" imgW="1180588" imgH="418918" progId="">
                  <p:embed/>
                  <p:pic>
                    <p:nvPicPr>
                      <p:cNvPr id="0" name="Picture 67"/>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89000" y="3759729"/>
                        <a:ext cx="19685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prstDash val="sysDot"/>
                            <a:miter lim="800000"/>
                            <a:headEnd/>
                            <a:tailEnd/>
                          </a14:hiddenLine>
                        </a:ext>
                      </a:extLst>
                    </p:spPr>
                  </p:pic>
                </p:oleObj>
              </mc:Fallback>
            </mc:AlternateContent>
          </a:graphicData>
        </a:graphic>
      </p:graphicFrame>
      <p:graphicFrame>
        <p:nvGraphicFramePr>
          <p:cNvPr id="26" name="Object 25"/>
          <p:cNvGraphicFramePr>
            <a:graphicFrameLocks/>
          </p:cNvGraphicFramePr>
          <p:nvPr/>
        </p:nvGraphicFramePr>
        <p:xfrm>
          <a:off x="3611562" y="3368146"/>
          <a:ext cx="1672167" cy="825500"/>
        </p:xfrm>
        <a:graphic>
          <a:graphicData uri="http://schemas.openxmlformats.org/presentationml/2006/ole">
            <mc:AlternateContent xmlns:mc="http://schemas.openxmlformats.org/markup-compatibility/2006">
              <mc:Choice xmlns:v="urn:schemas-microsoft-com:vml" Requires="v">
                <p:oleObj spid="_x0000_s54460" name="Equation" r:id="rId15" imgW="1002865" imgH="495085" progId="">
                  <p:embed/>
                </p:oleObj>
              </mc:Choice>
              <mc:Fallback>
                <p:oleObj name="Equation" r:id="rId15" imgW="1002865" imgH="495085" progId="">
                  <p:embed/>
                  <p:pic>
                    <p:nvPicPr>
                      <p:cNvPr id="0" name="Picture 68"/>
                      <p:cNvPicPr>
                        <a:picLocks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611562" y="3368146"/>
                        <a:ext cx="1672167"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prstDash val="sysDot"/>
                            <a:miter lim="800000"/>
                            <a:headEnd/>
                            <a:tailEnd/>
                          </a14:hiddenLine>
                        </a:ext>
                      </a:extLst>
                    </p:spPr>
                  </p:pic>
                </p:oleObj>
              </mc:Fallback>
            </mc:AlternateContent>
          </a:graphicData>
        </a:graphic>
      </p:graphicFrame>
      <p:graphicFrame>
        <p:nvGraphicFramePr>
          <p:cNvPr id="27" name="Object 26"/>
          <p:cNvGraphicFramePr>
            <a:graphicFrameLocks/>
          </p:cNvGraphicFramePr>
          <p:nvPr/>
        </p:nvGraphicFramePr>
        <p:xfrm>
          <a:off x="6127750" y="3407833"/>
          <a:ext cx="2349500" cy="952500"/>
        </p:xfrm>
        <a:graphic>
          <a:graphicData uri="http://schemas.openxmlformats.org/presentationml/2006/ole">
            <mc:AlternateContent xmlns:mc="http://schemas.openxmlformats.org/markup-compatibility/2006">
              <mc:Choice xmlns:v="urn:schemas-microsoft-com:vml" Requires="v">
                <p:oleObj spid="_x0000_s54461" name="Equation" r:id="rId17" imgW="1409088" imgH="571252" progId="">
                  <p:embed/>
                </p:oleObj>
              </mc:Choice>
              <mc:Fallback>
                <p:oleObj name="Equation" r:id="rId17" imgW="1409088" imgH="571252" progId="">
                  <p:embed/>
                  <p:pic>
                    <p:nvPicPr>
                      <p:cNvPr id="0" name="Picture 69"/>
                      <p:cNvPicPr>
                        <a:picLocks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127750" y="3407833"/>
                        <a:ext cx="2349500" cy="952500"/>
                      </a:xfrm>
                      <a:prstGeom prst="rect">
                        <a:avLst/>
                      </a:prstGeom>
                      <a:noFill/>
                      <a:ln w="25400">
                        <a:solidFill>
                          <a:srgbClr val="FF0000"/>
                        </a:solidFill>
                        <a:prstDash val="sysDot"/>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8" name="Object 27"/>
          <p:cNvGraphicFramePr>
            <a:graphicFrameLocks/>
          </p:cNvGraphicFramePr>
          <p:nvPr/>
        </p:nvGraphicFramePr>
        <p:xfrm>
          <a:off x="5810250" y="4530990"/>
          <a:ext cx="2624667" cy="952500"/>
        </p:xfrm>
        <a:graphic>
          <a:graphicData uri="http://schemas.openxmlformats.org/presentationml/2006/ole">
            <mc:AlternateContent xmlns:mc="http://schemas.openxmlformats.org/markup-compatibility/2006">
              <mc:Choice xmlns:v="urn:schemas-microsoft-com:vml" Requires="v">
                <p:oleObj spid="_x0000_s54462" name="Equation" r:id="rId19" imgW="1574800" imgH="571500" progId="">
                  <p:embed/>
                </p:oleObj>
              </mc:Choice>
              <mc:Fallback>
                <p:oleObj name="Equation" r:id="rId19" imgW="1574800" imgH="571500" progId="">
                  <p:embed/>
                  <p:pic>
                    <p:nvPicPr>
                      <p:cNvPr id="0" name="Picture 70"/>
                      <p:cNvPicPr>
                        <a:picLocks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810250" y="4530990"/>
                        <a:ext cx="2624667" cy="952500"/>
                      </a:xfrm>
                      <a:prstGeom prst="rect">
                        <a:avLst/>
                      </a:prstGeom>
                      <a:noFill/>
                      <a:ln w="25400">
                        <a:solidFill>
                          <a:srgbClr val="FF0000"/>
                        </a:solidFill>
                        <a:prstDash val="dash"/>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9" name="Object 30"/>
          <p:cNvGraphicFramePr>
            <a:graphicFrameLocks/>
          </p:cNvGraphicFramePr>
          <p:nvPr/>
        </p:nvGraphicFramePr>
        <p:xfrm>
          <a:off x="6297083" y="5614459"/>
          <a:ext cx="2307167" cy="550333"/>
        </p:xfrm>
        <a:graphic>
          <a:graphicData uri="http://schemas.openxmlformats.org/presentationml/2006/ole">
            <mc:AlternateContent xmlns:mc="http://schemas.openxmlformats.org/markup-compatibility/2006">
              <mc:Choice xmlns:v="urn:schemas-microsoft-com:vml" Requires="v">
                <p:oleObj spid="_x0000_s54463" name="Equation" r:id="rId21" imgW="1384300" imgH="330200" progId="">
                  <p:embed/>
                </p:oleObj>
              </mc:Choice>
              <mc:Fallback>
                <p:oleObj name="Equation" r:id="rId21" imgW="1384300" imgH="330200" progId="">
                  <p:embed/>
                  <p:pic>
                    <p:nvPicPr>
                      <p:cNvPr id="0" name="Picture 71"/>
                      <p:cNvPicPr>
                        <a:picLocks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297083" y="5614459"/>
                        <a:ext cx="2307167" cy="550333"/>
                      </a:xfrm>
                      <a:prstGeom prst="rect">
                        <a:avLst/>
                      </a:prstGeom>
                      <a:noFill/>
                      <a:ln w="25400">
                        <a:solidFill>
                          <a:srgbClr val="FF0000"/>
                        </a:solidFill>
                        <a:prstDash val="dash"/>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 name="日付プレースホルダ 13"/>
          <p:cNvSpPr>
            <a:spLocks noGrp="1"/>
          </p:cNvSpPr>
          <p:nvPr>
            <p:ph type="dt" sz="half" idx="10"/>
          </p:nvPr>
        </p:nvSpPr>
        <p:spPr/>
        <p:txBody>
          <a:bodyPr/>
          <a:lstStyle/>
          <a:p>
            <a:pPr>
              <a:defRPr/>
            </a:pPr>
            <a:fld id="{D7F3E2C4-AFDB-40CD-BE5C-5E43034163D7}" type="datetime1">
              <a:rPr lang="ja-JP" altLang="en-US" smtClean="0"/>
              <a:t>2017/9/17</a:t>
            </a:fld>
            <a:endParaRPr lang="ja-JP" altLang="en-US"/>
          </a:p>
        </p:txBody>
      </p:sp>
      <p:sp>
        <p:nvSpPr>
          <p:cNvPr id="15" name="フッター プレースホルダ 14"/>
          <p:cNvSpPr>
            <a:spLocks noGrp="1"/>
          </p:cNvSpPr>
          <p:nvPr>
            <p:ph type="ftr" sz="quarter" idx="11"/>
          </p:nvPr>
        </p:nvSpPr>
        <p:spPr/>
        <p:txBody>
          <a:bodyPr/>
          <a:lstStyle/>
          <a:p>
            <a:pPr>
              <a:defRPr/>
            </a:pPr>
            <a:r>
              <a:rPr lang="en-US" altLang="ja-JP"/>
              <a:t>Seoul U. Seminer</a:t>
            </a:r>
            <a:endParaRPr lang="ja-JP" altLang="en-US"/>
          </a:p>
        </p:txBody>
      </p:sp>
    </p:spTree>
    <p:extLst>
      <p:ext uri="{BB962C8B-B14F-4D97-AF65-F5344CB8AC3E}">
        <p14:creationId xmlns:p14="http://schemas.microsoft.com/office/powerpoint/2010/main" val="1296108723"/>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 calcmode="lin" valueType="num">
                                      <p:cBhvr additive="base">
                                        <p:cTn id="7" dur="500" fill="hold"/>
                                        <p:tgtEl>
                                          <p:spTgt spid="1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9">
                                            <p:txEl>
                                              <p:pRg st="0" end="0"/>
                                            </p:txEl>
                                          </p:spTgt>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2" presetClass="entr" presetSubtype="8" fill="hold" nodeType="after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left)">
                                      <p:cBhvr>
                                        <p:cTn id="12" dur="500"/>
                                        <p:tgtEl>
                                          <p:spTgt spid="2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19">
                                            <p:txEl>
                                              <p:pRg st="2" end="2"/>
                                            </p:txEl>
                                          </p:spTgt>
                                        </p:tgtEl>
                                        <p:attrNameLst>
                                          <p:attrName>style.visibility</p:attrName>
                                        </p:attrNameLst>
                                      </p:cBhvr>
                                      <p:to>
                                        <p:strVal val="visible"/>
                                      </p:to>
                                    </p:set>
                                    <p:anim calcmode="lin" valueType="num">
                                      <p:cBhvr additive="base">
                                        <p:cTn id="17" dur="500" fill="hold"/>
                                        <p:tgtEl>
                                          <p:spTgt spid="19">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19">
                                            <p:txEl>
                                              <p:pRg st="2" end="2"/>
                                            </p:txEl>
                                          </p:spTgt>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500"/>
                            </p:stCondLst>
                            <p:childTnLst>
                              <p:par>
                                <p:cTn id="20" presetID="22" presetClass="entr" presetSubtype="8" fill="hold" nodeType="after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left)">
                                      <p:cBhvr>
                                        <p:cTn id="22" dur="500"/>
                                        <p:tgtEl>
                                          <p:spTgt spid="2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wipe(left)">
                                      <p:cBhvr>
                                        <p:cTn id="27" dur="500"/>
                                        <p:tgtEl>
                                          <p:spTgt spid="25"/>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wipe(left)">
                                      <p:cBhvr>
                                        <p:cTn id="32" dur="500"/>
                                        <p:tgtEl>
                                          <p:spTgt spid="26"/>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wipe(left)">
                                      <p:cBhvr>
                                        <p:cTn id="37" dur="500"/>
                                        <p:tgtEl>
                                          <p:spTgt spid="27"/>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8" fill="hold" grpId="0" nodeType="clickEffect">
                                  <p:stCondLst>
                                    <p:cond delay="0"/>
                                  </p:stCondLst>
                                  <p:childTnLst>
                                    <p:set>
                                      <p:cBhvr>
                                        <p:cTn id="41" dur="1" fill="hold">
                                          <p:stCondLst>
                                            <p:cond delay="0"/>
                                          </p:stCondLst>
                                        </p:cTn>
                                        <p:tgtEl>
                                          <p:spTgt spid="19">
                                            <p:txEl>
                                              <p:pRg st="8" end="8"/>
                                            </p:txEl>
                                          </p:spTgt>
                                        </p:tgtEl>
                                        <p:attrNameLst>
                                          <p:attrName>style.visibility</p:attrName>
                                        </p:attrNameLst>
                                      </p:cBhvr>
                                      <p:to>
                                        <p:strVal val="visible"/>
                                      </p:to>
                                    </p:set>
                                    <p:anim calcmode="lin" valueType="num">
                                      <p:cBhvr additive="base">
                                        <p:cTn id="42" dur="500" fill="hold"/>
                                        <p:tgtEl>
                                          <p:spTgt spid="19">
                                            <p:txEl>
                                              <p:pRg st="8" end="8"/>
                                            </p:txEl>
                                          </p:spTgt>
                                        </p:tgtEl>
                                        <p:attrNameLst>
                                          <p:attrName>ppt_x</p:attrName>
                                        </p:attrNameLst>
                                      </p:cBhvr>
                                      <p:tavLst>
                                        <p:tav tm="0">
                                          <p:val>
                                            <p:strVal val="0-#ppt_w/2"/>
                                          </p:val>
                                        </p:tav>
                                        <p:tav tm="100000">
                                          <p:val>
                                            <p:strVal val="#ppt_x"/>
                                          </p:val>
                                        </p:tav>
                                      </p:tavLst>
                                    </p:anim>
                                    <p:anim calcmode="lin" valueType="num">
                                      <p:cBhvr additive="base">
                                        <p:cTn id="43" dur="500" fill="hold"/>
                                        <p:tgtEl>
                                          <p:spTgt spid="19">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8" fill="hold" grpId="0" nodeType="clickEffect">
                                  <p:stCondLst>
                                    <p:cond delay="0"/>
                                  </p:stCondLst>
                                  <p:childTnLst>
                                    <p:set>
                                      <p:cBhvr>
                                        <p:cTn id="47" dur="1" fill="hold">
                                          <p:stCondLst>
                                            <p:cond delay="0"/>
                                          </p:stCondLst>
                                        </p:cTn>
                                        <p:tgtEl>
                                          <p:spTgt spid="19">
                                            <p:txEl>
                                              <p:pRg st="9" end="9"/>
                                            </p:txEl>
                                          </p:spTgt>
                                        </p:tgtEl>
                                        <p:attrNameLst>
                                          <p:attrName>style.visibility</p:attrName>
                                        </p:attrNameLst>
                                      </p:cBhvr>
                                      <p:to>
                                        <p:strVal val="visible"/>
                                      </p:to>
                                    </p:set>
                                    <p:anim calcmode="lin" valueType="num">
                                      <p:cBhvr additive="base">
                                        <p:cTn id="48" dur="500" fill="hold"/>
                                        <p:tgtEl>
                                          <p:spTgt spid="19">
                                            <p:txEl>
                                              <p:pRg st="9" end="9"/>
                                            </p:txEl>
                                          </p:spTgt>
                                        </p:tgtEl>
                                        <p:attrNameLst>
                                          <p:attrName>ppt_x</p:attrName>
                                        </p:attrNameLst>
                                      </p:cBhvr>
                                      <p:tavLst>
                                        <p:tav tm="0">
                                          <p:val>
                                            <p:strVal val="0-#ppt_w/2"/>
                                          </p:val>
                                        </p:tav>
                                        <p:tav tm="100000">
                                          <p:val>
                                            <p:strVal val="#ppt_x"/>
                                          </p:val>
                                        </p:tav>
                                      </p:tavLst>
                                    </p:anim>
                                    <p:anim calcmode="lin" valueType="num">
                                      <p:cBhvr additive="base">
                                        <p:cTn id="49" dur="500" fill="hold"/>
                                        <p:tgtEl>
                                          <p:spTgt spid="19">
                                            <p:txEl>
                                              <p:pRg st="9" end="9"/>
                                            </p:txEl>
                                          </p:spTgt>
                                        </p:tgtEl>
                                        <p:attrNameLst>
                                          <p:attrName>ppt_y</p:attrName>
                                        </p:attrNameLst>
                                      </p:cBhvr>
                                      <p:tavLst>
                                        <p:tav tm="0">
                                          <p:val>
                                            <p:strVal val="#ppt_y"/>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2" presetClass="entr" presetSubtype="8" fill="hold" grpId="0" nodeType="clickEffect">
                                  <p:stCondLst>
                                    <p:cond delay="0"/>
                                  </p:stCondLst>
                                  <p:childTnLst>
                                    <p:set>
                                      <p:cBhvr>
                                        <p:cTn id="53" dur="1" fill="hold">
                                          <p:stCondLst>
                                            <p:cond delay="0"/>
                                          </p:stCondLst>
                                        </p:cTn>
                                        <p:tgtEl>
                                          <p:spTgt spid="19">
                                            <p:txEl>
                                              <p:pRg st="10" end="10"/>
                                            </p:txEl>
                                          </p:spTgt>
                                        </p:tgtEl>
                                        <p:attrNameLst>
                                          <p:attrName>style.visibility</p:attrName>
                                        </p:attrNameLst>
                                      </p:cBhvr>
                                      <p:to>
                                        <p:strVal val="visible"/>
                                      </p:to>
                                    </p:set>
                                    <p:anim calcmode="lin" valueType="num">
                                      <p:cBhvr additive="base">
                                        <p:cTn id="54" dur="500" fill="hold"/>
                                        <p:tgtEl>
                                          <p:spTgt spid="19">
                                            <p:txEl>
                                              <p:pRg st="10" end="10"/>
                                            </p:txEl>
                                          </p:spTgt>
                                        </p:tgtEl>
                                        <p:attrNameLst>
                                          <p:attrName>ppt_x</p:attrName>
                                        </p:attrNameLst>
                                      </p:cBhvr>
                                      <p:tavLst>
                                        <p:tav tm="0">
                                          <p:val>
                                            <p:strVal val="0-#ppt_w/2"/>
                                          </p:val>
                                        </p:tav>
                                        <p:tav tm="100000">
                                          <p:val>
                                            <p:strVal val="#ppt_x"/>
                                          </p:val>
                                        </p:tav>
                                      </p:tavLst>
                                    </p:anim>
                                    <p:anim calcmode="lin" valueType="num">
                                      <p:cBhvr additive="base">
                                        <p:cTn id="55" dur="500" fill="hold"/>
                                        <p:tgtEl>
                                          <p:spTgt spid="19">
                                            <p:txEl>
                                              <p:pRg st="10" end="10"/>
                                            </p:txEl>
                                          </p:spTgt>
                                        </p:tgtEl>
                                        <p:attrNameLst>
                                          <p:attrName>ppt_y</p:attrName>
                                        </p:attrNameLst>
                                      </p:cBhvr>
                                      <p:tavLst>
                                        <p:tav tm="0">
                                          <p:val>
                                            <p:strVal val="#ppt_y"/>
                                          </p:val>
                                        </p:tav>
                                        <p:tav tm="100000">
                                          <p:val>
                                            <p:strVal val="#ppt_y"/>
                                          </p:val>
                                        </p:tav>
                                      </p:tavLst>
                                    </p:anim>
                                  </p:childTnLst>
                                </p:cTn>
                              </p:par>
                            </p:childTnLst>
                          </p:cTn>
                        </p:par>
                        <p:par>
                          <p:cTn id="56" fill="hold" nodeType="afterGroup">
                            <p:stCondLst>
                              <p:cond delay="500"/>
                            </p:stCondLst>
                            <p:childTnLst>
                              <p:par>
                                <p:cTn id="57" presetID="22" presetClass="entr" presetSubtype="8" fill="hold" nodeType="afterEffect">
                                  <p:stCondLst>
                                    <p:cond delay="0"/>
                                  </p:stCondLst>
                                  <p:childTnLst>
                                    <p:set>
                                      <p:cBhvr>
                                        <p:cTn id="58" dur="1" fill="hold">
                                          <p:stCondLst>
                                            <p:cond delay="0"/>
                                          </p:stCondLst>
                                        </p:cTn>
                                        <p:tgtEl>
                                          <p:spTgt spid="28"/>
                                        </p:tgtEl>
                                        <p:attrNameLst>
                                          <p:attrName>style.visibility</p:attrName>
                                        </p:attrNameLst>
                                      </p:cBhvr>
                                      <p:to>
                                        <p:strVal val="visible"/>
                                      </p:to>
                                    </p:set>
                                    <p:animEffect transition="in" filter="wipe(left)">
                                      <p:cBhvr>
                                        <p:cTn id="59" dur="500"/>
                                        <p:tgtEl>
                                          <p:spTgt spid="28"/>
                                        </p:tgtEl>
                                      </p:cBhvr>
                                    </p:animEffect>
                                  </p:childTnLst>
                                </p:cTn>
                              </p:par>
                            </p:childTnLst>
                          </p:cTn>
                        </p:par>
                        <p:par>
                          <p:cTn id="60" fill="hold" nodeType="afterGroup">
                            <p:stCondLst>
                              <p:cond delay="1000"/>
                            </p:stCondLst>
                            <p:childTnLst>
                              <p:par>
                                <p:cTn id="61" presetID="22" presetClass="entr" presetSubtype="8" fill="hold" nodeType="afterEffect">
                                  <p:stCondLst>
                                    <p:cond delay="0"/>
                                  </p:stCondLst>
                                  <p:childTnLst>
                                    <p:set>
                                      <p:cBhvr>
                                        <p:cTn id="62" dur="1" fill="hold">
                                          <p:stCondLst>
                                            <p:cond delay="0"/>
                                          </p:stCondLst>
                                        </p:cTn>
                                        <p:tgtEl>
                                          <p:spTgt spid="29"/>
                                        </p:tgtEl>
                                        <p:attrNameLst>
                                          <p:attrName>style.visibility</p:attrName>
                                        </p:attrNameLst>
                                      </p:cBhvr>
                                      <p:to>
                                        <p:strVal val="visible"/>
                                      </p:to>
                                    </p:set>
                                    <p:animEffect transition="in" filter="wipe(left)">
                                      <p:cBhvr>
                                        <p:cTn id="6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bld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Box 23"/>
          <p:cNvSpPr txBox="1">
            <a:spLocks noChangeArrowheads="1"/>
          </p:cNvSpPr>
          <p:nvPr/>
        </p:nvSpPr>
        <p:spPr bwMode="auto">
          <a:xfrm>
            <a:off x="269875" y="1288521"/>
            <a:ext cx="8763000" cy="4708981"/>
          </a:xfrm>
          <a:prstGeom prst="rect">
            <a:avLst/>
          </a:prstGeom>
          <a:noFill/>
          <a:ln w="9525">
            <a:noFill/>
            <a:miter lim="800000"/>
            <a:headEnd/>
            <a:tailEnd/>
          </a:ln>
          <a:effectLst/>
        </p:spPr>
        <p:txBody>
          <a:bodyPr>
            <a:spAutoFit/>
          </a:bodyPr>
          <a:lstStyle/>
          <a:p>
            <a:pPr marL="285739" indent="-285739">
              <a:buFontTx/>
              <a:buChar char="•"/>
            </a:pPr>
            <a:r>
              <a:rPr lang="en-US" altLang="en-US" sz="2000">
                <a:solidFill>
                  <a:srgbClr val="0000FF"/>
                </a:solidFill>
                <a:sym typeface="Symbol" pitchFamily="18" charset="2"/>
              </a:rPr>
              <a:t>To make connection with non-relativistic,</a:t>
            </a:r>
            <a:br>
              <a:rPr lang="en-US" altLang="en-US" sz="2000">
                <a:solidFill>
                  <a:srgbClr val="0000FF"/>
                </a:solidFill>
                <a:sym typeface="Symbol" pitchFamily="18" charset="2"/>
              </a:rPr>
            </a:br>
            <a:r>
              <a:rPr lang="en-US" altLang="en-US" sz="2000">
                <a:solidFill>
                  <a:srgbClr val="0000FF"/>
                </a:solidFill>
                <a:sym typeface="Symbol" pitchFamily="18" charset="2"/>
              </a:rPr>
              <a:t>expand in the limit </a:t>
            </a:r>
            <a:r>
              <a:rPr lang="en-US" altLang="en-US" sz="2000" i="1">
                <a:solidFill>
                  <a:srgbClr val="0000FF"/>
                </a:solidFill>
                <a:sym typeface="Symbol" pitchFamily="18" charset="2"/>
              </a:rPr>
              <a:t></a:t>
            </a:r>
            <a:r>
              <a:rPr lang="en-US" altLang="en-US" sz="2000">
                <a:solidFill>
                  <a:srgbClr val="0000FF"/>
                </a:solidFill>
                <a:sym typeface="Symbol" pitchFamily="18" charset="2"/>
              </a:rPr>
              <a:t> &lt;&lt;1, to order </a:t>
            </a:r>
            <a:r>
              <a:rPr lang="en-US" altLang="en-US" sz="2000" i="1">
                <a:solidFill>
                  <a:srgbClr val="0000FF"/>
                </a:solidFill>
                <a:sym typeface="Symbol" pitchFamily="18" charset="2"/>
              </a:rPr>
              <a:t></a:t>
            </a:r>
            <a:r>
              <a:rPr lang="en-US" altLang="en-US" sz="2000" baseline="30000">
                <a:solidFill>
                  <a:srgbClr val="0000FF"/>
                </a:solidFill>
                <a:sym typeface="Symbol" pitchFamily="18" charset="2"/>
              </a:rPr>
              <a:t>4</a:t>
            </a:r>
          </a:p>
          <a:p>
            <a:pPr marL="285739" indent="-285739">
              <a:buFontTx/>
              <a:buChar char="•"/>
            </a:pPr>
            <a:r>
              <a:rPr lang="en-US" altLang="en-US" sz="2000">
                <a:solidFill>
                  <a:srgbClr val="0000FF"/>
                </a:solidFill>
                <a:sym typeface="Symbol" pitchFamily="18" charset="2"/>
              </a:rPr>
              <a:t>The result works out to be:</a:t>
            </a:r>
          </a:p>
          <a:p>
            <a:pPr marL="285739" indent="-285739">
              <a:buFontTx/>
              <a:buChar char="•"/>
            </a:pPr>
            <a:endParaRPr lang="en-US" altLang="en-US" sz="2000">
              <a:solidFill>
                <a:srgbClr val="0000FF"/>
              </a:solidFill>
              <a:sym typeface="Symbol" pitchFamily="18" charset="2"/>
            </a:endParaRPr>
          </a:p>
          <a:p>
            <a:pPr marL="285739" indent="-285739">
              <a:buFontTx/>
              <a:buChar char="•"/>
            </a:pPr>
            <a:endParaRPr lang="en-US" altLang="en-US" sz="2000">
              <a:solidFill>
                <a:srgbClr val="0000FF"/>
              </a:solidFill>
              <a:sym typeface="Symbol" pitchFamily="18" charset="2"/>
            </a:endParaRPr>
          </a:p>
          <a:p>
            <a:pPr marL="285739" indent="-285739">
              <a:buFontTx/>
              <a:buChar char="•"/>
            </a:pPr>
            <a:endParaRPr lang="en-US" altLang="en-US" sz="2000">
              <a:solidFill>
                <a:srgbClr val="9900CC"/>
              </a:solidFill>
              <a:sym typeface="Symbol" pitchFamily="18" charset="2"/>
            </a:endParaRPr>
          </a:p>
          <a:p>
            <a:pPr marL="285739" indent="-285739">
              <a:buFontTx/>
              <a:buChar char="•"/>
            </a:pPr>
            <a:r>
              <a:rPr lang="en-US" altLang="en-US" sz="2000">
                <a:solidFill>
                  <a:srgbClr val="9900CC"/>
                </a:solidFill>
                <a:sym typeface="Symbol" pitchFamily="18" charset="2"/>
              </a:rPr>
              <a:t>First term: rest energy of electron</a:t>
            </a:r>
          </a:p>
          <a:p>
            <a:pPr marL="285739" indent="-285739">
              <a:buFontTx/>
              <a:buChar char="•"/>
            </a:pPr>
            <a:r>
              <a:rPr lang="en-US" altLang="en-US" sz="2000">
                <a:solidFill>
                  <a:srgbClr val="006600"/>
                </a:solidFill>
                <a:sym typeface="Symbol" pitchFamily="18" charset="2"/>
              </a:rPr>
              <a:t>Second term: non-relativistic energy</a:t>
            </a:r>
          </a:p>
          <a:p>
            <a:pPr marL="285739" indent="-285739">
              <a:buFontTx/>
              <a:buChar char="•"/>
            </a:pPr>
            <a:r>
              <a:rPr lang="en-US" altLang="en-US" sz="2000">
                <a:solidFill>
                  <a:srgbClr val="006600"/>
                </a:solidFill>
                <a:sym typeface="Symbol" pitchFamily="18" charset="2"/>
              </a:rPr>
              <a:t>Note that </a:t>
            </a:r>
            <a:r>
              <a:rPr lang="en-US" altLang="en-US" sz="2000" i="1">
                <a:solidFill>
                  <a:srgbClr val="006600"/>
                </a:solidFill>
                <a:sym typeface="Symbol" pitchFamily="18" charset="2"/>
              </a:rPr>
              <a:t>n</a:t>
            </a:r>
            <a:r>
              <a:rPr lang="en-US" altLang="en-US" sz="2000">
                <a:solidFill>
                  <a:srgbClr val="006600"/>
                </a:solidFill>
                <a:sym typeface="Symbol" pitchFamily="18" charset="2"/>
              </a:rPr>
              <a:t>   </a:t>
            </a:r>
            <a:r>
              <a:rPr lang="en-US" altLang="en-US" sz="2000" i="1">
                <a:solidFill>
                  <a:srgbClr val="006600"/>
                </a:solidFill>
                <a:sym typeface="Symbol" pitchFamily="18" charset="2"/>
              </a:rPr>
              <a:t>j</a:t>
            </a:r>
            <a:r>
              <a:rPr lang="en-US" altLang="en-US" sz="2000">
                <a:solidFill>
                  <a:srgbClr val="006600"/>
                </a:solidFill>
                <a:sym typeface="Symbol" pitchFamily="18" charset="2"/>
              </a:rPr>
              <a:t> + ½, where there are two solutions if greater, one if equal</a:t>
            </a:r>
          </a:p>
          <a:p>
            <a:pPr marL="285739" indent="-285739">
              <a:buFontTx/>
              <a:buChar char="•"/>
            </a:pPr>
            <a:r>
              <a:rPr lang="en-US" altLang="en-US" sz="2000">
                <a:solidFill>
                  <a:srgbClr val="006600"/>
                </a:solidFill>
                <a:sym typeface="Symbol" pitchFamily="18" charset="2"/>
              </a:rPr>
              <a:t>This just corresponds to </a:t>
            </a:r>
            <a:r>
              <a:rPr lang="en-US" altLang="en-US" sz="2000" i="1">
                <a:solidFill>
                  <a:srgbClr val="006600"/>
                </a:solidFill>
                <a:sym typeface="Symbol" pitchFamily="18" charset="2"/>
              </a:rPr>
              <a:t>n</a:t>
            </a:r>
            <a:r>
              <a:rPr lang="en-US" altLang="en-US" sz="2000">
                <a:solidFill>
                  <a:srgbClr val="006600"/>
                </a:solidFill>
                <a:sym typeface="Symbol" pitchFamily="18" charset="2"/>
              </a:rPr>
              <a:t> &gt; </a:t>
            </a:r>
            <a:r>
              <a:rPr lang="en-US" altLang="en-US" sz="2000" i="1">
                <a:solidFill>
                  <a:srgbClr val="006600"/>
                </a:solidFill>
                <a:sym typeface="Symbol" pitchFamily="18" charset="2"/>
              </a:rPr>
              <a:t>l</a:t>
            </a:r>
            <a:r>
              <a:rPr lang="en-US" altLang="en-US" sz="2000">
                <a:solidFill>
                  <a:srgbClr val="006600"/>
                </a:solidFill>
                <a:sym typeface="Symbol" pitchFamily="18" charset="2"/>
              </a:rPr>
              <a:t>, where </a:t>
            </a:r>
            <a:r>
              <a:rPr lang="en-US" altLang="en-US" sz="2000" i="1">
                <a:solidFill>
                  <a:srgbClr val="006600"/>
                </a:solidFill>
                <a:sym typeface="Symbol" pitchFamily="18" charset="2"/>
              </a:rPr>
              <a:t>j</a:t>
            </a:r>
            <a:r>
              <a:rPr lang="en-US" altLang="en-US" sz="2000">
                <a:solidFill>
                  <a:srgbClr val="006600"/>
                </a:solidFill>
                <a:sym typeface="Symbol" pitchFamily="18" charset="2"/>
              </a:rPr>
              <a:t> = </a:t>
            </a:r>
            <a:r>
              <a:rPr lang="en-US" altLang="en-US" sz="2000" i="1">
                <a:solidFill>
                  <a:srgbClr val="006600"/>
                </a:solidFill>
                <a:sym typeface="Symbol" pitchFamily="18" charset="2"/>
              </a:rPr>
              <a:t>l</a:t>
            </a:r>
            <a:r>
              <a:rPr lang="en-US" altLang="en-US" sz="2000">
                <a:solidFill>
                  <a:srgbClr val="006600"/>
                </a:solidFill>
                <a:sym typeface="Symbol" pitchFamily="18" charset="2"/>
              </a:rPr>
              <a:t>  ½ </a:t>
            </a:r>
          </a:p>
          <a:p>
            <a:pPr marL="285739" indent="-285739">
              <a:buFontTx/>
              <a:buChar char="•"/>
            </a:pPr>
            <a:r>
              <a:rPr lang="en-US" altLang="en-US" sz="2000">
                <a:solidFill>
                  <a:srgbClr val="006600"/>
                </a:solidFill>
                <a:sym typeface="Symbol" pitchFamily="18" charset="2"/>
              </a:rPr>
              <a:t>The energy, to this order, is now</a:t>
            </a:r>
          </a:p>
          <a:p>
            <a:pPr marL="285739" indent="-285739">
              <a:buFontTx/>
              <a:buChar char="•"/>
            </a:pPr>
            <a:endParaRPr lang="en-US" altLang="en-US" sz="2000">
              <a:solidFill>
                <a:srgbClr val="9900CC"/>
              </a:solidFill>
              <a:sym typeface="Symbol" pitchFamily="18" charset="2"/>
            </a:endParaRPr>
          </a:p>
          <a:p>
            <a:pPr marL="285739" indent="-285739">
              <a:buFontTx/>
              <a:buChar char="•"/>
            </a:pPr>
            <a:endParaRPr lang="en-US" altLang="en-US" sz="2000">
              <a:solidFill>
                <a:srgbClr val="9900CC"/>
              </a:solidFill>
              <a:sym typeface="Symbol" pitchFamily="18" charset="2"/>
            </a:endParaRPr>
          </a:p>
          <a:p>
            <a:pPr marL="285739" indent="-285739">
              <a:buFontTx/>
              <a:buChar char="•"/>
            </a:pPr>
            <a:r>
              <a:rPr lang="en-US" altLang="en-US" sz="2000">
                <a:solidFill>
                  <a:srgbClr val="FF0000"/>
                </a:solidFill>
                <a:sym typeface="Symbol" pitchFamily="18" charset="2"/>
              </a:rPr>
              <a:t>Third term: relativistic correction</a:t>
            </a:r>
          </a:p>
          <a:p>
            <a:pPr marL="619100" lvl="1" indent="-238115">
              <a:buFontTx/>
              <a:buChar char="–"/>
            </a:pPr>
            <a:r>
              <a:rPr lang="en-US" altLang="en-US" sz="2000">
                <a:solidFill>
                  <a:srgbClr val="FF0000"/>
                </a:solidFill>
                <a:sym typeface="Symbol" pitchFamily="18" charset="2"/>
              </a:rPr>
              <a:t>Note that it depends on </a:t>
            </a:r>
            <a:r>
              <a:rPr lang="en-US" altLang="en-US" sz="2000" i="1">
                <a:solidFill>
                  <a:srgbClr val="FF0000"/>
                </a:solidFill>
                <a:sym typeface="Symbol" pitchFamily="18" charset="2"/>
              </a:rPr>
              <a:t>j</a:t>
            </a:r>
            <a:r>
              <a:rPr lang="en-US" altLang="en-US" sz="2000">
                <a:solidFill>
                  <a:srgbClr val="FF0000"/>
                </a:solidFill>
                <a:sym typeface="Symbol" pitchFamily="18" charset="2"/>
              </a:rPr>
              <a:t>; it includes spin-orbit coupling</a:t>
            </a:r>
          </a:p>
        </p:txBody>
      </p:sp>
      <p:sp>
        <p:nvSpPr>
          <p:cNvPr id="10" name="Text Box 3"/>
          <p:cNvSpPr txBox="1">
            <a:spLocks noChangeArrowheads="1"/>
          </p:cNvSpPr>
          <p:nvPr/>
        </p:nvSpPr>
        <p:spPr bwMode="auto">
          <a:xfrm>
            <a:off x="0" y="571500"/>
            <a:ext cx="9144000" cy="656655"/>
          </a:xfrm>
          <a:prstGeom prst="rect">
            <a:avLst/>
          </a:prstGeom>
          <a:solidFill>
            <a:schemeClr val="accent6"/>
          </a:solidFill>
          <a:ln>
            <a:noFill/>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defRPr/>
            </a:pPr>
            <a:r>
              <a:rPr lang="en-US" altLang="en-US" sz="3667" dirty="0">
                <a:solidFill>
                  <a:schemeClr val="bg1"/>
                </a:solidFill>
              </a:rPr>
              <a:t>Relativistic vs. Non-Relativistic Expressions</a:t>
            </a:r>
          </a:p>
        </p:txBody>
      </p:sp>
      <p:graphicFrame>
        <p:nvGraphicFramePr>
          <p:cNvPr id="24580" name="Object 12"/>
          <p:cNvGraphicFramePr>
            <a:graphicFrameLocks/>
          </p:cNvGraphicFramePr>
          <p:nvPr/>
        </p:nvGraphicFramePr>
        <p:xfrm>
          <a:off x="6127750" y="1288521"/>
          <a:ext cx="2624667" cy="952500"/>
        </p:xfrm>
        <a:graphic>
          <a:graphicData uri="http://schemas.openxmlformats.org/presentationml/2006/ole">
            <mc:AlternateContent xmlns:mc="http://schemas.openxmlformats.org/markup-compatibility/2006">
              <mc:Choice xmlns:v="urn:schemas-microsoft-com:vml" Requires="v">
                <p:oleObj spid="_x0000_s55406" name="Equation" r:id="rId3" imgW="1574800" imgH="571500" progId="">
                  <p:embed/>
                </p:oleObj>
              </mc:Choice>
              <mc:Fallback>
                <p:oleObj name="Equation" r:id="rId3" imgW="1574800" imgH="571500" progId="">
                  <p:embed/>
                  <p:pic>
                    <p:nvPicPr>
                      <p:cNvPr id="0" name="Picture 38"/>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27750" y="1288521"/>
                        <a:ext cx="2624667" cy="952500"/>
                      </a:xfrm>
                      <a:prstGeom prst="rect">
                        <a:avLst/>
                      </a:prstGeom>
                      <a:noFill/>
                      <a:ln w="25400">
                        <a:solidFill>
                          <a:srgbClr val="FF0000"/>
                        </a:solidFill>
                        <a:prstDash val="dash"/>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4581" name="Object 30"/>
          <p:cNvGraphicFramePr>
            <a:graphicFrameLocks/>
          </p:cNvGraphicFramePr>
          <p:nvPr/>
        </p:nvGraphicFramePr>
        <p:xfrm>
          <a:off x="6593417" y="2379928"/>
          <a:ext cx="2307167" cy="550333"/>
        </p:xfrm>
        <a:graphic>
          <a:graphicData uri="http://schemas.openxmlformats.org/presentationml/2006/ole">
            <mc:AlternateContent xmlns:mc="http://schemas.openxmlformats.org/markup-compatibility/2006">
              <mc:Choice xmlns:v="urn:schemas-microsoft-com:vml" Requires="v">
                <p:oleObj spid="_x0000_s55407" name="Equation" r:id="rId5" imgW="1384300" imgH="330200" progId="">
                  <p:embed/>
                </p:oleObj>
              </mc:Choice>
              <mc:Fallback>
                <p:oleObj name="Equation" r:id="rId5" imgW="1384300" imgH="330200" progId="">
                  <p:embed/>
                  <p:pic>
                    <p:nvPicPr>
                      <p:cNvPr id="0" name="Picture 39"/>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93417" y="2379928"/>
                        <a:ext cx="2307167" cy="550333"/>
                      </a:xfrm>
                      <a:prstGeom prst="rect">
                        <a:avLst/>
                      </a:prstGeom>
                      <a:noFill/>
                      <a:ln w="25400">
                        <a:solidFill>
                          <a:srgbClr val="FF0000"/>
                        </a:solidFill>
                        <a:prstDash val="dash"/>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6" name="Object 15"/>
          <p:cNvGraphicFramePr>
            <a:graphicFrameLocks/>
          </p:cNvGraphicFramePr>
          <p:nvPr/>
        </p:nvGraphicFramePr>
        <p:xfrm>
          <a:off x="698500" y="2241021"/>
          <a:ext cx="5418667" cy="825500"/>
        </p:xfrm>
        <a:graphic>
          <a:graphicData uri="http://schemas.openxmlformats.org/presentationml/2006/ole">
            <mc:AlternateContent xmlns:mc="http://schemas.openxmlformats.org/markup-compatibility/2006">
              <mc:Choice xmlns:v="urn:schemas-microsoft-com:vml" Requires="v">
                <p:oleObj spid="_x0000_s55408" name="Equation" r:id="rId7" imgW="3251200" imgH="495300" progId="">
                  <p:embed/>
                </p:oleObj>
              </mc:Choice>
              <mc:Fallback>
                <p:oleObj name="Equation" r:id="rId7" imgW="3251200" imgH="495300" progId="">
                  <p:embed/>
                  <p:pic>
                    <p:nvPicPr>
                      <p:cNvPr id="0" name="Picture 40"/>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8500" y="2241021"/>
                        <a:ext cx="5418667"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prstDash val="sysDot"/>
                            <a:miter lim="800000"/>
                            <a:headEnd/>
                            <a:tailEnd/>
                          </a14:hiddenLine>
                        </a:ext>
                      </a:extLst>
                    </p:spPr>
                  </p:pic>
                </p:oleObj>
              </mc:Fallback>
            </mc:AlternateContent>
          </a:graphicData>
        </a:graphic>
      </p:graphicFrame>
      <p:graphicFrame>
        <p:nvGraphicFramePr>
          <p:cNvPr id="18" name="Object 17"/>
          <p:cNvGraphicFramePr>
            <a:graphicFrameLocks/>
          </p:cNvGraphicFramePr>
          <p:nvPr/>
        </p:nvGraphicFramePr>
        <p:xfrm>
          <a:off x="4597136" y="3066521"/>
          <a:ext cx="1820333" cy="698500"/>
        </p:xfrm>
        <a:graphic>
          <a:graphicData uri="http://schemas.openxmlformats.org/presentationml/2006/ole">
            <mc:AlternateContent xmlns:mc="http://schemas.openxmlformats.org/markup-compatibility/2006">
              <mc:Choice xmlns:v="urn:schemas-microsoft-com:vml" Requires="v">
                <p:oleObj spid="_x0000_s55409" name="Equation" r:id="rId9" imgW="1091726" imgH="418918" progId="">
                  <p:embed/>
                </p:oleObj>
              </mc:Choice>
              <mc:Fallback>
                <p:oleObj name="Equation" r:id="rId9" imgW="1091726" imgH="418918" progId="">
                  <p:embed/>
                  <p:pic>
                    <p:nvPicPr>
                      <p:cNvPr id="0" name="Picture 41"/>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97136" y="3066521"/>
                        <a:ext cx="1820333"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prstDash val="sysDot"/>
                            <a:miter lim="800000"/>
                            <a:headEnd/>
                            <a:tailEnd/>
                          </a14:hiddenLine>
                        </a:ext>
                      </a:extLst>
                    </p:spPr>
                  </p:pic>
                </p:oleObj>
              </mc:Fallback>
            </mc:AlternateContent>
          </a:graphicData>
        </a:graphic>
      </p:graphicFrame>
      <p:graphicFrame>
        <p:nvGraphicFramePr>
          <p:cNvPr id="20" name="Object 19"/>
          <p:cNvGraphicFramePr>
            <a:graphicFrameLocks/>
          </p:cNvGraphicFramePr>
          <p:nvPr/>
        </p:nvGraphicFramePr>
        <p:xfrm>
          <a:off x="6985000" y="2989792"/>
          <a:ext cx="1841500" cy="762000"/>
        </p:xfrm>
        <a:graphic>
          <a:graphicData uri="http://schemas.openxmlformats.org/presentationml/2006/ole">
            <mc:AlternateContent xmlns:mc="http://schemas.openxmlformats.org/markup-compatibility/2006">
              <mc:Choice xmlns:v="urn:schemas-microsoft-com:vml" Requires="v">
                <p:oleObj spid="_x0000_s55410" name="Equation" r:id="rId11" imgW="1104900" imgH="457200" progId="">
                  <p:embed/>
                </p:oleObj>
              </mc:Choice>
              <mc:Fallback>
                <p:oleObj name="Equation" r:id="rId11" imgW="1104900" imgH="457200" progId="">
                  <p:embed/>
                  <p:pic>
                    <p:nvPicPr>
                      <p:cNvPr id="0" name="Picture 42"/>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985000" y="2989792"/>
                        <a:ext cx="18415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prstDash val="sysDot"/>
                            <a:miter lim="800000"/>
                            <a:headEnd/>
                            <a:tailEnd/>
                          </a14:hiddenLine>
                        </a:ext>
                      </a:extLst>
                    </p:spPr>
                  </p:pic>
                </p:oleObj>
              </mc:Fallback>
            </mc:AlternateContent>
          </a:graphicData>
        </a:graphic>
      </p:graphicFrame>
      <p:graphicFrame>
        <p:nvGraphicFramePr>
          <p:cNvPr id="21" name="Object 20"/>
          <p:cNvGraphicFramePr>
            <a:graphicFrameLocks/>
          </p:cNvGraphicFramePr>
          <p:nvPr/>
        </p:nvGraphicFramePr>
        <p:xfrm>
          <a:off x="2476500" y="4572000"/>
          <a:ext cx="4593167" cy="762000"/>
        </p:xfrm>
        <a:graphic>
          <a:graphicData uri="http://schemas.openxmlformats.org/presentationml/2006/ole">
            <mc:AlternateContent xmlns:mc="http://schemas.openxmlformats.org/markup-compatibility/2006">
              <mc:Choice xmlns:v="urn:schemas-microsoft-com:vml" Requires="v">
                <p:oleObj spid="_x0000_s55411" name="Equation" r:id="rId13" imgW="2755900" imgH="457200" progId="">
                  <p:embed/>
                </p:oleObj>
              </mc:Choice>
              <mc:Fallback>
                <p:oleObj name="Equation" r:id="rId13" imgW="2755900" imgH="457200" progId="">
                  <p:embed/>
                  <p:pic>
                    <p:nvPicPr>
                      <p:cNvPr id="0" name="Picture 43"/>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476500" y="4572000"/>
                        <a:ext cx="4593167"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prstDash val="sysDot"/>
                            <a:miter lim="800000"/>
                            <a:headEnd/>
                            <a:tailEnd/>
                          </a14:hiddenLine>
                        </a:ext>
                      </a:extLst>
                    </p:spPr>
                  </p:pic>
                </p:oleObj>
              </mc:Fallback>
            </mc:AlternateContent>
          </a:graphicData>
        </a:graphic>
      </p:graphicFrame>
      <p:sp>
        <p:nvSpPr>
          <p:cNvPr id="11" name="日付プレースホルダ 10"/>
          <p:cNvSpPr>
            <a:spLocks noGrp="1"/>
          </p:cNvSpPr>
          <p:nvPr>
            <p:ph type="dt" sz="half" idx="10"/>
          </p:nvPr>
        </p:nvSpPr>
        <p:spPr/>
        <p:txBody>
          <a:bodyPr/>
          <a:lstStyle/>
          <a:p>
            <a:pPr>
              <a:defRPr/>
            </a:pPr>
            <a:fld id="{DB15E4F9-09CA-405E-AE9E-B6DD1A9A1670}" type="datetime1">
              <a:rPr lang="ja-JP" altLang="en-US" smtClean="0"/>
              <a:t>2017/9/17</a:t>
            </a:fld>
            <a:endParaRPr lang="ja-JP" altLang="en-US"/>
          </a:p>
        </p:txBody>
      </p:sp>
      <p:sp>
        <p:nvSpPr>
          <p:cNvPr id="12" name="フッター プレースホルダ 11"/>
          <p:cNvSpPr>
            <a:spLocks noGrp="1"/>
          </p:cNvSpPr>
          <p:nvPr>
            <p:ph type="ftr" sz="quarter" idx="11"/>
          </p:nvPr>
        </p:nvSpPr>
        <p:spPr/>
        <p:txBody>
          <a:bodyPr/>
          <a:lstStyle/>
          <a:p>
            <a:pPr>
              <a:defRPr/>
            </a:pPr>
            <a:r>
              <a:rPr lang="en-US" altLang="ja-JP"/>
              <a:t>Seoul U. Seminer</a:t>
            </a:r>
            <a:endParaRPr lang="ja-JP" altLang="en-US"/>
          </a:p>
        </p:txBody>
      </p:sp>
    </p:spTree>
    <p:extLst>
      <p:ext uri="{BB962C8B-B14F-4D97-AF65-F5344CB8AC3E}">
        <p14:creationId xmlns:p14="http://schemas.microsoft.com/office/powerpoint/2010/main" val="3007471993"/>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 calcmode="lin" valueType="num">
                                      <p:cBhvr additive="base">
                                        <p:cTn id="7" dur="500" fill="hold"/>
                                        <p:tgtEl>
                                          <p:spTgt spid="1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9">
                                            <p:txEl>
                                              <p:pRg st="1" end="1"/>
                                            </p:txEl>
                                          </p:spTgt>
                                        </p:tgtEl>
                                        <p:attrNameLst>
                                          <p:attrName>style.visibility</p:attrName>
                                        </p:attrNameLst>
                                      </p:cBhvr>
                                      <p:to>
                                        <p:strVal val="visible"/>
                                      </p:to>
                                    </p:set>
                                    <p:anim calcmode="lin" valueType="num">
                                      <p:cBhvr additive="base">
                                        <p:cTn id="13" dur="500" fill="hold"/>
                                        <p:tgtEl>
                                          <p:spTgt spid="19">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9">
                                            <p:txEl>
                                              <p:pRg st="1" end="1"/>
                                            </p:txEl>
                                          </p:spTgt>
                                        </p:tgtEl>
                                        <p:attrNameLst>
                                          <p:attrName>ppt_y</p:attrName>
                                        </p:attrNameLst>
                                      </p:cBhvr>
                                      <p:tavLst>
                                        <p:tav tm="0">
                                          <p:val>
                                            <p:strVal val="#ppt_y"/>
                                          </p:val>
                                        </p:tav>
                                        <p:tav tm="100000">
                                          <p:val>
                                            <p:strVal val="#ppt_y"/>
                                          </p:val>
                                        </p:tav>
                                      </p:tavLst>
                                    </p:anim>
                                  </p:childTnLst>
                                </p:cTn>
                              </p:par>
                            </p:childTnLst>
                          </p:cTn>
                        </p:par>
                        <p:par>
                          <p:cTn id="15" fill="hold" nodeType="afterGroup">
                            <p:stCondLst>
                              <p:cond delay="500"/>
                            </p:stCondLst>
                            <p:childTnLst>
                              <p:par>
                                <p:cTn id="16" presetID="22" presetClass="entr" presetSubtype="8" fill="hold" nodeType="after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left)">
                                      <p:cBhvr>
                                        <p:cTn id="18" dur="500"/>
                                        <p:tgtEl>
                                          <p:spTgt spid="1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19">
                                            <p:txEl>
                                              <p:pRg st="5" end="5"/>
                                            </p:txEl>
                                          </p:spTgt>
                                        </p:tgtEl>
                                        <p:attrNameLst>
                                          <p:attrName>style.visibility</p:attrName>
                                        </p:attrNameLst>
                                      </p:cBhvr>
                                      <p:to>
                                        <p:strVal val="visible"/>
                                      </p:to>
                                    </p:set>
                                    <p:anim calcmode="lin" valueType="num">
                                      <p:cBhvr additive="base">
                                        <p:cTn id="23" dur="500" fill="hold"/>
                                        <p:tgtEl>
                                          <p:spTgt spid="19">
                                            <p:txEl>
                                              <p:pRg st="5" end="5"/>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19">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19">
                                            <p:txEl>
                                              <p:pRg st="6" end="6"/>
                                            </p:txEl>
                                          </p:spTgt>
                                        </p:tgtEl>
                                        <p:attrNameLst>
                                          <p:attrName>style.visibility</p:attrName>
                                        </p:attrNameLst>
                                      </p:cBhvr>
                                      <p:to>
                                        <p:strVal val="visible"/>
                                      </p:to>
                                    </p:set>
                                    <p:anim calcmode="lin" valueType="num">
                                      <p:cBhvr additive="base">
                                        <p:cTn id="29" dur="500" fill="hold"/>
                                        <p:tgtEl>
                                          <p:spTgt spid="19">
                                            <p:txEl>
                                              <p:pRg st="6" end="6"/>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19">
                                            <p:txEl>
                                              <p:pRg st="6" end="6"/>
                                            </p:txEl>
                                          </p:spTgt>
                                        </p:tgtEl>
                                        <p:attrNameLst>
                                          <p:attrName>ppt_y</p:attrName>
                                        </p:attrNameLst>
                                      </p:cBhvr>
                                      <p:tavLst>
                                        <p:tav tm="0">
                                          <p:val>
                                            <p:strVal val="#ppt_y"/>
                                          </p:val>
                                        </p:tav>
                                        <p:tav tm="100000">
                                          <p:val>
                                            <p:strVal val="#ppt_y"/>
                                          </p:val>
                                        </p:tav>
                                      </p:tavLst>
                                    </p:anim>
                                  </p:childTnLst>
                                </p:cTn>
                              </p:par>
                            </p:childTnLst>
                          </p:cTn>
                        </p:par>
                        <p:par>
                          <p:cTn id="31" fill="hold" nodeType="afterGroup">
                            <p:stCondLst>
                              <p:cond delay="500"/>
                            </p:stCondLst>
                            <p:childTnLst>
                              <p:par>
                                <p:cTn id="32" presetID="22" presetClass="entr" presetSubtype="8" fill="hold" nodeType="after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wipe(left)">
                                      <p:cBhvr>
                                        <p:cTn id="34" dur="500"/>
                                        <p:tgtEl>
                                          <p:spTgt spid="18"/>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ntr" presetSubtype="8" fill="hold"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wipe(left)">
                                      <p:cBhvr>
                                        <p:cTn id="39" dur="500"/>
                                        <p:tgtEl>
                                          <p:spTgt spid="20"/>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2" presetClass="entr" presetSubtype="8" fill="hold" grpId="0" nodeType="clickEffect">
                                  <p:stCondLst>
                                    <p:cond delay="0"/>
                                  </p:stCondLst>
                                  <p:childTnLst>
                                    <p:set>
                                      <p:cBhvr>
                                        <p:cTn id="43" dur="1" fill="hold">
                                          <p:stCondLst>
                                            <p:cond delay="0"/>
                                          </p:stCondLst>
                                        </p:cTn>
                                        <p:tgtEl>
                                          <p:spTgt spid="19">
                                            <p:txEl>
                                              <p:pRg st="7" end="7"/>
                                            </p:txEl>
                                          </p:spTgt>
                                        </p:tgtEl>
                                        <p:attrNameLst>
                                          <p:attrName>style.visibility</p:attrName>
                                        </p:attrNameLst>
                                      </p:cBhvr>
                                      <p:to>
                                        <p:strVal val="visible"/>
                                      </p:to>
                                    </p:set>
                                    <p:anim calcmode="lin" valueType="num">
                                      <p:cBhvr additive="base">
                                        <p:cTn id="44" dur="500" fill="hold"/>
                                        <p:tgtEl>
                                          <p:spTgt spid="19">
                                            <p:txEl>
                                              <p:pRg st="7" end="7"/>
                                            </p:txEl>
                                          </p:spTgt>
                                        </p:tgtEl>
                                        <p:attrNameLst>
                                          <p:attrName>ppt_x</p:attrName>
                                        </p:attrNameLst>
                                      </p:cBhvr>
                                      <p:tavLst>
                                        <p:tav tm="0">
                                          <p:val>
                                            <p:strVal val="0-#ppt_w/2"/>
                                          </p:val>
                                        </p:tav>
                                        <p:tav tm="100000">
                                          <p:val>
                                            <p:strVal val="#ppt_x"/>
                                          </p:val>
                                        </p:tav>
                                      </p:tavLst>
                                    </p:anim>
                                    <p:anim calcmode="lin" valueType="num">
                                      <p:cBhvr additive="base">
                                        <p:cTn id="45" dur="500" fill="hold"/>
                                        <p:tgtEl>
                                          <p:spTgt spid="19">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46" fill="hold" nodeType="clickPar">
                      <p:stCondLst>
                        <p:cond delay="indefinite"/>
                      </p:stCondLst>
                      <p:childTnLst>
                        <p:par>
                          <p:cTn id="47" fill="hold" nodeType="withGroup">
                            <p:stCondLst>
                              <p:cond delay="0"/>
                            </p:stCondLst>
                            <p:childTnLst>
                              <p:par>
                                <p:cTn id="48" presetID="2" presetClass="entr" presetSubtype="8" fill="hold" grpId="0" nodeType="clickEffect">
                                  <p:stCondLst>
                                    <p:cond delay="0"/>
                                  </p:stCondLst>
                                  <p:childTnLst>
                                    <p:set>
                                      <p:cBhvr>
                                        <p:cTn id="49" dur="1" fill="hold">
                                          <p:stCondLst>
                                            <p:cond delay="0"/>
                                          </p:stCondLst>
                                        </p:cTn>
                                        <p:tgtEl>
                                          <p:spTgt spid="19">
                                            <p:txEl>
                                              <p:pRg st="8" end="8"/>
                                            </p:txEl>
                                          </p:spTgt>
                                        </p:tgtEl>
                                        <p:attrNameLst>
                                          <p:attrName>style.visibility</p:attrName>
                                        </p:attrNameLst>
                                      </p:cBhvr>
                                      <p:to>
                                        <p:strVal val="visible"/>
                                      </p:to>
                                    </p:set>
                                    <p:anim calcmode="lin" valueType="num">
                                      <p:cBhvr additive="base">
                                        <p:cTn id="50" dur="500" fill="hold"/>
                                        <p:tgtEl>
                                          <p:spTgt spid="19">
                                            <p:txEl>
                                              <p:pRg st="8" end="8"/>
                                            </p:txEl>
                                          </p:spTgt>
                                        </p:tgtEl>
                                        <p:attrNameLst>
                                          <p:attrName>ppt_x</p:attrName>
                                        </p:attrNameLst>
                                      </p:cBhvr>
                                      <p:tavLst>
                                        <p:tav tm="0">
                                          <p:val>
                                            <p:strVal val="0-#ppt_w/2"/>
                                          </p:val>
                                        </p:tav>
                                        <p:tav tm="100000">
                                          <p:val>
                                            <p:strVal val="#ppt_x"/>
                                          </p:val>
                                        </p:tav>
                                      </p:tavLst>
                                    </p:anim>
                                    <p:anim calcmode="lin" valueType="num">
                                      <p:cBhvr additive="base">
                                        <p:cTn id="51" dur="500" fill="hold"/>
                                        <p:tgtEl>
                                          <p:spTgt spid="19">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52" fill="hold" nodeType="clickPar">
                      <p:stCondLst>
                        <p:cond delay="indefinite"/>
                      </p:stCondLst>
                      <p:childTnLst>
                        <p:par>
                          <p:cTn id="53" fill="hold" nodeType="withGroup">
                            <p:stCondLst>
                              <p:cond delay="0"/>
                            </p:stCondLst>
                            <p:childTnLst>
                              <p:par>
                                <p:cTn id="54" presetID="2" presetClass="entr" presetSubtype="8" fill="hold" grpId="0" nodeType="clickEffect">
                                  <p:stCondLst>
                                    <p:cond delay="0"/>
                                  </p:stCondLst>
                                  <p:childTnLst>
                                    <p:set>
                                      <p:cBhvr>
                                        <p:cTn id="55" dur="1" fill="hold">
                                          <p:stCondLst>
                                            <p:cond delay="0"/>
                                          </p:stCondLst>
                                        </p:cTn>
                                        <p:tgtEl>
                                          <p:spTgt spid="19">
                                            <p:txEl>
                                              <p:pRg st="9" end="9"/>
                                            </p:txEl>
                                          </p:spTgt>
                                        </p:tgtEl>
                                        <p:attrNameLst>
                                          <p:attrName>style.visibility</p:attrName>
                                        </p:attrNameLst>
                                      </p:cBhvr>
                                      <p:to>
                                        <p:strVal val="visible"/>
                                      </p:to>
                                    </p:set>
                                    <p:anim calcmode="lin" valueType="num">
                                      <p:cBhvr additive="base">
                                        <p:cTn id="56" dur="500" fill="hold"/>
                                        <p:tgtEl>
                                          <p:spTgt spid="19">
                                            <p:txEl>
                                              <p:pRg st="9" end="9"/>
                                            </p:txEl>
                                          </p:spTgt>
                                        </p:tgtEl>
                                        <p:attrNameLst>
                                          <p:attrName>ppt_x</p:attrName>
                                        </p:attrNameLst>
                                      </p:cBhvr>
                                      <p:tavLst>
                                        <p:tav tm="0">
                                          <p:val>
                                            <p:strVal val="0-#ppt_w/2"/>
                                          </p:val>
                                        </p:tav>
                                        <p:tav tm="100000">
                                          <p:val>
                                            <p:strVal val="#ppt_x"/>
                                          </p:val>
                                        </p:tav>
                                      </p:tavLst>
                                    </p:anim>
                                    <p:anim calcmode="lin" valueType="num">
                                      <p:cBhvr additive="base">
                                        <p:cTn id="57" dur="500" fill="hold"/>
                                        <p:tgtEl>
                                          <p:spTgt spid="19">
                                            <p:txEl>
                                              <p:pRg st="9" end="9"/>
                                            </p:txEl>
                                          </p:spTgt>
                                        </p:tgtEl>
                                        <p:attrNameLst>
                                          <p:attrName>ppt_y</p:attrName>
                                        </p:attrNameLst>
                                      </p:cBhvr>
                                      <p:tavLst>
                                        <p:tav tm="0">
                                          <p:val>
                                            <p:strVal val="#ppt_y"/>
                                          </p:val>
                                        </p:tav>
                                        <p:tav tm="100000">
                                          <p:val>
                                            <p:strVal val="#ppt_y"/>
                                          </p:val>
                                        </p:tav>
                                      </p:tavLst>
                                    </p:anim>
                                  </p:childTnLst>
                                </p:cTn>
                              </p:par>
                            </p:childTnLst>
                          </p:cTn>
                        </p:par>
                        <p:par>
                          <p:cTn id="58" fill="hold" nodeType="afterGroup">
                            <p:stCondLst>
                              <p:cond delay="500"/>
                            </p:stCondLst>
                            <p:childTnLst>
                              <p:par>
                                <p:cTn id="59" presetID="22" presetClass="entr" presetSubtype="8" fill="hold" nodeType="afterEffect">
                                  <p:stCondLst>
                                    <p:cond delay="0"/>
                                  </p:stCondLst>
                                  <p:childTnLst>
                                    <p:set>
                                      <p:cBhvr>
                                        <p:cTn id="60" dur="1" fill="hold">
                                          <p:stCondLst>
                                            <p:cond delay="0"/>
                                          </p:stCondLst>
                                        </p:cTn>
                                        <p:tgtEl>
                                          <p:spTgt spid="21"/>
                                        </p:tgtEl>
                                        <p:attrNameLst>
                                          <p:attrName>style.visibility</p:attrName>
                                        </p:attrNameLst>
                                      </p:cBhvr>
                                      <p:to>
                                        <p:strVal val="visible"/>
                                      </p:to>
                                    </p:set>
                                    <p:animEffect transition="in" filter="wipe(left)">
                                      <p:cBhvr>
                                        <p:cTn id="61" dur="500"/>
                                        <p:tgtEl>
                                          <p:spTgt spid="21"/>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2" presetClass="entr" presetSubtype="8" fill="hold" grpId="0" nodeType="clickEffect">
                                  <p:stCondLst>
                                    <p:cond delay="0"/>
                                  </p:stCondLst>
                                  <p:childTnLst>
                                    <p:set>
                                      <p:cBhvr>
                                        <p:cTn id="65" dur="1" fill="hold">
                                          <p:stCondLst>
                                            <p:cond delay="0"/>
                                          </p:stCondLst>
                                        </p:cTn>
                                        <p:tgtEl>
                                          <p:spTgt spid="19">
                                            <p:txEl>
                                              <p:pRg st="12" end="12"/>
                                            </p:txEl>
                                          </p:spTgt>
                                        </p:tgtEl>
                                        <p:attrNameLst>
                                          <p:attrName>style.visibility</p:attrName>
                                        </p:attrNameLst>
                                      </p:cBhvr>
                                      <p:to>
                                        <p:strVal val="visible"/>
                                      </p:to>
                                    </p:set>
                                    <p:anim calcmode="lin" valueType="num">
                                      <p:cBhvr additive="base">
                                        <p:cTn id="66" dur="500" fill="hold"/>
                                        <p:tgtEl>
                                          <p:spTgt spid="19">
                                            <p:txEl>
                                              <p:pRg st="12" end="12"/>
                                            </p:txEl>
                                          </p:spTgt>
                                        </p:tgtEl>
                                        <p:attrNameLst>
                                          <p:attrName>ppt_x</p:attrName>
                                        </p:attrNameLst>
                                      </p:cBhvr>
                                      <p:tavLst>
                                        <p:tav tm="0">
                                          <p:val>
                                            <p:strVal val="0-#ppt_w/2"/>
                                          </p:val>
                                        </p:tav>
                                        <p:tav tm="100000">
                                          <p:val>
                                            <p:strVal val="#ppt_x"/>
                                          </p:val>
                                        </p:tav>
                                      </p:tavLst>
                                    </p:anim>
                                    <p:anim calcmode="lin" valueType="num">
                                      <p:cBhvr additive="base">
                                        <p:cTn id="67" dur="500" fill="hold"/>
                                        <p:tgtEl>
                                          <p:spTgt spid="19">
                                            <p:txEl>
                                              <p:pRg st="12" end="12"/>
                                            </p:txEl>
                                          </p:spTgt>
                                        </p:tgtEl>
                                        <p:attrNameLst>
                                          <p:attrName>ppt_y</p:attrName>
                                        </p:attrNameLst>
                                      </p:cBhvr>
                                      <p:tavLst>
                                        <p:tav tm="0">
                                          <p:val>
                                            <p:strVal val="#ppt_y"/>
                                          </p:val>
                                        </p:tav>
                                        <p:tav tm="100000">
                                          <p:val>
                                            <p:strVal val="#ppt_y"/>
                                          </p:val>
                                        </p:tav>
                                      </p:tavLst>
                                    </p:anim>
                                  </p:childTnLst>
                                </p:cTn>
                              </p:par>
                              <p:par>
                                <p:cTn id="68" presetID="2" presetClass="entr" presetSubtype="8" fill="hold" grpId="0" nodeType="withEffect">
                                  <p:stCondLst>
                                    <p:cond delay="0"/>
                                  </p:stCondLst>
                                  <p:childTnLst>
                                    <p:set>
                                      <p:cBhvr>
                                        <p:cTn id="69" dur="1" fill="hold">
                                          <p:stCondLst>
                                            <p:cond delay="0"/>
                                          </p:stCondLst>
                                        </p:cTn>
                                        <p:tgtEl>
                                          <p:spTgt spid="19">
                                            <p:txEl>
                                              <p:pRg st="13" end="13"/>
                                            </p:txEl>
                                          </p:spTgt>
                                        </p:tgtEl>
                                        <p:attrNameLst>
                                          <p:attrName>style.visibility</p:attrName>
                                        </p:attrNameLst>
                                      </p:cBhvr>
                                      <p:to>
                                        <p:strVal val="visible"/>
                                      </p:to>
                                    </p:set>
                                    <p:anim calcmode="lin" valueType="num">
                                      <p:cBhvr additive="base">
                                        <p:cTn id="70" dur="500" fill="hold"/>
                                        <p:tgtEl>
                                          <p:spTgt spid="19">
                                            <p:txEl>
                                              <p:pRg st="13" end="13"/>
                                            </p:txEl>
                                          </p:spTgt>
                                        </p:tgtEl>
                                        <p:attrNameLst>
                                          <p:attrName>ppt_x</p:attrName>
                                        </p:attrNameLst>
                                      </p:cBhvr>
                                      <p:tavLst>
                                        <p:tav tm="0">
                                          <p:val>
                                            <p:strVal val="0-#ppt_w/2"/>
                                          </p:val>
                                        </p:tav>
                                        <p:tav tm="100000">
                                          <p:val>
                                            <p:strVal val="#ppt_x"/>
                                          </p:val>
                                        </p:tav>
                                      </p:tavLst>
                                    </p:anim>
                                    <p:anim calcmode="lin" valueType="num">
                                      <p:cBhvr additive="base">
                                        <p:cTn id="71" dur="500" fill="hold"/>
                                        <p:tgtEl>
                                          <p:spTgt spid="19">
                                            <p:txEl>
                                              <p:pRg st="13" end="1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Box 23"/>
          <p:cNvSpPr txBox="1">
            <a:spLocks noChangeArrowheads="1"/>
          </p:cNvSpPr>
          <p:nvPr/>
        </p:nvSpPr>
        <p:spPr bwMode="auto">
          <a:xfrm>
            <a:off x="190500" y="1961886"/>
            <a:ext cx="8763000" cy="3170099"/>
          </a:xfrm>
          <a:prstGeom prst="rect">
            <a:avLst/>
          </a:prstGeom>
          <a:noFill/>
          <a:ln w="9525">
            <a:noFill/>
            <a:miter lim="800000"/>
            <a:headEnd/>
            <a:tailEnd/>
          </a:ln>
          <a:effectLst/>
        </p:spPr>
        <p:txBody>
          <a:bodyPr>
            <a:spAutoFit/>
          </a:bodyPr>
          <a:lstStyle/>
          <a:p>
            <a:pPr marL="285739" indent="-285739">
              <a:buFontTx/>
              <a:buChar char="•"/>
            </a:pPr>
            <a:r>
              <a:rPr lang="en-US" altLang="en-US" sz="2000" dirty="0">
                <a:solidFill>
                  <a:srgbClr val="0000FF"/>
                </a:solidFill>
                <a:sym typeface="Symbol" pitchFamily="18" charset="2"/>
              </a:rPr>
              <a:t>Notice that energies depend only on </a:t>
            </a:r>
            <a:r>
              <a:rPr lang="en-US" altLang="en-US" sz="2000" i="1" dirty="0">
                <a:solidFill>
                  <a:srgbClr val="0000FF"/>
                </a:solidFill>
                <a:sym typeface="Symbol" pitchFamily="18" charset="2"/>
              </a:rPr>
              <a:t>n</a:t>
            </a:r>
            <a:r>
              <a:rPr lang="en-US" altLang="en-US" sz="2000" dirty="0">
                <a:solidFill>
                  <a:srgbClr val="0000FF"/>
                </a:solidFill>
                <a:sym typeface="Symbol" pitchFamily="18" charset="2"/>
              </a:rPr>
              <a:t> and </a:t>
            </a:r>
            <a:r>
              <a:rPr lang="en-US" altLang="en-US" sz="2000" i="1" dirty="0">
                <a:solidFill>
                  <a:srgbClr val="0000FF"/>
                </a:solidFill>
                <a:sym typeface="Symbol" pitchFamily="18" charset="2"/>
              </a:rPr>
              <a:t>j</a:t>
            </a:r>
            <a:r>
              <a:rPr lang="en-US" altLang="en-US" sz="2000" dirty="0">
                <a:solidFill>
                  <a:srgbClr val="0000FF"/>
                </a:solidFill>
                <a:sym typeface="Symbol" pitchFamily="18" charset="2"/>
              </a:rPr>
              <a:t>, not </a:t>
            </a:r>
            <a:r>
              <a:rPr lang="en-US" altLang="en-US" sz="2000" i="1" dirty="0">
                <a:solidFill>
                  <a:srgbClr val="0000FF"/>
                </a:solidFill>
                <a:sym typeface="Symbol" pitchFamily="18" charset="2"/>
              </a:rPr>
              <a:t>l</a:t>
            </a:r>
            <a:endParaRPr lang="en-US" altLang="en-US" sz="2000" dirty="0">
              <a:solidFill>
                <a:srgbClr val="0000FF"/>
              </a:solidFill>
              <a:sym typeface="Symbol" pitchFamily="18" charset="2"/>
            </a:endParaRPr>
          </a:p>
          <a:p>
            <a:pPr marL="285739" indent="-285739">
              <a:buFontTx/>
              <a:buChar char="•"/>
            </a:pPr>
            <a:r>
              <a:rPr lang="en-US" altLang="en-US" sz="2000" dirty="0">
                <a:solidFill>
                  <a:srgbClr val="0000FF"/>
                </a:solidFill>
                <a:sym typeface="Symbol" pitchFamily="18" charset="2"/>
              </a:rPr>
              <a:t>This means, for example, that </a:t>
            </a:r>
          </a:p>
          <a:p>
            <a:pPr marL="285739" indent="-285739">
              <a:buFontTx/>
              <a:buChar char="•"/>
            </a:pPr>
            <a:endParaRPr lang="en-US" altLang="en-US" sz="2000" dirty="0">
              <a:solidFill>
                <a:srgbClr val="0000FF"/>
              </a:solidFill>
              <a:sym typeface="Symbol" pitchFamily="18" charset="2"/>
            </a:endParaRPr>
          </a:p>
          <a:p>
            <a:pPr marL="285739" indent="-285739">
              <a:buFontTx/>
              <a:buChar char="•"/>
            </a:pPr>
            <a:endParaRPr lang="en-US" altLang="en-US" sz="2000" dirty="0">
              <a:solidFill>
                <a:srgbClr val="0000FF"/>
              </a:solidFill>
              <a:sym typeface="Symbol" pitchFamily="18" charset="2"/>
            </a:endParaRPr>
          </a:p>
          <a:p>
            <a:pPr marL="285739" indent="-285739">
              <a:buFontTx/>
              <a:buChar char="•"/>
            </a:pPr>
            <a:r>
              <a:rPr lang="en-US" altLang="en-US" sz="2000" dirty="0">
                <a:solidFill>
                  <a:srgbClr val="006600"/>
                </a:solidFill>
                <a:sym typeface="Symbol" pitchFamily="18" charset="2"/>
              </a:rPr>
              <a:t>Is this exact?</a:t>
            </a:r>
          </a:p>
          <a:p>
            <a:pPr marL="285739" indent="-285739">
              <a:buFontTx/>
              <a:buChar char="•"/>
            </a:pPr>
            <a:r>
              <a:rPr lang="en-US" altLang="en-US" sz="2000" dirty="0">
                <a:solidFill>
                  <a:srgbClr val="006600"/>
                </a:solidFill>
                <a:sym typeface="Symbol" pitchFamily="18" charset="2"/>
              </a:rPr>
              <a:t>No, there is a splitting caused by virtual photons</a:t>
            </a:r>
          </a:p>
          <a:p>
            <a:pPr marL="619100" lvl="1" indent="-238115">
              <a:buFontTx/>
              <a:buChar char="–"/>
            </a:pPr>
            <a:r>
              <a:rPr lang="en-US" altLang="en-US" sz="2000" dirty="0">
                <a:solidFill>
                  <a:srgbClr val="006600"/>
                </a:solidFill>
                <a:sym typeface="Symbol" pitchFamily="18" charset="2"/>
              </a:rPr>
              <a:t>Called Lamb shift</a:t>
            </a:r>
          </a:p>
          <a:p>
            <a:pPr marL="285739" indent="-285739">
              <a:buFontTx/>
              <a:buChar char="•"/>
            </a:pPr>
            <a:r>
              <a:rPr lang="en-US" altLang="en-US" sz="2000" dirty="0">
                <a:solidFill>
                  <a:srgbClr val="9900CC"/>
                </a:solidFill>
                <a:sym typeface="Symbol" pitchFamily="18" charset="2"/>
              </a:rPr>
              <a:t>Requires quantizing the electromagnetic field</a:t>
            </a:r>
          </a:p>
          <a:p>
            <a:pPr marL="285739" indent="-285739">
              <a:buFontTx/>
              <a:buChar char="•"/>
            </a:pPr>
            <a:r>
              <a:rPr lang="en-US" altLang="en-US" sz="2000" dirty="0">
                <a:solidFill>
                  <a:srgbClr val="9900CC"/>
                </a:solidFill>
                <a:sym typeface="Symbol" pitchFamily="18" charset="2"/>
              </a:rPr>
              <a:t>Then do a lot of work</a:t>
            </a:r>
          </a:p>
          <a:p>
            <a:pPr marL="285739" indent="-285739">
              <a:buFontTx/>
              <a:buChar char="•"/>
            </a:pPr>
            <a:r>
              <a:rPr lang="en-US" altLang="en-US" sz="2000" dirty="0">
                <a:solidFill>
                  <a:srgbClr val="FF0000"/>
                </a:solidFill>
                <a:sym typeface="Symbol" pitchFamily="18" charset="2"/>
              </a:rPr>
              <a:t>Every text I’ve looked at says, basically, “go read the literature”</a:t>
            </a:r>
          </a:p>
        </p:txBody>
      </p:sp>
      <p:sp>
        <p:nvSpPr>
          <p:cNvPr id="10" name="Text Box 3"/>
          <p:cNvSpPr txBox="1">
            <a:spLocks noChangeArrowheads="1"/>
          </p:cNvSpPr>
          <p:nvPr/>
        </p:nvSpPr>
        <p:spPr bwMode="auto">
          <a:xfrm>
            <a:off x="0" y="571500"/>
            <a:ext cx="9144000" cy="656655"/>
          </a:xfrm>
          <a:prstGeom prst="rect">
            <a:avLst/>
          </a:prstGeom>
          <a:solidFill>
            <a:schemeClr val="accent6"/>
          </a:solidFill>
          <a:ln>
            <a:noFill/>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defRPr/>
            </a:pPr>
            <a:r>
              <a:rPr lang="en-US" altLang="en-US" sz="3667" dirty="0">
                <a:solidFill>
                  <a:schemeClr val="bg1"/>
                </a:solidFill>
              </a:rPr>
              <a:t>The Lamb Shift</a:t>
            </a:r>
          </a:p>
        </p:txBody>
      </p:sp>
      <p:graphicFrame>
        <p:nvGraphicFramePr>
          <p:cNvPr id="25604" name="Object 12"/>
          <p:cNvGraphicFramePr>
            <a:graphicFrameLocks/>
          </p:cNvGraphicFramePr>
          <p:nvPr/>
        </p:nvGraphicFramePr>
        <p:xfrm>
          <a:off x="5979583" y="1288521"/>
          <a:ext cx="2921000" cy="952500"/>
        </p:xfrm>
        <a:graphic>
          <a:graphicData uri="http://schemas.openxmlformats.org/presentationml/2006/ole">
            <mc:AlternateContent xmlns:mc="http://schemas.openxmlformats.org/markup-compatibility/2006">
              <mc:Choice xmlns:v="urn:schemas-microsoft-com:vml" Requires="v">
                <p:oleObj spid="_x0000_s56412" name="Equation" r:id="rId3" imgW="1752600" imgH="571500" progId="">
                  <p:embed/>
                </p:oleObj>
              </mc:Choice>
              <mc:Fallback>
                <p:oleObj name="Equation" r:id="rId3" imgW="1752600" imgH="571500" progId="">
                  <p:embed/>
                  <p:pic>
                    <p:nvPicPr>
                      <p:cNvPr id="0" name="Picture 3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79583" y="1288521"/>
                        <a:ext cx="2921000" cy="952500"/>
                      </a:xfrm>
                      <a:prstGeom prst="rect">
                        <a:avLst/>
                      </a:prstGeom>
                      <a:noFill/>
                      <a:ln w="25400">
                        <a:solidFill>
                          <a:srgbClr val="FF0000"/>
                        </a:solidFill>
                        <a:prstDash val="dash"/>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5605" name="Object 30"/>
          <p:cNvGraphicFramePr>
            <a:graphicFrameLocks/>
          </p:cNvGraphicFramePr>
          <p:nvPr/>
        </p:nvGraphicFramePr>
        <p:xfrm>
          <a:off x="825500" y="1312334"/>
          <a:ext cx="2307167" cy="550333"/>
        </p:xfrm>
        <a:graphic>
          <a:graphicData uri="http://schemas.openxmlformats.org/presentationml/2006/ole">
            <mc:AlternateContent xmlns:mc="http://schemas.openxmlformats.org/markup-compatibility/2006">
              <mc:Choice xmlns:v="urn:schemas-microsoft-com:vml" Requires="v">
                <p:oleObj spid="_x0000_s56413" name="Equation" r:id="rId5" imgW="1384300" imgH="330200" progId="">
                  <p:embed/>
                </p:oleObj>
              </mc:Choice>
              <mc:Fallback>
                <p:oleObj name="Equation" r:id="rId5" imgW="1384300" imgH="330200" progId="">
                  <p:embed/>
                  <p:pic>
                    <p:nvPicPr>
                      <p:cNvPr id="0" name="Picture 33"/>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5500" y="1312334"/>
                        <a:ext cx="2307167" cy="550333"/>
                      </a:xfrm>
                      <a:prstGeom prst="rect">
                        <a:avLst/>
                      </a:prstGeom>
                      <a:noFill/>
                      <a:ln w="25400">
                        <a:solidFill>
                          <a:srgbClr val="FF0000"/>
                        </a:solidFill>
                        <a:prstDash val="dash"/>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5606" name="Object 19"/>
          <p:cNvGraphicFramePr>
            <a:graphicFrameLocks/>
          </p:cNvGraphicFramePr>
          <p:nvPr/>
        </p:nvGraphicFramePr>
        <p:xfrm>
          <a:off x="3746500" y="1434042"/>
          <a:ext cx="1291167" cy="381000"/>
        </p:xfrm>
        <a:graphic>
          <a:graphicData uri="http://schemas.openxmlformats.org/presentationml/2006/ole">
            <mc:AlternateContent xmlns:mc="http://schemas.openxmlformats.org/markup-compatibility/2006">
              <mc:Choice xmlns:v="urn:schemas-microsoft-com:vml" Requires="v">
                <p:oleObj spid="_x0000_s56414" name="Equation" r:id="rId7" imgW="774364" imgH="228501" progId="">
                  <p:embed/>
                </p:oleObj>
              </mc:Choice>
              <mc:Fallback>
                <p:oleObj name="Equation" r:id="rId7" imgW="774364" imgH="228501" progId="">
                  <p:embed/>
                  <p:pic>
                    <p:nvPicPr>
                      <p:cNvPr id="0" name="Picture 34"/>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46500" y="1434042"/>
                        <a:ext cx="1291167"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prstDash val="sysDot"/>
                            <a:miter lim="800000"/>
                            <a:headEnd/>
                            <a:tailEnd/>
                          </a14:hiddenLine>
                        </a:ext>
                      </a:extLst>
                    </p:spPr>
                  </p:pic>
                </p:oleObj>
              </mc:Fallback>
            </mc:AlternateContent>
          </a:graphicData>
        </a:graphic>
      </p:graphicFrame>
      <p:graphicFrame>
        <p:nvGraphicFramePr>
          <p:cNvPr id="21" name="Object 20"/>
          <p:cNvGraphicFramePr>
            <a:graphicFrameLocks/>
          </p:cNvGraphicFramePr>
          <p:nvPr/>
        </p:nvGraphicFramePr>
        <p:xfrm>
          <a:off x="1744927" y="2730500"/>
          <a:ext cx="3259667" cy="423333"/>
        </p:xfrm>
        <a:graphic>
          <a:graphicData uri="http://schemas.openxmlformats.org/presentationml/2006/ole">
            <mc:AlternateContent xmlns:mc="http://schemas.openxmlformats.org/markup-compatibility/2006">
              <mc:Choice xmlns:v="urn:schemas-microsoft-com:vml" Requires="v">
                <p:oleObj spid="_x0000_s56415" name="Equation" r:id="rId9" imgW="1954951" imgH="253890" progId="">
                  <p:embed/>
                </p:oleObj>
              </mc:Choice>
              <mc:Fallback>
                <p:oleObj name="Equation" r:id="rId9" imgW="1954951" imgH="253890" progId="">
                  <p:embed/>
                  <p:pic>
                    <p:nvPicPr>
                      <p:cNvPr id="0" name="Picture 35"/>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44927" y="2730500"/>
                        <a:ext cx="3259667" cy="423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prstDash val="sysDot"/>
                            <a:miter lim="800000"/>
                            <a:headEnd/>
                            <a:tailEnd/>
                          </a14:hiddenLine>
                        </a:ext>
                      </a:extLst>
                    </p:spPr>
                  </p:pic>
                </p:oleObj>
              </mc:Fallback>
            </mc:AlternateContent>
          </a:graphicData>
        </a:graphic>
      </p:graphicFrame>
      <p:graphicFrame>
        <p:nvGraphicFramePr>
          <p:cNvPr id="12" name="Object 11"/>
          <p:cNvGraphicFramePr>
            <a:graphicFrameLocks/>
          </p:cNvGraphicFramePr>
          <p:nvPr/>
        </p:nvGraphicFramePr>
        <p:xfrm>
          <a:off x="5588000" y="3620824"/>
          <a:ext cx="3259667" cy="423333"/>
        </p:xfrm>
        <a:graphic>
          <a:graphicData uri="http://schemas.openxmlformats.org/presentationml/2006/ole">
            <mc:AlternateContent xmlns:mc="http://schemas.openxmlformats.org/markup-compatibility/2006">
              <mc:Choice xmlns:v="urn:schemas-microsoft-com:vml" Requires="v">
                <p:oleObj spid="_x0000_s56416" name="Equation" r:id="rId11" imgW="1954951" imgH="253890" progId="">
                  <p:embed/>
                </p:oleObj>
              </mc:Choice>
              <mc:Fallback>
                <p:oleObj name="Equation" r:id="rId11" imgW="1954951" imgH="253890" progId="">
                  <p:embed/>
                  <p:pic>
                    <p:nvPicPr>
                      <p:cNvPr id="0" name="Picture 36"/>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588000" y="3620824"/>
                        <a:ext cx="3259667" cy="423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prstDash val="sysDot"/>
                            <a:miter lim="800000"/>
                            <a:headEnd/>
                            <a:tailEnd/>
                          </a14:hiddenLine>
                        </a:ext>
                      </a:extLst>
                    </p:spPr>
                  </p:pic>
                </p:oleObj>
              </mc:Fallback>
            </mc:AlternateContent>
          </a:graphicData>
        </a:graphic>
      </p:graphicFrame>
      <p:sp>
        <p:nvSpPr>
          <p:cNvPr id="9" name="日付プレースホルダ 8"/>
          <p:cNvSpPr>
            <a:spLocks noGrp="1"/>
          </p:cNvSpPr>
          <p:nvPr>
            <p:ph type="dt" sz="half" idx="10"/>
          </p:nvPr>
        </p:nvSpPr>
        <p:spPr/>
        <p:txBody>
          <a:bodyPr/>
          <a:lstStyle/>
          <a:p>
            <a:pPr>
              <a:defRPr/>
            </a:pPr>
            <a:fld id="{16CFB776-658C-45C0-8C6A-8A0D9EB5ED1F}" type="datetime1">
              <a:rPr lang="ja-JP" altLang="en-US" smtClean="0"/>
              <a:t>2017/9/17</a:t>
            </a:fld>
            <a:endParaRPr lang="ja-JP" altLang="en-US"/>
          </a:p>
        </p:txBody>
      </p:sp>
      <p:sp>
        <p:nvSpPr>
          <p:cNvPr id="11" name="フッター プレースホルダ 10"/>
          <p:cNvSpPr>
            <a:spLocks noGrp="1"/>
          </p:cNvSpPr>
          <p:nvPr>
            <p:ph type="ftr" sz="quarter" idx="11"/>
          </p:nvPr>
        </p:nvSpPr>
        <p:spPr/>
        <p:txBody>
          <a:bodyPr/>
          <a:lstStyle/>
          <a:p>
            <a:pPr>
              <a:defRPr/>
            </a:pPr>
            <a:r>
              <a:rPr lang="en-US" altLang="ja-JP"/>
              <a:t>Seoul U. Seminer</a:t>
            </a:r>
            <a:endParaRPr lang="ja-JP" altLang="en-US"/>
          </a:p>
        </p:txBody>
      </p:sp>
    </p:spTree>
    <p:extLst>
      <p:ext uri="{BB962C8B-B14F-4D97-AF65-F5344CB8AC3E}">
        <p14:creationId xmlns:p14="http://schemas.microsoft.com/office/powerpoint/2010/main" val="945847615"/>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 calcmode="lin" valueType="num">
                                      <p:cBhvr additive="base">
                                        <p:cTn id="7" dur="500" fill="hold"/>
                                        <p:tgtEl>
                                          <p:spTgt spid="1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9">
                                            <p:txEl>
                                              <p:pRg st="1" end="1"/>
                                            </p:txEl>
                                          </p:spTgt>
                                        </p:tgtEl>
                                        <p:attrNameLst>
                                          <p:attrName>style.visibility</p:attrName>
                                        </p:attrNameLst>
                                      </p:cBhvr>
                                      <p:to>
                                        <p:strVal val="visible"/>
                                      </p:to>
                                    </p:set>
                                    <p:anim calcmode="lin" valueType="num">
                                      <p:cBhvr additive="base">
                                        <p:cTn id="13" dur="500" fill="hold"/>
                                        <p:tgtEl>
                                          <p:spTgt spid="19">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9">
                                            <p:txEl>
                                              <p:pRg st="1" end="1"/>
                                            </p:txEl>
                                          </p:spTgt>
                                        </p:tgtEl>
                                        <p:attrNameLst>
                                          <p:attrName>ppt_y</p:attrName>
                                        </p:attrNameLst>
                                      </p:cBhvr>
                                      <p:tavLst>
                                        <p:tav tm="0">
                                          <p:val>
                                            <p:strVal val="#ppt_y"/>
                                          </p:val>
                                        </p:tav>
                                        <p:tav tm="100000">
                                          <p:val>
                                            <p:strVal val="#ppt_y"/>
                                          </p:val>
                                        </p:tav>
                                      </p:tavLst>
                                    </p:anim>
                                  </p:childTnLst>
                                </p:cTn>
                              </p:par>
                            </p:childTnLst>
                          </p:cTn>
                        </p:par>
                        <p:par>
                          <p:cTn id="15" fill="hold" nodeType="afterGroup">
                            <p:stCondLst>
                              <p:cond delay="500"/>
                            </p:stCondLst>
                            <p:childTnLst>
                              <p:par>
                                <p:cTn id="16" presetID="22" presetClass="entr" presetSubtype="8" fill="hold"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wipe(left)">
                                      <p:cBhvr>
                                        <p:cTn id="18" dur="500"/>
                                        <p:tgtEl>
                                          <p:spTgt spid="21"/>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19">
                                            <p:txEl>
                                              <p:pRg st="4" end="4"/>
                                            </p:txEl>
                                          </p:spTgt>
                                        </p:tgtEl>
                                        <p:attrNameLst>
                                          <p:attrName>style.visibility</p:attrName>
                                        </p:attrNameLst>
                                      </p:cBhvr>
                                      <p:to>
                                        <p:strVal val="visible"/>
                                      </p:to>
                                    </p:set>
                                    <p:anim calcmode="lin" valueType="num">
                                      <p:cBhvr additive="base">
                                        <p:cTn id="23" dur="500" fill="hold"/>
                                        <p:tgtEl>
                                          <p:spTgt spid="19">
                                            <p:txEl>
                                              <p:pRg st="4" end="4"/>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19">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19">
                                            <p:txEl>
                                              <p:pRg st="5" end="5"/>
                                            </p:txEl>
                                          </p:spTgt>
                                        </p:tgtEl>
                                        <p:attrNameLst>
                                          <p:attrName>style.visibility</p:attrName>
                                        </p:attrNameLst>
                                      </p:cBhvr>
                                      <p:to>
                                        <p:strVal val="visible"/>
                                      </p:to>
                                    </p:set>
                                    <p:anim calcmode="lin" valueType="num">
                                      <p:cBhvr additive="base">
                                        <p:cTn id="29" dur="500" fill="hold"/>
                                        <p:tgtEl>
                                          <p:spTgt spid="19">
                                            <p:txEl>
                                              <p:pRg st="5" end="5"/>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19">
                                            <p:txEl>
                                              <p:pRg st="5" end="5"/>
                                            </p:txEl>
                                          </p:spTgt>
                                        </p:tgtEl>
                                        <p:attrNameLst>
                                          <p:attrName>ppt_y</p:attrName>
                                        </p:attrNameLst>
                                      </p:cBhvr>
                                      <p:tavLst>
                                        <p:tav tm="0">
                                          <p:val>
                                            <p:strVal val="#ppt_y"/>
                                          </p:val>
                                        </p:tav>
                                        <p:tav tm="100000">
                                          <p:val>
                                            <p:strVal val="#ppt_y"/>
                                          </p:val>
                                        </p:tav>
                                      </p:tavLst>
                                    </p:anim>
                                  </p:childTnLst>
                                </p:cTn>
                              </p:par>
                              <p:par>
                                <p:cTn id="31" presetID="2" presetClass="entr" presetSubtype="8" fill="hold" grpId="0" nodeType="withEffect">
                                  <p:stCondLst>
                                    <p:cond delay="0"/>
                                  </p:stCondLst>
                                  <p:childTnLst>
                                    <p:set>
                                      <p:cBhvr>
                                        <p:cTn id="32" dur="1" fill="hold">
                                          <p:stCondLst>
                                            <p:cond delay="0"/>
                                          </p:stCondLst>
                                        </p:cTn>
                                        <p:tgtEl>
                                          <p:spTgt spid="19">
                                            <p:txEl>
                                              <p:pRg st="6" end="6"/>
                                            </p:txEl>
                                          </p:spTgt>
                                        </p:tgtEl>
                                        <p:attrNameLst>
                                          <p:attrName>style.visibility</p:attrName>
                                        </p:attrNameLst>
                                      </p:cBhvr>
                                      <p:to>
                                        <p:strVal val="visible"/>
                                      </p:to>
                                    </p:set>
                                    <p:anim calcmode="lin" valueType="num">
                                      <p:cBhvr additive="base">
                                        <p:cTn id="33" dur="500" fill="hold"/>
                                        <p:tgtEl>
                                          <p:spTgt spid="19">
                                            <p:txEl>
                                              <p:pRg st="6" end="6"/>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19">
                                            <p:txEl>
                                              <p:pRg st="6" end="6"/>
                                            </p:txEl>
                                          </p:spTgt>
                                        </p:tgtEl>
                                        <p:attrNameLst>
                                          <p:attrName>ppt_y</p:attrName>
                                        </p:attrNameLst>
                                      </p:cBhvr>
                                      <p:tavLst>
                                        <p:tav tm="0">
                                          <p:val>
                                            <p:strVal val="#ppt_y"/>
                                          </p:val>
                                        </p:tav>
                                        <p:tav tm="100000">
                                          <p:val>
                                            <p:strVal val="#ppt_y"/>
                                          </p:val>
                                        </p:tav>
                                      </p:tavLst>
                                    </p:anim>
                                  </p:childTnLst>
                                </p:cTn>
                              </p:par>
                            </p:childTnLst>
                          </p:cTn>
                        </p:par>
                        <p:par>
                          <p:cTn id="35" fill="hold" nodeType="afterGroup">
                            <p:stCondLst>
                              <p:cond delay="500"/>
                            </p:stCondLst>
                            <p:childTnLst>
                              <p:par>
                                <p:cTn id="36" presetID="22" presetClass="entr" presetSubtype="8" fill="hold" nodeType="after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ipe(left)">
                                      <p:cBhvr>
                                        <p:cTn id="38" dur="500"/>
                                        <p:tgtEl>
                                          <p:spTgt spid="12"/>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19">
                                            <p:txEl>
                                              <p:pRg st="7" end="7"/>
                                            </p:txEl>
                                          </p:spTgt>
                                        </p:tgtEl>
                                        <p:attrNameLst>
                                          <p:attrName>style.visibility</p:attrName>
                                        </p:attrNameLst>
                                      </p:cBhvr>
                                      <p:to>
                                        <p:strVal val="visible"/>
                                      </p:to>
                                    </p:set>
                                    <p:anim calcmode="lin" valueType="num">
                                      <p:cBhvr additive="base">
                                        <p:cTn id="43" dur="500" fill="hold"/>
                                        <p:tgtEl>
                                          <p:spTgt spid="19">
                                            <p:txEl>
                                              <p:pRg st="7" end="7"/>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19">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19">
                                            <p:txEl>
                                              <p:pRg st="8" end="8"/>
                                            </p:txEl>
                                          </p:spTgt>
                                        </p:tgtEl>
                                        <p:attrNameLst>
                                          <p:attrName>style.visibility</p:attrName>
                                        </p:attrNameLst>
                                      </p:cBhvr>
                                      <p:to>
                                        <p:strVal val="visible"/>
                                      </p:to>
                                    </p:set>
                                    <p:anim calcmode="lin" valueType="num">
                                      <p:cBhvr additive="base">
                                        <p:cTn id="49" dur="500" fill="hold"/>
                                        <p:tgtEl>
                                          <p:spTgt spid="19">
                                            <p:txEl>
                                              <p:pRg st="8" end="8"/>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19">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19">
                                            <p:txEl>
                                              <p:pRg st="9" end="9"/>
                                            </p:txEl>
                                          </p:spTgt>
                                        </p:tgtEl>
                                        <p:attrNameLst>
                                          <p:attrName>style.visibility</p:attrName>
                                        </p:attrNameLst>
                                      </p:cBhvr>
                                      <p:to>
                                        <p:strVal val="visible"/>
                                      </p:to>
                                    </p:set>
                                    <p:anim calcmode="lin" valueType="num">
                                      <p:cBhvr additive="base">
                                        <p:cTn id="55" dur="500" fill="hold"/>
                                        <p:tgtEl>
                                          <p:spTgt spid="19">
                                            <p:txEl>
                                              <p:pRg st="9" end="9"/>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19">
                                            <p:txEl>
                                              <p:pRg st="9" end="9"/>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bld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780515"/>
          </a:xfrm>
        </p:spPr>
        <p:txBody>
          <a:bodyPr/>
          <a:lstStyle/>
          <a:p>
            <a:r>
              <a:rPr lang="en-US" altLang="ja-JP" dirty="0"/>
              <a:t>Hydrogen atom</a:t>
            </a:r>
            <a:endParaRPr kumimoji="1" lang="ja-JP" altLang="en-US" dirty="0"/>
          </a:p>
        </p:txBody>
      </p:sp>
      <p:sp>
        <p:nvSpPr>
          <p:cNvPr id="3" name="コンテンツ プレースホルダー 2"/>
          <p:cNvSpPr>
            <a:spLocks noGrp="1"/>
          </p:cNvSpPr>
          <p:nvPr>
            <p:ph idx="1"/>
          </p:nvPr>
        </p:nvSpPr>
        <p:spPr/>
        <p:txBody>
          <a:bodyPr/>
          <a:lstStyle/>
          <a:p>
            <a:endParaRPr kumimoji="1" lang="ja-JP" altLang="en-US" dirty="0"/>
          </a:p>
        </p:txBody>
      </p:sp>
      <p:sp>
        <p:nvSpPr>
          <p:cNvPr id="4" name="日付プレースホルダー 3"/>
          <p:cNvSpPr>
            <a:spLocks noGrp="1"/>
          </p:cNvSpPr>
          <p:nvPr>
            <p:ph type="dt" sz="half" idx="10"/>
          </p:nvPr>
        </p:nvSpPr>
        <p:spPr/>
        <p:txBody>
          <a:bodyPr/>
          <a:lstStyle/>
          <a:p>
            <a:pPr>
              <a:defRPr/>
            </a:pPr>
            <a:fld id="{1463D386-C13E-44CE-B90B-D2A150F88B06}" type="datetime1">
              <a:rPr lang="ja-JP" altLang="en-US" smtClean="0"/>
              <a:t>2017/9/17</a:t>
            </a:fld>
            <a:endParaRPr lang="ja-JP" altLang="en-US" dirty="0"/>
          </a:p>
        </p:txBody>
      </p:sp>
      <p:sp>
        <p:nvSpPr>
          <p:cNvPr id="5" name="フッター プレースホルダー 4"/>
          <p:cNvSpPr>
            <a:spLocks noGrp="1"/>
          </p:cNvSpPr>
          <p:nvPr>
            <p:ph type="ftr" sz="quarter" idx="11"/>
          </p:nvPr>
        </p:nvSpPr>
        <p:spPr/>
        <p:txBody>
          <a:bodyPr/>
          <a:lstStyle/>
          <a:p>
            <a:pPr>
              <a:defRPr/>
            </a:pPr>
            <a:r>
              <a:rPr lang="en-US" altLang="ja-JP"/>
              <a:t>Seoul U. Seminer</a:t>
            </a:r>
            <a:endParaRPr lang="ja-JP" altLang="en-US" dirty="0"/>
          </a:p>
        </p:txBody>
      </p:sp>
      <p:pic>
        <p:nvPicPr>
          <p:cNvPr id="6" name="図 5"/>
          <p:cNvPicPr>
            <a:picLocks noChangeAspect="1"/>
          </p:cNvPicPr>
          <p:nvPr/>
        </p:nvPicPr>
        <p:blipFill>
          <a:blip r:embed="rId2" cstate="print"/>
          <a:stretch>
            <a:fillRect/>
          </a:stretch>
        </p:blipFill>
        <p:spPr>
          <a:xfrm>
            <a:off x="-51813" y="1055153"/>
            <a:ext cx="9247626" cy="5856142"/>
          </a:xfrm>
          <a:prstGeom prst="rect">
            <a:avLst/>
          </a:prstGeom>
        </p:spPr>
      </p:pic>
    </p:spTree>
    <p:extLst>
      <p:ext uri="{BB962C8B-B14F-4D97-AF65-F5344CB8AC3E}">
        <p14:creationId xmlns:p14="http://schemas.microsoft.com/office/powerpoint/2010/main" val="1384635243"/>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850106"/>
          </a:xfrm>
        </p:spPr>
        <p:txBody>
          <a:bodyPr/>
          <a:lstStyle/>
          <a:p>
            <a:r>
              <a:rPr kumimoji="1" lang="en-US" altLang="ja-JP" dirty="0"/>
              <a:t>Summary</a:t>
            </a:r>
            <a:endParaRPr kumimoji="1" lang="ja-JP" altLang="en-US" dirty="0"/>
          </a:p>
        </p:txBody>
      </p:sp>
      <p:sp>
        <p:nvSpPr>
          <p:cNvPr id="3" name="コンテンツ プレースホルダー 2"/>
          <p:cNvSpPr>
            <a:spLocks noGrp="1"/>
          </p:cNvSpPr>
          <p:nvPr>
            <p:ph idx="1"/>
          </p:nvPr>
        </p:nvSpPr>
        <p:spPr/>
        <p:txBody>
          <a:bodyPr/>
          <a:lstStyle/>
          <a:p>
            <a:endParaRPr kumimoji="1" lang="ja-JP" altLang="en-US" dirty="0"/>
          </a:p>
        </p:txBody>
      </p:sp>
      <p:sp>
        <p:nvSpPr>
          <p:cNvPr id="4" name="日付プレースホルダー 3"/>
          <p:cNvSpPr>
            <a:spLocks noGrp="1"/>
          </p:cNvSpPr>
          <p:nvPr>
            <p:ph type="dt" sz="half" idx="10"/>
          </p:nvPr>
        </p:nvSpPr>
        <p:spPr/>
        <p:txBody>
          <a:bodyPr/>
          <a:lstStyle/>
          <a:p>
            <a:pPr>
              <a:defRPr/>
            </a:pPr>
            <a:fld id="{3DC46C33-2293-4D36-8410-D105DDD164E0}" type="datetime1">
              <a:rPr lang="ja-JP" altLang="en-US" smtClean="0"/>
              <a:t>2017/9/17</a:t>
            </a:fld>
            <a:endParaRPr lang="ja-JP" altLang="en-US" dirty="0"/>
          </a:p>
        </p:txBody>
      </p:sp>
      <p:sp>
        <p:nvSpPr>
          <p:cNvPr id="5" name="フッター プレースホルダー 4"/>
          <p:cNvSpPr>
            <a:spLocks noGrp="1"/>
          </p:cNvSpPr>
          <p:nvPr>
            <p:ph type="ftr" sz="quarter" idx="11"/>
          </p:nvPr>
        </p:nvSpPr>
        <p:spPr/>
        <p:txBody>
          <a:bodyPr/>
          <a:lstStyle/>
          <a:p>
            <a:pPr>
              <a:defRPr/>
            </a:pPr>
            <a:r>
              <a:rPr lang="en-US" altLang="ja-JP"/>
              <a:t>Seoul U. Seminer</a:t>
            </a:r>
            <a:endParaRPr lang="ja-JP" altLang="en-US" dirty="0"/>
          </a:p>
        </p:txBody>
      </p:sp>
      <p:pic>
        <p:nvPicPr>
          <p:cNvPr id="6" name="図 5"/>
          <p:cNvPicPr>
            <a:picLocks noChangeAspect="1"/>
          </p:cNvPicPr>
          <p:nvPr/>
        </p:nvPicPr>
        <p:blipFill>
          <a:blip r:embed="rId2" cstate="print"/>
          <a:stretch>
            <a:fillRect/>
          </a:stretch>
        </p:blipFill>
        <p:spPr>
          <a:xfrm>
            <a:off x="168267" y="1024032"/>
            <a:ext cx="8942760" cy="5678298"/>
          </a:xfrm>
          <a:prstGeom prst="rect">
            <a:avLst/>
          </a:prstGeom>
        </p:spPr>
      </p:pic>
    </p:spTree>
    <p:extLst>
      <p:ext uri="{BB962C8B-B14F-4D97-AF65-F5344CB8AC3E}">
        <p14:creationId xmlns:p14="http://schemas.microsoft.com/office/powerpoint/2010/main" val="11432660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0" y="0"/>
            <a:ext cx="9144000" cy="7263527"/>
          </a:xfrm>
          <a:prstGeom prst="rect">
            <a:avLst/>
          </a:prstGeom>
          <a:solidFill>
            <a:schemeClr val="bg1"/>
          </a:solidFill>
        </p:spPr>
        <p:txBody>
          <a:bodyPr wrap="square" rtlCol="0">
            <a:spAutoFit/>
          </a:bodyPr>
          <a:lstStyle/>
          <a:p>
            <a:endParaRPr kumimoji="1" lang="en-US" altLang="ja-JP" dirty="0"/>
          </a:p>
          <a:p>
            <a:pPr algn="ctr"/>
            <a:r>
              <a:rPr lang="en-US" altLang="ja-JP" sz="3200" dirty="0" err="1">
                <a:solidFill>
                  <a:schemeClr val="accent2"/>
                </a:solidFill>
                <a:latin typeface="Script MT Bold" pitchFamily="66" charset="0"/>
                <a:ea typeface="Malgun Gothic" pitchFamily="34" charset="-127"/>
              </a:rPr>
              <a:t>MuSEUM</a:t>
            </a:r>
            <a:r>
              <a:rPr lang="en-US" altLang="ja-JP" sz="3200" dirty="0">
                <a:latin typeface="Script MT Bold" pitchFamily="66" charset="0"/>
                <a:ea typeface="Malgun Gothic" pitchFamily="34" charset="-127"/>
              </a:rPr>
              <a:t> Collaboration</a:t>
            </a:r>
          </a:p>
          <a:p>
            <a:pPr algn="ctr"/>
            <a:endParaRPr kumimoji="1" lang="en-US" altLang="ja-JP" sz="3200" dirty="0">
              <a:latin typeface="Script MT Bold" pitchFamily="66" charset="0"/>
              <a:ea typeface="Malgun Gothic" pitchFamily="34" charset="-127"/>
            </a:endParaRPr>
          </a:p>
          <a:p>
            <a:pPr algn="ctr"/>
            <a:endParaRPr lang="en-US" altLang="ja-JP" sz="3200" dirty="0">
              <a:latin typeface="Script MT Bold" pitchFamily="66" charset="0"/>
              <a:ea typeface="Malgun Gothic" pitchFamily="34" charset="-127"/>
            </a:endParaRPr>
          </a:p>
          <a:p>
            <a:pPr algn="ctr"/>
            <a:endParaRPr kumimoji="1" lang="en-US" altLang="ja-JP" sz="3200" dirty="0">
              <a:latin typeface="Script MT Bold" pitchFamily="66" charset="0"/>
              <a:ea typeface="Malgun Gothic" pitchFamily="34" charset="-127"/>
            </a:endParaRPr>
          </a:p>
          <a:p>
            <a:pPr algn="ctr"/>
            <a:endParaRPr lang="en-US" altLang="ja-JP" sz="3200" dirty="0">
              <a:latin typeface="Script MT Bold" pitchFamily="66" charset="0"/>
              <a:ea typeface="Malgun Gothic" pitchFamily="34" charset="-127"/>
            </a:endParaRPr>
          </a:p>
          <a:p>
            <a:pPr algn="ctr"/>
            <a:endParaRPr kumimoji="1" lang="en-US" altLang="ja-JP" sz="3200" dirty="0">
              <a:latin typeface="Script MT Bold" pitchFamily="66" charset="0"/>
              <a:ea typeface="Malgun Gothic" pitchFamily="34" charset="-127"/>
            </a:endParaRPr>
          </a:p>
          <a:p>
            <a:pPr algn="ctr"/>
            <a:endParaRPr lang="en-US" altLang="ja-JP" sz="3200" dirty="0">
              <a:latin typeface="Script MT Bold" pitchFamily="66" charset="0"/>
              <a:ea typeface="Malgun Gothic" pitchFamily="34" charset="-127"/>
            </a:endParaRPr>
          </a:p>
          <a:p>
            <a:pPr algn="ctr"/>
            <a:endParaRPr kumimoji="1" lang="en-US" altLang="ja-JP" sz="3200" dirty="0">
              <a:latin typeface="Script MT Bold" pitchFamily="66" charset="0"/>
              <a:ea typeface="Malgun Gothic" pitchFamily="34" charset="-127"/>
            </a:endParaRPr>
          </a:p>
          <a:p>
            <a:pPr algn="ctr"/>
            <a:endParaRPr lang="en-US" altLang="ja-JP" sz="3200" dirty="0">
              <a:latin typeface="Script MT Bold" pitchFamily="66" charset="0"/>
              <a:ea typeface="Malgun Gothic" pitchFamily="34" charset="-127"/>
            </a:endParaRPr>
          </a:p>
          <a:p>
            <a:pPr algn="ctr"/>
            <a:endParaRPr kumimoji="1" lang="en-US" altLang="ja-JP" sz="3200" dirty="0">
              <a:latin typeface="Script MT Bold" pitchFamily="66" charset="0"/>
              <a:ea typeface="Malgun Gothic" pitchFamily="34" charset="-127"/>
            </a:endParaRPr>
          </a:p>
          <a:p>
            <a:pPr algn="ctr"/>
            <a:endParaRPr lang="en-US" altLang="ja-JP" sz="3200" dirty="0">
              <a:latin typeface="Script MT Bold" pitchFamily="66" charset="0"/>
              <a:ea typeface="Malgun Gothic" pitchFamily="34" charset="-127"/>
            </a:endParaRPr>
          </a:p>
          <a:p>
            <a:pPr algn="ctr"/>
            <a:endParaRPr kumimoji="1" lang="en-US" altLang="ja-JP" sz="3200" dirty="0">
              <a:latin typeface="Script MT Bold" pitchFamily="66" charset="0"/>
              <a:ea typeface="Malgun Gothic" pitchFamily="34" charset="-127"/>
            </a:endParaRPr>
          </a:p>
          <a:p>
            <a:pPr algn="ctr"/>
            <a:endParaRPr kumimoji="1" lang="en-US" altLang="ja-JP" sz="3200" dirty="0">
              <a:latin typeface="Script MT Bold" pitchFamily="66" charset="0"/>
              <a:ea typeface="Malgun Gothic" pitchFamily="34" charset="-127"/>
            </a:endParaRPr>
          </a:p>
          <a:p>
            <a:pPr algn="ctr"/>
            <a:endParaRPr kumimoji="1" lang="ja-JP" altLang="en-US" sz="3200" dirty="0">
              <a:latin typeface="Script MT Bold" pitchFamily="66" charset="0"/>
              <a:ea typeface="Malgun Gothic" pitchFamily="34" charset="-127"/>
            </a:endParaRPr>
          </a:p>
        </p:txBody>
      </p:sp>
      <p:pic>
        <p:nvPicPr>
          <p:cNvPr id="7" name="コンテンツ プレースホルダ 6" descr="ICU.jpg"/>
          <p:cNvPicPr>
            <a:picLocks noGrp="1" noChangeAspect="1"/>
          </p:cNvPicPr>
          <p:nvPr>
            <p:ph idx="1"/>
          </p:nvPr>
        </p:nvPicPr>
        <p:blipFill>
          <a:blip r:embed="rId3" cstate="print"/>
          <a:stretch>
            <a:fillRect/>
          </a:stretch>
        </p:blipFill>
        <p:spPr>
          <a:xfrm>
            <a:off x="107504" y="5373216"/>
            <a:ext cx="971599" cy="971599"/>
          </a:xfrm>
        </p:spPr>
      </p:pic>
      <p:sp>
        <p:nvSpPr>
          <p:cNvPr id="4" name="日付プレースホルダ 3"/>
          <p:cNvSpPr>
            <a:spLocks noGrp="1"/>
          </p:cNvSpPr>
          <p:nvPr>
            <p:ph type="dt" sz="half" idx="10"/>
          </p:nvPr>
        </p:nvSpPr>
        <p:spPr/>
        <p:txBody>
          <a:bodyPr/>
          <a:lstStyle/>
          <a:p>
            <a:pPr>
              <a:defRPr/>
            </a:pPr>
            <a:fld id="{E14756C2-078B-482E-A75B-A885C79AF38F}" type="datetime1">
              <a:rPr lang="ja-JP" altLang="en-US" smtClean="0"/>
              <a:t>2017/9/17</a:t>
            </a:fld>
            <a:endParaRPr lang="ja-JP" altLang="en-US" dirty="0"/>
          </a:p>
        </p:txBody>
      </p:sp>
      <p:sp>
        <p:nvSpPr>
          <p:cNvPr id="5" name="フッター プレースホルダ 4"/>
          <p:cNvSpPr>
            <a:spLocks noGrp="1"/>
          </p:cNvSpPr>
          <p:nvPr>
            <p:ph type="ftr" sz="quarter" idx="11"/>
          </p:nvPr>
        </p:nvSpPr>
        <p:spPr/>
        <p:txBody>
          <a:bodyPr/>
          <a:lstStyle/>
          <a:p>
            <a:pPr>
              <a:defRPr/>
            </a:pPr>
            <a:r>
              <a:rPr lang="en-US" altLang="ja-JP" dirty="0"/>
              <a:t>Seoul U. </a:t>
            </a:r>
            <a:r>
              <a:rPr lang="en-US" altLang="ja-JP" dirty="0" err="1"/>
              <a:t>Seminer</a:t>
            </a:r>
            <a:endParaRPr lang="ja-JP" altLang="en-US" dirty="0"/>
          </a:p>
        </p:txBody>
      </p:sp>
      <p:pic>
        <p:nvPicPr>
          <p:cNvPr id="8" name="図 7" descr="images.jpg"/>
          <p:cNvPicPr>
            <a:picLocks noChangeAspect="1"/>
          </p:cNvPicPr>
          <p:nvPr/>
        </p:nvPicPr>
        <p:blipFill>
          <a:blip r:embed="rId4" cstate="print"/>
          <a:stretch>
            <a:fillRect/>
          </a:stretch>
        </p:blipFill>
        <p:spPr>
          <a:xfrm>
            <a:off x="5724128" y="2708920"/>
            <a:ext cx="1368152" cy="803789"/>
          </a:xfrm>
          <a:prstGeom prst="rect">
            <a:avLst/>
          </a:prstGeom>
        </p:spPr>
      </p:pic>
      <p:pic>
        <p:nvPicPr>
          <p:cNvPr id="9" name="図 8" descr="kek-logo.gif"/>
          <p:cNvPicPr>
            <a:picLocks noChangeAspect="1"/>
          </p:cNvPicPr>
          <p:nvPr/>
        </p:nvPicPr>
        <p:blipFill>
          <a:blip r:embed="rId5" cstate="print"/>
          <a:stretch>
            <a:fillRect/>
          </a:stretch>
        </p:blipFill>
        <p:spPr>
          <a:xfrm>
            <a:off x="179513" y="764704"/>
            <a:ext cx="1131844" cy="648072"/>
          </a:xfrm>
          <a:prstGeom prst="rect">
            <a:avLst/>
          </a:prstGeom>
        </p:spPr>
      </p:pic>
      <p:pic>
        <p:nvPicPr>
          <p:cNvPr id="10" name="図 9" descr="JAEA.png"/>
          <p:cNvPicPr>
            <a:picLocks noChangeAspect="1"/>
          </p:cNvPicPr>
          <p:nvPr/>
        </p:nvPicPr>
        <p:blipFill>
          <a:blip r:embed="rId6" cstate="print"/>
          <a:stretch>
            <a:fillRect/>
          </a:stretch>
        </p:blipFill>
        <p:spPr>
          <a:xfrm>
            <a:off x="179512" y="1484784"/>
            <a:ext cx="1074118" cy="526926"/>
          </a:xfrm>
          <a:prstGeom prst="rect">
            <a:avLst/>
          </a:prstGeom>
        </p:spPr>
      </p:pic>
      <p:pic>
        <p:nvPicPr>
          <p:cNvPr id="11" name="図 10" descr="osaka.png"/>
          <p:cNvPicPr>
            <a:picLocks noChangeAspect="1"/>
          </p:cNvPicPr>
          <p:nvPr/>
        </p:nvPicPr>
        <p:blipFill>
          <a:blip r:embed="rId7" cstate="print"/>
          <a:stretch>
            <a:fillRect/>
          </a:stretch>
        </p:blipFill>
        <p:spPr>
          <a:xfrm>
            <a:off x="179512" y="4725144"/>
            <a:ext cx="720080" cy="709252"/>
          </a:xfrm>
          <a:prstGeom prst="rect">
            <a:avLst/>
          </a:prstGeom>
        </p:spPr>
      </p:pic>
      <p:pic>
        <p:nvPicPr>
          <p:cNvPr id="12" name="図 11" descr="RIKEN.png"/>
          <p:cNvPicPr>
            <a:picLocks noChangeAspect="1"/>
          </p:cNvPicPr>
          <p:nvPr/>
        </p:nvPicPr>
        <p:blipFill>
          <a:blip r:embed="rId8" cstate="print"/>
          <a:stretch>
            <a:fillRect/>
          </a:stretch>
        </p:blipFill>
        <p:spPr>
          <a:xfrm>
            <a:off x="6012160" y="1268760"/>
            <a:ext cx="827584" cy="1042756"/>
          </a:xfrm>
          <a:prstGeom prst="rect">
            <a:avLst/>
          </a:prstGeom>
        </p:spPr>
      </p:pic>
      <p:pic>
        <p:nvPicPr>
          <p:cNvPr id="13" name="図 12" descr="tokyo.png"/>
          <p:cNvPicPr>
            <a:picLocks noChangeAspect="1"/>
          </p:cNvPicPr>
          <p:nvPr/>
        </p:nvPicPr>
        <p:blipFill>
          <a:blip r:embed="rId9" cstate="print"/>
          <a:stretch>
            <a:fillRect/>
          </a:stretch>
        </p:blipFill>
        <p:spPr>
          <a:xfrm>
            <a:off x="251520" y="2852936"/>
            <a:ext cx="648072" cy="648072"/>
          </a:xfrm>
          <a:prstGeom prst="rect">
            <a:avLst/>
          </a:prstGeom>
        </p:spPr>
      </p:pic>
      <p:pic>
        <p:nvPicPr>
          <p:cNvPr id="14" name="図 13" descr="kyuuusyuu.png"/>
          <p:cNvPicPr>
            <a:picLocks noChangeAspect="1"/>
          </p:cNvPicPr>
          <p:nvPr/>
        </p:nvPicPr>
        <p:blipFill>
          <a:blip r:embed="rId10" cstate="print"/>
          <a:stretch>
            <a:fillRect/>
          </a:stretch>
        </p:blipFill>
        <p:spPr>
          <a:xfrm>
            <a:off x="179512" y="3717032"/>
            <a:ext cx="792088" cy="792088"/>
          </a:xfrm>
          <a:prstGeom prst="rect">
            <a:avLst/>
          </a:prstGeom>
        </p:spPr>
      </p:pic>
      <p:pic>
        <p:nvPicPr>
          <p:cNvPr id="15" name="図 14" descr="yamanashi.jpg"/>
          <p:cNvPicPr>
            <a:picLocks noChangeAspect="1"/>
          </p:cNvPicPr>
          <p:nvPr/>
        </p:nvPicPr>
        <p:blipFill>
          <a:blip r:embed="rId11" cstate="print"/>
          <a:stretch>
            <a:fillRect/>
          </a:stretch>
        </p:blipFill>
        <p:spPr>
          <a:xfrm>
            <a:off x="3059832" y="4437112"/>
            <a:ext cx="929959" cy="1257304"/>
          </a:xfrm>
          <a:prstGeom prst="rect">
            <a:avLst/>
          </a:prstGeom>
        </p:spPr>
      </p:pic>
      <p:pic>
        <p:nvPicPr>
          <p:cNvPr id="16" name="図 15" descr="Seoul.png"/>
          <p:cNvPicPr>
            <a:picLocks noChangeAspect="1"/>
          </p:cNvPicPr>
          <p:nvPr/>
        </p:nvPicPr>
        <p:blipFill>
          <a:blip r:embed="rId12" cstate="print"/>
          <a:stretch>
            <a:fillRect/>
          </a:stretch>
        </p:blipFill>
        <p:spPr>
          <a:xfrm>
            <a:off x="5940152" y="5517232"/>
            <a:ext cx="864096" cy="797231"/>
          </a:xfrm>
          <a:prstGeom prst="rect">
            <a:avLst/>
          </a:prstGeom>
        </p:spPr>
      </p:pic>
      <p:pic>
        <p:nvPicPr>
          <p:cNvPr id="17" name="図 16" descr="rogo.gif"/>
          <p:cNvPicPr>
            <a:picLocks noChangeAspect="1"/>
          </p:cNvPicPr>
          <p:nvPr/>
        </p:nvPicPr>
        <p:blipFill>
          <a:blip r:embed="rId13" cstate="print"/>
          <a:stretch>
            <a:fillRect/>
          </a:stretch>
        </p:blipFill>
        <p:spPr>
          <a:xfrm>
            <a:off x="251520" y="2060848"/>
            <a:ext cx="1152128" cy="453869"/>
          </a:xfrm>
          <a:prstGeom prst="rect">
            <a:avLst/>
          </a:prstGeom>
        </p:spPr>
      </p:pic>
      <p:pic>
        <p:nvPicPr>
          <p:cNvPr id="18" name="図 17" descr="UMASS.png"/>
          <p:cNvPicPr>
            <a:picLocks noChangeAspect="1"/>
          </p:cNvPicPr>
          <p:nvPr/>
        </p:nvPicPr>
        <p:blipFill>
          <a:blip r:embed="rId14" cstate="print"/>
          <a:stretch>
            <a:fillRect/>
          </a:stretch>
        </p:blipFill>
        <p:spPr>
          <a:xfrm>
            <a:off x="5940152" y="4581128"/>
            <a:ext cx="868439" cy="864096"/>
          </a:xfrm>
          <a:prstGeom prst="rect">
            <a:avLst/>
          </a:prstGeom>
        </p:spPr>
      </p:pic>
      <p:sp>
        <p:nvSpPr>
          <p:cNvPr id="19" name="TextBox 24"/>
          <p:cNvSpPr txBox="1"/>
          <p:nvPr/>
        </p:nvSpPr>
        <p:spPr>
          <a:xfrm>
            <a:off x="1331639" y="764704"/>
            <a:ext cx="5414881" cy="1862048"/>
          </a:xfrm>
          <a:prstGeom prst="rect">
            <a:avLst/>
          </a:prstGeom>
          <a:noFill/>
        </p:spPr>
        <p:txBody>
          <a:bodyPr wrap="square" rtlCol="0">
            <a:spAutoFit/>
          </a:bodyPr>
          <a:lstStyle/>
          <a:p>
            <a:pPr>
              <a:lnSpc>
                <a:spcPts val="2300"/>
              </a:lnSpc>
            </a:pPr>
            <a:r>
              <a:rPr lang="en-US" dirty="0">
                <a:solidFill>
                  <a:srgbClr val="000090"/>
                </a:solidFill>
              </a:rPr>
              <a:t>Y. </a:t>
            </a:r>
            <a:r>
              <a:rPr lang="en-US" dirty="0" err="1">
                <a:solidFill>
                  <a:srgbClr val="000090"/>
                </a:solidFill>
              </a:rPr>
              <a:t>Fukao</a:t>
            </a:r>
            <a:r>
              <a:rPr lang="en-US" dirty="0">
                <a:solidFill>
                  <a:srgbClr val="000090"/>
                </a:solidFill>
              </a:rPr>
              <a:t>, Y. </a:t>
            </a:r>
            <a:r>
              <a:rPr lang="en-US" dirty="0" err="1">
                <a:solidFill>
                  <a:srgbClr val="000090"/>
                </a:solidFill>
              </a:rPr>
              <a:t>Ikedo</a:t>
            </a:r>
            <a:r>
              <a:rPr lang="en-US" dirty="0">
                <a:solidFill>
                  <a:srgbClr val="000090"/>
                </a:solidFill>
              </a:rPr>
              <a:t>, </a:t>
            </a:r>
            <a:r>
              <a:rPr lang="en-US" altLang="ja-JP" dirty="0" err="1">
                <a:solidFill>
                  <a:srgbClr val="000090"/>
                </a:solidFill>
              </a:rPr>
              <a:t>T.Ito</a:t>
            </a:r>
            <a:r>
              <a:rPr lang="en-US" altLang="ja-JP" dirty="0">
                <a:solidFill>
                  <a:srgbClr val="000090"/>
                </a:solidFill>
              </a:rPr>
              <a:t>, </a:t>
            </a:r>
            <a:r>
              <a:rPr lang="en-US" dirty="0">
                <a:solidFill>
                  <a:srgbClr val="000090"/>
                </a:solidFill>
              </a:rPr>
              <a:t>R. </a:t>
            </a:r>
            <a:r>
              <a:rPr lang="en-US" dirty="0" err="1">
                <a:solidFill>
                  <a:srgbClr val="000090"/>
                </a:solidFill>
              </a:rPr>
              <a:t>Kadono</a:t>
            </a:r>
            <a:r>
              <a:rPr lang="en-US" dirty="0">
                <a:solidFill>
                  <a:srgbClr val="000090"/>
                </a:solidFill>
              </a:rPr>
              <a:t>, N. Kawamura, </a:t>
            </a:r>
            <a:r>
              <a:rPr lang="en-US" dirty="0" err="1">
                <a:solidFill>
                  <a:srgbClr val="000090"/>
                </a:solidFill>
              </a:rPr>
              <a:t>A.Koda</a:t>
            </a:r>
            <a:r>
              <a:rPr lang="en-US" dirty="0">
                <a:solidFill>
                  <a:srgbClr val="000090"/>
                </a:solidFill>
              </a:rPr>
              <a:t>, K. M. Kojima, T. </a:t>
            </a:r>
            <a:r>
              <a:rPr lang="en-US" dirty="0" err="1">
                <a:solidFill>
                  <a:srgbClr val="000090"/>
                </a:solidFill>
              </a:rPr>
              <a:t>Mibe</a:t>
            </a:r>
            <a:r>
              <a:rPr lang="en-US" dirty="0">
                <a:solidFill>
                  <a:srgbClr val="000090"/>
                </a:solidFill>
              </a:rPr>
              <a:t>, Y. Miyake, </a:t>
            </a:r>
          </a:p>
          <a:p>
            <a:pPr>
              <a:lnSpc>
                <a:spcPts val="2300"/>
              </a:lnSpc>
            </a:pPr>
            <a:r>
              <a:rPr lang="en-US" dirty="0">
                <a:solidFill>
                  <a:srgbClr val="000090"/>
                </a:solidFill>
              </a:rPr>
              <a:t>K. </a:t>
            </a:r>
            <a:r>
              <a:rPr lang="en-US" dirty="0" err="1">
                <a:solidFill>
                  <a:srgbClr val="000090"/>
                </a:solidFill>
              </a:rPr>
              <a:t>Nagamine</a:t>
            </a:r>
            <a:r>
              <a:rPr lang="en-US" dirty="0">
                <a:solidFill>
                  <a:srgbClr val="000090"/>
                </a:solidFill>
              </a:rPr>
              <a:t>, K. </a:t>
            </a:r>
            <a:r>
              <a:rPr lang="en-US" dirty="0" err="1">
                <a:solidFill>
                  <a:srgbClr val="000090"/>
                </a:solidFill>
              </a:rPr>
              <a:t>Nishiyama</a:t>
            </a:r>
            <a:r>
              <a:rPr lang="en-US" dirty="0">
                <a:solidFill>
                  <a:srgbClr val="000090"/>
                </a:solidFill>
              </a:rPr>
              <a:t>, T. </a:t>
            </a:r>
            <a:r>
              <a:rPr lang="en-US" dirty="0" err="1">
                <a:solidFill>
                  <a:srgbClr val="000090"/>
                </a:solidFill>
              </a:rPr>
              <a:t>Ogitsu</a:t>
            </a:r>
            <a:r>
              <a:rPr lang="en-US" dirty="0">
                <a:solidFill>
                  <a:srgbClr val="000090"/>
                </a:solidFill>
              </a:rPr>
              <a:t>, N. Saito,</a:t>
            </a:r>
          </a:p>
          <a:p>
            <a:pPr>
              <a:lnSpc>
                <a:spcPts val="2300"/>
              </a:lnSpc>
            </a:pPr>
            <a:r>
              <a:rPr lang="en-US" dirty="0">
                <a:solidFill>
                  <a:srgbClr val="000090"/>
                </a:solidFill>
              </a:rPr>
              <a:t>K. Sasaki, Y. Sato K. Shimomura, P. </a:t>
            </a:r>
            <a:r>
              <a:rPr lang="en-US" dirty="0" err="1">
                <a:solidFill>
                  <a:srgbClr val="000090"/>
                </a:solidFill>
              </a:rPr>
              <a:t>Strasser</a:t>
            </a:r>
            <a:r>
              <a:rPr lang="en-US" dirty="0">
                <a:solidFill>
                  <a:srgbClr val="000090"/>
                </a:solidFill>
              </a:rPr>
              <a:t>,</a:t>
            </a:r>
            <a:r>
              <a:rPr lang="ja-JP" altLang="en-US" dirty="0">
                <a:solidFill>
                  <a:srgbClr val="000090"/>
                </a:solidFill>
              </a:rPr>
              <a:t>　</a:t>
            </a:r>
            <a:endParaRPr lang="en-US" altLang="ja-JP" dirty="0">
              <a:solidFill>
                <a:srgbClr val="000090"/>
              </a:solidFill>
            </a:endParaRPr>
          </a:p>
          <a:p>
            <a:pPr>
              <a:lnSpc>
                <a:spcPts val="2300"/>
              </a:lnSpc>
            </a:pPr>
            <a:r>
              <a:rPr lang="en-US" dirty="0">
                <a:solidFill>
                  <a:srgbClr val="000090"/>
                </a:solidFill>
              </a:rPr>
              <a:t>A. Toyoda, K. Ueno, </a:t>
            </a:r>
            <a:r>
              <a:rPr lang="en-US" altLang="ja-JP" dirty="0">
                <a:solidFill>
                  <a:srgbClr val="000090"/>
                </a:solidFill>
              </a:rPr>
              <a:t>H.</a:t>
            </a:r>
            <a:r>
              <a:rPr lang="ja-JP" altLang="en-US" dirty="0">
                <a:solidFill>
                  <a:srgbClr val="000090"/>
                </a:solidFill>
              </a:rPr>
              <a:t> </a:t>
            </a:r>
            <a:r>
              <a:rPr lang="en-US" altLang="ja-JP" dirty="0">
                <a:solidFill>
                  <a:srgbClr val="000090"/>
                </a:solidFill>
              </a:rPr>
              <a:t>Yamaguchi,</a:t>
            </a:r>
            <a:r>
              <a:rPr lang="ja-JP" altLang="en-US" dirty="0">
                <a:solidFill>
                  <a:srgbClr val="000090"/>
                </a:solidFill>
              </a:rPr>
              <a:t> </a:t>
            </a:r>
            <a:endParaRPr lang="en-US" altLang="ja-JP" dirty="0">
              <a:solidFill>
                <a:srgbClr val="000090"/>
              </a:solidFill>
            </a:endParaRPr>
          </a:p>
          <a:p>
            <a:pPr>
              <a:lnSpc>
                <a:spcPts val="2300"/>
              </a:lnSpc>
            </a:pPr>
            <a:r>
              <a:rPr lang="en-US" dirty="0">
                <a:solidFill>
                  <a:srgbClr val="000090"/>
                </a:solidFill>
              </a:rPr>
              <a:t>A. Yamamoto, M. Yoshida</a:t>
            </a:r>
          </a:p>
        </p:txBody>
      </p:sp>
      <p:pic>
        <p:nvPicPr>
          <p:cNvPr id="20" name="図 19" descr="東北.png"/>
          <p:cNvPicPr>
            <a:picLocks noChangeAspect="1"/>
          </p:cNvPicPr>
          <p:nvPr/>
        </p:nvPicPr>
        <p:blipFill>
          <a:blip r:embed="rId15" cstate="print"/>
          <a:stretch>
            <a:fillRect/>
          </a:stretch>
        </p:blipFill>
        <p:spPr>
          <a:xfrm>
            <a:off x="6012160" y="3645024"/>
            <a:ext cx="808484" cy="808484"/>
          </a:xfrm>
          <a:prstGeom prst="rect">
            <a:avLst/>
          </a:prstGeom>
        </p:spPr>
      </p:pic>
      <p:pic>
        <p:nvPicPr>
          <p:cNvPr id="21" name="図 20" descr="Ibaraki.jpg"/>
          <p:cNvPicPr>
            <a:picLocks noChangeAspect="1"/>
          </p:cNvPicPr>
          <p:nvPr/>
        </p:nvPicPr>
        <p:blipFill>
          <a:blip r:embed="rId16" cstate="print"/>
          <a:stretch>
            <a:fillRect/>
          </a:stretch>
        </p:blipFill>
        <p:spPr>
          <a:xfrm>
            <a:off x="2843808" y="5373216"/>
            <a:ext cx="1524000" cy="1143000"/>
          </a:xfrm>
          <a:prstGeom prst="rect">
            <a:avLst/>
          </a:prstGeom>
        </p:spPr>
      </p:pic>
      <p:sp>
        <p:nvSpPr>
          <p:cNvPr id="22" name="TextBox 29"/>
          <p:cNvSpPr txBox="1"/>
          <p:nvPr/>
        </p:nvSpPr>
        <p:spPr>
          <a:xfrm>
            <a:off x="1187624" y="5661248"/>
            <a:ext cx="1620167" cy="366126"/>
          </a:xfrm>
          <a:prstGeom prst="rect">
            <a:avLst/>
          </a:prstGeom>
          <a:noFill/>
        </p:spPr>
        <p:txBody>
          <a:bodyPr wrap="square" rtlCol="0">
            <a:spAutoFit/>
          </a:bodyPr>
          <a:lstStyle/>
          <a:p>
            <a:pPr>
              <a:lnSpc>
                <a:spcPts val="2300"/>
              </a:lnSpc>
            </a:pPr>
            <a:r>
              <a:rPr lang="en-US" altLang="ja-JP" dirty="0">
                <a:solidFill>
                  <a:srgbClr val="000090"/>
                </a:solidFill>
              </a:rPr>
              <a:t>K. Kubo</a:t>
            </a:r>
            <a:endParaRPr lang="en-US" dirty="0">
              <a:solidFill>
                <a:srgbClr val="000090"/>
              </a:solidFill>
            </a:endParaRPr>
          </a:p>
        </p:txBody>
      </p:sp>
      <p:sp>
        <p:nvSpPr>
          <p:cNvPr id="23" name="TextBox 29"/>
          <p:cNvSpPr txBox="1"/>
          <p:nvPr/>
        </p:nvSpPr>
        <p:spPr>
          <a:xfrm>
            <a:off x="971600" y="2708920"/>
            <a:ext cx="4968552" cy="977191"/>
          </a:xfrm>
          <a:prstGeom prst="rect">
            <a:avLst/>
          </a:prstGeom>
          <a:noFill/>
        </p:spPr>
        <p:txBody>
          <a:bodyPr wrap="square" rtlCol="0">
            <a:spAutoFit/>
          </a:bodyPr>
          <a:lstStyle/>
          <a:p>
            <a:pPr>
              <a:lnSpc>
                <a:spcPts val="2300"/>
              </a:lnSpc>
            </a:pPr>
            <a:r>
              <a:rPr lang="en-US" altLang="ja-JP" dirty="0">
                <a:solidFill>
                  <a:srgbClr val="000090"/>
                </a:solidFill>
              </a:rPr>
              <a:t>Y. Higashi, T. Higuchi, Y. Matsuda,  T. </a:t>
            </a:r>
            <a:r>
              <a:rPr lang="en-US" altLang="ja-JP" dirty="0" err="1">
                <a:solidFill>
                  <a:srgbClr val="000090"/>
                </a:solidFill>
              </a:rPr>
              <a:t>Mizutani</a:t>
            </a:r>
            <a:r>
              <a:rPr lang="en-US" altLang="ja-JP" dirty="0">
                <a:solidFill>
                  <a:srgbClr val="000090"/>
                </a:solidFill>
              </a:rPr>
              <a:t>, </a:t>
            </a:r>
            <a:r>
              <a:rPr lang="en-US" altLang="ja-JP" dirty="0">
                <a:solidFill>
                  <a:srgbClr val="FF0000"/>
                </a:solidFill>
              </a:rPr>
              <a:t>S. Nishimura</a:t>
            </a:r>
            <a:r>
              <a:rPr lang="en-US" altLang="ja-JP" dirty="0">
                <a:solidFill>
                  <a:srgbClr val="000090"/>
                </a:solidFill>
              </a:rPr>
              <a:t>, </a:t>
            </a:r>
            <a:r>
              <a:rPr lang="en-US" altLang="ja-JP" dirty="0">
                <a:solidFill>
                  <a:srgbClr val="FF0000"/>
                </a:solidFill>
              </a:rPr>
              <a:t>S. </a:t>
            </a:r>
            <a:r>
              <a:rPr lang="en-US" altLang="ja-JP" dirty="0" err="1">
                <a:solidFill>
                  <a:srgbClr val="FF0000"/>
                </a:solidFill>
              </a:rPr>
              <a:t>Seo</a:t>
            </a:r>
            <a:r>
              <a:rPr lang="en-US" altLang="ja-JP" dirty="0">
                <a:solidFill>
                  <a:srgbClr val="000090"/>
                </a:solidFill>
              </a:rPr>
              <a:t>, </a:t>
            </a:r>
            <a:r>
              <a:rPr lang="en-US" altLang="ja-JP" dirty="0">
                <a:solidFill>
                  <a:srgbClr val="FF0000"/>
                </a:solidFill>
              </a:rPr>
              <a:t>T. Tanaka</a:t>
            </a:r>
            <a:r>
              <a:rPr lang="en-US" altLang="ja-JP" dirty="0">
                <a:solidFill>
                  <a:srgbClr val="000090"/>
                </a:solidFill>
              </a:rPr>
              <a:t>,</a:t>
            </a:r>
          </a:p>
          <a:p>
            <a:pPr>
              <a:lnSpc>
                <a:spcPts val="2300"/>
              </a:lnSpc>
            </a:pPr>
            <a:r>
              <a:rPr lang="en-US" altLang="ja-JP" dirty="0">
                <a:solidFill>
                  <a:srgbClr val="000090"/>
                </a:solidFill>
              </a:rPr>
              <a:t>H. A. Torii, </a:t>
            </a:r>
            <a:r>
              <a:rPr lang="en-US" altLang="ja-JP" dirty="0">
                <a:solidFill>
                  <a:srgbClr val="FF0000"/>
                </a:solidFill>
              </a:rPr>
              <a:t>Y. Ueno</a:t>
            </a:r>
            <a:r>
              <a:rPr lang="en-US" altLang="ja-JP" dirty="0">
                <a:solidFill>
                  <a:srgbClr val="000090"/>
                </a:solidFill>
              </a:rPr>
              <a:t>, </a:t>
            </a:r>
            <a:r>
              <a:rPr lang="en-US" altLang="ja-JP" dirty="0">
                <a:solidFill>
                  <a:srgbClr val="FF0000"/>
                </a:solidFill>
              </a:rPr>
              <a:t>D. Yagi</a:t>
            </a:r>
          </a:p>
        </p:txBody>
      </p:sp>
      <p:sp>
        <p:nvSpPr>
          <p:cNvPr id="24" name="TextBox 29"/>
          <p:cNvSpPr txBox="1"/>
          <p:nvPr/>
        </p:nvSpPr>
        <p:spPr>
          <a:xfrm>
            <a:off x="6804248" y="1052736"/>
            <a:ext cx="2088232" cy="1272143"/>
          </a:xfrm>
          <a:prstGeom prst="rect">
            <a:avLst/>
          </a:prstGeom>
          <a:noFill/>
        </p:spPr>
        <p:txBody>
          <a:bodyPr wrap="square" rtlCol="0">
            <a:spAutoFit/>
          </a:bodyPr>
          <a:lstStyle/>
          <a:p>
            <a:pPr>
              <a:lnSpc>
                <a:spcPts val="2300"/>
              </a:lnSpc>
            </a:pPr>
            <a:r>
              <a:rPr lang="en-US" altLang="ja-JP" dirty="0">
                <a:solidFill>
                  <a:srgbClr val="000090"/>
                </a:solidFill>
              </a:rPr>
              <a:t>K. Ishida, </a:t>
            </a:r>
          </a:p>
          <a:p>
            <a:pPr>
              <a:lnSpc>
                <a:spcPts val="2300"/>
              </a:lnSpc>
            </a:pPr>
            <a:r>
              <a:rPr lang="en-US" altLang="ja-JP" dirty="0">
                <a:solidFill>
                  <a:srgbClr val="000090"/>
                </a:solidFill>
              </a:rPr>
              <a:t>M. Iwasaki, </a:t>
            </a:r>
          </a:p>
          <a:p>
            <a:pPr>
              <a:lnSpc>
                <a:spcPts val="2300"/>
              </a:lnSpc>
            </a:pPr>
            <a:r>
              <a:rPr lang="en-US" altLang="ja-JP" dirty="0">
                <a:solidFill>
                  <a:srgbClr val="000090"/>
                </a:solidFill>
              </a:rPr>
              <a:t>O. </a:t>
            </a:r>
            <a:r>
              <a:rPr lang="en-US" altLang="ja-JP" dirty="0" err="1">
                <a:solidFill>
                  <a:srgbClr val="000090"/>
                </a:solidFill>
              </a:rPr>
              <a:t>Kamigaito</a:t>
            </a:r>
            <a:r>
              <a:rPr lang="en-US" altLang="ja-JP" dirty="0">
                <a:solidFill>
                  <a:srgbClr val="000090"/>
                </a:solidFill>
              </a:rPr>
              <a:t>, </a:t>
            </a:r>
          </a:p>
          <a:p>
            <a:pPr>
              <a:lnSpc>
                <a:spcPts val="2300"/>
              </a:lnSpc>
            </a:pPr>
            <a:r>
              <a:rPr lang="en-US" altLang="ja-JP" dirty="0">
                <a:solidFill>
                  <a:srgbClr val="00B050"/>
                </a:solidFill>
              </a:rPr>
              <a:t>S. Kanda</a:t>
            </a:r>
            <a:r>
              <a:rPr lang="en-US" altLang="ja-JP" dirty="0">
                <a:solidFill>
                  <a:srgbClr val="000090"/>
                </a:solidFill>
              </a:rPr>
              <a:t>, </a:t>
            </a:r>
            <a:endParaRPr lang="en-US" dirty="0">
              <a:solidFill>
                <a:srgbClr val="000090"/>
              </a:solidFill>
            </a:endParaRPr>
          </a:p>
        </p:txBody>
      </p:sp>
      <p:sp>
        <p:nvSpPr>
          <p:cNvPr id="25" name="TextBox 29"/>
          <p:cNvSpPr txBox="1"/>
          <p:nvPr/>
        </p:nvSpPr>
        <p:spPr>
          <a:xfrm>
            <a:off x="1043608" y="4725144"/>
            <a:ext cx="1620167" cy="661078"/>
          </a:xfrm>
          <a:prstGeom prst="rect">
            <a:avLst/>
          </a:prstGeom>
          <a:noFill/>
        </p:spPr>
        <p:txBody>
          <a:bodyPr wrap="square" rtlCol="0">
            <a:spAutoFit/>
          </a:bodyPr>
          <a:lstStyle/>
          <a:p>
            <a:pPr>
              <a:lnSpc>
                <a:spcPts val="2300"/>
              </a:lnSpc>
            </a:pPr>
            <a:r>
              <a:rPr lang="en-US" altLang="ja-JP" dirty="0">
                <a:solidFill>
                  <a:srgbClr val="000090"/>
                </a:solidFill>
              </a:rPr>
              <a:t>M. Aoki, </a:t>
            </a:r>
          </a:p>
          <a:p>
            <a:pPr>
              <a:lnSpc>
                <a:spcPts val="2300"/>
              </a:lnSpc>
            </a:pPr>
            <a:r>
              <a:rPr lang="en-US" altLang="ja-JP" dirty="0">
                <a:solidFill>
                  <a:srgbClr val="000090"/>
                </a:solidFill>
              </a:rPr>
              <a:t>D. </a:t>
            </a:r>
            <a:r>
              <a:rPr lang="en-US" altLang="ja-JP" dirty="0" err="1">
                <a:solidFill>
                  <a:srgbClr val="000090"/>
                </a:solidFill>
              </a:rPr>
              <a:t>Tomono</a:t>
            </a:r>
            <a:r>
              <a:rPr lang="en-US" altLang="ja-JP" dirty="0">
                <a:solidFill>
                  <a:srgbClr val="000090"/>
                </a:solidFill>
              </a:rPr>
              <a:t> </a:t>
            </a:r>
          </a:p>
        </p:txBody>
      </p:sp>
      <p:sp>
        <p:nvSpPr>
          <p:cNvPr id="26" name="TextBox 29"/>
          <p:cNvSpPr txBox="1"/>
          <p:nvPr/>
        </p:nvSpPr>
        <p:spPr>
          <a:xfrm>
            <a:off x="4067944" y="5805264"/>
            <a:ext cx="1620167" cy="366126"/>
          </a:xfrm>
          <a:prstGeom prst="rect">
            <a:avLst/>
          </a:prstGeom>
          <a:noFill/>
        </p:spPr>
        <p:txBody>
          <a:bodyPr wrap="square" rtlCol="0">
            <a:spAutoFit/>
          </a:bodyPr>
          <a:lstStyle/>
          <a:p>
            <a:pPr>
              <a:lnSpc>
                <a:spcPts val="2300"/>
              </a:lnSpc>
            </a:pPr>
            <a:r>
              <a:rPr lang="en-US" altLang="ja-JP" dirty="0">
                <a:solidFill>
                  <a:srgbClr val="000090"/>
                </a:solidFill>
              </a:rPr>
              <a:t>H. </a:t>
            </a:r>
            <a:r>
              <a:rPr lang="en-US" altLang="ja-JP" dirty="0" err="1">
                <a:solidFill>
                  <a:srgbClr val="000090"/>
                </a:solidFill>
              </a:rPr>
              <a:t>Iinuma</a:t>
            </a:r>
            <a:endParaRPr lang="en-US" dirty="0">
              <a:solidFill>
                <a:srgbClr val="000090"/>
              </a:solidFill>
            </a:endParaRPr>
          </a:p>
        </p:txBody>
      </p:sp>
      <p:sp>
        <p:nvSpPr>
          <p:cNvPr id="27" name="TextBox 29"/>
          <p:cNvSpPr txBox="1"/>
          <p:nvPr/>
        </p:nvSpPr>
        <p:spPr>
          <a:xfrm>
            <a:off x="3923928" y="4869160"/>
            <a:ext cx="1620167" cy="366126"/>
          </a:xfrm>
          <a:prstGeom prst="rect">
            <a:avLst/>
          </a:prstGeom>
          <a:noFill/>
        </p:spPr>
        <p:txBody>
          <a:bodyPr wrap="square" rtlCol="0">
            <a:spAutoFit/>
          </a:bodyPr>
          <a:lstStyle/>
          <a:p>
            <a:pPr>
              <a:lnSpc>
                <a:spcPts val="2300"/>
              </a:lnSpc>
            </a:pPr>
            <a:r>
              <a:rPr lang="en-US" dirty="0">
                <a:solidFill>
                  <a:srgbClr val="000090"/>
                </a:solidFill>
              </a:rPr>
              <a:t>E. </a:t>
            </a:r>
            <a:r>
              <a:rPr lang="en-US" dirty="0" err="1">
                <a:solidFill>
                  <a:srgbClr val="000090"/>
                </a:solidFill>
              </a:rPr>
              <a:t>Torikai</a:t>
            </a:r>
            <a:endParaRPr lang="en-US" dirty="0">
              <a:solidFill>
                <a:srgbClr val="000090"/>
              </a:solidFill>
            </a:endParaRPr>
          </a:p>
        </p:txBody>
      </p:sp>
      <p:sp>
        <p:nvSpPr>
          <p:cNvPr id="28" name="TextBox 29"/>
          <p:cNvSpPr txBox="1"/>
          <p:nvPr/>
        </p:nvSpPr>
        <p:spPr>
          <a:xfrm>
            <a:off x="1043608" y="3789040"/>
            <a:ext cx="4896544" cy="682238"/>
          </a:xfrm>
          <a:prstGeom prst="rect">
            <a:avLst/>
          </a:prstGeom>
          <a:noFill/>
        </p:spPr>
        <p:txBody>
          <a:bodyPr wrap="square" rtlCol="0">
            <a:spAutoFit/>
          </a:bodyPr>
          <a:lstStyle/>
          <a:p>
            <a:pPr>
              <a:lnSpc>
                <a:spcPts val="2300"/>
              </a:lnSpc>
            </a:pPr>
            <a:r>
              <a:rPr lang="en-US" dirty="0">
                <a:solidFill>
                  <a:srgbClr val="000090"/>
                </a:solidFill>
              </a:rPr>
              <a:t>K. Kawagoe, </a:t>
            </a:r>
            <a:r>
              <a:rPr lang="en-US" dirty="0" err="1">
                <a:solidFill>
                  <a:srgbClr val="000090"/>
                </a:solidFill>
              </a:rPr>
              <a:t>J.Tojo</a:t>
            </a:r>
            <a:r>
              <a:rPr lang="en-US" dirty="0">
                <a:solidFill>
                  <a:srgbClr val="000090"/>
                </a:solidFill>
              </a:rPr>
              <a:t>, T. Yoshioka, T. </a:t>
            </a:r>
            <a:r>
              <a:rPr lang="en-US" dirty="0" err="1">
                <a:solidFill>
                  <a:srgbClr val="000090"/>
                </a:solidFill>
              </a:rPr>
              <a:t>Suehara</a:t>
            </a:r>
            <a:endParaRPr lang="en-US" dirty="0">
              <a:solidFill>
                <a:srgbClr val="000090"/>
              </a:solidFill>
            </a:endParaRPr>
          </a:p>
          <a:p>
            <a:pPr>
              <a:lnSpc>
                <a:spcPts val="2300"/>
              </a:lnSpc>
            </a:pPr>
            <a:r>
              <a:rPr lang="en-US" dirty="0">
                <a:solidFill>
                  <a:srgbClr val="000090"/>
                </a:solidFill>
              </a:rPr>
              <a:t>T.  Yamanaka,  </a:t>
            </a:r>
            <a:r>
              <a:rPr lang="en-US" dirty="0">
                <a:solidFill>
                  <a:srgbClr val="FF0000"/>
                </a:solidFill>
              </a:rPr>
              <a:t>M. </a:t>
            </a:r>
            <a:r>
              <a:rPr lang="en-US" dirty="0" err="1">
                <a:solidFill>
                  <a:srgbClr val="FF0000"/>
                </a:solidFill>
              </a:rPr>
              <a:t>Matama</a:t>
            </a:r>
            <a:r>
              <a:rPr lang="en-US" dirty="0">
                <a:solidFill>
                  <a:srgbClr val="FF0000"/>
                </a:solidFill>
              </a:rPr>
              <a:t>, T. Ito, Y. </a:t>
            </a:r>
            <a:r>
              <a:rPr lang="en-US" dirty="0" err="1">
                <a:solidFill>
                  <a:srgbClr val="FF0000"/>
                </a:solidFill>
              </a:rPr>
              <a:t>Tsutsumi</a:t>
            </a:r>
            <a:endParaRPr lang="en-US" dirty="0">
              <a:solidFill>
                <a:srgbClr val="FF0000"/>
              </a:solidFill>
            </a:endParaRPr>
          </a:p>
        </p:txBody>
      </p:sp>
      <p:sp>
        <p:nvSpPr>
          <p:cNvPr id="29" name="TextBox 29"/>
          <p:cNvSpPr txBox="1"/>
          <p:nvPr/>
        </p:nvSpPr>
        <p:spPr>
          <a:xfrm>
            <a:off x="6948264" y="2708920"/>
            <a:ext cx="1620167" cy="682238"/>
          </a:xfrm>
          <a:prstGeom prst="rect">
            <a:avLst/>
          </a:prstGeom>
          <a:noFill/>
        </p:spPr>
        <p:txBody>
          <a:bodyPr wrap="square" rtlCol="0">
            <a:spAutoFit/>
          </a:bodyPr>
          <a:lstStyle/>
          <a:p>
            <a:pPr>
              <a:lnSpc>
                <a:spcPts val="2300"/>
              </a:lnSpc>
            </a:pPr>
            <a:r>
              <a:rPr lang="en-US" dirty="0">
                <a:solidFill>
                  <a:srgbClr val="000090"/>
                </a:solidFill>
              </a:rPr>
              <a:t>H.M Shimizu</a:t>
            </a:r>
          </a:p>
          <a:p>
            <a:pPr>
              <a:lnSpc>
                <a:spcPts val="2300"/>
              </a:lnSpc>
            </a:pPr>
            <a:r>
              <a:rPr lang="en-US" dirty="0">
                <a:solidFill>
                  <a:srgbClr val="000090"/>
                </a:solidFill>
              </a:rPr>
              <a:t>M. </a:t>
            </a:r>
            <a:r>
              <a:rPr lang="en-US" dirty="0" err="1">
                <a:solidFill>
                  <a:srgbClr val="000090"/>
                </a:solidFill>
              </a:rPr>
              <a:t>Kitaguchi</a:t>
            </a:r>
            <a:endParaRPr lang="en-US" dirty="0">
              <a:solidFill>
                <a:srgbClr val="000090"/>
              </a:solidFill>
            </a:endParaRPr>
          </a:p>
        </p:txBody>
      </p:sp>
      <p:sp>
        <p:nvSpPr>
          <p:cNvPr id="30" name="TextBox 29"/>
          <p:cNvSpPr txBox="1"/>
          <p:nvPr/>
        </p:nvSpPr>
        <p:spPr>
          <a:xfrm>
            <a:off x="6876256" y="3933056"/>
            <a:ext cx="1620167" cy="366126"/>
          </a:xfrm>
          <a:prstGeom prst="rect">
            <a:avLst/>
          </a:prstGeom>
          <a:noFill/>
        </p:spPr>
        <p:txBody>
          <a:bodyPr wrap="square" rtlCol="0">
            <a:spAutoFit/>
          </a:bodyPr>
          <a:lstStyle/>
          <a:p>
            <a:pPr>
              <a:lnSpc>
                <a:spcPts val="2300"/>
              </a:lnSpc>
            </a:pPr>
            <a:r>
              <a:rPr lang="en-US" altLang="ja-JP" dirty="0">
                <a:solidFill>
                  <a:srgbClr val="00B050"/>
                </a:solidFill>
              </a:rPr>
              <a:t>K. S. Tanaka </a:t>
            </a:r>
          </a:p>
        </p:txBody>
      </p:sp>
      <p:sp>
        <p:nvSpPr>
          <p:cNvPr id="31" name="TextBox 29"/>
          <p:cNvSpPr txBox="1"/>
          <p:nvPr/>
        </p:nvSpPr>
        <p:spPr>
          <a:xfrm>
            <a:off x="6948264" y="4869160"/>
            <a:ext cx="1620167" cy="366126"/>
          </a:xfrm>
          <a:prstGeom prst="rect">
            <a:avLst/>
          </a:prstGeom>
          <a:noFill/>
        </p:spPr>
        <p:txBody>
          <a:bodyPr wrap="square" rtlCol="0">
            <a:spAutoFit/>
          </a:bodyPr>
          <a:lstStyle/>
          <a:p>
            <a:pPr>
              <a:lnSpc>
                <a:spcPts val="2300"/>
              </a:lnSpc>
            </a:pPr>
            <a:r>
              <a:rPr lang="en-US" altLang="ja-JP" dirty="0">
                <a:solidFill>
                  <a:srgbClr val="000090"/>
                </a:solidFill>
              </a:rPr>
              <a:t>D. </a:t>
            </a:r>
            <a:r>
              <a:rPr lang="en-US" altLang="ja-JP" dirty="0" err="1">
                <a:solidFill>
                  <a:srgbClr val="000090"/>
                </a:solidFill>
              </a:rPr>
              <a:t>Kawall</a:t>
            </a:r>
            <a:endParaRPr lang="en-US" dirty="0">
              <a:solidFill>
                <a:srgbClr val="000090"/>
              </a:solidFill>
            </a:endParaRPr>
          </a:p>
        </p:txBody>
      </p:sp>
      <p:sp>
        <p:nvSpPr>
          <p:cNvPr id="32" name="TextBox 29"/>
          <p:cNvSpPr txBox="1"/>
          <p:nvPr/>
        </p:nvSpPr>
        <p:spPr>
          <a:xfrm>
            <a:off x="6948264" y="5733256"/>
            <a:ext cx="1620167" cy="366126"/>
          </a:xfrm>
          <a:prstGeom prst="rect">
            <a:avLst/>
          </a:prstGeom>
          <a:noFill/>
        </p:spPr>
        <p:txBody>
          <a:bodyPr wrap="square" rtlCol="0">
            <a:spAutoFit/>
          </a:bodyPr>
          <a:lstStyle/>
          <a:p>
            <a:pPr>
              <a:lnSpc>
                <a:spcPts val="2300"/>
              </a:lnSpc>
            </a:pPr>
            <a:r>
              <a:rPr lang="en-US" dirty="0">
                <a:solidFill>
                  <a:srgbClr val="000090"/>
                </a:solidFill>
              </a:rPr>
              <a:t>S. </a:t>
            </a:r>
            <a:r>
              <a:rPr lang="en-US" dirty="0" err="1">
                <a:solidFill>
                  <a:srgbClr val="000090"/>
                </a:solidFill>
              </a:rPr>
              <a:t>Choi</a:t>
            </a:r>
            <a:endParaRPr lang="en-US" dirty="0">
              <a:solidFill>
                <a:srgbClr val="000090"/>
              </a:solidFill>
            </a:endParaRPr>
          </a:p>
        </p:txBody>
      </p:sp>
    </p:spTree>
    <p:extLst>
      <p:ext uri="{BB962C8B-B14F-4D97-AF65-F5344CB8AC3E}">
        <p14:creationId xmlns:p14="http://schemas.microsoft.com/office/powerpoint/2010/main" val="12174771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日付プレースホルダ 2"/>
          <p:cNvSpPr>
            <a:spLocks noGrp="1"/>
          </p:cNvSpPr>
          <p:nvPr>
            <p:ph type="dt" sz="half" idx="10"/>
          </p:nvPr>
        </p:nvSpPr>
        <p:spPr/>
        <p:txBody>
          <a:bodyPr/>
          <a:lstStyle/>
          <a:p>
            <a:pPr>
              <a:defRPr/>
            </a:pPr>
            <a:fld id="{B65BC948-F0E2-4F2B-AB40-D17C80E7E196}" type="datetime1">
              <a:rPr lang="ja-JP" altLang="en-US" smtClean="0"/>
              <a:t>2017/9/17</a:t>
            </a:fld>
            <a:endParaRPr lang="ja-JP" altLang="en-US"/>
          </a:p>
        </p:txBody>
      </p:sp>
      <p:sp>
        <p:nvSpPr>
          <p:cNvPr id="4" name="フッター プレースホルダ 3"/>
          <p:cNvSpPr>
            <a:spLocks noGrp="1"/>
          </p:cNvSpPr>
          <p:nvPr>
            <p:ph type="ftr" sz="quarter" idx="11"/>
          </p:nvPr>
        </p:nvSpPr>
        <p:spPr/>
        <p:txBody>
          <a:bodyPr/>
          <a:lstStyle/>
          <a:p>
            <a:pPr>
              <a:defRPr/>
            </a:pPr>
            <a:r>
              <a:rPr lang="en-US" altLang="ja-JP"/>
              <a:t>Seoul U. Seminer</a:t>
            </a:r>
            <a:endParaRPr lang="ja-JP" altLang="en-US"/>
          </a:p>
        </p:txBody>
      </p:sp>
      <p:sp>
        <p:nvSpPr>
          <p:cNvPr id="7" name="テキスト ボックス 6"/>
          <p:cNvSpPr txBox="1">
            <a:spLocks noChangeArrowheads="1"/>
          </p:cNvSpPr>
          <p:nvPr/>
        </p:nvSpPr>
        <p:spPr bwMode="auto">
          <a:xfrm>
            <a:off x="251520" y="1052736"/>
            <a:ext cx="8892480" cy="3724096"/>
          </a:xfrm>
          <a:prstGeom prst="rect">
            <a:avLst/>
          </a:prstGeom>
          <a:noFill/>
          <a:ln w="9525">
            <a:noFill/>
            <a:miter lim="800000"/>
            <a:headEnd/>
            <a:tailEnd/>
          </a:ln>
        </p:spPr>
        <p:txBody>
          <a:bodyPr wrap="square">
            <a:spAutoFit/>
          </a:bodyPr>
          <a:lstStyle/>
          <a:p>
            <a:r>
              <a:rPr lang="en-US" altLang="ja-JP" sz="2400" dirty="0" err="1">
                <a:latin typeface="+mn-lt"/>
              </a:rPr>
              <a:t>Muonic</a:t>
            </a:r>
            <a:r>
              <a:rPr lang="en-US" altLang="ja-JP" sz="2400" dirty="0">
                <a:latin typeface="+mn-lt"/>
              </a:rPr>
              <a:t> hydrogen Lamb shift measurement* results 7 </a:t>
            </a:r>
            <a:r>
              <a:rPr lang="en-US" altLang="ja-JP" sz="2400" dirty="0">
                <a:latin typeface="Symbol" pitchFamily="18" charset="2"/>
              </a:rPr>
              <a:t>s</a:t>
            </a:r>
            <a:r>
              <a:rPr lang="en-US" altLang="ja-JP" sz="2400" dirty="0">
                <a:latin typeface="+mn-lt"/>
              </a:rPr>
              <a:t> difference from CODATA on proton radius. Related on this subject, Mu HFS  measurement contributes several insights.</a:t>
            </a:r>
          </a:p>
          <a:p>
            <a:r>
              <a:rPr lang="en-US" altLang="ja-JP" dirty="0">
                <a:solidFill>
                  <a:srgbClr val="00B050"/>
                </a:solidFill>
                <a:latin typeface="Calibri" pitchFamily="34" charset="0"/>
              </a:rPr>
              <a:t>*R. Pohl </a:t>
            </a:r>
            <a:r>
              <a:rPr lang="en-US" altLang="ja-JP" i="1" dirty="0">
                <a:solidFill>
                  <a:srgbClr val="00B050"/>
                </a:solidFill>
                <a:latin typeface="Calibri" pitchFamily="34" charset="0"/>
              </a:rPr>
              <a:t>et al.,</a:t>
            </a:r>
            <a:r>
              <a:rPr lang="en-US" altLang="ja-JP" dirty="0">
                <a:solidFill>
                  <a:srgbClr val="00B050"/>
                </a:solidFill>
                <a:latin typeface="Calibri" pitchFamily="34" charset="0"/>
              </a:rPr>
              <a:t> Nature 466,23(2010)</a:t>
            </a:r>
          </a:p>
          <a:p>
            <a:endParaRPr lang="en-US" altLang="ja-JP" dirty="0">
              <a:latin typeface="Calibri" pitchFamily="34" charset="0"/>
            </a:endParaRPr>
          </a:p>
          <a:p>
            <a:r>
              <a:rPr lang="ja-JP" altLang="en-US" sz="2400" dirty="0">
                <a:latin typeface="Calibri" pitchFamily="34" charset="0"/>
              </a:rPr>
              <a:t>・</a:t>
            </a:r>
            <a:r>
              <a:rPr lang="en-US" altLang="ja-JP" sz="2400" dirty="0">
                <a:latin typeface="Calibri" pitchFamily="34" charset="0"/>
              </a:rPr>
              <a:t>Proton Zemach radius</a:t>
            </a:r>
          </a:p>
          <a:p>
            <a:r>
              <a:rPr lang="en-US" altLang="ja-JP" sz="2400" dirty="0">
                <a:latin typeface="Calibri" pitchFamily="34" charset="0"/>
              </a:rPr>
              <a:t>  can be obtained comparison of   muonium HFS and hydrogen HFS*.</a:t>
            </a:r>
            <a:r>
              <a:rPr lang="en-US" altLang="ja-JP" sz="2400" dirty="0">
                <a:solidFill>
                  <a:srgbClr val="00B050"/>
                </a:solidFill>
              </a:rPr>
              <a:t> </a:t>
            </a:r>
            <a:endParaRPr lang="en-US" altLang="ja-JP" sz="2400" dirty="0">
              <a:solidFill>
                <a:srgbClr val="00B050"/>
              </a:solidFill>
              <a:latin typeface="+mn-lt"/>
            </a:endParaRPr>
          </a:p>
          <a:p>
            <a:r>
              <a:rPr lang="en-US" altLang="ja-JP" sz="2000" dirty="0">
                <a:latin typeface="+mn-lt"/>
              </a:rPr>
              <a:t>*</a:t>
            </a:r>
            <a:r>
              <a:rPr lang="en-US" altLang="ja-JP" sz="2000" dirty="0">
                <a:solidFill>
                  <a:srgbClr val="00B050"/>
                </a:solidFill>
                <a:latin typeface="+mn-lt"/>
              </a:rPr>
              <a:t>SJ. </a:t>
            </a:r>
            <a:r>
              <a:rPr lang="en-US" altLang="ja-JP" sz="2000" dirty="0" err="1">
                <a:solidFill>
                  <a:srgbClr val="00B050"/>
                </a:solidFill>
                <a:latin typeface="+mn-lt"/>
              </a:rPr>
              <a:t>Brodsy</a:t>
            </a:r>
            <a:r>
              <a:rPr lang="en-US" altLang="ja-JP" sz="2000" dirty="0">
                <a:solidFill>
                  <a:srgbClr val="00B050"/>
                </a:solidFill>
                <a:latin typeface="+mn-lt"/>
              </a:rPr>
              <a:t> </a:t>
            </a:r>
            <a:r>
              <a:rPr lang="en-US" altLang="ja-JP" sz="2000" i="1" dirty="0">
                <a:solidFill>
                  <a:srgbClr val="00B050"/>
                </a:solidFill>
                <a:latin typeface="+mn-lt"/>
              </a:rPr>
              <a:t>et al., </a:t>
            </a:r>
            <a:r>
              <a:rPr lang="en-US" altLang="ja-JP" sz="2000" dirty="0">
                <a:solidFill>
                  <a:srgbClr val="00B050"/>
                </a:solidFill>
                <a:latin typeface="+mn-lt"/>
              </a:rPr>
              <a:t>PRL.. 94, 022001 (2005), </a:t>
            </a:r>
          </a:p>
          <a:p>
            <a:endParaRPr lang="en-US" altLang="ja-JP" sz="2000" dirty="0">
              <a:latin typeface="+mn-lt"/>
            </a:endParaRPr>
          </a:p>
          <a:p>
            <a:endParaRPr lang="en-US" altLang="ja-JP" sz="2000" dirty="0">
              <a:latin typeface="+mn-lt"/>
            </a:endParaRPr>
          </a:p>
          <a:p>
            <a:endParaRPr lang="en-US" altLang="ja-JP" sz="2000" dirty="0">
              <a:latin typeface="+mn-lt"/>
            </a:endParaRPr>
          </a:p>
        </p:txBody>
      </p:sp>
      <p:pic>
        <p:nvPicPr>
          <p:cNvPr id="2051" name="Picture 3"/>
          <p:cNvPicPr>
            <a:picLocks noChangeAspect="1" noChangeArrowheads="1"/>
          </p:cNvPicPr>
          <p:nvPr/>
        </p:nvPicPr>
        <p:blipFill>
          <a:blip r:embed="rId2" cstate="print"/>
          <a:srcRect/>
          <a:stretch>
            <a:fillRect/>
          </a:stretch>
        </p:blipFill>
        <p:spPr bwMode="auto">
          <a:xfrm>
            <a:off x="3563888" y="2708920"/>
            <a:ext cx="4236073" cy="440308"/>
          </a:xfrm>
          <a:prstGeom prst="rect">
            <a:avLst/>
          </a:prstGeom>
          <a:noFill/>
          <a:ln w="9525">
            <a:noFill/>
            <a:miter lim="800000"/>
            <a:headEnd/>
            <a:tailEnd/>
          </a:ln>
        </p:spPr>
      </p:pic>
      <p:sp>
        <p:nvSpPr>
          <p:cNvPr id="8" name="タイトル 1"/>
          <p:cNvSpPr txBox="1">
            <a:spLocks/>
          </p:cNvSpPr>
          <p:nvPr/>
        </p:nvSpPr>
        <p:spPr bwMode="auto">
          <a:xfrm>
            <a:off x="-108520" y="17093"/>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kumimoji="1" sz="4400" kern="1200">
                <a:solidFill>
                  <a:schemeClr val="tx1"/>
                </a:solidFill>
                <a:latin typeface="+mj-lt"/>
                <a:ea typeface="+mj-ea"/>
                <a:cs typeface="+mj-cs"/>
              </a:defRPr>
            </a:lvl1pPr>
            <a:lvl2pPr algn="ctr" rtl="0" fontAlgn="base">
              <a:spcBef>
                <a:spcPct val="0"/>
              </a:spcBef>
              <a:spcAft>
                <a:spcPct val="0"/>
              </a:spcAft>
              <a:defRPr kumimoji="1" sz="4400">
                <a:solidFill>
                  <a:schemeClr val="tx1"/>
                </a:solidFill>
                <a:latin typeface="Calibri" pitchFamily="34" charset="0"/>
                <a:ea typeface="ＭＳ Ｐゴシック" pitchFamily="50" charset="-128"/>
              </a:defRPr>
            </a:lvl2pPr>
            <a:lvl3pPr algn="ctr" rtl="0" fontAlgn="base">
              <a:spcBef>
                <a:spcPct val="0"/>
              </a:spcBef>
              <a:spcAft>
                <a:spcPct val="0"/>
              </a:spcAft>
              <a:defRPr kumimoji="1" sz="4400">
                <a:solidFill>
                  <a:schemeClr val="tx1"/>
                </a:solidFill>
                <a:latin typeface="Calibri" pitchFamily="34" charset="0"/>
                <a:ea typeface="ＭＳ Ｐゴシック" pitchFamily="50" charset="-128"/>
              </a:defRPr>
            </a:lvl3pPr>
            <a:lvl4pPr algn="ctr" rtl="0" fontAlgn="base">
              <a:spcBef>
                <a:spcPct val="0"/>
              </a:spcBef>
              <a:spcAft>
                <a:spcPct val="0"/>
              </a:spcAft>
              <a:defRPr kumimoji="1" sz="4400">
                <a:solidFill>
                  <a:schemeClr val="tx1"/>
                </a:solidFill>
                <a:latin typeface="Calibri" pitchFamily="34" charset="0"/>
                <a:ea typeface="ＭＳ Ｐゴシック" pitchFamily="50" charset="-128"/>
              </a:defRPr>
            </a:lvl4pPr>
            <a:lvl5pPr algn="ctr" rtl="0" fontAlgn="base">
              <a:spcBef>
                <a:spcPct val="0"/>
              </a:spcBef>
              <a:spcAft>
                <a:spcPct val="0"/>
              </a:spcAft>
              <a:defRPr kumimoji="1" sz="4400">
                <a:solidFill>
                  <a:schemeClr val="tx1"/>
                </a:solidFill>
                <a:latin typeface="Calibri" pitchFamily="34" charset="0"/>
                <a:ea typeface="ＭＳ Ｐゴシック" pitchFamily="50" charset="-128"/>
              </a:defRPr>
            </a:lvl5pPr>
            <a:lvl6pPr marL="457200" algn="ctr" rtl="0" fontAlgn="base">
              <a:spcBef>
                <a:spcPct val="0"/>
              </a:spcBef>
              <a:spcAft>
                <a:spcPct val="0"/>
              </a:spcAft>
              <a:defRPr kumimoji="1" sz="4400">
                <a:solidFill>
                  <a:schemeClr val="tx1"/>
                </a:solidFill>
                <a:latin typeface="Calibri" pitchFamily="34" charset="0"/>
                <a:ea typeface="ＭＳ Ｐゴシック" pitchFamily="50" charset="-128"/>
              </a:defRPr>
            </a:lvl6pPr>
            <a:lvl7pPr marL="914400" algn="ctr" rtl="0" fontAlgn="base">
              <a:spcBef>
                <a:spcPct val="0"/>
              </a:spcBef>
              <a:spcAft>
                <a:spcPct val="0"/>
              </a:spcAft>
              <a:defRPr kumimoji="1" sz="4400">
                <a:solidFill>
                  <a:schemeClr val="tx1"/>
                </a:solidFill>
                <a:latin typeface="Calibri" pitchFamily="34" charset="0"/>
                <a:ea typeface="ＭＳ Ｐゴシック" pitchFamily="50"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pitchFamily="50"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pitchFamily="50" charset="-128"/>
              </a:defRPr>
            </a:lvl9pPr>
          </a:lstStyle>
          <a:p>
            <a:r>
              <a:rPr lang="en-US" altLang="ja-JP" sz="3200" dirty="0">
                <a:solidFill>
                  <a:schemeClr val="accent2"/>
                </a:solidFill>
              </a:rPr>
              <a:t>3. On proton radius puzzle</a:t>
            </a:r>
            <a:endParaRPr lang="ja-JP" altLang="en-US" sz="3200" dirty="0">
              <a:solidFill>
                <a:schemeClr val="accent2"/>
              </a:solidFill>
            </a:endParaRPr>
          </a:p>
        </p:txBody>
      </p:sp>
    </p:spTree>
    <p:extLst>
      <p:ext uri="{BB962C8B-B14F-4D97-AF65-F5344CB8AC3E}">
        <p14:creationId xmlns:p14="http://schemas.microsoft.com/office/powerpoint/2010/main" val="123770254"/>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52536" y="37628"/>
            <a:ext cx="9721080" cy="758032"/>
          </a:xfrm>
        </p:spPr>
        <p:txBody>
          <a:bodyPr>
            <a:normAutofit/>
          </a:bodyPr>
          <a:lstStyle/>
          <a:p>
            <a:r>
              <a:rPr lang="en-US" altLang="ja-JP" sz="3600" dirty="0"/>
              <a:t>MRI magnet for </a:t>
            </a:r>
            <a:r>
              <a:rPr lang="en-US" altLang="ja-JP" sz="3600" dirty="0" err="1"/>
              <a:t>MuSEUM</a:t>
            </a:r>
            <a:r>
              <a:rPr lang="en-US" altLang="ja-JP" sz="3600" dirty="0"/>
              <a:t> experiment</a:t>
            </a:r>
            <a:endParaRPr kumimoji="1" lang="ja-JP" altLang="en-US" dirty="0"/>
          </a:p>
        </p:txBody>
      </p:sp>
      <p:sp>
        <p:nvSpPr>
          <p:cNvPr id="3" name="コンテンツ プレースホルダー 2"/>
          <p:cNvSpPr>
            <a:spLocks noGrp="1"/>
          </p:cNvSpPr>
          <p:nvPr>
            <p:ph sz="quarter" idx="1"/>
          </p:nvPr>
        </p:nvSpPr>
        <p:spPr>
          <a:xfrm>
            <a:off x="91654" y="667795"/>
            <a:ext cx="5891964" cy="5879222"/>
          </a:xfrm>
        </p:spPr>
        <p:txBody>
          <a:bodyPr>
            <a:noAutofit/>
          </a:bodyPr>
          <a:lstStyle/>
          <a:p>
            <a:r>
              <a:rPr kumimoji="1" lang="en-US" altLang="ja-JP" sz="2000" dirty="0"/>
              <a:t>Second-hand 2.9 T MRI magnet  (March 2013</a:t>
            </a:r>
            <a:r>
              <a:rPr lang="en-US" altLang="ja-JP" sz="2000" dirty="0"/>
              <a:t>)</a:t>
            </a:r>
            <a:endParaRPr kumimoji="1" lang="en-US" altLang="ja-JP" sz="2000" dirty="0"/>
          </a:p>
          <a:p>
            <a:r>
              <a:rPr lang="en-US" altLang="ja-JP" sz="2000" dirty="0"/>
              <a:t>Performance test at</a:t>
            </a:r>
            <a:r>
              <a:rPr kumimoji="1" lang="en-US" altLang="ja-JP" sz="2000" dirty="0"/>
              <a:t> NU1 in 2015</a:t>
            </a:r>
          </a:p>
          <a:p>
            <a:pPr lvl="1"/>
            <a:r>
              <a:rPr lang="en-US" altLang="ja-JP" sz="2000" dirty="0"/>
              <a:t>Feb. 2-16</a:t>
            </a:r>
          </a:p>
          <a:p>
            <a:pPr lvl="2"/>
            <a:r>
              <a:rPr lang="en-US" altLang="ja-JP" sz="2000" dirty="0">
                <a:solidFill>
                  <a:schemeClr val="tx1"/>
                </a:solidFill>
              </a:rPr>
              <a:t>Cooling from R. T.</a:t>
            </a:r>
          </a:p>
          <a:p>
            <a:pPr lvl="1"/>
            <a:r>
              <a:rPr lang="en-US" altLang="ja-JP" sz="2000" dirty="0">
                <a:solidFill>
                  <a:schemeClr val="tx1"/>
                </a:solidFill>
              </a:rPr>
              <a:t>Feb. 24-26</a:t>
            </a:r>
          </a:p>
          <a:p>
            <a:pPr lvl="2"/>
            <a:r>
              <a:rPr lang="en-US" altLang="ja-JP" sz="2000" dirty="0"/>
              <a:t>Shimming test #1</a:t>
            </a:r>
            <a:endParaRPr lang="en-US" altLang="ja-JP" sz="2000" dirty="0">
              <a:solidFill>
                <a:schemeClr val="tx1"/>
              </a:solidFill>
            </a:endParaRPr>
          </a:p>
          <a:p>
            <a:pPr lvl="3"/>
            <a:r>
              <a:rPr lang="en-US" altLang="ja-JP" dirty="0"/>
              <a:t>at 1.5 T, by Oxford (Hitachi medical)</a:t>
            </a:r>
          </a:p>
          <a:p>
            <a:pPr lvl="1"/>
            <a:r>
              <a:rPr lang="en-US" altLang="ja-JP" sz="2000" dirty="0"/>
              <a:t>Feb. 27 - Apr. 20</a:t>
            </a:r>
          </a:p>
          <a:p>
            <a:pPr lvl="2"/>
            <a:r>
              <a:rPr lang="en-US" altLang="ja-JP" sz="2000" dirty="0"/>
              <a:t>Measure</a:t>
            </a:r>
          </a:p>
          <a:p>
            <a:pPr lvl="3"/>
            <a:r>
              <a:rPr lang="en-US" altLang="ja-JP" dirty="0"/>
              <a:t>He evaporation rate</a:t>
            </a:r>
          </a:p>
          <a:p>
            <a:pPr lvl="3"/>
            <a:r>
              <a:rPr lang="en-US" altLang="ja-JP" dirty="0"/>
              <a:t>Long term stability</a:t>
            </a:r>
          </a:p>
          <a:p>
            <a:pPr lvl="1"/>
            <a:r>
              <a:rPr lang="en-US" altLang="ja-JP" sz="2000" dirty="0"/>
              <a:t>Apr. 21-23</a:t>
            </a:r>
          </a:p>
          <a:p>
            <a:pPr lvl="2"/>
            <a:r>
              <a:rPr kumimoji="1" lang="en-US" altLang="ja-JP" sz="2000" dirty="0"/>
              <a:t>Shimming test #2</a:t>
            </a:r>
          </a:p>
          <a:p>
            <a:pPr lvl="3"/>
            <a:r>
              <a:rPr kumimoji="1" lang="en-US" altLang="ja-JP" dirty="0"/>
              <a:t>at 1.7 T, by KEK</a:t>
            </a:r>
          </a:p>
          <a:p>
            <a:pPr lvl="1"/>
            <a:r>
              <a:rPr lang="en-US" altLang="ja-JP" sz="2000" dirty="0"/>
              <a:t>Jun. 17</a:t>
            </a:r>
            <a:endParaRPr kumimoji="1" lang="en-US" altLang="ja-JP" sz="2000" dirty="0"/>
          </a:p>
          <a:p>
            <a:pPr lvl="2"/>
            <a:r>
              <a:rPr lang="en-US" altLang="ja-JP" sz="2000" dirty="0"/>
              <a:t>Quench test</a:t>
            </a:r>
            <a:endParaRPr kumimoji="1" lang="en-US" altLang="ja-JP" sz="2000" dirty="0"/>
          </a:p>
        </p:txBody>
      </p:sp>
      <p:sp>
        <p:nvSpPr>
          <p:cNvPr id="6" name="日付プレースホルダー 5"/>
          <p:cNvSpPr>
            <a:spLocks noGrp="1"/>
          </p:cNvSpPr>
          <p:nvPr>
            <p:ph type="dt" sz="half" idx="10"/>
          </p:nvPr>
        </p:nvSpPr>
        <p:spPr/>
        <p:txBody>
          <a:bodyPr/>
          <a:lstStyle/>
          <a:p>
            <a:pPr>
              <a:defRPr/>
            </a:pPr>
            <a:fld id="{BD8B3823-C3A0-4038-9534-608972C6FF3C}" type="datetime1">
              <a:rPr lang="ja-JP" altLang="en-US" smtClean="0"/>
              <a:t>2017/9/17</a:t>
            </a:fld>
            <a:endParaRPr lang="en-US" altLang="ja-JP" dirty="0"/>
          </a:p>
        </p:txBody>
      </p:sp>
      <p:pic>
        <p:nvPicPr>
          <p:cNvPr id="7" name="図 6" descr="IMG_1450.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19988" y="795660"/>
            <a:ext cx="3430433" cy="2572825"/>
          </a:xfrm>
          <a:prstGeom prst="rect">
            <a:avLst/>
          </a:prstGeom>
        </p:spPr>
      </p:pic>
      <p:pic>
        <p:nvPicPr>
          <p:cNvPr id="9" name="図 8" descr="IMG_1588.jpg"/>
          <p:cNvPicPr>
            <a:picLocks noChangeAspect="1"/>
          </p:cNvPicPr>
          <p:nvPr/>
        </p:nvPicPr>
        <p:blipFill rotWithShape="1">
          <a:blip r:embed="rId4" cstate="print">
            <a:extLst>
              <a:ext uri="{28A0092B-C50C-407E-A947-70E740481C1C}">
                <a14:useLocalDpi xmlns:a14="http://schemas.microsoft.com/office/drawing/2010/main" val="0"/>
              </a:ext>
            </a:extLst>
          </a:blip>
          <a:srcRect l="5512" t="1248"/>
          <a:stretch/>
        </p:blipFill>
        <p:spPr>
          <a:xfrm>
            <a:off x="6204555" y="4627288"/>
            <a:ext cx="2845866" cy="2230712"/>
          </a:xfrm>
          <a:prstGeom prst="rect">
            <a:avLst/>
          </a:prstGeom>
        </p:spPr>
      </p:pic>
      <p:sp>
        <p:nvSpPr>
          <p:cNvPr id="10" name="フッター プレースホルダー 9"/>
          <p:cNvSpPr>
            <a:spLocks noGrp="1"/>
          </p:cNvSpPr>
          <p:nvPr>
            <p:ph type="ftr" sz="quarter" idx="11"/>
          </p:nvPr>
        </p:nvSpPr>
        <p:spPr/>
        <p:txBody>
          <a:bodyPr/>
          <a:lstStyle/>
          <a:p>
            <a:pPr>
              <a:defRPr/>
            </a:pPr>
            <a:r>
              <a:rPr lang="en-US" altLang="ja-JP"/>
              <a:t>Seoul U. Seminer</a:t>
            </a:r>
            <a:endParaRPr lang="en-US" altLang="ja-JP" dirty="0"/>
          </a:p>
        </p:txBody>
      </p:sp>
      <p:pic>
        <p:nvPicPr>
          <p:cNvPr id="12" name="図 11" descr="IMG_3560.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26832" y="3481098"/>
            <a:ext cx="3061368" cy="2296026"/>
          </a:xfrm>
          <a:prstGeom prst="rect">
            <a:avLst/>
          </a:prstGeom>
        </p:spPr>
      </p:pic>
      <p:sp>
        <p:nvSpPr>
          <p:cNvPr id="14" name="フッター プレースホルダー 9"/>
          <p:cNvSpPr txBox="1">
            <a:spLocks/>
          </p:cNvSpPr>
          <p:nvPr/>
        </p:nvSpPr>
        <p:spPr>
          <a:xfrm>
            <a:off x="8226928" y="6297061"/>
            <a:ext cx="770020" cy="365760"/>
          </a:xfrm>
          <a:prstGeom prst="rect">
            <a:avLst/>
          </a:prstGeom>
          <a:solidFill>
            <a:srgbClr val="FFFFFF"/>
          </a:solidFill>
        </p:spPr>
        <p:txBody>
          <a:bodyPr vert="horz"/>
          <a:lstStyle>
            <a:defPPr>
              <a:defRPr lang="ja-JP"/>
            </a:defPPr>
            <a:lvl1pPr algn="r" rtl="0" eaLnBrk="1" fontAlgn="base" latinLnBrk="0" hangingPunct="1">
              <a:spcBef>
                <a:spcPct val="0"/>
              </a:spcBef>
              <a:spcAft>
                <a:spcPct val="0"/>
              </a:spcAft>
              <a:defRPr kumimoji="0" sz="1400" kern="1200">
                <a:solidFill>
                  <a:schemeClr val="tx2"/>
                </a:solidFill>
                <a:latin typeface="Times" pitchFamily="19" charset="0"/>
                <a:ea typeface="Osaka" pitchFamily="19" charset="-128"/>
                <a:cs typeface="Osaka" pitchFamily="19" charset="-128"/>
              </a:defRPr>
            </a:lvl1pPr>
            <a:lvl2pPr marL="457200" algn="l" rtl="0" fontAlgn="base">
              <a:spcBef>
                <a:spcPct val="0"/>
              </a:spcBef>
              <a:spcAft>
                <a:spcPct val="0"/>
              </a:spcAft>
              <a:defRPr kumimoji="1" sz="2400" kern="1200">
                <a:solidFill>
                  <a:schemeClr val="tx1"/>
                </a:solidFill>
                <a:latin typeface="Times" pitchFamily="19" charset="0"/>
                <a:ea typeface="Osaka" pitchFamily="19" charset="-128"/>
                <a:cs typeface="Osaka" pitchFamily="19" charset="-128"/>
              </a:defRPr>
            </a:lvl2pPr>
            <a:lvl3pPr marL="914400" algn="l" rtl="0" fontAlgn="base">
              <a:spcBef>
                <a:spcPct val="0"/>
              </a:spcBef>
              <a:spcAft>
                <a:spcPct val="0"/>
              </a:spcAft>
              <a:defRPr kumimoji="1" sz="2400" kern="1200">
                <a:solidFill>
                  <a:schemeClr val="tx1"/>
                </a:solidFill>
                <a:latin typeface="Times" pitchFamily="19" charset="0"/>
                <a:ea typeface="Osaka" pitchFamily="19" charset="-128"/>
                <a:cs typeface="Osaka" pitchFamily="19" charset="-128"/>
              </a:defRPr>
            </a:lvl3pPr>
            <a:lvl4pPr marL="1371600" algn="l" rtl="0" fontAlgn="base">
              <a:spcBef>
                <a:spcPct val="0"/>
              </a:spcBef>
              <a:spcAft>
                <a:spcPct val="0"/>
              </a:spcAft>
              <a:defRPr kumimoji="1" sz="2400" kern="1200">
                <a:solidFill>
                  <a:schemeClr val="tx1"/>
                </a:solidFill>
                <a:latin typeface="Times" pitchFamily="19" charset="0"/>
                <a:ea typeface="Osaka" pitchFamily="19" charset="-128"/>
                <a:cs typeface="Osaka" pitchFamily="19" charset="-128"/>
              </a:defRPr>
            </a:lvl4pPr>
            <a:lvl5pPr marL="1828800" algn="l" rtl="0" fontAlgn="base">
              <a:spcBef>
                <a:spcPct val="0"/>
              </a:spcBef>
              <a:spcAft>
                <a:spcPct val="0"/>
              </a:spcAft>
              <a:defRPr kumimoji="1" sz="2400" kern="1200">
                <a:solidFill>
                  <a:schemeClr val="tx1"/>
                </a:solidFill>
                <a:latin typeface="Times" pitchFamily="19" charset="0"/>
                <a:ea typeface="Osaka" pitchFamily="19" charset="-128"/>
                <a:cs typeface="Osaka" pitchFamily="19" charset="-128"/>
              </a:defRPr>
            </a:lvl5pPr>
            <a:lvl6pPr marL="2286000" algn="l" defTabSz="457200" rtl="0" eaLnBrk="1" latinLnBrk="0" hangingPunct="1">
              <a:defRPr kumimoji="1" sz="2400" kern="1200">
                <a:solidFill>
                  <a:schemeClr val="tx1"/>
                </a:solidFill>
                <a:latin typeface="Times" pitchFamily="19" charset="0"/>
                <a:ea typeface="Osaka" pitchFamily="19" charset="-128"/>
                <a:cs typeface="Osaka" pitchFamily="19" charset="-128"/>
              </a:defRPr>
            </a:lvl6pPr>
            <a:lvl7pPr marL="2743200" algn="l" defTabSz="457200" rtl="0" eaLnBrk="1" latinLnBrk="0" hangingPunct="1">
              <a:defRPr kumimoji="1" sz="2400" kern="1200">
                <a:solidFill>
                  <a:schemeClr val="tx1"/>
                </a:solidFill>
                <a:latin typeface="Times" pitchFamily="19" charset="0"/>
                <a:ea typeface="Osaka" pitchFamily="19" charset="-128"/>
                <a:cs typeface="Osaka" pitchFamily="19" charset="-128"/>
              </a:defRPr>
            </a:lvl7pPr>
            <a:lvl8pPr marL="3200400" algn="l" defTabSz="457200" rtl="0" eaLnBrk="1" latinLnBrk="0" hangingPunct="1">
              <a:defRPr kumimoji="1" sz="2400" kern="1200">
                <a:solidFill>
                  <a:schemeClr val="tx1"/>
                </a:solidFill>
                <a:latin typeface="Times" pitchFamily="19" charset="0"/>
                <a:ea typeface="Osaka" pitchFamily="19" charset="-128"/>
                <a:cs typeface="Osaka" pitchFamily="19" charset="-128"/>
              </a:defRPr>
            </a:lvl8pPr>
            <a:lvl9pPr marL="3657600" algn="l" defTabSz="457200" rtl="0" eaLnBrk="1" latinLnBrk="0" hangingPunct="1">
              <a:defRPr kumimoji="1" sz="2400" kern="1200">
                <a:solidFill>
                  <a:schemeClr val="tx1"/>
                </a:solidFill>
                <a:latin typeface="Times" pitchFamily="19" charset="0"/>
                <a:ea typeface="Osaka" pitchFamily="19" charset="-128"/>
                <a:cs typeface="Osaka" pitchFamily="19" charset="-128"/>
              </a:defRPr>
            </a:lvl9pPr>
          </a:lstStyle>
          <a:p>
            <a:pPr algn="l">
              <a:defRPr/>
            </a:pPr>
            <a:r>
              <a:rPr lang="en-US" altLang="ja-JP" dirty="0"/>
              <a:t>Quench</a:t>
            </a:r>
          </a:p>
        </p:txBody>
      </p:sp>
      <p:sp>
        <p:nvSpPr>
          <p:cNvPr id="15" name="フッター プレースホルダー 9"/>
          <p:cNvSpPr txBox="1">
            <a:spLocks/>
          </p:cNvSpPr>
          <p:nvPr/>
        </p:nvSpPr>
        <p:spPr>
          <a:xfrm>
            <a:off x="4126832" y="3495486"/>
            <a:ext cx="965199" cy="365760"/>
          </a:xfrm>
          <a:prstGeom prst="rect">
            <a:avLst/>
          </a:prstGeom>
          <a:solidFill>
            <a:srgbClr val="FFFFFF"/>
          </a:solidFill>
        </p:spPr>
        <p:txBody>
          <a:bodyPr vert="horz"/>
          <a:lstStyle>
            <a:defPPr>
              <a:defRPr lang="ja-JP"/>
            </a:defPPr>
            <a:lvl1pPr algn="r" rtl="0" eaLnBrk="1" fontAlgn="base" latinLnBrk="0" hangingPunct="1">
              <a:spcBef>
                <a:spcPct val="0"/>
              </a:spcBef>
              <a:spcAft>
                <a:spcPct val="0"/>
              </a:spcAft>
              <a:defRPr kumimoji="0" sz="1400" kern="1200">
                <a:solidFill>
                  <a:schemeClr val="tx2"/>
                </a:solidFill>
                <a:latin typeface="Times" pitchFamily="19" charset="0"/>
                <a:ea typeface="Osaka" pitchFamily="19" charset="-128"/>
                <a:cs typeface="Osaka" pitchFamily="19" charset="-128"/>
              </a:defRPr>
            </a:lvl1pPr>
            <a:lvl2pPr marL="457200" algn="l" rtl="0" fontAlgn="base">
              <a:spcBef>
                <a:spcPct val="0"/>
              </a:spcBef>
              <a:spcAft>
                <a:spcPct val="0"/>
              </a:spcAft>
              <a:defRPr kumimoji="1" sz="2400" kern="1200">
                <a:solidFill>
                  <a:schemeClr val="tx1"/>
                </a:solidFill>
                <a:latin typeface="Times" pitchFamily="19" charset="0"/>
                <a:ea typeface="Osaka" pitchFamily="19" charset="-128"/>
                <a:cs typeface="Osaka" pitchFamily="19" charset="-128"/>
              </a:defRPr>
            </a:lvl2pPr>
            <a:lvl3pPr marL="914400" algn="l" rtl="0" fontAlgn="base">
              <a:spcBef>
                <a:spcPct val="0"/>
              </a:spcBef>
              <a:spcAft>
                <a:spcPct val="0"/>
              </a:spcAft>
              <a:defRPr kumimoji="1" sz="2400" kern="1200">
                <a:solidFill>
                  <a:schemeClr val="tx1"/>
                </a:solidFill>
                <a:latin typeface="Times" pitchFamily="19" charset="0"/>
                <a:ea typeface="Osaka" pitchFamily="19" charset="-128"/>
                <a:cs typeface="Osaka" pitchFamily="19" charset="-128"/>
              </a:defRPr>
            </a:lvl3pPr>
            <a:lvl4pPr marL="1371600" algn="l" rtl="0" fontAlgn="base">
              <a:spcBef>
                <a:spcPct val="0"/>
              </a:spcBef>
              <a:spcAft>
                <a:spcPct val="0"/>
              </a:spcAft>
              <a:defRPr kumimoji="1" sz="2400" kern="1200">
                <a:solidFill>
                  <a:schemeClr val="tx1"/>
                </a:solidFill>
                <a:latin typeface="Times" pitchFamily="19" charset="0"/>
                <a:ea typeface="Osaka" pitchFamily="19" charset="-128"/>
                <a:cs typeface="Osaka" pitchFamily="19" charset="-128"/>
              </a:defRPr>
            </a:lvl4pPr>
            <a:lvl5pPr marL="1828800" algn="l" rtl="0" fontAlgn="base">
              <a:spcBef>
                <a:spcPct val="0"/>
              </a:spcBef>
              <a:spcAft>
                <a:spcPct val="0"/>
              </a:spcAft>
              <a:defRPr kumimoji="1" sz="2400" kern="1200">
                <a:solidFill>
                  <a:schemeClr val="tx1"/>
                </a:solidFill>
                <a:latin typeface="Times" pitchFamily="19" charset="0"/>
                <a:ea typeface="Osaka" pitchFamily="19" charset="-128"/>
                <a:cs typeface="Osaka" pitchFamily="19" charset="-128"/>
              </a:defRPr>
            </a:lvl5pPr>
            <a:lvl6pPr marL="2286000" algn="l" defTabSz="457200" rtl="0" eaLnBrk="1" latinLnBrk="0" hangingPunct="1">
              <a:defRPr kumimoji="1" sz="2400" kern="1200">
                <a:solidFill>
                  <a:schemeClr val="tx1"/>
                </a:solidFill>
                <a:latin typeface="Times" pitchFamily="19" charset="0"/>
                <a:ea typeface="Osaka" pitchFamily="19" charset="-128"/>
                <a:cs typeface="Osaka" pitchFamily="19" charset="-128"/>
              </a:defRPr>
            </a:lvl6pPr>
            <a:lvl7pPr marL="2743200" algn="l" defTabSz="457200" rtl="0" eaLnBrk="1" latinLnBrk="0" hangingPunct="1">
              <a:defRPr kumimoji="1" sz="2400" kern="1200">
                <a:solidFill>
                  <a:schemeClr val="tx1"/>
                </a:solidFill>
                <a:latin typeface="Times" pitchFamily="19" charset="0"/>
                <a:ea typeface="Osaka" pitchFamily="19" charset="-128"/>
                <a:cs typeface="Osaka" pitchFamily="19" charset="-128"/>
              </a:defRPr>
            </a:lvl7pPr>
            <a:lvl8pPr marL="3200400" algn="l" defTabSz="457200" rtl="0" eaLnBrk="1" latinLnBrk="0" hangingPunct="1">
              <a:defRPr kumimoji="1" sz="2400" kern="1200">
                <a:solidFill>
                  <a:schemeClr val="tx1"/>
                </a:solidFill>
                <a:latin typeface="Times" pitchFamily="19" charset="0"/>
                <a:ea typeface="Osaka" pitchFamily="19" charset="-128"/>
                <a:cs typeface="Osaka" pitchFamily="19" charset="-128"/>
              </a:defRPr>
            </a:lvl8pPr>
            <a:lvl9pPr marL="3657600" algn="l" defTabSz="457200" rtl="0" eaLnBrk="1" latinLnBrk="0" hangingPunct="1">
              <a:defRPr kumimoji="1" sz="2400" kern="1200">
                <a:solidFill>
                  <a:schemeClr val="tx1"/>
                </a:solidFill>
                <a:latin typeface="Times" pitchFamily="19" charset="0"/>
                <a:ea typeface="Osaka" pitchFamily="19" charset="-128"/>
                <a:cs typeface="Osaka" pitchFamily="19" charset="-128"/>
              </a:defRPr>
            </a:lvl9pPr>
          </a:lstStyle>
          <a:p>
            <a:pPr algn="l">
              <a:defRPr/>
            </a:pPr>
            <a:r>
              <a:rPr lang="en-US" altLang="ja-JP" dirty="0"/>
              <a:t>Shimming</a:t>
            </a:r>
          </a:p>
        </p:txBody>
      </p:sp>
      <p:sp>
        <p:nvSpPr>
          <p:cNvPr id="16" name="フッター プレースホルダー 9"/>
          <p:cNvSpPr txBox="1">
            <a:spLocks/>
          </p:cNvSpPr>
          <p:nvPr/>
        </p:nvSpPr>
        <p:spPr>
          <a:xfrm>
            <a:off x="5657516" y="2885440"/>
            <a:ext cx="1294063" cy="365760"/>
          </a:xfrm>
          <a:prstGeom prst="rect">
            <a:avLst/>
          </a:prstGeom>
          <a:solidFill>
            <a:srgbClr val="FFFFFF"/>
          </a:solidFill>
        </p:spPr>
        <p:txBody>
          <a:bodyPr vert="horz"/>
          <a:lstStyle>
            <a:defPPr>
              <a:defRPr lang="ja-JP"/>
            </a:defPPr>
            <a:lvl1pPr algn="r" rtl="0" eaLnBrk="1" fontAlgn="base" latinLnBrk="0" hangingPunct="1">
              <a:spcBef>
                <a:spcPct val="0"/>
              </a:spcBef>
              <a:spcAft>
                <a:spcPct val="0"/>
              </a:spcAft>
              <a:defRPr kumimoji="0" sz="1400" kern="1200">
                <a:solidFill>
                  <a:schemeClr val="tx2"/>
                </a:solidFill>
                <a:latin typeface="Times" pitchFamily="19" charset="0"/>
                <a:ea typeface="Osaka" pitchFamily="19" charset="-128"/>
                <a:cs typeface="Osaka" pitchFamily="19" charset="-128"/>
              </a:defRPr>
            </a:lvl1pPr>
            <a:lvl2pPr marL="457200" algn="l" rtl="0" fontAlgn="base">
              <a:spcBef>
                <a:spcPct val="0"/>
              </a:spcBef>
              <a:spcAft>
                <a:spcPct val="0"/>
              </a:spcAft>
              <a:defRPr kumimoji="1" sz="2400" kern="1200">
                <a:solidFill>
                  <a:schemeClr val="tx1"/>
                </a:solidFill>
                <a:latin typeface="Times" pitchFamily="19" charset="0"/>
                <a:ea typeface="Osaka" pitchFamily="19" charset="-128"/>
                <a:cs typeface="Osaka" pitchFamily="19" charset="-128"/>
              </a:defRPr>
            </a:lvl2pPr>
            <a:lvl3pPr marL="914400" algn="l" rtl="0" fontAlgn="base">
              <a:spcBef>
                <a:spcPct val="0"/>
              </a:spcBef>
              <a:spcAft>
                <a:spcPct val="0"/>
              </a:spcAft>
              <a:defRPr kumimoji="1" sz="2400" kern="1200">
                <a:solidFill>
                  <a:schemeClr val="tx1"/>
                </a:solidFill>
                <a:latin typeface="Times" pitchFamily="19" charset="0"/>
                <a:ea typeface="Osaka" pitchFamily="19" charset="-128"/>
                <a:cs typeface="Osaka" pitchFamily="19" charset="-128"/>
              </a:defRPr>
            </a:lvl3pPr>
            <a:lvl4pPr marL="1371600" algn="l" rtl="0" fontAlgn="base">
              <a:spcBef>
                <a:spcPct val="0"/>
              </a:spcBef>
              <a:spcAft>
                <a:spcPct val="0"/>
              </a:spcAft>
              <a:defRPr kumimoji="1" sz="2400" kern="1200">
                <a:solidFill>
                  <a:schemeClr val="tx1"/>
                </a:solidFill>
                <a:latin typeface="Times" pitchFamily="19" charset="0"/>
                <a:ea typeface="Osaka" pitchFamily="19" charset="-128"/>
                <a:cs typeface="Osaka" pitchFamily="19" charset="-128"/>
              </a:defRPr>
            </a:lvl4pPr>
            <a:lvl5pPr marL="1828800" algn="l" rtl="0" fontAlgn="base">
              <a:spcBef>
                <a:spcPct val="0"/>
              </a:spcBef>
              <a:spcAft>
                <a:spcPct val="0"/>
              </a:spcAft>
              <a:defRPr kumimoji="1" sz="2400" kern="1200">
                <a:solidFill>
                  <a:schemeClr val="tx1"/>
                </a:solidFill>
                <a:latin typeface="Times" pitchFamily="19" charset="0"/>
                <a:ea typeface="Osaka" pitchFamily="19" charset="-128"/>
                <a:cs typeface="Osaka" pitchFamily="19" charset="-128"/>
              </a:defRPr>
            </a:lvl5pPr>
            <a:lvl6pPr marL="2286000" algn="l" defTabSz="457200" rtl="0" eaLnBrk="1" latinLnBrk="0" hangingPunct="1">
              <a:defRPr kumimoji="1" sz="2400" kern="1200">
                <a:solidFill>
                  <a:schemeClr val="tx1"/>
                </a:solidFill>
                <a:latin typeface="Times" pitchFamily="19" charset="0"/>
                <a:ea typeface="Osaka" pitchFamily="19" charset="-128"/>
                <a:cs typeface="Osaka" pitchFamily="19" charset="-128"/>
              </a:defRPr>
            </a:lvl6pPr>
            <a:lvl7pPr marL="2743200" algn="l" defTabSz="457200" rtl="0" eaLnBrk="1" latinLnBrk="0" hangingPunct="1">
              <a:defRPr kumimoji="1" sz="2400" kern="1200">
                <a:solidFill>
                  <a:schemeClr val="tx1"/>
                </a:solidFill>
                <a:latin typeface="Times" pitchFamily="19" charset="0"/>
                <a:ea typeface="Osaka" pitchFamily="19" charset="-128"/>
                <a:cs typeface="Osaka" pitchFamily="19" charset="-128"/>
              </a:defRPr>
            </a:lvl7pPr>
            <a:lvl8pPr marL="3200400" algn="l" defTabSz="457200" rtl="0" eaLnBrk="1" latinLnBrk="0" hangingPunct="1">
              <a:defRPr kumimoji="1" sz="2400" kern="1200">
                <a:solidFill>
                  <a:schemeClr val="tx1"/>
                </a:solidFill>
                <a:latin typeface="Times" pitchFamily="19" charset="0"/>
                <a:ea typeface="Osaka" pitchFamily="19" charset="-128"/>
                <a:cs typeface="Osaka" pitchFamily="19" charset="-128"/>
              </a:defRPr>
            </a:lvl8pPr>
            <a:lvl9pPr marL="3657600" algn="l" defTabSz="457200" rtl="0" eaLnBrk="1" latinLnBrk="0" hangingPunct="1">
              <a:defRPr kumimoji="1" sz="2400" kern="1200">
                <a:solidFill>
                  <a:schemeClr val="tx1"/>
                </a:solidFill>
                <a:latin typeface="Times" pitchFamily="19" charset="0"/>
                <a:ea typeface="Osaka" pitchFamily="19" charset="-128"/>
                <a:cs typeface="Osaka" pitchFamily="19" charset="-128"/>
              </a:defRPr>
            </a:lvl9pPr>
          </a:lstStyle>
          <a:p>
            <a:pPr algn="l">
              <a:defRPr/>
            </a:pPr>
            <a:r>
              <a:rPr lang="en-US" altLang="ja-JP" dirty="0"/>
              <a:t>Magnet at NU1</a:t>
            </a:r>
          </a:p>
        </p:txBody>
      </p:sp>
    </p:spTree>
    <p:extLst>
      <p:ext uri="{BB962C8B-B14F-4D97-AF65-F5344CB8AC3E}">
        <p14:creationId xmlns:p14="http://schemas.microsoft.com/office/powerpoint/2010/main" val="2444332556"/>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43827"/>
            <a:ext cx="8229600" cy="1143000"/>
          </a:xfrm>
        </p:spPr>
        <p:txBody>
          <a:bodyPr>
            <a:normAutofit/>
          </a:bodyPr>
          <a:lstStyle/>
          <a:p>
            <a:r>
              <a:rPr kumimoji="1" lang="en-US" altLang="ja-JP" dirty="0"/>
              <a:t>Long Term Stability</a:t>
            </a:r>
            <a:endParaRPr kumimoji="1" lang="ja-JP" altLang="en-US" dirty="0"/>
          </a:p>
        </p:txBody>
      </p:sp>
      <p:sp>
        <p:nvSpPr>
          <p:cNvPr id="3" name="日付プレースホルダー 2"/>
          <p:cNvSpPr>
            <a:spLocks noGrp="1"/>
          </p:cNvSpPr>
          <p:nvPr>
            <p:ph type="dt" sz="half" idx="10"/>
          </p:nvPr>
        </p:nvSpPr>
        <p:spPr/>
        <p:txBody>
          <a:bodyPr/>
          <a:lstStyle/>
          <a:p>
            <a:pPr>
              <a:defRPr/>
            </a:pPr>
            <a:fld id="{01963443-9A2F-4A14-9CA1-72A18B2222E7}" type="datetime1">
              <a:rPr lang="ja-JP" altLang="en-US" smtClean="0"/>
              <a:t>2017/9/17</a:t>
            </a:fld>
            <a:endParaRPr lang="en-US" altLang="ja-JP" dirty="0"/>
          </a:p>
        </p:txBody>
      </p:sp>
      <p:sp>
        <p:nvSpPr>
          <p:cNvPr id="4" name="コンテンツ プレースホルダー 3"/>
          <p:cNvSpPr>
            <a:spLocks noGrp="1"/>
          </p:cNvSpPr>
          <p:nvPr>
            <p:ph sz="quarter" idx="1"/>
          </p:nvPr>
        </p:nvSpPr>
        <p:spPr>
          <a:xfrm>
            <a:off x="457200" y="737425"/>
            <a:ext cx="8229600" cy="474314"/>
          </a:xfrm>
        </p:spPr>
        <p:txBody>
          <a:bodyPr>
            <a:normAutofit fontScale="92500" lnSpcReduction="20000"/>
          </a:bodyPr>
          <a:lstStyle/>
          <a:p>
            <a:r>
              <a:rPr kumimoji="1" lang="en-US" altLang="ja-JP" dirty="0"/>
              <a:t>2015/3/</a:t>
            </a:r>
            <a:r>
              <a:rPr lang="en-US" altLang="ja-JP" dirty="0"/>
              <a:t>30 </a:t>
            </a:r>
            <a:r>
              <a:rPr kumimoji="1" lang="en-US" altLang="ja-JP" dirty="0"/>
              <a:t>- 4/9</a:t>
            </a:r>
          </a:p>
          <a:p>
            <a:pPr marL="0" indent="0">
              <a:buNone/>
            </a:pPr>
            <a:endParaRPr kumimoji="1" lang="ja-JP" altLang="en-US" dirty="0"/>
          </a:p>
        </p:txBody>
      </p:sp>
      <p:sp>
        <p:nvSpPr>
          <p:cNvPr id="8" name="テキスト ボックス 7"/>
          <p:cNvSpPr txBox="1"/>
          <p:nvPr/>
        </p:nvSpPr>
        <p:spPr>
          <a:xfrm>
            <a:off x="3432753" y="751513"/>
            <a:ext cx="2595307" cy="707886"/>
          </a:xfrm>
          <a:prstGeom prst="rect">
            <a:avLst/>
          </a:prstGeom>
          <a:noFill/>
        </p:spPr>
        <p:txBody>
          <a:bodyPr wrap="none" rtlCol="0">
            <a:spAutoFit/>
          </a:bodyPr>
          <a:lstStyle/>
          <a:p>
            <a:r>
              <a:rPr kumimoji="1" lang="en-US" altLang="ja-JP" sz="2000" dirty="0"/>
              <a:t>Mod. field : 20 </a:t>
            </a:r>
            <a:r>
              <a:rPr kumimoji="1" lang="en-US" altLang="ja-JP" sz="2000" dirty="0" err="1">
                <a:latin typeface="Symbol" charset="2"/>
                <a:cs typeface="Symbol" charset="2"/>
              </a:rPr>
              <a:t>m</a:t>
            </a:r>
            <a:r>
              <a:rPr kumimoji="1" lang="en-US" altLang="ja-JP" sz="2000" dirty="0" err="1"/>
              <a:t>T</a:t>
            </a:r>
            <a:r>
              <a:rPr kumimoji="1" lang="en-US" altLang="ja-JP" sz="2000" dirty="0"/>
              <a:t> p-p,</a:t>
            </a:r>
          </a:p>
          <a:p>
            <a:r>
              <a:rPr kumimoji="1" lang="en-US" altLang="ja-JP" sz="2000" dirty="0"/>
              <a:t>Mod. span : 200 </a:t>
            </a:r>
            <a:r>
              <a:rPr kumimoji="1" lang="en-US" altLang="ja-JP" sz="2000" dirty="0" err="1"/>
              <a:t>ms</a:t>
            </a:r>
            <a:endParaRPr kumimoji="1" lang="ja-JP" altLang="en-US" sz="2000" dirty="0"/>
          </a:p>
        </p:txBody>
      </p:sp>
      <p:sp>
        <p:nvSpPr>
          <p:cNvPr id="9" name="テキスト ボックス 8"/>
          <p:cNvSpPr txBox="1"/>
          <p:nvPr/>
        </p:nvSpPr>
        <p:spPr>
          <a:xfrm>
            <a:off x="6950521" y="1584392"/>
            <a:ext cx="2193479" cy="461665"/>
          </a:xfrm>
          <a:prstGeom prst="rect">
            <a:avLst/>
          </a:prstGeom>
          <a:noFill/>
        </p:spPr>
        <p:txBody>
          <a:bodyPr wrap="none" rtlCol="0">
            <a:spAutoFit/>
          </a:bodyPr>
          <a:lstStyle/>
          <a:p>
            <a:r>
              <a:rPr lang="en-US" altLang="ja-JP" dirty="0"/>
              <a:t>64</a:t>
            </a:r>
            <a:r>
              <a:rPr kumimoji="1" lang="en-US" altLang="ja-JP" dirty="0"/>
              <a:t> Hz / 9.7 days</a:t>
            </a:r>
            <a:endParaRPr kumimoji="1" lang="ja-JP" altLang="en-US" dirty="0"/>
          </a:p>
        </p:txBody>
      </p:sp>
      <p:sp>
        <p:nvSpPr>
          <p:cNvPr id="10" name="テキスト ボックス 9"/>
          <p:cNvSpPr txBox="1"/>
          <p:nvPr/>
        </p:nvSpPr>
        <p:spPr>
          <a:xfrm>
            <a:off x="7022380" y="2752332"/>
            <a:ext cx="1817625" cy="461665"/>
          </a:xfrm>
          <a:prstGeom prst="rect">
            <a:avLst/>
          </a:prstGeom>
          <a:noFill/>
        </p:spPr>
        <p:txBody>
          <a:bodyPr wrap="none" rtlCol="0">
            <a:spAutoFit/>
          </a:bodyPr>
          <a:lstStyle/>
          <a:p>
            <a:r>
              <a:rPr kumimoji="1" lang="en-US" altLang="ja-JP" dirty="0"/>
              <a:t>0.003 ppm /h</a:t>
            </a:r>
            <a:endParaRPr kumimoji="1" lang="ja-JP" altLang="en-US" dirty="0"/>
          </a:p>
        </p:txBody>
      </p:sp>
      <p:sp>
        <p:nvSpPr>
          <p:cNvPr id="11" name="下矢印 10"/>
          <p:cNvSpPr/>
          <p:nvPr/>
        </p:nvSpPr>
        <p:spPr>
          <a:xfrm>
            <a:off x="7591712" y="2109965"/>
            <a:ext cx="569333" cy="540172"/>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2" name="テキスト ボックス 11"/>
          <p:cNvSpPr txBox="1"/>
          <p:nvPr/>
        </p:nvSpPr>
        <p:spPr>
          <a:xfrm>
            <a:off x="6983751" y="4598767"/>
            <a:ext cx="2101857" cy="646331"/>
          </a:xfrm>
          <a:prstGeom prst="rect">
            <a:avLst/>
          </a:prstGeom>
          <a:noFill/>
        </p:spPr>
        <p:txBody>
          <a:bodyPr wrap="none" rtlCol="0">
            <a:spAutoFit/>
          </a:bodyPr>
          <a:lstStyle/>
          <a:p>
            <a:r>
              <a:rPr lang="en-US" altLang="ja-JP" sz="1800" dirty="0"/>
              <a:t>Water </a:t>
            </a:r>
            <a:r>
              <a:rPr kumimoji="1" lang="en-US" altLang="ja-JP" sz="1800" dirty="0"/>
              <a:t>temp. depend.</a:t>
            </a:r>
          </a:p>
          <a:p>
            <a:r>
              <a:rPr kumimoji="1" lang="en-US" altLang="ja-JP" sz="1800" dirty="0"/>
              <a:t>  10.36e-9/℃</a:t>
            </a:r>
            <a:endParaRPr kumimoji="1" lang="ja-JP" altLang="en-US" sz="1800" dirty="0"/>
          </a:p>
        </p:txBody>
      </p:sp>
      <p:sp>
        <p:nvSpPr>
          <p:cNvPr id="13" name="テキスト ボックス 12"/>
          <p:cNvSpPr txBox="1"/>
          <p:nvPr/>
        </p:nvSpPr>
        <p:spPr>
          <a:xfrm>
            <a:off x="6948783" y="5825102"/>
            <a:ext cx="1991200" cy="830997"/>
          </a:xfrm>
          <a:prstGeom prst="rect">
            <a:avLst/>
          </a:prstGeom>
          <a:noFill/>
          <a:ln>
            <a:solidFill>
              <a:schemeClr val="tx1"/>
            </a:solidFill>
          </a:ln>
        </p:spPr>
        <p:txBody>
          <a:bodyPr wrap="none" rtlCol="0">
            <a:spAutoFit/>
          </a:bodyPr>
          <a:lstStyle/>
          <a:p>
            <a:r>
              <a:rPr kumimoji="1" lang="en-US" altLang="ja-JP" dirty="0"/>
              <a:t>Magnet spec.</a:t>
            </a:r>
          </a:p>
          <a:p>
            <a:r>
              <a:rPr lang="en-US" altLang="ja-JP" dirty="0"/>
              <a:t>  &lt; 0.03 ppm/h</a:t>
            </a:r>
            <a:endParaRPr kumimoji="1" lang="ja-JP" altLang="en-US" dirty="0"/>
          </a:p>
        </p:txBody>
      </p:sp>
      <p:pic>
        <p:nvPicPr>
          <p:cNvPr id="5" name="図 4"/>
          <p:cNvPicPr>
            <a:picLocks noChangeAspect="1"/>
          </p:cNvPicPr>
          <p:nvPr/>
        </p:nvPicPr>
        <p:blipFill rotWithShape="1">
          <a:blip r:embed="rId3" cstate="print"/>
          <a:srcRect t="4666" r="2578"/>
          <a:stretch/>
        </p:blipFill>
        <p:spPr>
          <a:xfrm>
            <a:off x="1" y="1885541"/>
            <a:ext cx="6755818" cy="4875624"/>
          </a:xfrm>
          <a:prstGeom prst="rect">
            <a:avLst/>
          </a:prstGeom>
        </p:spPr>
      </p:pic>
      <p:sp>
        <p:nvSpPr>
          <p:cNvPr id="7" name="テキスト ボックス 6"/>
          <p:cNvSpPr txBox="1"/>
          <p:nvPr/>
        </p:nvSpPr>
        <p:spPr>
          <a:xfrm>
            <a:off x="1409504" y="1525247"/>
            <a:ext cx="2392339" cy="369332"/>
          </a:xfrm>
          <a:prstGeom prst="rect">
            <a:avLst/>
          </a:prstGeom>
          <a:noFill/>
        </p:spPr>
        <p:txBody>
          <a:bodyPr wrap="none" rtlCol="0">
            <a:spAutoFit/>
          </a:bodyPr>
          <a:lstStyle/>
          <a:p>
            <a:r>
              <a:rPr lang="en-US" altLang="ja-JP" sz="1800" dirty="0"/>
              <a:t>Temperature calibration</a:t>
            </a:r>
            <a:endParaRPr kumimoji="1" lang="ja-JP" altLang="en-US" sz="1800" dirty="0"/>
          </a:p>
        </p:txBody>
      </p:sp>
      <p:sp>
        <p:nvSpPr>
          <p:cNvPr id="6" name="フッター プレースホルダー 5"/>
          <p:cNvSpPr>
            <a:spLocks noGrp="1"/>
          </p:cNvSpPr>
          <p:nvPr>
            <p:ph type="ftr" sz="quarter" idx="11"/>
          </p:nvPr>
        </p:nvSpPr>
        <p:spPr/>
        <p:txBody>
          <a:bodyPr/>
          <a:lstStyle/>
          <a:p>
            <a:pPr>
              <a:defRPr/>
            </a:pPr>
            <a:r>
              <a:rPr lang="en-US" altLang="ja-JP"/>
              <a:t>Seoul U. Seminer</a:t>
            </a:r>
            <a:endParaRPr lang="en-US" altLang="ja-JP" dirty="0"/>
          </a:p>
        </p:txBody>
      </p:sp>
    </p:spTree>
    <p:extLst>
      <p:ext uri="{BB962C8B-B14F-4D97-AF65-F5344CB8AC3E}">
        <p14:creationId xmlns:p14="http://schemas.microsoft.com/office/powerpoint/2010/main" val="594641120"/>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331243"/>
          </a:xfrm>
        </p:spPr>
        <p:txBody>
          <a:bodyPr>
            <a:normAutofit fontScale="90000"/>
          </a:bodyPr>
          <a:lstStyle/>
          <a:p>
            <a:r>
              <a:rPr kumimoji="1" lang="en-US" altLang="ja-JP" dirty="0"/>
              <a:t>Shim tray, Iron piece</a:t>
            </a:r>
            <a:endParaRPr kumimoji="1" lang="ja-JP" altLang="en-US" dirty="0"/>
          </a:p>
        </p:txBody>
      </p:sp>
      <p:sp>
        <p:nvSpPr>
          <p:cNvPr id="3" name="日付プレースホルダー 2"/>
          <p:cNvSpPr>
            <a:spLocks noGrp="1"/>
          </p:cNvSpPr>
          <p:nvPr>
            <p:ph type="dt" sz="half" idx="10"/>
          </p:nvPr>
        </p:nvSpPr>
        <p:spPr/>
        <p:txBody>
          <a:bodyPr/>
          <a:lstStyle/>
          <a:p>
            <a:pPr>
              <a:defRPr/>
            </a:pPr>
            <a:fld id="{5C283712-DBEB-40F7-AFCE-74E6C51F369A}" type="datetime1">
              <a:rPr lang="ja-JP" altLang="en-US" smtClean="0"/>
              <a:t>2017/9/17</a:t>
            </a:fld>
            <a:endParaRPr lang="en-US" altLang="ja-JP" dirty="0"/>
          </a:p>
        </p:txBody>
      </p:sp>
      <p:sp>
        <p:nvSpPr>
          <p:cNvPr id="5" name="コンテンツ プレースホルダー 4"/>
          <p:cNvSpPr>
            <a:spLocks noGrp="1"/>
          </p:cNvSpPr>
          <p:nvPr>
            <p:ph sz="quarter" idx="1"/>
          </p:nvPr>
        </p:nvSpPr>
        <p:spPr>
          <a:xfrm>
            <a:off x="441325" y="658824"/>
            <a:ext cx="8229600" cy="3479800"/>
          </a:xfrm>
        </p:spPr>
        <p:txBody>
          <a:bodyPr>
            <a:normAutofit/>
          </a:bodyPr>
          <a:lstStyle/>
          <a:p>
            <a:r>
              <a:rPr kumimoji="1" lang="en-US" altLang="ja-JP" sz="2000" dirty="0"/>
              <a:t>24 trays</a:t>
            </a:r>
          </a:p>
          <a:p>
            <a:pPr lvl="1"/>
            <a:r>
              <a:rPr lang="en-US" altLang="ja-JP" sz="2000" dirty="0"/>
              <a:t>24 pockets per each tray (576 pockets in total) </a:t>
            </a:r>
          </a:p>
          <a:p>
            <a:r>
              <a:rPr kumimoji="1" lang="en-US" altLang="ja-JP" sz="2000" dirty="0"/>
              <a:t>Iron piece</a:t>
            </a:r>
          </a:p>
          <a:p>
            <a:pPr lvl="1"/>
            <a:r>
              <a:rPr kumimoji="1" lang="en-US" altLang="ja-JP" sz="2000" dirty="0"/>
              <a:t>W 40 mm, D 30 mm</a:t>
            </a:r>
          </a:p>
          <a:p>
            <a:pPr lvl="1"/>
            <a:r>
              <a:rPr lang="en-US" altLang="ja-JP" sz="2000" dirty="0"/>
              <a:t>Thick and Thin piece (t : 25 </a:t>
            </a:r>
            <a:r>
              <a:rPr lang="en-US" altLang="ja-JP" sz="2000" dirty="0">
                <a:latin typeface="Symbol" charset="2"/>
                <a:cs typeface="Symbol" charset="2"/>
              </a:rPr>
              <a:t>m</a:t>
            </a:r>
            <a:r>
              <a:rPr lang="en-US" altLang="ja-JP" sz="2000" dirty="0"/>
              <a:t>m, 5 </a:t>
            </a:r>
            <a:r>
              <a:rPr lang="en-US" altLang="ja-JP" sz="2000" dirty="0">
                <a:latin typeface="Symbol" charset="2"/>
                <a:cs typeface="Symbol" charset="2"/>
              </a:rPr>
              <a:t>m</a:t>
            </a:r>
            <a:r>
              <a:rPr lang="en-US" altLang="ja-JP" sz="2000" dirty="0"/>
              <a:t>m)</a:t>
            </a:r>
          </a:p>
        </p:txBody>
      </p:sp>
      <p:pic>
        <p:nvPicPr>
          <p:cNvPr id="6" name="図 5" descr="IMG_1414.jpg"/>
          <p:cNvPicPr>
            <a:picLocks noChangeAspect="1"/>
          </p:cNvPicPr>
          <p:nvPr/>
        </p:nvPicPr>
        <p:blipFill rotWithShape="1">
          <a:blip r:embed="rId3" cstate="print">
            <a:extLst>
              <a:ext uri="{28A0092B-C50C-407E-A947-70E740481C1C}">
                <a14:useLocalDpi xmlns:a14="http://schemas.microsoft.com/office/drawing/2010/main" val="0"/>
              </a:ext>
            </a:extLst>
          </a:blip>
          <a:srcRect l="15651" r="10356"/>
          <a:stretch/>
        </p:blipFill>
        <p:spPr>
          <a:xfrm>
            <a:off x="207681" y="2631495"/>
            <a:ext cx="4063999" cy="4119321"/>
          </a:xfrm>
          <a:prstGeom prst="rect">
            <a:avLst/>
          </a:prstGeom>
        </p:spPr>
      </p:pic>
      <p:sp>
        <p:nvSpPr>
          <p:cNvPr id="7" name="テキスト ボックス 6"/>
          <p:cNvSpPr txBox="1"/>
          <p:nvPr/>
        </p:nvSpPr>
        <p:spPr>
          <a:xfrm>
            <a:off x="3763681" y="4306066"/>
            <a:ext cx="300082" cy="369332"/>
          </a:xfrm>
          <a:prstGeom prst="rect">
            <a:avLst/>
          </a:prstGeom>
          <a:solidFill>
            <a:schemeClr val="bg1"/>
          </a:solidFill>
        </p:spPr>
        <p:txBody>
          <a:bodyPr wrap="none" rtlCol="0">
            <a:spAutoFit/>
          </a:bodyPr>
          <a:lstStyle/>
          <a:p>
            <a:r>
              <a:rPr kumimoji="1" lang="en-US" altLang="ja-JP" sz="1800" dirty="0"/>
              <a:t>1</a:t>
            </a:r>
            <a:endParaRPr kumimoji="1" lang="ja-JP" altLang="en-US" sz="1800" dirty="0"/>
          </a:p>
        </p:txBody>
      </p:sp>
      <p:sp>
        <p:nvSpPr>
          <p:cNvPr id="8" name="テキスト ボックス 7"/>
          <p:cNvSpPr txBox="1"/>
          <p:nvPr/>
        </p:nvSpPr>
        <p:spPr>
          <a:xfrm>
            <a:off x="2233331" y="2680466"/>
            <a:ext cx="300082" cy="369332"/>
          </a:xfrm>
          <a:prstGeom prst="rect">
            <a:avLst/>
          </a:prstGeom>
          <a:solidFill>
            <a:schemeClr val="bg1"/>
          </a:solidFill>
        </p:spPr>
        <p:txBody>
          <a:bodyPr wrap="none" rtlCol="0">
            <a:spAutoFit/>
          </a:bodyPr>
          <a:lstStyle/>
          <a:p>
            <a:r>
              <a:rPr kumimoji="1" lang="en-US" altLang="ja-JP" sz="1800" dirty="0"/>
              <a:t>6</a:t>
            </a:r>
            <a:endParaRPr kumimoji="1" lang="ja-JP" altLang="en-US" sz="1800" dirty="0"/>
          </a:p>
        </p:txBody>
      </p:sp>
      <p:sp>
        <p:nvSpPr>
          <p:cNvPr id="9" name="テキスト ボックス 8"/>
          <p:cNvSpPr txBox="1"/>
          <p:nvPr/>
        </p:nvSpPr>
        <p:spPr>
          <a:xfrm>
            <a:off x="115606" y="4340991"/>
            <a:ext cx="415498" cy="369332"/>
          </a:xfrm>
          <a:prstGeom prst="rect">
            <a:avLst/>
          </a:prstGeom>
          <a:solidFill>
            <a:schemeClr val="bg1"/>
          </a:solidFill>
        </p:spPr>
        <p:txBody>
          <a:bodyPr wrap="none" rtlCol="0">
            <a:spAutoFit/>
          </a:bodyPr>
          <a:lstStyle/>
          <a:p>
            <a:r>
              <a:rPr kumimoji="1" lang="en-US" altLang="ja-JP" sz="1800" dirty="0"/>
              <a:t>12</a:t>
            </a:r>
            <a:endParaRPr kumimoji="1" lang="ja-JP" altLang="en-US" sz="1800" dirty="0"/>
          </a:p>
        </p:txBody>
      </p:sp>
      <p:sp>
        <p:nvSpPr>
          <p:cNvPr id="10" name="テキスト ボックス 9"/>
          <p:cNvSpPr txBox="1"/>
          <p:nvPr/>
        </p:nvSpPr>
        <p:spPr>
          <a:xfrm>
            <a:off x="1680881" y="6334891"/>
            <a:ext cx="415498" cy="369332"/>
          </a:xfrm>
          <a:prstGeom prst="rect">
            <a:avLst/>
          </a:prstGeom>
          <a:solidFill>
            <a:schemeClr val="bg1"/>
          </a:solidFill>
        </p:spPr>
        <p:txBody>
          <a:bodyPr wrap="none" rtlCol="0">
            <a:spAutoFit/>
          </a:bodyPr>
          <a:lstStyle/>
          <a:p>
            <a:r>
              <a:rPr kumimoji="1" lang="en-US" altLang="ja-JP" sz="1800" dirty="0"/>
              <a:t>18</a:t>
            </a:r>
            <a:endParaRPr kumimoji="1" lang="ja-JP" altLang="en-US" sz="1800" dirty="0"/>
          </a:p>
        </p:txBody>
      </p:sp>
      <p:sp>
        <p:nvSpPr>
          <p:cNvPr id="11" name="テキスト ボックス 10"/>
          <p:cNvSpPr txBox="1"/>
          <p:nvPr/>
        </p:nvSpPr>
        <p:spPr>
          <a:xfrm>
            <a:off x="3706531" y="4883916"/>
            <a:ext cx="415498" cy="369332"/>
          </a:xfrm>
          <a:prstGeom prst="rect">
            <a:avLst/>
          </a:prstGeom>
          <a:solidFill>
            <a:schemeClr val="bg1"/>
          </a:solidFill>
        </p:spPr>
        <p:txBody>
          <a:bodyPr wrap="none" rtlCol="0">
            <a:spAutoFit/>
          </a:bodyPr>
          <a:lstStyle/>
          <a:p>
            <a:r>
              <a:rPr lang="en-US" altLang="ja-JP" sz="1800" dirty="0"/>
              <a:t>24</a:t>
            </a:r>
            <a:endParaRPr kumimoji="1" lang="ja-JP" altLang="en-US" sz="1800" dirty="0"/>
          </a:p>
        </p:txBody>
      </p:sp>
      <p:sp>
        <p:nvSpPr>
          <p:cNvPr id="12" name="テキスト ボックス 11"/>
          <p:cNvSpPr txBox="1"/>
          <p:nvPr/>
        </p:nvSpPr>
        <p:spPr>
          <a:xfrm>
            <a:off x="3652556" y="5353816"/>
            <a:ext cx="415498" cy="369332"/>
          </a:xfrm>
          <a:prstGeom prst="rect">
            <a:avLst/>
          </a:prstGeom>
          <a:solidFill>
            <a:schemeClr val="bg1"/>
          </a:solidFill>
        </p:spPr>
        <p:txBody>
          <a:bodyPr wrap="none" rtlCol="0">
            <a:spAutoFit/>
          </a:bodyPr>
          <a:lstStyle/>
          <a:p>
            <a:r>
              <a:rPr lang="en-US" altLang="ja-JP" sz="1800" dirty="0"/>
              <a:t>23</a:t>
            </a:r>
            <a:endParaRPr kumimoji="1" lang="ja-JP" altLang="en-US" sz="1800" dirty="0"/>
          </a:p>
        </p:txBody>
      </p:sp>
      <p:sp>
        <p:nvSpPr>
          <p:cNvPr id="13" name="テキスト ボックス 12"/>
          <p:cNvSpPr txBox="1"/>
          <p:nvPr/>
        </p:nvSpPr>
        <p:spPr>
          <a:xfrm>
            <a:off x="3408081" y="5776091"/>
            <a:ext cx="415498" cy="369332"/>
          </a:xfrm>
          <a:prstGeom prst="rect">
            <a:avLst/>
          </a:prstGeom>
          <a:solidFill>
            <a:schemeClr val="bg1"/>
          </a:solidFill>
        </p:spPr>
        <p:txBody>
          <a:bodyPr wrap="none" rtlCol="0">
            <a:spAutoFit/>
          </a:bodyPr>
          <a:lstStyle/>
          <a:p>
            <a:r>
              <a:rPr lang="en-US" altLang="ja-JP" sz="1800" dirty="0"/>
              <a:t>22</a:t>
            </a:r>
            <a:endParaRPr kumimoji="1" lang="ja-JP" altLang="en-US" sz="1800" dirty="0"/>
          </a:p>
        </p:txBody>
      </p:sp>
      <p:sp>
        <p:nvSpPr>
          <p:cNvPr id="14" name="テキスト ボックス 13"/>
          <p:cNvSpPr txBox="1"/>
          <p:nvPr/>
        </p:nvSpPr>
        <p:spPr>
          <a:xfrm>
            <a:off x="3058831" y="6061841"/>
            <a:ext cx="415498" cy="369332"/>
          </a:xfrm>
          <a:prstGeom prst="rect">
            <a:avLst/>
          </a:prstGeom>
          <a:solidFill>
            <a:schemeClr val="bg1"/>
          </a:solidFill>
        </p:spPr>
        <p:txBody>
          <a:bodyPr wrap="none" rtlCol="0">
            <a:spAutoFit/>
          </a:bodyPr>
          <a:lstStyle/>
          <a:p>
            <a:r>
              <a:rPr lang="en-US" altLang="ja-JP" sz="1800" dirty="0"/>
              <a:t>21</a:t>
            </a:r>
            <a:endParaRPr kumimoji="1" lang="ja-JP" altLang="en-US" sz="1800" dirty="0"/>
          </a:p>
        </p:txBody>
      </p:sp>
      <p:sp>
        <p:nvSpPr>
          <p:cNvPr id="15" name="テキスト ボックス 14"/>
          <p:cNvSpPr txBox="1"/>
          <p:nvPr/>
        </p:nvSpPr>
        <p:spPr>
          <a:xfrm>
            <a:off x="2630206" y="6220591"/>
            <a:ext cx="415498" cy="369332"/>
          </a:xfrm>
          <a:prstGeom prst="rect">
            <a:avLst/>
          </a:prstGeom>
          <a:solidFill>
            <a:schemeClr val="bg1"/>
          </a:solidFill>
        </p:spPr>
        <p:txBody>
          <a:bodyPr wrap="none" rtlCol="0">
            <a:spAutoFit/>
          </a:bodyPr>
          <a:lstStyle/>
          <a:p>
            <a:r>
              <a:rPr lang="en-US" altLang="ja-JP" sz="1800" dirty="0"/>
              <a:t>20</a:t>
            </a:r>
            <a:endParaRPr kumimoji="1" lang="ja-JP" altLang="en-US" sz="1800" dirty="0"/>
          </a:p>
        </p:txBody>
      </p:sp>
      <p:sp>
        <p:nvSpPr>
          <p:cNvPr id="16" name="テキスト ボックス 15"/>
          <p:cNvSpPr txBox="1"/>
          <p:nvPr/>
        </p:nvSpPr>
        <p:spPr>
          <a:xfrm>
            <a:off x="2153956" y="6363466"/>
            <a:ext cx="415498" cy="369332"/>
          </a:xfrm>
          <a:prstGeom prst="rect">
            <a:avLst/>
          </a:prstGeom>
          <a:solidFill>
            <a:schemeClr val="bg1"/>
          </a:solidFill>
        </p:spPr>
        <p:txBody>
          <a:bodyPr wrap="none" rtlCol="0">
            <a:spAutoFit/>
          </a:bodyPr>
          <a:lstStyle/>
          <a:p>
            <a:r>
              <a:rPr lang="en-US" altLang="ja-JP" sz="1800" dirty="0"/>
              <a:t>19</a:t>
            </a:r>
            <a:endParaRPr kumimoji="1" lang="ja-JP" altLang="en-US" sz="1800" dirty="0"/>
          </a:p>
        </p:txBody>
      </p:sp>
      <p:sp>
        <p:nvSpPr>
          <p:cNvPr id="19" name="テキスト ボックス 18"/>
          <p:cNvSpPr txBox="1"/>
          <p:nvPr/>
        </p:nvSpPr>
        <p:spPr>
          <a:xfrm>
            <a:off x="1277656" y="6249166"/>
            <a:ext cx="415498" cy="369332"/>
          </a:xfrm>
          <a:prstGeom prst="rect">
            <a:avLst/>
          </a:prstGeom>
          <a:solidFill>
            <a:schemeClr val="bg1"/>
          </a:solidFill>
        </p:spPr>
        <p:txBody>
          <a:bodyPr wrap="none" rtlCol="0">
            <a:spAutoFit/>
          </a:bodyPr>
          <a:lstStyle/>
          <a:p>
            <a:r>
              <a:rPr kumimoji="1" lang="en-US" altLang="ja-JP" sz="1800" dirty="0"/>
              <a:t>17</a:t>
            </a:r>
            <a:endParaRPr kumimoji="1" lang="ja-JP" altLang="en-US" sz="1800" dirty="0"/>
          </a:p>
        </p:txBody>
      </p:sp>
      <p:sp>
        <p:nvSpPr>
          <p:cNvPr id="20" name="テキスト ボックス 19"/>
          <p:cNvSpPr txBox="1"/>
          <p:nvPr/>
        </p:nvSpPr>
        <p:spPr>
          <a:xfrm>
            <a:off x="826806" y="6020566"/>
            <a:ext cx="415498" cy="369332"/>
          </a:xfrm>
          <a:prstGeom prst="rect">
            <a:avLst/>
          </a:prstGeom>
          <a:solidFill>
            <a:schemeClr val="bg1"/>
          </a:solidFill>
        </p:spPr>
        <p:txBody>
          <a:bodyPr wrap="none" rtlCol="0">
            <a:spAutoFit/>
          </a:bodyPr>
          <a:lstStyle/>
          <a:p>
            <a:r>
              <a:rPr kumimoji="1" lang="en-US" altLang="ja-JP" sz="1800" dirty="0"/>
              <a:t>16</a:t>
            </a:r>
            <a:endParaRPr kumimoji="1" lang="ja-JP" altLang="en-US" sz="1800" dirty="0"/>
          </a:p>
        </p:txBody>
      </p:sp>
      <p:sp>
        <p:nvSpPr>
          <p:cNvPr id="21" name="テキスト ボックス 20"/>
          <p:cNvSpPr txBox="1"/>
          <p:nvPr/>
        </p:nvSpPr>
        <p:spPr>
          <a:xfrm>
            <a:off x="455331" y="5696716"/>
            <a:ext cx="415498" cy="369332"/>
          </a:xfrm>
          <a:prstGeom prst="rect">
            <a:avLst/>
          </a:prstGeom>
          <a:solidFill>
            <a:schemeClr val="bg1"/>
          </a:solidFill>
        </p:spPr>
        <p:txBody>
          <a:bodyPr wrap="none" rtlCol="0">
            <a:spAutoFit/>
          </a:bodyPr>
          <a:lstStyle/>
          <a:p>
            <a:r>
              <a:rPr kumimoji="1" lang="en-US" altLang="ja-JP" sz="1800" dirty="0"/>
              <a:t>15</a:t>
            </a:r>
            <a:endParaRPr kumimoji="1" lang="ja-JP" altLang="en-US" sz="1800" dirty="0"/>
          </a:p>
        </p:txBody>
      </p:sp>
      <p:sp>
        <p:nvSpPr>
          <p:cNvPr id="22" name="テキスト ボックス 21"/>
          <p:cNvSpPr txBox="1"/>
          <p:nvPr/>
        </p:nvSpPr>
        <p:spPr>
          <a:xfrm>
            <a:off x="210856" y="5309366"/>
            <a:ext cx="415498" cy="369332"/>
          </a:xfrm>
          <a:prstGeom prst="rect">
            <a:avLst/>
          </a:prstGeom>
          <a:solidFill>
            <a:schemeClr val="bg1"/>
          </a:solidFill>
        </p:spPr>
        <p:txBody>
          <a:bodyPr wrap="none" rtlCol="0">
            <a:spAutoFit/>
          </a:bodyPr>
          <a:lstStyle/>
          <a:p>
            <a:r>
              <a:rPr kumimoji="1" lang="en-US" altLang="ja-JP" sz="1800" dirty="0"/>
              <a:t>14</a:t>
            </a:r>
            <a:endParaRPr kumimoji="1" lang="ja-JP" altLang="en-US" sz="1800" dirty="0"/>
          </a:p>
        </p:txBody>
      </p:sp>
      <p:sp>
        <p:nvSpPr>
          <p:cNvPr id="23" name="テキスト ボックス 22"/>
          <p:cNvSpPr txBox="1"/>
          <p:nvPr/>
        </p:nvSpPr>
        <p:spPr>
          <a:xfrm>
            <a:off x="93381" y="4810891"/>
            <a:ext cx="415498" cy="369332"/>
          </a:xfrm>
          <a:prstGeom prst="rect">
            <a:avLst/>
          </a:prstGeom>
          <a:solidFill>
            <a:schemeClr val="bg1"/>
          </a:solidFill>
        </p:spPr>
        <p:txBody>
          <a:bodyPr wrap="none" rtlCol="0">
            <a:spAutoFit/>
          </a:bodyPr>
          <a:lstStyle/>
          <a:p>
            <a:r>
              <a:rPr kumimoji="1" lang="en-US" altLang="ja-JP" sz="1800" dirty="0"/>
              <a:t>13</a:t>
            </a:r>
            <a:endParaRPr kumimoji="1" lang="ja-JP" altLang="en-US" sz="1800" dirty="0"/>
          </a:p>
        </p:txBody>
      </p:sp>
      <p:sp>
        <p:nvSpPr>
          <p:cNvPr id="24" name="テキスト ボックス 23"/>
          <p:cNvSpPr txBox="1"/>
          <p:nvPr/>
        </p:nvSpPr>
        <p:spPr>
          <a:xfrm>
            <a:off x="218471" y="3775965"/>
            <a:ext cx="407045" cy="369332"/>
          </a:xfrm>
          <a:prstGeom prst="rect">
            <a:avLst/>
          </a:prstGeom>
          <a:solidFill>
            <a:schemeClr val="bg1"/>
          </a:solidFill>
        </p:spPr>
        <p:txBody>
          <a:bodyPr wrap="none" rtlCol="0">
            <a:spAutoFit/>
          </a:bodyPr>
          <a:lstStyle/>
          <a:p>
            <a:r>
              <a:rPr kumimoji="1" lang="en-US" altLang="ja-JP" sz="1800" dirty="0"/>
              <a:t>11</a:t>
            </a:r>
            <a:endParaRPr kumimoji="1" lang="ja-JP" altLang="en-US" sz="1800" dirty="0"/>
          </a:p>
        </p:txBody>
      </p:sp>
      <p:sp>
        <p:nvSpPr>
          <p:cNvPr id="25" name="テキスト ボックス 24"/>
          <p:cNvSpPr txBox="1"/>
          <p:nvPr/>
        </p:nvSpPr>
        <p:spPr>
          <a:xfrm>
            <a:off x="450246" y="3404490"/>
            <a:ext cx="415498" cy="369332"/>
          </a:xfrm>
          <a:prstGeom prst="rect">
            <a:avLst/>
          </a:prstGeom>
          <a:solidFill>
            <a:schemeClr val="bg1"/>
          </a:solidFill>
        </p:spPr>
        <p:txBody>
          <a:bodyPr wrap="none" rtlCol="0">
            <a:spAutoFit/>
          </a:bodyPr>
          <a:lstStyle/>
          <a:p>
            <a:r>
              <a:rPr kumimoji="1" lang="en-US" altLang="ja-JP" sz="1800" dirty="0"/>
              <a:t>10</a:t>
            </a:r>
            <a:endParaRPr kumimoji="1" lang="ja-JP" altLang="en-US" sz="1800" dirty="0"/>
          </a:p>
        </p:txBody>
      </p:sp>
      <p:sp>
        <p:nvSpPr>
          <p:cNvPr id="26" name="テキスト ボックス 25"/>
          <p:cNvSpPr txBox="1"/>
          <p:nvPr/>
        </p:nvSpPr>
        <p:spPr>
          <a:xfrm>
            <a:off x="793146" y="3080640"/>
            <a:ext cx="300082" cy="369332"/>
          </a:xfrm>
          <a:prstGeom prst="rect">
            <a:avLst/>
          </a:prstGeom>
          <a:solidFill>
            <a:schemeClr val="bg1"/>
          </a:solidFill>
        </p:spPr>
        <p:txBody>
          <a:bodyPr wrap="none" rtlCol="0">
            <a:spAutoFit/>
          </a:bodyPr>
          <a:lstStyle/>
          <a:p>
            <a:r>
              <a:rPr kumimoji="1" lang="en-US" altLang="ja-JP" sz="1800" dirty="0"/>
              <a:t>9</a:t>
            </a:r>
            <a:endParaRPr kumimoji="1" lang="ja-JP" altLang="en-US" sz="1800" dirty="0"/>
          </a:p>
        </p:txBody>
      </p:sp>
      <p:sp>
        <p:nvSpPr>
          <p:cNvPr id="27" name="テキスト ボックス 26"/>
          <p:cNvSpPr txBox="1"/>
          <p:nvPr/>
        </p:nvSpPr>
        <p:spPr>
          <a:xfrm>
            <a:off x="1167796" y="2804415"/>
            <a:ext cx="300082" cy="369332"/>
          </a:xfrm>
          <a:prstGeom prst="rect">
            <a:avLst/>
          </a:prstGeom>
          <a:solidFill>
            <a:schemeClr val="bg1"/>
          </a:solidFill>
        </p:spPr>
        <p:txBody>
          <a:bodyPr wrap="none" rtlCol="0">
            <a:spAutoFit/>
          </a:bodyPr>
          <a:lstStyle/>
          <a:p>
            <a:r>
              <a:rPr kumimoji="1" lang="en-US" altLang="ja-JP" sz="1800" dirty="0"/>
              <a:t>8</a:t>
            </a:r>
            <a:endParaRPr kumimoji="1" lang="ja-JP" altLang="en-US" sz="1800" dirty="0"/>
          </a:p>
        </p:txBody>
      </p:sp>
      <p:sp>
        <p:nvSpPr>
          <p:cNvPr id="28" name="テキスト ボックス 27"/>
          <p:cNvSpPr txBox="1"/>
          <p:nvPr/>
        </p:nvSpPr>
        <p:spPr>
          <a:xfrm>
            <a:off x="1685321" y="2686940"/>
            <a:ext cx="300082" cy="369332"/>
          </a:xfrm>
          <a:prstGeom prst="rect">
            <a:avLst/>
          </a:prstGeom>
          <a:solidFill>
            <a:schemeClr val="bg1"/>
          </a:solidFill>
        </p:spPr>
        <p:txBody>
          <a:bodyPr wrap="none" rtlCol="0">
            <a:spAutoFit/>
          </a:bodyPr>
          <a:lstStyle/>
          <a:p>
            <a:r>
              <a:rPr kumimoji="1" lang="en-US" altLang="ja-JP" sz="1800" dirty="0"/>
              <a:t>7</a:t>
            </a:r>
            <a:endParaRPr kumimoji="1" lang="ja-JP" altLang="en-US" sz="1800" dirty="0"/>
          </a:p>
        </p:txBody>
      </p:sp>
      <p:sp>
        <p:nvSpPr>
          <p:cNvPr id="29" name="テキスト ボックス 28"/>
          <p:cNvSpPr txBox="1"/>
          <p:nvPr/>
        </p:nvSpPr>
        <p:spPr>
          <a:xfrm>
            <a:off x="2647346" y="2791715"/>
            <a:ext cx="300082" cy="369332"/>
          </a:xfrm>
          <a:prstGeom prst="rect">
            <a:avLst/>
          </a:prstGeom>
          <a:solidFill>
            <a:schemeClr val="bg1"/>
          </a:solidFill>
        </p:spPr>
        <p:txBody>
          <a:bodyPr wrap="none" rtlCol="0">
            <a:spAutoFit/>
          </a:bodyPr>
          <a:lstStyle/>
          <a:p>
            <a:r>
              <a:rPr kumimoji="1" lang="en-US" altLang="ja-JP" sz="1800" dirty="0"/>
              <a:t>5</a:t>
            </a:r>
            <a:endParaRPr kumimoji="1" lang="ja-JP" altLang="en-US" sz="1800" dirty="0"/>
          </a:p>
        </p:txBody>
      </p:sp>
      <p:sp>
        <p:nvSpPr>
          <p:cNvPr id="30" name="テキスト ボックス 29"/>
          <p:cNvSpPr txBox="1"/>
          <p:nvPr/>
        </p:nvSpPr>
        <p:spPr>
          <a:xfrm>
            <a:off x="3101371" y="3055240"/>
            <a:ext cx="300082" cy="369332"/>
          </a:xfrm>
          <a:prstGeom prst="rect">
            <a:avLst/>
          </a:prstGeom>
          <a:solidFill>
            <a:schemeClr val="bg1"/>
          </a:solidFill>
        </p:spPr>
        <p:txBody>
          <a:bodyPr wrap="none" rtlCol="0">
            <a:spAutoFit/>
          </a:bodyPr>
          <a:lstStyle/>
          <a:p>
            <a:r>
              <a:rPr kumimoji="1" lang="en-US" altLang="ja-JP" sz="1800" dirty="0"/>
              <a:t>4</a:t>
            </a:r>
            <a:endParaRPr kumimoji="1" lang="ja-JP" altLang="en-US" sz="1800" dirty="0"/>
          </a:p>
        </p:txBody>
      </p:sp>
      <p:sp>
        <p:nvSpPr>
          <p:cNvPr id="31" name="テキスト ボックス 30"/>
          <p:cNvSpPr txBox="1"/>
          <p:nvPr/>
        </p:nvSpPr>
        <p:spPr>
          <a:xfrm>
            <a:off x="3444271" y="3318765"/>
            <a:ext cx="300082" cy="369332"/>
          </a:xfrm>
          <a:prstGeom prst="rect">
            <a:avLst/>
          </a:prstGeom>
          <a:solidFill>
            <a:schemeClr val="bg1"/>
          </a:solidFill>
        </p:spPr>
        <p:txBody>
          <a:bodyPr wrap="none" rtlCol="0">
            <a:spAutoFit/>
          </a:bodyPr>
          <a:lstStyle/>
          <a:p>
            <a:r>
              <a:rPr kumimoji="1" lang="en-US" altLang="ja-JP" sz="1800" dirty="0"/>
              <a:t>3</a:t>
            </a:r>
            <a:endParaRPr kumimoji="1" lang="ja-JP" altLang="en-US" sz="1800" dirty="0"/>
          </a:p>
        </p:txBody>
      </p:sp>
      <p:sp>
        <p:nvSpPr>
          <p:cNvPr id="32" name="テキスト ボックス 31"/>
          <p:cNvSpPr txBox="1"/>
          <p:nvPr/>
        </p:nvSpPr>
        <p:spPr>
          <a:xfrm>
            <a:off x="3707796" y="3804540"/>
            <a:ext cx="300082" cy="369332"/>
          </a:xfrm>
          <a:prstGeom prst="rect">
            <a:avLst/>
          </a:prstGeom>
          <a:solidFill>
            <a:schemeClr val="bg1"/>
          </a:solidFill>
        </p:spPr>
        <p:txBody>
          <a:bodyPr wrap="none" rtlCol="0">
            <a:spAutoFit/>
          </a:bodyPr>
          <a:lstStyle/>
          <a:p>
            <a:r>
              <a:rPr kumimoji="1" lang="en-US" altLang="ja-JP" sz="1800" dirty="0"/>
              <a:t>2</a:t>
            </a:r>
            <a:endParaRPr kumimoji="1" lang="ja-JP" altLang="en-US" sz="1800" dirty="0"/>
          </a:p>
        </p:txBody>
      </p:sp>
      <p:pic>
        <p:nvPicPr>
          <p:cNvPr id="33" name="図 32" descr="IMG_1610.jpg"/>
          <p:cNvPicPr>
            <a:picLocks noChangeAspect="1"/>
          </p:cNvPicPr>
          <p:nvPr/>
        </p:nvPicPr>
        <p:blipFill rotWithShape="1">
          <a:blip r:embed="rId4" cstate="print">
            <a:extLst>
              <a:ext uri="{28A0092B-C50C-407E-A947-70E740481C1C}">
                <a14:useLocalDpi xmlns:a14="http://schemas.microsoft.com/office/drawing/2010/main" val="0"/>
              </a:ext>
            </a:extLst>
          </a:blip>
          <a:srcRect l="26753" t="34002" r="39043" b="16137"/>
          <a:stretch/>
        </p:blipFill>
        <p:spPr>
          <a:xfrm>
            <a:off x="4936154" y="3692519"/>
            <a:ext cx="2527000" cy="2762840"/>
          </a:xfrm>
          <a:prstGeom prst="rect">
            <a:avLst/>
          </a:prstGeom>
        </p:spPr>
      </p:pic>
      <p:pic>
        <p:nvPicPr>
          <p:cNvPr id="35" name="図 34" descr="IMG_1614.jpg"/>
          <p:cNvPicPr>
            <a:picLocks noChangeAspect="1"/>
          </p:cNvPicPr>
          <p:nvPr/>
        </p:nvPicPr>
        <p:blipFill rotWithShape="1">
          <a:blip r:embed="rId5" cstate="print">
            <a:extLst>
              <a:ext uri="{28A0092B-C50C-407E-A947-70E740481C1C}">
                <a14:useLocalDpi xmlns:a14="http://schemas.microsoft.com/office/drawing/2010/main" val="0"/>
              </a:ext>
            </a:extLst>
          </a:blip>
          <a:srcRect l="41611" r="37515"/>
          <a:stretch/>
        </p:blipFill>
        <p:spPr>
          <a:xfrm>
            <a:off x="7672644" y="0"/>
            <a:ext cx="1073648" cy="6858000"/>
          </a:xfrm>
          <a:prstGeom prst="rect">
            <a:avLst/>
          </a:prstGeom>
        </p:spPr>
      </p:pic>
      <p:sp>
        <p:nvSpPr>
          <p:cNvPr id="36" name="フッター プレースホルダー 35"/>
          <p:cNvSpPr>
            <a:spLocks noGrp="1"/>
          </p:cNvSpPr>
          <p:nvPr>
            <p:ph type="ftr" sz="quarter" idx="11"/>
          </p:nvPr>
        </p:nvSpPr>
        <p:spPr/>
        <p:txBody>
          <a:bodyPr/>
          <a:lstStyle/>
          <a:p>
            <a:pPr>
              <a:defRPr/>
            </a:pPr>
            <a:r>
              <a:rPr lang="en-US" altLang="ja-JP"/>
              <a:t>Seoul U. Seminer</a:t>
            </a:r>
            <a:endParaRPr lang="en-US" altLang="ja-JP" dirty="0"/>
          </a:p>
        </p:txBody>
      </p:sp>
      <p:sp>
        <p:nvSpPr>
          <p:cNvPr id="37" name="テキスト ボックス 36"/>
          <p:cNvSpPr txBox="1"/>
          <p:nvPr/>
        </p:nvSpPr>
        <p:spPr>
          <a:xfrm>
            <a:off x="4517169" y="4124620"/>
            <a:ext cx="840144" cy="400110"/>
          </a:xfrm>
          <a:prstGeom prst="rect">
            <a:avLst/>
          </a:prstGeom>
          <a:noFill/>
        </p:spPr>
        <p:txBody>
          <a:bodyPr wrap="none" rtlCol="0">
            <a:spAutoFit/>
          </a:bodyPr>
          <a:lstStyle/>
          <a:p>
            <a:r>
              <a:rPr lang="en-US" altLang="ja-JP" sz="2000" dirty="0">
                <a:solidFill>
                  <a:srgbClr val="0000FF"/>
                </a:solidFill>
              </a:rPr>
              <a:t>t 5 um</a:t>
            </a:r>
            <a:endParaRPr kumimoji="1" lang="ja-JP" altLang="en-US" sz="2000" dirty="0">
              <a:solidFill>
                <a:srgbClr val="0000FF"/>
              </a:solidFill>
            </a:endParaRPr>
          </a:p>
        </p:txBody>
      </p:sp>
      <p:sp>
        <p:nvSpPr>
          <p:cNvPr id="38" name="テキスト ボックス 37"/>
          <p:cNvSpPr txBox="1"/>
          <p:nvPr/>
        </p:nvSpPr>
        <p:spPr>
          <a:xfrm>
            <a:off x="4281495" y="5080485"/>
            <a:ext cx="968384" cy="400110"/>
          </a:xfrm>
          <a:prstGeom prst="rect">
            <a:avLst/>
          </a:prstGeom>
          <a:noFill/>
        </p:spPr>
        <p:txBody>
          <a:bodyPr wrap="none" rtlCol="0">
            <a:spAutoFit/>
          </a:bodyPr>
          <a:lstStyle/>
          <a:p>
            <a:r>
              <a:rPr lang="en-US" altLang="ja-JP" sz="2000" dirty="0">
                <a:solidFill>
                  <a:srgbClr val="0000FF"/>
                </a:solidFill>
              </a:rPr>
              <a:t>t 25 um</a:t>
            </a:r>
            <a:endParaRPr kumimoji="1" lang="ja-JP" altLang="en-US" sz="2000" dirty="0">
              <a:solidFill>
                <a:srgbClr val="0000FF"/>
              </a:solidFill>
            </a:endParaRPr>
          </a:p>
        </p:txBody>
      </p:sp>
    </p:spTree>
    <p:extLst>
      <p:ext uri="{BB962C8B-B14F-4D97-AF65-F5344CB8AC3E}">
        <p14:creationId xmlns:p14="http://schemas.microsoft.com/office/powerpoint/2010/main" val="1561695118"/>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IMG_2413.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8766" y="3784175"/>
            <a:ext cx="2285728" cy="3047637"/>
          </a:xfrm>
          <a:prstGeom prst="rect">
            <a:avLst/>
          </a:prstGeom>
        </p:spPr>
      </p:pic>
      <p:sp>
        <p:nvSpPr>
          <p:cNvPr id="2" name="タイトル 1"/>
          <p:cNvSpPr>
            <a:spLocks noGrp="1"/>
          </p:cNvSpPr>
          <p:nvPr>
            <p:ph type="title"/>
          </p:nvPr>
        </p:nvSpPr>
        <p:spPr>
          <a:xfrm>
            <a:off x="457200" y="274638"/>
            <a:ext cx="8229600" cy="286943"/>
          </a:xfrm>
        </p:spPr>
        <p:txBody>
          <a:bodyPr>
            <a:normAutofit fontScale="90000"/>
          </a:bodyPr>
          <a:lstStyle/>
          <a:p>
            <a:r>
              <a:rPr kumimoji="1" lang="en-US" altLang="ja-JP" dirty="0"/>
              <a:t>Shimming work</a:t>
            </a:r>
            <a:endParaRPr kumimoji="1" lang="ja-JP" altLang="en-US" dirty="0"/>
          </a:p>
        </p:txBody>
      </p:sp>
      <p:sp>
        <p:nvSpPr>
          <p:cNvPr id="3" name="日付プレースホルダー 2"/>
          <p:cNvSpPr>
            <a:spLocks noGrp="1"/>
          </p:cNvSpPr>
          <p:nvPr>
            <p:ph type="dt" sz="half" idx="10"/>
          </p:nvPr>
        </p:nvSpPr>
        <p:spPr/>
        <p:txBody>
          <a:bodyPr/>
          <a:lstStyle/>
          <a:p>
            <a:pPr>
              <a:defRPr/>
            </a:pPr>
            <a:fld id="{4514F542-6EF6-4387-A749-43FEBA04295E}" type="datetime1">
              <a:rPr lang="ja-JP" altLang="en-US" smtClean="0"/>
              <a:t>2017/9/17</a:t>
            </a:fld>
            <a:endParaRPr lang="en-US" altLang="ja-JP" dirty="0"/>
          </a:p>
        </p:txBody>
      </p:sp>
      <p:sp>
        <p:nvSpPr>
          <p:cNvPr id="5" name="コンテンツ プレースホルダー 4"/>
          <p:cNvSpPr>
            <a:spLocks noGrp="1"/>
          </p:cNvSpPr>
          <p:nvPr>
            <p:ph sz="quarter" idx="1"/>
          </p:nvPr>
        </p:nvSpPr>
        <p:spPr>
          <a:xfrm>
            <a:off x="140181" y="671918"/>
            <a:ext cx="8278780" cy="3479800"/>
          </a:xfrm>
        </p:spPr>
        <p:txBody>
          <a:bodyPr>
            <a:normAutofit/>
          </a:bodyPr>
          <a:lstStyle/>
          <a:p>
            <a:pPr marL="457200" indent="-457200">
              <a:buClrTx/>
              <a:buFont typeface="+mj-lt"/>
              <a:buAutoNum type="arabicPeriod"/>
            </a:pPr>
            <a:r>
              <a:rPr kumimoji="1" lang="en-US" altLang="ja-JP" sz="2400" dirty="0"/>
              <a:t>Measure magnetic field at 576 points ( </a:t>
            </a:r>
            <a:r>
              <a:rPr kumimoji="1" lang="en-US" altLang="ja-JP" sz="2400" dirty="0">
                <a:solidFill>
                  <a:srgbClr val="FF0000"/>
                </a:solidFill>
              </a:rPr>
              <a:t>&lt; 3 hour </a:t>
            </a:r>
            <a:r>
              <a:rPr kumimoji="1" lang="en-US" altLang="ja-JP" sz="2400" dirty="0"/>
              <a:t>)</a:t>
            </a:r>
          </a:p>
          <a:p>
            <a:pPr marL="457200" indent="-457200">
              <a:buClrTx/>
              <a:buFont typeface="+mj-lt"/>
              <a:buAutoNum type="arabicPeriod"/>
            </a:pPr>
            <a:r>
              <a:rPr kumimoji="1" lang="en-US" altLang="ja-JP" sz="2400" dirty="0"/>
              <a:t>Calculate optimum arrangement of iron shim ( &lt; 1 hour )</a:t>
            </a:r>
          </a:p>
          <a:p>
            <a:pPr marL="457200" indent="-457200">
              <a:buClrTx/>
              <a:buFont typeface="+mj-lt"/>
              <a:buAutoNum type="arabicPeriod"/>
            </a:pPr>
            <a:r>
              <a:rPr lang="en-US" altLang="ja-JP" sz="2400" dirty="0"/>
              <a:t>Down magnetic field to Zero ( ~1 hour )</a:t>
            </a:r>
          </a:p>
          <a:p>
            <a:pPr lvl="1">
              <a:buClrTx/>
            </a:pPr>
            <a:r>
              <a:rPr kumimoji="1" lang="en-US" altLang="ja-JP" sz="2100" dirty="0">
                <a:solidFill>
                  <a:srgbClr val="0000FF"/>
                </a:solidFill>
              </a:rPr>
              <a:t>don’t need if small amount of iron piece would be installed</a:t>
            </a:r>
          </a:p>
          <a:p>
            <a:pPr marL="457200" indent="-457200">
              <a:buClrTx/>
              <a:buFont typeface="+mj-lt"/>
              <a:buAutoNum type="arabicPeriod"/>
            </a:pPr>
            <a:r>
              <a:rPr kumimoji="1" lang="en-US" altLang="ja-JP" sz="2400" dirty="0"/>
              <a:t>Put iron pieces into pockets according to calculation results (  &lt; 3-4 hours )</a:t>
            </a:r>
          </a:p>
          <a:p>
            <a:pPr marL="457200" indent="-457200">
              <a:buClrTx/>
              <a:buFont typeface="+mj-lt"/>
              <a:buAutoNum type="arabicPeriod"/>
            </a:pPr>
            <a:r>
              <a:rPr kumimoji="1" lang="en-US" altLang="ja-JP" sz="2400" dirty="0"/>
              <a:t>Excite magnet up to 1. 7 T (~ 1 hour )</a:t>
            </a:r>
          </a:p>
        </p:txBody>
      </p:sp>
      <p:sp>
        <p:nvSpPr>
          <p:cNvPr id="36" name="フッター プレースホルダー 35"/>
          <p:cNvSpPr>
            <a:spLocks noGrp="1"/>
          </p:cNvSpPr>
          <p:nvPr>
            <p:ph type="ftr" sz="quarter" idx="11"/>
          </p:nvPr>
        </p:nvSpPr>
        <p:spPr>
          <a:xfrm>
            <a:off x="157119" y="6361299"/>
            <a:ext cx="684997" cy="365760"/>
          </a:xfrm>
        </p:spPr>
        <p:txBody>
          <a:bodyPr/>
          <a:lstStyle/>
          <a:p>
            <a:pPr>
              <a:defRPr/>
            </a:pPr>
            <a:r>
              <a:rPr lang="en-US" altLang="ja-JP"/>
              <a:t>Seoul U. Seminer</a:t>
            </a:r>
            <a:endParaRPr lang="en-US" altLang="ja-JP" dirty="0"/>
          </a:p>
        </p:txBody>
      </p:sp>
      <p:sp>
        <p:nvSpPr>
          <p:cNvPr id="39" name="テキスト ボックス 38"/>
          <p:cNvSpPr txBox="1"/>
          <p:nvPr/>
        </p:nvSpPr>
        <p:spPr>
          <a:xfrm>
            <a:off x="418984" y="4203186"/>
            <a:ext cx="338554" cy="461665"/>
          </a:xfrm>
          <a:prstGeom prst="rect">
            <a:avLst/>
          </a:prstGeom>
          <a:solidFill>
            <a:srgbClr val="FFFFFF"/>
          </a:solidFill>
        </p:spPr>
        <p:txBody>
          <a:bodyPr wrap="none" rtlCol="0">
            <a:spAutoFit/>
          </a:bodyPr>
          <a:lstStyle/>
          <a:p>
            <a:r>
              <a:rPr kumimoji="1" lang="en-US" altLang="ja-JP" dirty="0"/>
              <a:t>1</a:t>
            </a:r>
            <a:endParaRPr kumimoji="1" lang="ja-JP" altLang="en-US" dirty="0"/>
          </a:p>
        </p:txBody>
      </p:sp>
      <p:pic>
        <p:nvPicPr>
          <p:cNvPr id="16" name="図 15" descr="IMG_2411.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56493" y="3372851"/>
            <a:ext cx="2525477" cy="3367303"/>
          </a:xfrm>
          <a:prstGeom prst="rect">
            <a:avLst/>
          </a:prstGeom>
        </p:spPr>
      </p:pic>
      <p:sp>
        <p:nvSpPr>
          <p:cNvPr id="19" name="テキスト ボックス 18"/>
          <p:cNvSpPr txBox="1"/>
          <p:nvPr/>
        </p:nvSpPr>
        <p:spPr>
          <a:xfrm>
            <a:off x="6506281" y="3504837"/>
            <a:ext cx="338554" cy="461665"/>
          </a:xfrm>
          <a:prstGeom prst="rect">
            <a:avLst/>
          </a:prstGeom>
          <a:solidFill>
            <a:srgbClr val="FFFFFF"/>
          </a:solidFill>
        </p:spPr>
        <p:txBody>
          <a:bodyPr wrap="none" rtlCol="0">
            <a:spAutoFit/>
          </a:bodyPr>
          <a:lstStyle/>
          <a:p>
            <a:r>
              <a:rPr lang="en-US" altLang="ja-JP" dirty="0"/>
              <a:t>4</a:t>
            </a:r>
            <a:endParaRPr kumimoji="1" lang="ja-JP" altLang="en-US" dirty="0"/>
          </a:p>
        </p:txBody>
      </p:sp>
      <p:pic>
        <p:nvPicPr>
          <p:cNvPr id="7" name="図 6" descr="IMG_3832.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24014" y="4373406"/>
            <a:ext cx="3134809" cy="2351107"/>
          </a:xfrm>
          <a:prstGeom prst="rect">
            <a:avLst/>
          </a:prstGeom>
        </p:spPr>
      </p:pic>
      <p:sp>
        <p:nvSpPr>
          <p:cNvPr id="20" name="テキスト ボックス 19"/>
          <p:cNvSpPr txBox="1"/>
          <p:nvPr/>
        </p:nvSpPr>
        <p:spPr>
          <a:xfrm>
            <a:off x="3228249" y="4455973"/>
            <a:ext cx="338554" cy="461665"/>
          </a:xfrm>
          <a:prstGeom prst="rect">
            <a:avLst/>
          </a:prstGeom>
          <a:solidFill>
            <a:srgbClr val="FFFFFF"/>
          </a:solidFill>
        </p:spPr>
        <p:txBody>
          <a:bodyPr wrap="none" rtlCol="0">
            <a:spAutoFit/>
          </a:bodyPr>
          <a:lstStyle/>
          <a:p>
            <a:r>
              <a:rPr lang="en-US" altLang="ja-JP" dirty="0"/>
              <a:t>4</a:t>
            </a:r>
            <a:endParaRPr kumimoji="1" lang="ja-JP" altLang="en-US" dirty="0"/>
          </a:p>
        </p:txBody>
      </p:sp>
    </p:spTree>
    <p:extLst>
      <p:ext uri="{BB962C8B-B14F-4D97-AF65-F5344CB8AC3E}">
        <p14:creationId xmlns:p14="http://schemas.microsoft.com/office/powerpoint/2010/main" val="1378097023"/>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498890"/>
          </a:xfrm>
        </p:spPr>
        <p:txBody>
          <a:bodyPr>
            <a:normAutofit fontScale="90000"/>
          </a:bodyPr>
          <a:lstStyle/>
          <a:p>
            <a:r>
              <a:rPr kumimoji="1" lang="en-US" altLang="ja-JP" dirty="0"/>
              <a:t>No shimming</a:t>
            </a:r>
            <a:endParaRPr kumimoji="1" lang="ja-JP" altLang="en-US" dirty="0"/>
          </a:p>
        </p:txBody>
      </p:sp>
      <p:sp>
        <p:nvSpPr>
          <p:cNvPr id="3" name="日付プレースホルダー 2"/>
          <p:cNvSpPr>
            <a:spLocks noGrp="1"/>
          </p:cNvSpPr>
          <p:nvPr>
            <p:ph type="dt" sz="half" idx="10"/>
          </p:nvPr>
        </p:nvSpPr>
        <p:spPr/>
        <p:txBody>
          <a:bodyPr/>
          <a:lstStyle/>
          <a:p>
            <a:pPr>
              <a:defRPr/>
            </a:pPr>
            <a:fld id="{39B9FC39-99F1-4992-99A7-8E8368B8FE59}" type="datetime1">
              <a:rPr lang="ja-JP" altLang="en-US" smtClean="0"/>
              <a:t>2017/9/17</a:t>
            </a:fld>
            <a:endParaRPr lang="en-US" altLang="ja-JP" dirty="0"/>
          </a:p>
        </p:txBody>
      </p:sp>
      <p:sp>
        <p:nvSpPr>
          <p:cNvPr id="4" name="コンテンツ プレースホルダー 3"/>
          <p:cNvSpPr>
            <a:spLocks noGrp="1"/>
          </p:cNvSpPr>
          <p:nvPr>
            <p:ph sz="quarter" idx="1"/>
          </p:nvPr>
        </p:nvSpPr>
        <p:spPr>
          <a:xfrm>
            <a:off x="-39340" y="760434"/>
            <a:ext cx="8229600" cy="1923843"/>
          </a:xfrm>
        </p:spPr>
        <p:txBody>
          <a:bodyPr>
            <a:normAutofit fontScale="92500" lnSpcReduction="20000"/>
          </a:bodyPr>
          <a:lstStyle/>
          <a:p>
            <a:r>
              <a:rPr kumimoji="1" lang="en-US" altLang="ja-JP" dirty="0"/>
              <a:t>Measured by field camera</a:t>
            </a:r>
          </a:p>
          <a:p>
            <a:pPr lvl="1"/>
            <a:r>
              <a:rPr lang="en-US" altLang="ja-JP" dirty="0"/>
              <a:t>50cm DSV</a:t>
            </a:r>
          </a:p>
          <a:p>
            <a:pPr lvl="2"/>
            <a:r>
              <a:rPr kumimoji="1" lang="en-US" altLang="ja-JP" dirty="0"/>
              <a:t>1.5 T : measured</a:t>
            </a:r>
          </a:p>
          <a:p>
            <a:pPr lvl="2"/>
            <a:r>
              <a:rPr lang="en-US" altLang="ja-JP" dirty="0"/>
              <a:t>1.7 T : extrapolated from </a:t>
            </a:r>
          </a:p>
          <a:p>
            <a:pPr marL="914400" lvl="2" indent="0">
              <a:buNone/>
            </a:pPr>
            <a:r>
              <a:rPr lang="en-US" altLang="ja-JP" dirty="0"/>
              <a:t>    1.5 T field map</a:t>
            </a:r>
            <a:endParaRPr kumimoji="1" lang="ja-JP" altLang="en-US" dirty="0"/>
          </a:p>
        </p:txBody>
      </p:sp>
      <p:pic>
        <p:nvPicPr>
          <p:cNvPr id="5" name="図 4" descr="FieldCamera3d_noShim150224.tiff"/>
          <p:cNvPicPr>
            <a:picLocks noChangeAspect="1"/>
          </p:cNvPicPr>
          <p:nvPr/>
        </p:nvPicPr>
        <p:blipFill rotWithShape="1">
          <a:blip r:embed="rId3" cstate="print">
            <a:extLst>
              <a:ext uri="{28A0092B-C50C-407E-A947-70E740481C1C}">
                <a14:useLocalDpi xmlns:a14="http://schemas.microsoft.com/office/drawing/2010/main" val="0"/>
              </a:ext>
            </a:extLst>
          </a:blip>
          <a:srcRect t="4881"/>
          <a:stretch/>
        </p:blipFill>
        <p:spPr>
          <a:xfrm>
            <a:off x="1445283" y="2671182"/>
            <a:ext cx="5808379" cy="4186817"/>
          </a:xfrm>
          <a:prstGeom prst="rect">
            <a:avLst/>
          </a:prstGeom>
        </p:spPr>
      </p:pic>
      <p:pic>
        <p:nvPicPr>
          <p:cNvPr id="6" name="図 5" descr="FieldCamera4d_noShim150224.tiff"/>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68144" y="879344"/>
            <a:ext cx="3213134" cy="2434953"/>
          </a:xfrm>
          <a:prstGeom prst="rect">
            <a:avLst/>
          </a:prstGeom>
        </p:spPr>
      </p:pic>
      <p:sp>
        <p:nvSpPr>
          <p:cNvPr id="8" name="フッター プレースホルダー 7"/>
          <p:cNvSpPr>
            <a:spLocks noGrp="1"/>
          </p:cNvSpPr>
          <p:nvPr>
            <p:ph type="ftr" sz="quarter" idx="11"/>
          </p:nvPr>
        </p:nvSpPr>
        <p:spPr/>
        <p:txBody>
          <a:bodyPr/>
          <a:lstStyle/>
          <a:p>
            <a:pPr>
              <a:defRPr/>
            </a:pPr>
            <a:r>
              <a:rPr lang="en-US" altLang="ja-JP"/>
              <a:t>Seoul U. Seminer</a:t>
            </a:r>
            <a:endParaRPr lang="en-US" altLang="ja-JP" dirty="0"/>
          </a:p>
        </p:txBody>
      </p:sp>
    </p:spTree>
    <p:extLst>
      <p:ext uri="{BB962C8B-B14F-4D97-AF65-F5344CB8AC3E}">
        <p14:creationId xmlns:p14="http://schemas.microsoft.com/office/powerpoint/2010/main" val="395572019"/>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695865"/>
          </a:xfrm>
        </p:spPr>
        <p:txBody>
          <a:bodyPr>
            <a:normAutofit fontScale="90000"/>
          </a:bodyPr>
          <a:lstStyle/>
          <a:p>
            <a:r>
              <a:rPr lang="en-US" altLang="ja-JP" dirty="0"/>
              <a:t>After shimming #3</a:t>
            </a:r>
            <a:endParaRPr kumimoji="1" lang="ja-JP" altLang="en-US" dirty="0"/>
          </a:p>
        </p:txBody>
      </p:sp>
      <p:sp>
        <p:nvSpPr>
          <p:cNvPr id="3" name="日付プレースホルダー 2"/>
          <p:cNvSpPr>
            <a:spLocks noGrp="1"/>
          </p:cNvSpPr>
          <p:nvPr>
            <p:ph type="dt" sz="half" idx="10"/>
          </p:nvPr>
        </p:nvSpPr>
        <p:spPr/>
        <p:txBody>
          <a:bodyPr/>
          <a:lstStyle/>
          <a:p>
            <a:pPr>
              <a:defRPr/>
            </a:pPr>
            <a:fld id="{B1C75CBB-A213-45F5-A527-A6C174C0001A}" type="datetime1">
              <a:rPr lang="ja-JP" altLang="en-US" smtClean="0"/>
              <a:t>2017/9/17</a:t>
            </a:fld>
            <a:endParaRPr lang="en-US" altLang="ja-JP" dirty="0"/>
          </a:p>
        </p:txBody>
      </p:sp>
      <p:sp>
        <p:nvSpPr>
          <p:cNvPr id="4" name="コンテンツ プレースホルダー 3"/>
          <p:cNvSpPr>
            <a:spLocks noGrp="1"/>
          </p:cNvSpPr>
          <p:nvPr>
            <p:ph sz="quarter" idx="1"/>
          </p:nvPr>
        </p:nvSpPr>
        <p:spPr>
          <a:xfrm>
            <a:off x="-18746" y="1003422"/>
            <a:ext cx="8229600" cy="1325892"/>
          </a:xfrm>
        </p:spPr>
        <p:txBody>
          <a:bodyPr/>
          <a:lstStyle/>
          <a:p>
            <a:r>
              <a:rPr kumimoji="1" lang="en-US" altLang="ja-JP" dirty="0"/>
              <a:t>Measured by single probe system</a:t>
            </a:r>
          </a:p>
          <a:p>
            <a:pPr lvl="1"/>
            <a:r>
              <a:rPr lang="en-US" altLang="ja-JP" dirty="0"/>
              <a:t>Spheroid : r=100 mm, z=300 mm</a:t>
            </a:r>
            <a:endParaRPr kumimoji="1" lang="ja-JP" altLang="en-US" dirty="0"/>
          </a:p>
        </p:txBody>
      </p:sp>
      <p:pic>
        <p:nvPicPr>
          <p:cNvPr id="8" name="図 7"/>
          <p:cNvPicPr>
            <a:picLocks noChangeAspect="1"/>
          </p:cNvPicPr>
          <p:nvPr/>
        </p:nvPicPr>
        <p:blipFill rotWithShape="1">
          <a:blip r:embed="rId3" cstate="print">
            <a:extLst>
              <a:ext uri="{28A0092B-C50C-407E-A947-70E740481C1C}">
                <a14:useLocalDpi xmlns:a14="http://schemas.microsoft.com/office/drawing/2010/main" val="0"/>
              </a:ext>
            </a:extLst>
          </a:blip>
          <a:srcRect t="7888" b="6040"/>
          <a:stretch/>
        </p:blipFill>
        <p:spPr>
          <a:xfrm>
            <a:off x="1186174" y="2514054"/>
            <a:ext cx="6223173" cy="4059151"/>
          </a:xfrm>
          <a:prstGeom prst="rect">
            <a:avLst/>
          </a:prstGeom>
        </p:spPr>
      </p:pic>
      <p:pic>
        <p:nvPicPr>
          <p:cNvPr id="7" name="図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26526" y="970503"/>
            <a:ext cx="3277855" cy="2483999"/>
          </a:xfrm>
          <a:prstGeom prst="rect">
            <a:avLst/>
          </a:prstGeom>
        </p:spPr>
      </p:pic>
      <p:sp>
        <p:nvSpPr>
          <p:cNvPr id="6" name="フッター プレースホルダー 5"/>
          <p:cNvSpPr>
            <a:spLocks noGrp="1"/>
          </p:cNvSpPr>
          <p:nvPr>
            <p:ph type="ftr" sz="quarter" idx="11"/>
          </p:nvPr>
        </p:nvSpPr>
        <p:spPr/>
        <p:txBody>
          <a:bodyPr/>
          <a:lstStyle/>
          <a:p>
            <a:pPr>
              <a:defRPr/>
            </a:pPr>
            <a:r>
              <a:rPr lang="en-US" altLang="ja-JP"/>
              <a:t>Seoul U. Seminer</a:t>
            </a:r>
            <a:endParaRPr lang="en-US" altLang="ja-JP" dirty="0"/>
          </a:p>
        </p:txBody>
      </p:sp>
      <p:sp>
        <p:nvSpPr>
          <p:cNvPr id="9" name="テキスト ボックス 8"/>
          <p:cNvSpPr txBox="1"/>
          <p:nvPr/>
        </p:nvSpPr>
        <p:spPr>
          <a:xfrm>
            <a:off x="654662" y="2828311"/>
            <a:ext cx="1680719" cy="461665"/>
          </a:xfrm>
          <a:prstGeom prst="rect">
            <a:avLst/>
          </a:prstGeom>
          <a:noFill/>
        </p:spPr>
        <p:txBody>
          <a:bodyPr wrap="none" rtlCol="0">
            <a:spAutoFit/>
          </a:bodyPr>
          <a:lstStyle/>
          <a:p>
            <a:r>
              <a:rPr kumimoji="1" lang="en-US" altLang="ja-JP" dirty="0"/>
              <a:t>1.4 ppm p-p</a:t>
            </a:r>
            <a:endParaRPr kumimoji="1" lang="ja-JP" altLang="en-US" dirty="0"/>
          </a:p>
        </p:txBody>
      </p:sp>
      <p:sp>
        <p:nvSpPr>
          <p:cNvPr id="10" name="テキスト ボックス 9"/>
          <p:cNvSpPr txBox="1"/>
          <p:nvPr/>
        </p:nvSpPr>
        <p:spPr>
          <a:xfrm>
            <a:off x="837969" y="4098432"/>
            <a:ext cx="811465" cy="400110"/>
          </a:xfrm>
          <a:prstGeom prst="rect">
            <a:avLst/>
          </a:prstGeom>
          <a:noFill/>
        </p:spPr>
        <p:txBody>
          <a:bodyPr wrap="none" rtlCol="0">
            <a:spAutoFit/>
          </a:bodyPr>
          <a:lstStyle/>
          <a:p>
            <a:r>
              <a:rPr kumimoji="1" lang="en-US" altLang="ja-JP" sz="2000" dirty="0"/>
              <a:t>(ppm)</a:t>
            </a:r>
            <a:endParaRPr kumimoji="1" lang="ja-JP" altLang="en-US" sz="2000" dirty="0"/>
          </a:p>
        </p:txBody>
      </p:sp>
    </p:spTree>
    <p:extLst>
      <p:ext uri="{BB962C8B-B14F-4D97-AF65-F5344CB8AC3E}">
        <p14:creationId xmlns:p14="http://schemas.microsoft.com/office/powerpoint/2010/main" val="798189448"/>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95536" y="116632"/>
            <a:ext cx="8229600" cy="418058"/>
          </a:xfrm>
        </p:spPr>
        <p:txBody>
          <a:bodyPr>
            <a:noAutofit/>
          </a:bodyPr>
          <a:lstStyle/>
          <a:p>
            <a:r>
              <a:rPr lang="en-US" altLang="ja-JP" sz="3200" dirty="0"/>
              <a:t>NMR field monitoring system</a:t>
            </a:r>
            <a:endParaRPr lang="ja-JP" altLang="en-US" sz="3200" dirty="0"/>
          </a:p>
        </p:txBody>
      </p:sp>
      <p:sp>
        <p:nvSpPr>
          <p:cNvPr id="3" name="コンテンツ プレースホルダ 2"/>
          <p:cNvSpPr>
            <a:spLocks noGrp="1"/>
          </p:cNvSpPr>
          <p:nvPr>
            <p:ph sz="quarter" idx="1"/>
          </p:nvPr>
        </p:nvSpPr>
        <p:spPr>
          <a:xfrm>
            <a:off x="-1" y="1167185"/>
            <a:ext cx="4211054" cy="1936088"/>
          </a:xfrm>
        </p:spPr>
        <p:txBody>
          <a:bodyPr>
            <a:normAutofit fontScale="62500" lnSpcReduction="20000"/>
          </a:bodyPr>
          <a:lstStyle/>
          <a:p>
            <a:r>
              <a:rPr lang="en-US" altLang="ja-JP" sz="2400" dirty="0"/>
              <a:t>Analog process + Constant RF</a:t>
            </a:r>
          </a:p>
          <a:p>
            <a:pPr lvl="1"/>
            <a:r>
              <a:rPr lang="en-US" altLang="ja-JP" dirty="0"/>
              <a:t>Offset caused by voltage threshold</a:t>
            </a:r>
          </a:p>
          <a:p>
            <a:pPr lvl="1"/>
            <a:r>
              <a:rPr lang="en-US" altLang="ja-JP" dirty="0"/>
              <a:t>Variation of modulation coil field</a:t>
            </a:r>
          </a:p>
          <a:p>
            <a:pPr lvl="1"/>
            <a:r>
              <a:rPr lang="en-US" altLang="ja-JP" dirty="0"/>
              <a:t>Fluctuation of measured value by circuit noise</a:t>
            </a:r>
          </a:p>
        </p:txBody>
      </p:sp>
      <p:pic>
        <p:nvPicPr>
          <p:cNvPr id="9" name="Picture 2" descr="説明: C:\Users\takehiro\Desktop\image.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flipV="1">
            <a:off x="5180212" y="4755240"/>
            <a:ext cx="2660612" cy="19916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図 13" descr="DAQprocess.tiff"/>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1594" y="3008020"/>
            <a:ext cx="4731249" cy="3557687"/>
          </a:xfrm>
          <a:prstGeom prst="rect">
            <a:avLst/>
          </a:prstGeom>
        </p:spPr>
      </p:pic>
      <p:pic>
        <p:nvPicPr>
          <p:cNvPr id="10" name="図 9" descr="Eq2.tiff"/>
          <p:cNvPicPr>
            <a:picLocks noChangeAspect="1"/>
          </p:cNvPicPr>
          <p:nvPr/>
        </p:nvPicPr>
        <p:blipFill rotWithShape="1">
          <a:blip r:embed="rId5" cstate="print"/>
          <a:srcRect t="85405" r="24469"/>
          <a:stretch/>
        </p:blipFill>
        <p:spPr>
          <a:xfrm>
            <a:off x="1957915" y="638095"/>
            <a:ext cx="5410137" cy="511585"/>
          </a:xfrm>
          <a:prstGeom prst="rect">
            <a:avLst/>
          </a:prstGeom>
        </p:spPr>
      </p:pic>
      <p:sp>
        <p:nvSpPr>
          <p:cNvPr id="11" name="テキスト ボックス 10"/>
          <p:cNvSpPr txBox="1"/>
          <p:nvPr/>
        </p:nvSpPr>
        <p:spPr>
          <a:xfrm>
            <a:off x="5282794" y="671822"/>
            <a:ext cx="660474" cy="400110"/>
          </a:xfrm>
          <a:prstGeom prst="rect">
            <a:avLst/>
          </a:prstGeom>
          <a:solidFill>
            <a:schemeClr val="bg1"/>
          </a:solidFill>
        </p:spPr>
        <p:txBody>
          <a:bodyPr wrap="none" rtlCol="0">
            <a:spAutoFit/>
          </a:bodyPr>
          <a:lstStyle/>
          <a:p>
            <a:r>
              <a:rPr kumimoji="1" lang="ja-JP" altLang="en-US" sz="2000" dirty="0"/>
              <a:t>＋</a:t>
            </a:r>
            <a:r>
              <a:rPr kumimoji="1" lang="en-US" altLang="ja-JP" sz="2000" i="1" dirty="0"/>
              <a:t>δ</a:t>
            </a:r>
            <a:r>
              <a:rPr kumimoji="1" lang="en-US" altLang="ja-JP" sz="2000" baseline="-25000" dirty="0"/>
              <a:t>e</a:t>
            </a:r>
            <a:endParaRPr kumimoji="1" lang="ja-JP" altLang="en-US" sz="2000" baseline="-25000" dirty="0"/>
          </a:p>
        </p:txBody>
      </p:sp>
      <p:sp>
        <p:nvSpPr>
          <p:cNvPr id="15" name="円/楕円 14"/>
          <p:cNvSpPr/>
          <p:nvPr/>
        </p:nvSpPr>
        <p:spPr>
          <a:xfrm>
            <a:off x="5412165" y="638095"/>
            <a:ext cx="504000" cy="540000"/>
          </a:xfrm>
          <a:prstGeom prst="ellipse">
            <a:avLst/>
          </a:prstGeom>
          <a:noFill/>
          <a:ln w="38100" cmpd="sng">
            <a:solidFill>
              <a:srgbClr val="FF00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pic>
        <p:nvPicPr>
          <p:cNvPr id="16" name="図 15" descr="NMRthreshould.tiff"/>
          <p:cNvPicPr>
            <a:picLocks noChangeAspect="1"/>
          </p:cNvPicPr>
          <p:nvPr/>
        </p:nvPicPr>
        <p:blipFill>
          <a:blip r:embed="rId6" cstate="print"/>
          <a:stretch>
            <a:fillRect/>
          </a:stretch>
        </p:blipFill>
        <p:spPr>
          <a:xfrm>
            <a:off x="6231591" y="3103273"/>
            <a:ext cx="2455209" cy="1868890"/>
          </a:xfrm>
          <a:prstGeom prst="rect">
            <a:avLst/>
          </a:prstGeom>
        </p:spPr>
      </p:pic>
      <p:sp>
        <p:nvSpPr>
          <p:cNvPr id="18" name="テキスト ボックス 17"/>
          <p:cNvSpPr txBox="1"/>
          <p:nvPr/>
        </p:nvSpPr>
        <p:spPr>
          <a:xfrm>
            <a:off x="7715022" y="2928250"/>
            <a:ext cx="1139204" cy="400110"/>
          </a:xfrm>
          <a:prstGeom prst="rect">
            <a:avLst/>
          </a:prstGeom>
          <a:noFill/>
        </p:spPr>
        <p:txBody>
          <a:bodyPr wrap="none" rtlCol="0">
            <a:spAutoFit/>
          </a:bodyPr>
          <a:lstStyle/>
          <a:p>
            <a:r>
              <a:rPr kumimoji="1" lang="en-US" altLang="ja-JP" sz="2000" dirty="0"/>
              <a:t>threshold</a:t>
            </a:r>
            <a:endParaRPr kumimoji="1" lang="ja-JP" altLang="en-US" sz="2000" dirty="0"/>
          </a:p>
        </p:txBody>
      </p:sp>
      <p:sp>
        <p:nvSpPr>
          <p:cNvPr id="19" name="コンテンツ プレースホルダ 2"/>
          <p:cNvSpPr txBox="1">
            <a:spLocks/>
          </p:cNvSpPr>
          <p:nvPr/>
        </p:nvSpPr>
        <p:spPr>
          <a:xfrm>
            <a:off x="4634343" y="1231567"/>
            <a:ext cx="4482921" cy="1561647"/>
          </a:xfrm>
          <a:prstGeom prst="rect">
            <a:avLst/>
          </a:prstGeom>
          <a:ln>
            <a:solidFill>
              <a:srgbClr val="4F81BD"/>
            </a:solidFill>
          </a:ln>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kumimoji="1" sz="1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1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r>
              <a:rPr lang="en-US" altLang="ja-JP" sz="2400" dirty="0"/>
              <a:t>Digital process + RF tuning</a:t>
            </a:r>
          </a:p>
          <a:p>
            <a:pPr lvl="1"/>
            <a:r>
              <a:rPr lang="en-US" altLang="ja-JP" dirty="0"/>
              <a:t>improve S/N ratio and minimize offset by data-fitting process</a:t>
            </a:r>
          </a:p>
          <a:p>
            <a:pPr lvl="1"/>
            <a:r>
              <a:rPr lang="en-US" altLang="ja-JP" dirty="0"/>
              <a:t>minimize variation of modulation coil</a:t>
            </a:r>
            <a:endParaRPr lang="ja-JP" altLang="en-US" dirty="0"/>
          </a:p>
        </p:txBody>
      </p:sp>
      <p:sp>
        <p:nvSpPr>
          <p:cNvPr id="4" name="右矢印 3"/>
          <p:cNvSpPr/>
          <p:nvPr/>
        </p:nvSpPr>
        <p:spPr>
          <a:xfrm>
            <a:off x="4233291" y="1510632"/>
            <a:ext cx="360948" cy="78873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3" name="日付プレースホルダ 12"/>
          <p:cNvSpPr>
            <a:spLocks noGrp="1"/>
          </p:cNvSpPr>
          <p:nvPr>
            <p:ph type="dt" sz="half" idx="10"/>
          </p:nvPr>
        </p:nvSpPr>
        <p:spPr/>
        <p:txBody>
          <a:bodyPr/>
          <a:lstStyle/>
          <a:p>
            <a:pPr>
              <a:defRPr/>
            </a:pPr>
            <a:fld id="{42852538-90BD-47F1-80C8-6ECF5FC1D96C}" type="datetime1">
              <a:rPr lang="ja-JP" altLang="en-US" smtClean="0"/>
              <a:t>2017/9/17</a:t>
            </a:fld>
            <a:endParaRPr lang="ja-JP" altLang="en-US"/>
          </a:p>
        </p:txBody>
      </p:sp>
      <p:sp>
        <p:nvSpPr>
          <p:cNvPr id="17" name="フッター プレースホルダ 16"/>
          <p:cNvSpPr>
            <a:spLocks noGrp="1"/>
          </p:cNvSpPr>
          <p:nvPr>
            <p:ph type="ftr" sz="quarter" idx="11"/>
          </p:nvPr>
        </p:nvSpPr>
        <p:spPr/>
        <p:txBody>
          <a:bodyPr/>
          <a:lstStyle/>
          <a:p>
            <a:pPr>
              <a:defRPr/>
            </a:pPr>
            <a:r>
              <a:rPr lang="en-US" altLang="ja-JP"/>
              <a:t>Seoul U. Seminer</a:t>
            </a:r>
            <a:endParaRPr lang="ja-JP" altLang="en-US"/>
          </a:p>
        </p:txBody>
      </p:sp>
    </p:spTree>
    <p:extLst>
      <p:ext uri="{BB962C8B-B14F-4D97-AF65-F5344CB8AC3E}">
        <p14:creationId xmlns:p14="http://schemas.microsoft.com/office/powerpoint/2010/main" val="2954828903"/>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ANLMRI00-043-1stHist.png"/>
          <p:cNvPicPr>
            <a:picLocks noChangeAspect="1"/>
          </p:cNvPicPr>
          <p:nvPr/>
        </p:nvPicPr>
        <p:blipFill rotWithShape="1">
          <a:blip r:embed="rId3" cstate="print">
            <a:extLst>
              <a:ext uri="{28A0092B-C50C-407E-A947-70E740481C1C}">
                <a14:useLocalDpi xmlns:a14="http://schemas.microsoft.com/office/drawing/2010/main" val="0"/>
              </a:ext>
            </a:extLst>
          </a:blip>
          <a:srcRect l="13354"/>
          <a:stretch/>
        </p:blipFill>
        <p:spPr>
          <a:xfrm>
            <a:off x="0" y="2036755"/>
            <a:ext cx="4593369" cy="3809485"/>
          </a:xfrm>
          <a:prstGeom prst="rect">
            <a:avLst/>
          </a:prstGeom>
        </p:spPr>
      </p:pic>
      <p:pic>
        <p:nvPicPr>
          <p:cNvPr id="6" name="図 5" descr="ANLMRI00-043-2ndHist.png"/>
          <p:cNvPicPr>
            <a:picLocks noChangeAspect="1"/>
          </p:cNvPicPr>
          <p:nvPr/>
        </p:nvPicPr>
        <p:blipFill rotWithShape="1">
          <a:blip r:embed="rId4" cstate="print">
            <a:extLst>
              <a:ext uri="{28A0092B-C50C-407E-A947-70E740481C1C}">
                <a14:useLocalDpi xmlns:a14="http://schemas.microsoft.com/office/drawing/2010/main" val="0"/>
              </a:ext>
            </a:extLst>
          </a:blip>
          <a:srcRect l="12998"/>
          <a:stretch/>
        </p:blipFill>
        <p:spPr>
          <a:xfrm>
            <a:off x="4531753" y="2093743"/>
            <a:ext cx="4612247" cy="3809485"/>
          </a:xfrm>
          <a:prstGeom prst="rect">
            <a:avLst/>
          </a:prstGeom>
        </p:spPr>
      </p:pic>
      <p:sp>
        <p:nvSpPr>
          <p:cNvPr id="2" name="タイトル 1"/>
          <p:cNvSpPr>
            <a:spLocks noGrp="1"/>
          </p:cNvSpPr>
          <p:nvPr>
            <p:ph type="title"/>
          </p:nvPr>
        </p:nvSpPr>
        <p:spPr>
          <a:xfrm>
            <a:off x="457200" y="274638"/>
            <a:ext cx="8229600" cy="540282"/>
          </a:xfrm>
        </p:spPr>
        <p:txBody>
          <a:bodyPr>
            <a:noAutofit/>
          </a:bodyPr>
          <a:lstStyle/>
          <a:p>
            <a:r>
              <a:rPr lang="en-US" altLang="ja-JP" sz="2800" dirty="0"/>
              <a:t>NMR measurement @</a:t>
            </a:r>
            <a:r>
              <a:rPr lang="en-US" altLang="ja-JP" sz="2800" dirty="0" err="1"/>
              <a:t>Argone</a:t>
            </a:r>
            <a:endParaRPr kumimoji="1" lang="ja-JP" altLang="en-US" sz="2800" dirty="0"/>
          </a:p>
        </p:txBody>
      </p:sp>
      <p:sp>
        <p:nvSpPr>
          <p:cNvPr id="4" name="コンテンツ プレースホルダー 3"/>
          <p:cNvSpPr>
            <a:spLocks noGrp="1"/>
          </p:cNvSpPr>
          <p:nvPr>
            <p:ph sz="quarter" idx="1"/>
          </p:nvPr>
        </p:nvSpPr>
        <p:spPr>
          <a:xfrm>
            <a:off x="478569" y="814920"/>
            <a:ext cx="8229600" cy="1596830"/>
          </a:xfrm>
        </p:spPr>
        <p:txBody>
          <a:bodyPr>
            <a:noAutofit/>
          </a:bodyPr>
          <a:lstStyle/>
          <a:p>
            <a:pPr>
              <a:lnSpc>
                <a:spcPct val="80000"/>
              </a:lnSpc>
            </a:pPr>
            <a:r>
              <a:rPr lang="en-US" altLang="ja-JP" sz="2000" dirty="0"/>
              <a:t>Modulation : triangle wave</a:t>
            </a:r>
          </a:p>
          <a:p>
            <a:pPr>
              <a:lnSpc>
                <a:spcPct val="80000"/>
              </a:lnSpc>
            </a:pPr>
            <a:r>
              <a:rPr lang="en-US" altLang="ja-JP" sz="2000" dirty="0"/>
              <a:t>Glass tube : In </a:t>
            </a:r>
            <a:r>
              <a:rPr lang="en-US" altLang="ja-JP" sz="2000" dirty="0">
                <a:latin typeface="Symbol" charset="2"/>
                <a:cs typeface="Symbol" charset="2"/>
              </a:rPr>
              <a:t>f</a:t>
            </a:r>
            <a:r>
              <a:rPr lang="en-US" altLang="ja-JP" sz="2000" dirty="0"/>
              <a:t> 7mm, Out </a:t>
            </a:r>
            <a:r>
              <a:rPr lang="en-US" altLang="ja-JP" sz="2000" dirty="0">
                <a:latin typeface="Symbol" charset="2"/>
                <a:cs typeface="Symbol" charset="2"/>
              </a:rPr>
              <a:t>f</a:t>
            </a:r>
            <a:r>
              <a:rPr lang="en-US" altLang="ja-JP" sz="2000" dirty="0"/>
              <a:t>10 mm, </a:t>
            </a:r>
            <a:r>
              <a:rPr lang="en-US" altLang="ja-JP" sz="2000" dirty="0" err="1"/>
              <a:t>RoundEnd</a:t>
            </a:r>
            <a:endParaRPr lang="en-US" altLang="ja-JP" sz="2000" dirty="0"/>
          </a:p>
          <a:p>
            <a:pPr>
              <a:lnSpc>
                <a:spcPct val="80000"/>
              </a:lnSpc>
            </a:pPr>
            <a:r>
              <a:rPr lang="en-US" altLang="ja-JP" sz="2000" dirty="0"/>
              <a:t>Sample : Ultra pure water (supplied by </a:t>
            </a:r>
            <a:r>
              <a:rPr lang="en-US" altLang="ja-JP" sz="2000" dirty="0" err="1"/>
              <a:t>Milli</a:t>
            </a:r>
            <a:r>
              <a:rPr lang="en-US" altLang="ja-JP" sz="2000" dirty="0"/>
              <a:t>-Q at KEK)</a:t>
            </a:r>
          </a:p>
          <a:p>
            <a:pPr>
              <a:lnSpc>
                <a:spcPct val="80000"/>
              </a:lnSpc>
            </a:pPr>
            <a:r>
              <a:rPr lang="en-US" altLang="ja-JP" sz="2000" dirty="0"/>
              <a:t>100 </a:t>
            </a:r>
            <a:r>
              <a:rPr lang="en-US" altLang="ja-JP" sz="2000" dirty="0" err="1"/>
              <a:t>pt</a:t>
            </a:r>
            <a:r>
              <a:rPr lang="en-US" altLang="ja-JP" sz="2000" dirty="0"/>
              <a:t> </a:t>
            </a:r>
            <a:r>
              <a:rPr lang="en-US" altLang="ja-JP" sz="2000" dirty="0" err="1"/>
              <a:t>meas</a:t>
            </a:r>
            <a:r>
              <a:rPr lang="en-US" altLang="ja-JP" sz="2000" dirty="0"/>
              <a:t> </a:t>
            </a:r>
            <a:r>
              <a:rPr lang="en-US" altLang="ja-JP" sz="2000" dirty="0">
                <a:solidFill>
                  <a:srgbClr val="FF0000"/>
                </a:solidFill>
              </a:rPr>
              <a:t>(20 times improvement!)</a:t>
            </a:r>
          </a:p>
        </p:txBody>
      </p:sp>
      <p:sp>
        <p:nvSpPr>
          <p:cNvPr id="7" name="テキスト ボックス 6"/>
          <p:cNvSpPr txBox="1"/>
          <p:nvPr/>
        </p:nvSpPr>
        <p:spPr>
          <a:xfrm>
            <a:off x="2618293" y="4878904"/>
            <a:ext cx="1432904" cy="461665"/>
          </a:xfrm>
          <a:prstGeom prst="rect">
            <a:avLst/>
          </a:prstGeom>
          <a:noFill/>
        </p:spPr>
        <p:txBody>
          <a:bodyPr wrap="none" rtlCol="0">
            <a:spAutoFit/>
          </a:bodyPr>
          <a:lstStyle/>
          <a:p>
            <a:r>
              <a:rPr lang="en-US" altLang="ja-JP" dirty="0"/>
              <a:t>1st  Ramp</a:t>
            </a:r>
          </a:p>
        </p:txBody>
      </p:sp>
      <p:sp>
        <p:nvSpPr>
          <p:cNvPr id="10" name="テキスト ボックス 9"/>
          <p:cNvSpPr txBox="1"/>
          <p:nvPr/>
        </p:nvSpPr>
        <p:spPr>
          <a:xfrm>
            <a:off x="7111646" y="4882060"/>
            <a:ext cx="1535396" cy="461665"/>
          </a:xfrm>
          <a:prstGeom prst="rect">
            <a:avLst/>
          </a:prstGeom>
          <a:noFill/>
        </p:spPr>
        <p:txBody>
          <a:bodyPr wrap="none" rtlCol="0">
            <a:spAutoFit/>
          </a:bodyPr>
          <a:lstStyle/>
          <a:p>
            <a:r>
              <a:rPr lang="en-US" altLang="ja-JP" dirty="0"/>
              <a:t>2nd  Ramp</a:t>
            </a:r>
          </a:p>
        </p:txBody>
      </p:sp>
      <p:sp>
        <p:nvSpPr>
          <p:cNvPr id="11" name="テキスト ボックス 10"/>
          <p:cNvSpPr txBox="1"/>
          <p:nvPr/>
        </p:nvSpPr>
        <p:spPr>
          <a:xfrm>
            <a:off x="968738" y="6130373"/>
            <a:ext cx="2163573" cy="461665"/>
          </a:xfrm>
          <a:prstGeom prst="rect">
            <a:avLst/>
          </a:prstGeom>
          <a:noFill/>
        </p:spPr>
        <p:txBody>
          <a:bodyPr wrap="none" rtlCol="0">
            <a:spAutoFit/>
          </a:bodyPr>
          <a:lstStyle/>
          <a:p>
            <a:r>
              <a:rPr kumimoji="1" lang="en-US" altLang="ja-JP" dirty="0"/>
              <a:t>sigma ~ 3.3 ppb </a:t>
            </a:r>
            <a:endParaRPr kumimoji="1" lang="ja-JP" altLang="en-US" dirty="0"/>
          </a:p>
        </p:txBody>
      </p:sp>
      <p:sp>
        <p:nvSpPr>
          <p:cNvPr id="12" name="テキスト ボックス 11"/>
          <p:cNvSpPr txBox="1"/>
          <p:nvPr/>
        </p:nvSpPr>
        <p:spPr>
          <a:xfrm>
            <a:off x="5679145" y="6099789"/>
            <a:ext cx="2317461" cy="461665"/>
          </a:xfrm>
          <a:prstGeom prst="rect">
            <a:avLst/>
          </a:prstGeom>
          <a:noFill/>
        </p:spPr>
        <p:txBody>
          <a:bodyPr wrap="none" rtlCol="0">
            <a:spAutoFit/>
          </a:bodyPr>
          <a:lstStyle/>
          <a:p>
            <a:r>
              <a:rPr kumimoji="1" lang="en-US" altLang="ja-JP" dirty="0"/>
              <a:t>sigma ~ 0.88 ppb </a:t>
            </a:r>
            <a:endParaRPr kumimoji="1" lang="ja-JP" altLang="en-US" dirty="0"/>
          </a:p>
        </p:txBody>
      </p:sp>
      <p:sp>
        <p:nvSpPr>
          <p:cNvPr id="3" name="日付プレースホルダー 2"/>
          <p:cNvSpPr>
            <a:spLocks noGrp="1"/>
          </p:cNvSpPr>
          <p:nvPr>
            <p:ph type="dt" sz="half" idx="10"/>
          </p:nvPr>
        </p:nvSpPr>
        <p:spPr/>
        <p:txBody>
          <a:bodyPr/>
          <a:lstStyle/>
          <a:p>
            <a:pPr>
              <a:defRPr/>
            </a:pPr>
            <a:fld id="{1B5AFD79-711B-4C10-8712-9D5C8667756D}" type="datetime1">
              <a:rPr lang="ja-JP" altLang="en-US" smtClean="0"/>
              <a:t>2017/9/17</a:t>
            </a:fld>
            <a:endParaRPr lang="ja-JP" altLang="en-US"/>
          </a:p>
        </p:txBody>
      </p:sp>
      <p:sp>
        <p:nvSpPr>
          <p:cNvPr id="8" name="フッター プレースホルダー 7"/>
          <p:cNvSpPr>
            <a:spLocks noGrp="1"/>
          </p:cNvSpPr>
          <p:nvPr>
            <p:ph type="ftr" sz="quarter" idx="11"/>
          </p:nvPr>
        </p:nvSpPr>
        <p:spPr/>
        <p:txBody>
          <a:bodyPr/>
          <a:lstStyle/>
          <a:p>
            <a:pPr>
              <a:defRPr/>
            </a:pPr>
            <a:r>
              <a:rPr lang="en-US" altLang="ja-JP"/>
              <a:t>Seoul U. Seminer</a:t>
            </a:r>
            <a:endParaRPr lang="ja-JP" altLang="en-US"/>
          </a:p>
        </p:txBody>
      </p:sp>
    </p:spTree>
    <p:extLst>
      <p:ext uri="{BB962C8B-B14F-4D97-AF65-F5344CB8AC3E}">
        <p14:creationId xmlns:p14="http://schemas.microsoft.com/office/powerpoint/2010/main" val="3720777000"/>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9" name="コンテンツ プレースホルダー 8"/>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p:spPr>
      </p:pic>
      <p:sp>
        <p:nvSpPr>
          <p:cNvPr id="4" name="日付プレースホルダー 3"/>
          <p:cNvSpPr>
            <a:spLocks noGrp="1"/>
          </p:cNvSpPr>
          <p:nvPr>
            <p:ph type="dt" sz="half" idx="10"/>
          </p:nvPr>
        </p:nvSpPr>
        <p:spPr/>
        <p:txBody>
          <a:bodyPr/>
          <a:lstStyle/>
          <a:p>
            <a:pPr>
              <a:defRPr/>
            </a:pPr>
            <a:fld id="{42F36F4D-FBFF-4B0A-8297-5769A6EAE9AD}" type="datetime1">
              <a:rPr lang="ja-JP" altLang="en-US" smtClean="0"/>
              <a:t>2017/9/17</a:t>
            </a:fld>
            <a:endParaRPr lang="ja-JP" altLang="en-US"/>
          </a:p>
        </p:txBody>
      </p:sp>
      <p:sp>
        <p:nvSpPr>
          <p:cNvPr id="5" name="フッター プレースホルダー 4"/>
          <p:cNvSpPr>
            <a:spLocks noGrp="1"/>
          </p:cNvSpPr>
          <p:nvPr>
            <p:ph type="ftr" sz="quarter" idx="11"/>
          </p:nvPr>
        </p:nvSpPr>
        <p:spPr/>
        <p:txBody>
          <a:bodyPr/>
          <a:lstStyle/>
          <a:p>
            <a:pPr>
              <a:defRPr/>
            </a:pPr>
            <a:r>
              <a:rPr lang="en-US" altLang="ja-JP"/>
              <a:t>Seoul U. Seminer</a:t>
            </a:r>
            <a:endParaRPr lang="ja-JP" altLang="en-US"/>
          </a:p>
        </p:txBody>
      </p:sp>
    </p:spTree>
    <p:extLst>
      <p:ext uri="{BB962C8B-B14F-4D97-AF65-F5344CB8AC3E}">
        <p14:creationId xmlns:p14="http://schemas.microsoft.com/office/powerpoint/2010/main" val="3204329668"/>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6" name="コンテンツ プレースホルダー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0848" y="13432"/>
            <a:ext cx="9164847" cy="6873635"/>
          </a:xfrm>
        </p:spPr>
      </p:pic>
      <p:sp>
        <p:nvSpPr>
          <p:cNvPr id="4" name="日付プレースホルダー 3"/>
          <p:cNvSpPr>
            <a:spLocks noGrp="1"/>
          </p:cNvSpPr>
          <p:nvPr>
            <p:ph type="dt" sz="half" idx="10"/>
          </p:nvPr>
        </p:nvSpPr>
        <p:spPr/>
        <p:txBody>
          <a:bodyPr/>
          <a:lstStyle/>
          <a:p>
            <a:pPr>
              <a:defRPr/>
            </a:pPr>
            <a:fld id="{3EDB579D-F848-4A1B-97C5-7EAD24DF04E1}" type="datetime1">
              <a:rPr lang="ja-JP" altLang="en-US" smtClean="0"/>
              <a:t>2017/9/17</a:t>
            </a:fld>
            <a:endParaRPr lang="ja-JP" altLang="en-US"/>
          </a:p>
        </p:txBody>
      </p:sp>
      <p:sp>
        <p:nvSpPr>
          <p:cNvPr id="5" name="フッター プレースホルダー 4"/>
          <p:cNvSpPr>
            <a:spLocks noGrp="1"/>
          </p:cNvSpPr>
          <p:nvPr>
            <p:ph type="ftr" sz="quarter" idx="11"/>
          </p:nvPr>
        </p:nvSpPr>
        <p:spPr>
          <a:xfrm>
            <a:off x="156953" y="3725802"/>
            <a:ext cx="8162442" cy="921179"/>
          </a:xfrm>
        </p:spPr>
        <p:txBody>
          <a:bodyPr/>
          <a:lstStyle/>
          <a:p>
            <a:pPr>
              <a:defRPr/>
            </a:pPr>
            <a:r>
              <a:rPr lang="en-US" altLang="ja-JP"/>
              <a:t>Seoul U. Seminer</a:t>
            </a:r>
            <a:endParaRPr lang="ja-JP" altLang="en-US"/>
          </a:p>
        </p:txBody>
      </p:sp>
    </p:spTree>
    <p:extLst>
      <p:ext uri="{BB962C8B-B14F-4D97-AF65-F5344CB8AC3E}">
        <p14:creationId xmlns:p14="http://schemas.microsoft.com/office/powerpoint/2010/main" val="31026476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日付プレースホルダ 2"/>
          <p:cNvSpPr>
            <a:spLocks noGrp="1"/>
          </p:cNvSpPr>
          <p:nvPr>
            <p:ph type="dt" sz="half" idx="10"/>
          </p:nvPr>
        </p:nvSpPr>
        <p:spPr/>
        <p:txBody>
          <a:bodyPr/>
          <a:lstStyle/>
          <a:p>
            <a:pPr>
              <a:defRPr/>
            </a:pPr>
            <a:fld id="{AE22ABFC-12DB-408A-A65B-5B487996B2E3}" type="datetime1">
              <a:rPr lang="ja-JP" altLang="en-US" smtClean="0"/>
              <a:t>2017/9/17</a:t>
            </a:fld>
            <a:endParaRPr lang="ja-JP" altLang="en-US"/>
          </a:p>
        </p:txBody>
      </p:sp>
      <p:sp>
        <p:nvSpPr>
          <p:cNvPr id="4" name="フッター プレースホルダ 3"/>
          <p:cNvSpPr>
            <a:spLocks noGrp="1"/>
          </p:cNvSpPr>
          <p:nvPr>
            <p:ph type="ftr" sz="quarter" idx="11"/>
          </p:nvPr>
        </p:nvSpPr>
        <p:spPr/>
        <p:txBody>
          <a:bodyPr/>
          <a:lstStyle/>
          <a:p>
            <a:pPr>
              <a:defRPr/>
            </a:pPr>
            <a:r>
              <a:rPr lang="en-US" altLang="ja-JP"/>
              <a:t>Seoul U. Seminer</a:t>
            </a:r>
            <a:endParaRPr lang="ja-JP" altLang="en-US"/>
          </a:p>
        </p:txBody>
      </p:sp>
      <p:pic>
        <p:nvPicPr>
          <p:cNvPr id="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7" y="2276872"/>
            <a:ext cx="3537641" cy="325884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4" cstate="print"/>
          <a:srcRect/>
          <a:stretch>
            <a:fillRect/>
          </a:stretch>
        </p:blipFill>
        <p:spPr bwMode="auto">
          <a:xfrm>
            <a:off x="4716016" y="2248487"/>
            <a:ext cx="3815327" cy="3314004"/>
          </a:xfrm>
          <a:prstGeom prst="rect">
            <a:avLst/>
          </a:prstGeom>
          <a:noFill/>
          <a:ln w="9525">
            <a:noFill/>
            <a:miter lim="800000"/>
            <a:headEnd/>
            <a:tailEnd/>
          </a:ln>
        </p:spPr>
      </p:pic>
      <p:sp>
        <p:nvSpPr>
          <p:cNvPr id="8" name="テキスト ボックス 7"/>
          <p:cNvSpPr txBox="1"/>
          <p:nvPr/>
        </p:nvSpPr>
        <p:spPr>
          <a:xfrm>
            <a:off x="323527" y="5625372"/>
            <a:ext cx="3249608" cy="369332"/>
          </a:xfrm>
          <a:prstGeom prst="rect">
            <a:avLst/>
          </a:prstGeom>
          <a:noFill/>
        </p:spPr>
        <p:txBody>
          <a:bodyPr wrap="none" rtlCol="0">
            <a:spAutoFit/>
          </a:bodyPr>
          <a:lstStyle/>
          <a:p>
            <a:r>
              <a:rPr kumimoji="1" lang="en-US" altLang="ja-JP" dirty="0"/>
              <a:t>Fig. 2 on PRL 104, 220406 (2010)</a:t>
            </a:r>
            <a:endParaRPr kumimoji="1" lang="ja-JP" altLang="en-US" dirty="0"/>
          </a:p>
        </p:txBody>
      </p:sp>
      <p:sp>
        <p:nvSpPr>
          <p:cNvPr id="9" name="テキスト ボックス 8"/>
          <p:cNvSpPr txBox="1"/>
          <p:nvPr/>
        </p:nvSpPr>
        <p:spPr>
          <a:xfrm>
            <a:off x="4820071" y="5655835"/>
            <a:ext cx="3711272" cy="369332"/>
          </a:xfrm>
          <a:prstGeom prst="rect">
            <a:avLst/>
          </a:prstGeom>
          <a:noFill/>
        </p:spPr>
        <p:txBody>
          <a:bodyPr wrap="none" rtlCol="0">
            <a:spAutoFit/>
          </a:bodyPr>
          <a:lstStyle/>
          <a:p>
            <a:r>
              <a:rPr kumimoji="1" lang="en-US" altLang="ja-JP" dirty="0"/>
              <a:t>Fig. 6 on </a:t>
            </a:r>
            <a:r>
              <a:rPr lang="en-US" altLang="ja-JP" dirty="0"/>
              <a:t>PRD90, 073004(2014). </a:t>
            </a:r>
            <a:endParaRPr kumimoji="1" lang="ja-JP" altLang="en-US" dirty="0"/>
          </a:p>
        </p:txBody>
      </p:sp>
      <p:pic>
        <p:nvPicPr>
          <p:cNvPr id="3074" name="Picture 2"/>
          <p:cNvPicPr>
            <a:picLocks noChangeAspect="1" noChangeArrowheads="1"/>
          </p:cNvPicPr>
          <p:nvPr/>
        </p:nvPicPr>
        <p:blipFill>
          <a:blip r:embed="rId5" cstate="print"/>
          <a:srcRect/>
          <a:stretch>
            <a:fillRect/>
          </a:stretch>
        </p:blipFill>
        <p:spPr bwMode="auto">
          <a:xfrm>
            <a:off x="5556614" y="4437112"/>
            <a:ext cx="2492126" cy="681885"/>
          </a:xfrm>
          <a:prstGeom prst="rect">
            <a:avLst/>
          </a:prstGeom>
          <a:noFill/>
          <a:ln w="9525">
            <a:noFill/>
            <a:miter lim="800000"/>
            <a:headEnd/>
            <a:tailEnd/>
          </a:ln>
        </p:spPr>
      </p:pic>
      <p:pic>
        <p:nvPicPr>
          <p:cNvPr id="3075" name="Picture 3"/>
          <p:cNvPicPr>
            <a:picLocks noChangeAspect="1" noChangeArrowheads="1"/>
          </p:cNvPicPr>
          <p:nvPr/>
        </p:nvPicPr>
        <p:blipFill>
          <a:blip r:embed="rId6" cstate="print"/>
          <a:srcRect/>
          <a:stretch>
            <a:fillRect/>
          </a:stretch>
        </p:blipFill>
        <p:spPr bwMode="auto">
          <a:xfrm>
            <a:off x="5220072" y="1429346"/>
            <a:ext cx="3105389" cy="714573"/>
          </a:xfrm>
          <a:prstGeom prst="rect">
            <a:avLst/>
          </a:prstGeom>
          <a:noFill/>
          <a:ln w="9525">
            <a:noFill/>
            <a:miter lim="800000"/>
            <a:headEnd/>
            <a:tailEnd/>
          </a:ln>
        </p:spPr>
      </p:pic>
      <p:sp>
        <p:nvSpPr>
          <p:cNvPr id="12" name="正方形/長方形 11"/>
          <p:cNvSpPr/>
          <p:nvPr/>
        </p:nvSpPr>
        <p:spPr>
          <a:xfrm>
            <a:off x="971600" y="980728"/>
            <a:ext cx="2520266" cy="369332"/>
          </a:xfrm>
          <a:prstGeom prst="rect">
            <a:avLst/>
          </a:prstGeom>
        </p:spPr>
        <p:txBody>
          <a:bodyPr wrap="none">
            <a:spAutoFit/>
          </a:bodyPr>
          <a:lstStyle/>
          <a:p>
            <a:r>
              <a:rPr lang="en-US" altLang="ja-JP" dirty="0"/>
              <a:t>a pseudo vector boson</a:t>
            </a:r>
            <a:endParaRPr lang="ja-JP" altLang="en-US" dirty="0"/>
          </a:p>
        </p:txBody>
      </p:sp>
      <p:pic>
        <p:nvPicPr>
          <p:cNvPr id="3076" name="Picture 4"/>
          <p:cNvPicPr>
            <a:picLocks noChangeAspect="1" noChangeArrowheads="1"/>
          </p:cNvPicPr>
          <p:nvPr/>
        </p:nvPicPr>
        <p:blipFill>
          <a:blip r:embed="rId7" cstate="print"/>
          <a:srcRect/>
          <a:stretch>
            <a:fillRect/>
          </a:stretch>
        </p:blipFill>
        <p:spPr bwMode="auto">
          <a:xfrm>
            <a:off x="827584" y="1484784"/>
            <a:ext cx="2917875" cy="574843"/>
          </a:xfrm>
          <a:prstGeom prst="rect">
            <a:avLst/>
          </a:prstGeom>
          <a:noFill/>
          <a:ln w="9525">
            <a:noFill/>
            <a:miter lim="800000"/>
            <a:headEnd/>
            <a:tailEnd/>
          </a:ln>
        </p:spPr>
      </p:pic>
      <p:sp>
        <p:nvSpPr>
          <p:cNvPr id="15" name="正方形/長方形 14"/>
          <p:cNvSpPr/>
          <p:nvPr/>
        </p:nvSpPr>
        <p:spPr>
          <a:xfrm>
            <a:off x="5436096" y="980728"/>
            <a:ext cx="2608406" cy="369332"/>
          </a:xfrm>
          <a:prstGeom prst="rect">
            <a:avLst/>
          </a:prstGeom>
        </p:spPr>
        <p:txBody>
          <a:bodyPr wrap="none">
            <a:spAutoFit/>
          </a:bodyPr>
          <a:lstStyle/>
          <a:p>
            <a:r>
              <a:rPr lang="en-US" altLang="ja-JP" dirty="0"/>
              <a:t>a massive vector boson</a:t>
            </a:r>
            <a:endParaRPr lang="ja-JP" altLang="en-US" dirty="0"/>
          </a:p>
        </p:txBody>
      </p:sp>
      <p:sp>
        <p:nvSpPr>
          <p:cNvPr id="16" name="正方形/長方形 15"/>
          <p:cNvSpPr/>
          <p:nvPr/>
        </p:nvSpPr>
        <p:spPr>
          <a:xfrm>
            <a:off x="475095" y="5924137"/>
            <a:ext cx="7776864" cy="646331"/>
          </a:xfrm>
          <a:prstGeom prst="rect">
            <a:avLst/>
          </a:prstGeom>
        </p:spPr>
        <p:txBody>
          <a:bodyPr wrap="square">
            <a:spAutoFit/>
          </a:bodyPr>
          <a:lstStyle/>
          <a:p>
            <a:r>
              <a:rPr lang="en-US" altLang="ja-JP" dirty="0">
                <a:solidFill>
                  <a:srgbClr val="00B050"/>
                </a:solidFill>
                <a:latin typeface="+mn-lt"/>
              </a:rPr>
              <a:t>S. G. </a:t>
            </a:r>
            <a:r>
              <a:rPr lang="en-US" altLang="ja-JP" dirty="0" err="1">
                <a:solidFill>
                  <a:srgbClr val="00B050"/>
                </a:solidFill>
                <a:latin typeface="+mn-lt"/>
              </a:rPr>
              <a:t>Karshenboim</a:t>
            </a:r>
            <a:r>
              <a:rPr lang="en-US" altLang="ja-JP" dirty="0">
                <a:solidFill>
                  <a:srgbClr val="00B050"/>
                </a:solidFill>
                <a:latin typeface="+mn-lt"/>
              </a:rPr>
              <a:t> </a:t>
            </a:r>
            <a:r>
              <a:rPr lang="en-US" altLang="ja-JP" i="1" dirty="0">
                <a:solidFill>
                  <a:srgbClr val="00B050"/>
                </a:solidFill>
                <a:latin typeface="+mn-lt"/>
              </a:rPr>
              <a:t>et al</a:t>
            </a:r>
            <a:r>
              <a:rPr lang="en-US" altLang="ja-JP" dirty="0">
                <a:solidFill>
                  <a:srgbClr val="00B050"/>
                </a:solidFill>
                <a:latin typeface="+mn-lt"/>
              </a:rPr>
              <a:t>., PRL 104, 220406 (2010), PRD82, 113013(2010). </a:t>
            </a:r>
          </a:p>
          <a:p>
            <a:r>
              <a:rPr lang="en-US" altLang="ja-JP" dirty="0">
                <a:solidFill>
                  <a:srgbClr val="00B050"/>
                </a:solidFill>
                <a:latin typeface="+mn-lt"/>
              </a:rPr>
              <a:t>                                          PRA 84,  064502(2011) , PRD90, 073004(2014). </a:t>
            </a:r>
            <a:endParaRPr lang="ja-JP" altLang="en-US" dirty="0">
              <a:solidFill>
                <a:srgbClr val="00B050"/>
              </a:solidFill>
              <a:latin typeface="+mn-lt"/>
            </a:endParaRPr>
          </a:p>
        </p:txBody>
      </p:sp>
      <p:sp>
        <p:nvSpPr>
          <p:cNvPr id="17" name="タイトル 1"/>
          <p:cNvSpPr>
            <a:spLocks noGrp="1"/>
          </p:cNvSpPr>
          <p:nvPr>
            <p:ph type="title"/>
          </p:nvPr>
        </p:nvSpPr>
        <p:spPr>
          <a:xfrm>
            <a:off x="0" y="47582"/>
            <a:ext cx="9144000" cy="1143000"/>
          </a:xfrm>
        </p:spPr>
        <p:txBody>
          <a:bodyPr/>
          <a:lstStyle/>
          <a:p>
            <a:pPr eaLnBrk="1" hangingPunct="1"/>
            <a:r>
              <a:rPr lang="en-US" altLang="ja-JP" sz="3200" dirty="0">
                <a:solidFill>
                  <a:schemeClr val="accent2"/>
                </a:solidFill>
              </a:rPr>
              <a:t>4. Exotic particle search</a:t>
            </a:r>
            <a:endParaRPr lang="ja-JP" altLang="en-US" sz="3200" dirty="0">
              <a:solidFill>
                <a:schemeClr val="accent2"/>
              </a:solidFill>
            </a:endParaRPr>
          </a:p>
        </p:txBody>
      </p:sp>
    </p:spTree>
    <p:extLst>
      <p:ext uri="{BB962C8B-B14F-4D97-AF65-F5344CB8AC3E}">
        <p14:creationId xmlns:p14="http://schemas.microsoft.com/office/powerpoint/2010/main" val="8579804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日付プレースホルダー 2"/>
          <p:cNvSpPr>
            <a:spLocks noGrp="1"/>
          </p:cNvSpPr>
          <p:nvPr>
            <p:ph type="dt" sz="half" idx="10"/>
          </p:nvPr>
        </p:nvSpPr>
        <p:spPr/>
        <p:txBody>
          <a:bodyPr/>
          <a:lstStyle/>
          <a:p>
            <a:fld id="{2434E0E4-4B37-4ABA-8B80-EBE09951D341}" type="datetime1">
              <a:rPr kumimoji="1" lang="ja-JP" altLang="en-US" smtClean="0"/>
              <a:t>2017/9/17</a:t>
            </a:fld>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a:t>Seoul U. Seminer</a:t>
            </a:r>
            <a:endParaRPr kumimoji="1" lang="ja-JP" altLang="en-US"/>
          </a:p>
        </p:txBody>
      </p:sp>
      <p:sp>
        <p:nvSpPr>
          <p:cNvPr id="4" name="テキスト ボックス 3"/>
          <p:cNvSpPr txBox="1"/>
          <p:nvPr/>
        </p:nvSpPr>
        <p:spPr>
          <a:xfrm>
            <a:off x="1597324" y="1352150"/>
            <a:ext cx="6165149" cy="646331"/>
          </a:xfrm>
          <a:prstGeom prst="rect">
            <a:avLst/>
          </a:prstGeom>
          <a:noFill/>
        </p:spPr>
        <p:txBody>
          <a:bodyPr wrap="none" rtlCol="0">
            <a:spAutoFit/>
          </a:bodyPr>
          <a:lstStyle/>
          <a:p>
            <a:r>
              <a:rPr lang="en-US" altLang="ja-JP" dirty="0" err="1"/>
              <a:t>R</a:t>
            </a:r>
            <a:r>
              <a:rPr kumimoji="1" lang="en-US" altLang="ja-JP" dirty="0" err="1"/>
              <a:t>.Blihm</a:t>
            </a:r>
            <a:r>
              <a:rPr lang="en-US" altLang="ja-JP" dirty="0"/>
              <a:t>, V.A. </a:t>
            </a:r>
            <a:r>
              <a:rPr lang="en-US" altLang="ja-JP" dirty="0" err="1"/>
              <a:t>Kosteleky</a:t>
            </a:r>
            <a:r>
              <a:rPr lang="en-US" altLang="ja-JP" dirty="0"/>
              <a:t> and C.D. Lane</a:t>
            </a:r>
            <a:r>
              <a:rPr kumimoji="1" lang="en-US" altLang="ja-JP" dirty="0"/>
              <a:t> PRL84,1098(2000)</a:t>
            </a:r>
          </a:p>
          <a:p>
            <a:r>
              <a:rPr lang="en-US" altLang="ja-JP" dirty="0"/>
              <a:t>V.W. </a:t>
            </a:r>
            <a:r>
              <a:rPr lang="en-US" altLang="ja-JP" dirty="0" err="1"/>
              <a:t>Hughs</a:t>
            </a:r>
            <a:r>
              <a:rPr lang="en-US" altLang="ja-JP" dirty="0"/>
              <a:t> et al.                      PRL87,111804(2000</a:t>
            </a:r>
            <a:endParaRPr kumimoji="1" lang="ja-JP" altLang="en-US" dirty="0"/>
          </a:p>
        </p:txBody>
      </p:sp>
      <p:sp>
        <p:nvSpPr>
          <p:cNvPr id="6" name="正方形/長方形 5"/>
          <p:cNvSpPr/>
          <p:nvPr/>
        </p:nvSpPr>
        <p:spPr>
          <a:xfrm>
            <a:off x="1823884" y="886461"/>
            <a:ext cx="5284011" cy="400110"/>
          </a:xfrm>
          <a:prstGeom prst="rect">
            <a:avLst/>
          </a:prstGeom>
        </p:spPr>
        <p:style>
          <a:lnRef idx="1">
            <a:schemeClr val="accent2"/>
          </a:lnRef>
          <a:fillRef idx="2">
            <a:schemeClr val="accent2"/>
          </a:fillRef>
          <a:effectRef idx="1">
            <a:schemeClr val="accent2"/>
          </a:effectRef>
          <a:fontRef idx="minor">
            <a:schemeClr val="dk1"/>
          </a:fontRef>
        </p:style>
        <p:txBody>
          <a:bodyPr wrap="none">
            <a:spAutoFit/>
          </a:bodyPr>
          <a:lstStyle/>
          <a:p>
            <a:r>
              <a:rPr lang="en-US" altLang="ja-JP" sz="2000" dirty="0"/>
              <a:t>CPT</a:t>
            </a:r>
            <a:r>
              <a:rPr lang="ja-JP" altLang="en-US" sz="2000" dirty="0"/>
              <a:t> </a:t>
            </a:r>
            <a:r>
              <a:rPr lang="en-US" altLang="ja-JP" sz="2000" dirty="0"/>
              <a:t>broken Theory</a:t>
            </a:r>
            <a:r>
              <a:rPr lang="ja-JP" altLang="en-US" sz="2000" dirty="0"/>
              <a:t>⇒</a:t>
            </a:r>
            <a:r>
              <a:rPr lang="en-US" altLang="ja-JP" sz="2000" dirty="0"/>
              <a:t>Lorentz</a:t>
            </a:r>
            <a:r>
              <a:rPr lang="ja-JP" altLang="en-US" sz="2000" dirty="0"/>
              <a:t> </a:t>
            </a:r>
            <a:r>
              <a:rPr lang="en-US" altLang="ja-JP" sz="2000" dirty="0"/>
              <a:t>symmetry is broken</a:t>
            </a:r>
            <a:endParaRPr lang="ja-JP" altLang="en-US" sz="2000" dirty="0"/>
          </a:p>
        </p:txBody>
      </p:sp>
      <p:sp>
        <p:nvSpPr>
          <p:cNvPr id="7" name="テキスト ボックス 6"/>
          <p:cNvSpPr txBox="1"/>
          <p:nvPr/>
        </p:nvSpPr>
        <p:spPr>
          <a:xfrm>
            <a:off x="920682" y="1998481"/>
            <a:ext cx="2122569" cy="369332"/>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n-US" altLang="ja-JP" dirty="0"/>
              <a:t>CPT violation search </a:t>
            </a:r>
            <a:endParaRPr kumimoji="1" lang="ja-JP" altLang="en-US" dirty="0"/>
          </a:p>
        </p:txBody>
      </p:sp>
      <p:sp>
        <p:nvSpPr>
          <p:cNvPr id="8" name="テキスト ボックス 7"/>
          <p:cNvSpPr txBox="1"/>
          <p:nvPr/>
        </p:nvSpPr>
        <p:spPr>
          <a:xfrm>
            <a:off x="3563888" y="1998481"/>
            <a:ext cx="3459024" cy="369332"/>
          </a:xfrm>
          <a:prstGeom prst="rect">
            <a:avLst/>
          </a:prstGeom>
          <a:noFill/>
        </p:spPr>
        <p:txBody>
          <a:bodyPr wrap="none" rtlCol="0">
            <a:spAutoFit/>
          </a:bodyPr>
          <a:lstStyle/>
          <a:p>
            <a:r>
              <a:rPr kumimoji="1" lang="en-US" altLang="ja-JP" dirty="0"/>
              <a:t>Ex., </a:t>
            </a:r>
            <a:r>
              <a:rPr kumimoji="1" lang="en-US" altLang="ja-JP" dirty="0" err="1"/>
              <a:t>Muon</a:t>
            </a:r>
            <a:r>
              <a:rPr lang="ja-JP" altLang="en-US" dirty="0"/>
              <a:t>   </a:t>
            </a:r>
            <a:r>
              <a:rPr lang="en-US" altLang="ja-JP" dirty="0"/>
              <a:t>difference </a:t>
            </a:r>
            <a:r>
              <a:rPr kumimoji="1" lang="en-US" altLang="ja-JP" dirty="0" err="1"/>
              <a:t>g</a:t>
            </a:r>
            <a:r>
              <a:rPr kumimoji="1" lang="en-US" altLang="ja-JP" baseline="-25000" dirty="0" err="1">
                <a:latin typeface="Symbol" pitchFamily="18" charset="2"/>
              </a:rPr>
              <a:t>m</a:t>
            </a:r>
            <a:r>
              <a:rPr kumimoji="1" lang="en-US" altLang="ja-JP" baseline="-25000" dirty="0"/>
              <a:t>+</a:t>
            </a:r>
            <a:r>
              <a:rPr kumimoji="1" lang="ja-JP" altLang="en-US" dirty="0"/>
              <a:t>　</a:t>
            </a:r>
            <a:r>
              <a:rPr kumimoji="1" lang="en-US" altLang="ja-JP" dirty="0"/>
              <a:t>/</a:t>
            </a:r>
            <a:r>
              <a:rPr kumimoji="1" lang="en-US" altLang="ja-JP" dirty="0" err="1"/>
              <a:t>g</a:t>
            </a:r>
            <a:r>
              <a:rPr kumimoji="1" lang="en-US" altLang="ja-JP" baseline="-25000" dirty="0" err="1">
                <a:latin typeface="Symbol" pitchFamily="18" charset="2"/>
              </a:rPr>
              <a:t>m</a:t>
            </a:r>
            <a:r>
              <a:rPr kumimoji="1" lang="en-US" altLang="ja-JP" baseline="-25000" dirty="0"/>
              <a:t>-</a:t>
            </a:r>
            <a:r>
              <a:rPr lang="ja-JP" altLang="en-US" dirty="0" err="1"/>
              <a:t> </a:t>
            </a:r>
            <a:r>
              <a:rPr kumimoji="1" lang="en-US" altLang="ja-JP" dirty="0"/>
              <a:t>10</a:t>
            </a:r>
            <a:r>
              <a:rPr kumimoji="1" lang="en-US" altLang="ja-JP" baseline="30000" dirty="0"/>
              <a:t>-8</a:t>
            </a:r>
            <a:endParaRPr kumimoji="1" lang="ja-JP" altLang="en-US" dirty="0"/>
          </a:p>
        </p:txBody>
      </p:sp>
      <p:sp>
        <p:nvSpPr>
          <p:cNvPr id="9" name="テキスト ボックス 8"/>
          <p:cNvSpPr txBox="1"/>
          <p:nvPr/>
        </p:nvSpPr>
        <p:spPr>
          <a:xfrm>
            <a:off x="920682" y="2510689"/>
            <a:ext cx="3417730" cy="369332"/>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n-US" altLang="ja-JP" dirty="0"/>
              <a:t>g</a:t>
            </a:r>
            <a:r>
              <a:rPr lang="en-US" altLang="ja-JP" baseline="-25000" dirty="0">
                <a:latin typeface="Symbol" pitchFamily="18" charset="2"/>
              </a:rPr>
              <a:t>m</a:t>
            </a:r>
            <a:r>
              <a:rPr lang="en-US" altLang="ja-JP" dirty="0"/>
              <a:t>-2/</a:t>
            </a:r>
            <a:r>
              <a:rPr lang="en-US" altLang="ja-JP" dirty="0" err="1"/>
              <a:t>MuHFS</a:t>
            </a:r>
            <a:r>
              <a:rPr lang="ja-JP" altLang="en-US" dirty="0"/>
              <a:t> </a:t>
            </a:r>
            <a:r>
              <a:rPr lang="en-US" altLang="ja-JP" dirty="0"/>
              <a:t>precise measurement</a:t>
            </a:r>
            <a:endParaRPr kumimoji="1" lang="ja-JP" altLang="en-US" dirty="0"/>
          </a:p>
        </p:txBody>
      </p:sp>
      <p:sp>
        <p:nvSpPr>
          <p:cNvPr id="10" name="テキスト ボックス 9"/>
          <p:cNvSpPr txBox="1"/>
          <p:nvPr/>
        </p:nvSpPr>
        <p:spPr>
          <a:xfrm>
            <a:off x="992120" y="2939317"/>
            <a:ext cx="5673348" cy="1200329"/>
          </a:xfrm>
          <a:prstGeom prst="rect">
            <a:avLst/>
          </a:prstGeom>
          <a:noFill/>
        </p:spPr>
        <p:txBody>
          <a:bodyPr wrap="none" rtlCol="0">
            <a:spAutoFit/>
          </a:bodyPr>
          <a:lstStyle/>
          <a:p>
            <a:r>
              <a:rPr kumimoji="1" lang="en-US" altLang="ja-JP" dirty="0"/>
              <a:t>Lorentz</a:t>
            </a:r>
            <a:r>
              <a:rPr lang="ja-JP" altLang="en-US" dirty="0"/>
              <a:t> </a:t>
            </a:r>
            <a:r>
              <a:rPr lang="en-US" altLang="ja-JP" dirty="0"/>
              <a:t>symmetry violating term in SME </a:t>
            </a:r>
            <a:r>
              <a:rPr kumimoji="1" lang="en-US" altLang="ja-JP" dirty="0" err="1"/>
              <a:t>Lagrangian</a:t>
            </a:r>
            <a:r>
              <a:rPr lang="ja-JP" altLang="en-US" dirty="0"/>
              <a:t> </a:t>
            </a:r>
            <a:r>
              <a:rPr kumimoji="1" lang="en-US" altLang="ja-JP" dirty="0"/>
              <a:t>b</a:t>
            </a:r>
            <a:endParaRPr lang="en-US" altLang="ja-JP" dirty="0"/>
          </a:p>
          <a:p>
            <a:r>
              <a:rPr lang="en-US" altLang="ja-JP" dirty="0"/>
              <a:t>Corresponding </a:t>
            </a:r>
            <a:r>
              <a:rPr kumimoji="1" lang="en-US" altLang="ja-JP" dirty="0" err="1"/>
              <a:t>MuHFS</a:t>
            </a:r>
            <a:r>
              <a:rPr kumimoji="1" lang="en-US" altLang="ja-JP" dirty="0"/>
              <a:t> </a:t>
            </a:r>
            <a:r>
              <a:rPr kumimoji="1" lang="en-US" altLang="ja-JP" dirty="0">
                <a:latin typeface="Symbol" pitchFamily="18" charset="2"/>
              </a:rPr>
              <a:t>Dn</a:t>
            </a:r>
            <a:r>
              <a:rPr kumimoji="1" lang="en-US" altLang="ja-JP" baseline="-25000" dirty="0"/>
              <a:t>12/34</a:t>
            </a:r>
            <a:endParaRPr kumimoji="1" lang="en-US" altLang="ja-JP" dirty="0"/>
          </a:p>
          <a:p>
            <a:r>
              <a:rPr lang="en-US" altLang="ja-JP" dirty="0"/>
              <a:t>These value might change in sidereal time  </a:t>
            </a:r>
          </a:p>
          <a:p>
            <a:r>
              <a:rPr lang="en-US" altLang="ja-JP" dirty="0"/>
              <a:t>(23h56m)</a:t>
            </a:r>
            <a:endParaRPr kumimoji="1" lang="ja-JP" altLang="en-US" dirty="0"/>
          </a:p>
        </p:txBody>
      </p:sp>
      <p:grpSp>
        <p:nvGrpSpPr>
          <p:cNvPr id="13" name="グループ化 12"/>
          <p:cNvGrpSpPr/>
          <p:nvPr/>
        </p:nvGrpSpPr>
        <p:grpSpPr>
          <a:xfrm>
            <a:off x="5921342" y="3284365"/>
            <a:ext cx="2382383" cy="542986"/>
            <a:chOff x="5572132" y="4000504"/>
            <a:chExt cx="2382383" cy="542986"/>
          </a:xfrm>
        </p:grpSpPr>
        <p:sp>
          <p:nvSpPr>
            <p:cNvPr id="11" name="テキスト ボックス 10"/>
            <p:cNvSpPr txBox="1"/>
            <p:nvPr/>
          </p:nvSpPr>
          <p:spPr>
            <a:xfrm>
              <a:off x="5572132" y="4143380"/>
              <a:ext cx="2382383" cy="400110"/>
            </a:xfrm>
            <a:prstGeom prst="rect">
              <a:avLst/>
            </a:prstGeom>
            <a:noFill/>
          </p:spPr>
          <p:txBody>
            <a:bodyPr wrap="none" rtlCol="0">
              <a:spAutoFit/>
            </a:bodyPr>
            <a:lstStyle/>
            <a:p>
              <a:r>
                <a:rPr kumimoji="1" lang="en-US" altLang="ja-JP" sz="2000" dirty="0"/>
                <a:t>b</a:t>
              </a:r>
              <a:r>
                <a:rPr kumimoji="1" lang="en-US" altLang="ja-JP" sz="2000" baseline="-25000" dirty="0"/>
                <a:t>3</a:t>
              </a:r>
              <a:r>
                <a:rPr kumimoji="1" lang="en-US" altLang="ja-JP" sz="2000" baseline="30000" dirty="0">
                  <a:latin typeface="Symbol" pitchFamily="18" charset="2"/>
                </a:rPr>
                <a:t>m</a:t>
              </a:r>
              <a:r>
                <a:rPr kumimoji="1" lang="en-US" altLang="ja-JP" sz="2000" dirty="0"/>
                <a:t>/</a:t>
              </a:r>
              <a:r>
                <a:rPr kumimoji="1" lang="en-US" altLang="ja-JP" sz="2000" dirty="0">
                  <a:latin typeface="Symbol" pitchFamily="18" charset="2"/>
                </a:rPr>
                <a:t>p</a:t>
              </a:r>
              <a:r>
                <a:rPr kumimoji="1" lang="en-US" altLang="ja-JP" sz="2000" dirty="0"/>
                <a:t>=-</a:t>
              </a:r>
              <a:r>
                <a:rPr kumimoji="1" lang="en-US" altLang="ja-JP" sz="2000" dirty="0">
                  <a:latin typeface="Symbol" pitchFamily="18" charset="2"/>
                </a:rPr>
                <a:t>dDn</a:t>
              </a:r>
              <a:r>
                <a:rPr kumimoji="1" lang="en-US" altLang="ja-JP" sz="2000" baseline="-25000" dirty="0"/>
                <a:t>12</a:t>
              </a:r>
              <a:r>
                <a:rPr kumimoji="1" lang="en-US" altLang="ja-JP" sz="2000" dirty="0"/>
                <a:t>=</a:t>
              </a:r>
              <a:r>
                <a:rPr kumimoji="1" lang="en-US" altLang="ja-JP" sz="2000" dirty="0">
                  <a:latin typeface="Symbol" pitchFamily="18" charset="2"/>
                </a:rPr>
                <a:t>dDn</a:t>
              </a:r>
              <a:r>
                <a:rPr kumimoji="1" lang="en-US" altLang="ja-JP" sz="2000" baseline="-25000" dirty="0"/>
                <a:t>34</a:t>
              </a:r>
              <a:endParaRPr kumimoji="1" lang="ja-JP" altLang="en-US" sz="2000" baseline="-25000" dirty="0"/>
            </a:p>
          </p:txBody>
        </p:sp>
        <p:sp>
          <p:nvSpPr>
            <p:cNvPr id="12" name="テキスト ボックス 11"/>
            <p:cNvSpPr txBox="1"/>
            <p:nvPr/>
          </p:nvSpPr>
          <p:spPr>
            <a:xfrm>
              <a:off x="5572132" y="4000504"/>
              <a:ext cx="335348" cy="400110"/>
            </a:xfrm>
            <a:prstGeom prst="rect">
              <a:avLst/>
            </a:prstGeom>
            <a:noFill/>
          </p:spPr>
          <p:txBody>
            <a:bodyPr wrap="none" rtlCol="0">
              <a:spAutoFit/>
            </a:bodyPr>
            <a:lstStyle/>
            <a:p>
              <a:r>
                <a:rPr lang="en-US" altLang="ja-JP" sz="2000" dirty="0"/>
                <a:t>~</a:t>
              </a:r>
              <a:endParaRPr kumimoji="1" lang="ja-JP" altLang="en-US" sz="2000" dirty="0"/>
            </a:p>
          </p:txBody>
        </p:sp>
      </p:grpSp>
      <p:pic>
        <p:nvPicPr>
          <p:cNvPr id="3074" name="Picture 2"/>
          <p:cNvPicPr>
            <a:picLocks noChangeAspect="1" noChangeArrowheads="1"/>
          </p:cNvPicPr>
          <p:nvPr/>
        </p:nvPicPr>
        <p:blipFill>
          <a:blip r:embed="rId3" cstate="print"/>
          <a:srcRect/>
          <a:stretch>
            <a:fillRect/>
          </a:stretch>
        </p:blipFill>
        <p:spPr bwMode="auto">
          <a:xfrm>
            <a:off x="849244" y="4065432"/>
            <a:ext cx="3267075" cy="1647825"/>
          </a:xfrm>
          <a:prstGeom prst="rect">
            <a:avLst/>
          </a:prstGeom>
          <a:noFill/>
          <a:ln w="9525">
            <a:noFill/>
            <a:miter lim="800000"/>
            <a:headEnd/>
            <a:tailEnd/>
          </a:ln>
          <a:effectLst/>
        </p:spPr>
      </p:pic>
      <p:sp>
        <p:nvSpPr>
          <p:cNvPr id="16" name="テキスト ボックス 15"/>
          <p:cNvSpPr txBox="1"/>
          <p:nvPr/>
        </p:nvSpPr>
        <p:spPr>
          <a:xfrm>
            <a:off x="4206830" y="4141621"/>
            <a:ext cx="2837828" cy="369332"/>
          </a:xfrm>
          <a:prstGeom prst="rect">
            <a:avLst/>
          </a:prstGeom>
          <a:noFill/>
        </p:spPr>
        <p:txBody>
          <a:bodyPr wrap="none" rtlCol="0">
            <a:spAutoFit/>
          </a:bodyPr>
          <a:lstStyle/>
          <a:p>
            <a:r>
              <a:rPr kumimoji="1" lang="en-US" altLang="ja-JP" dirty="0"/>
              <a:t>LAMPF</a:t>
            </a:r>
            <a:r>
              <a:rPr lang="ja-JP" altLang="en-US" dirty="0"/>
              <a:t> </a:t>
            </a:r>
            <a:r>
              <a:rPr lang="en-US" altLang="ja-JP" dirty="0"/>
              <a:t>Exp.</a:t>
            </a:r>
            <a:r>
              <a:rPr kumimoji="1" lang="ja-JP" altLang="en-US" dirty="0"/>
              <a:t>　</a:t>
            </a:r>
            <a:r>
              <a:rPr kumimoji="1" lang="en-US" altLang="ja-JP" dirty="0"/>
              <a:t>Figure of Merit</a:t>
            </a:r>
            <a:endParaRPr kumimoji="1" lang="ja-JP" altLang="en-US" dirty="0"/>
          </a:p>
        </p:txBody>
      </p:sp>
      <p:graphicFrame>
        <p:nvGraphicFramePr>
          <p:cNvPr id="17" name="オブジェクト 16"/>
          <p:cNvGraphicFramePr>
            <a:graphicFrameLocks noChangeAspect="1"/>
          </p:cNvGraphicFramePr>
          <p:nvPr>
            <p:extLst>
              <p:ext uri="{D42A27DB-BD31-4B8C-83A1-F6EECF244321}">
                <p14:modId xmlns:p14="http://schemas.microsoft.com/office/powerpoint/2010/main" val="904357117"/>
              </p:ext>
            </p:extLst>
          </p:nvPr>
        </p:nvGraphicFramePr>
        <p:xfrm>
          <a:off x="4278268" y="4570249"/>
          <a:ext cx="3224028" cy="428628"/>
        </p:xfrm>
        <a:graphic>
          <a:graphicData uri="http://schemas.openxmlformats.org/presentationml/2006/ole">
            <mc:AlternateContent xmlns:mc="http://schemas.openxmlformats.org/markup-compatibility/2006">
              <mc:Choice xmlns:v="urn:schemas-microsoft-com:vml" Requires="v">
                <p:oleObj spid="_x0000_s23623" name="数式" r:id="rId4" imgW="2197100" imgH="292100" progId="Equation.3">
                  <p:embed/>
                </p:oleObj>
              </mc:Choice>
              <mc:Fallback>
                <p:oleObj name="数式" r:id="rId4" imgW="2197100" imgH="292100" progId="Equation.3">
                  <p:embed/>
                  <p:pic>
                    <p:nvPicPr>
                      <p:cNvPr id="0" name="Picture 5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78268" y="4570249"/>
                        <a:ext cx="3224028" cy="42862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8" name="テキスト ボックス 17"/>
          <p:cNvSpPr txBox="1"/>
          <p:nvPr/>
        </p:nvSpPr>
        <p:spPr>
          <a:xfrm>
            <a:off x="4349706" y="5141753"/>
            <a:ext cx="1549399" cy="369332"/>
          </a:xfrm>
          <a:prstGeom prst="rect">
            <a:avLst/>
          </a:prstGeom>
          <a:noFill/>
        </p:spPr>
        <p:txBody>
          <a:bodyPr wrap="none" rtlCol="0">
            <a:spAutoFit/>
          </a:bodyPr>
          <a:lstStyle/>
          <a:p>
            <a:r>
              <a:rPr kumimoji="1" lang="en-US" altLang="ja-JP" dirty="0"/>
              <a:t>m</a:t>
            </a:r>
            <a:r>
              <a:rPr kumimoji="1" lang="en-US" altLang="ja-JP" baseline="-25000" dirty="0">
                <a:latin typeface="Symbol" pitchFamily="18" charset="2"/>
              </a:rPr>
              <a:t>m</a:t>
            </a:r>
            <a:r>
              <a:rPr kumimoji="1" lang="en-US" altLang="ja-JP" dirty="0"/>
              <a:t>/M</a:t>
            </a:r>
            <a:r>
              <a:rPr kumimoji="1" lang="en-US" altLang="ja-JP" baseline="-25000" dirty="0"/>
              <a:t>P</a:t>
            </a:r>
            <a:r>
              <a:rPr kumimoji="1" lang="ja-JP" altLang="en-US" dirty="0"/>
              <a:t>～</a:t>
            </a:r>
            <a:r>
              <a:rPr kumimoji="1" lang="en-US" altLang="ja-JP" dirty="0"/>
              <a:t>10</a:t>
            </a:r>
            <a:r>
              <a:rPr kumimoji="1" lang="en-US" altLang="ja-JP" baseline="30000" dirty="0"/>
              <a:t>-20</a:t>
            </a:r>
            <a:endParaRPr kumimoji="1" lang="ja-JP" altLang="en-US" baseline="30000" dirty="0"/>
          </a:p>
        </p:txBody>
      </p:sp>
      <p:sp>
        <p:nvSpPr>
          <p:cNvPr id="19" name="テキスト ボックス 18"/>
          <p:cNvSpPr txBox="1"/>
          <p:nvPr/>
        </p:nvSpPr>
        <p:spPr>
          <a:xfrm>
            <a:off x="6135656" y="4998877"/>
            <a:ext cx="2200924" cy="369332"/>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lang="en-US" altLang="ja-JP" dirty="0"/>
              <a:t>Plank scale sensitivity</a:t>
            </a:r>
            <a:endParaRPr kumimoji="1" lang="ja-JP" altLang="en-US" dirty="0"/>
          </a:p>
        </p:txBody>
      </p:sp>
      <p:sp>
        <p:nvSpPr>
          <p:cNvPr id="20" name="正方形/長方形 19"/>
          <p:cNvSpPr/>
          <p:nvPr/>
        </p:nvSpPr>
        <p:spPr>
          <a:xfrm>
            <a:off x="2466062" y="5831012"/>
            <a:ext cx="5544616" cy="646331"/>
          </a:xfrm>
          <a:prstGeom prst="rect">
            <a:avLst/>
          </a:prstGeom>
        </p:spPr>
        <p:txBody>
          <a:bodyPr wrap="square">
            <a:spAutoFit/>
          </a:bodyPr>
          <a:lstStyle/>
          <a:p>
            <a:r>
              <a:rPr lang="en-US" altLang="ja-JP" dirty="0">
                <a:latin typeface="+mn-lt"/>
              </a:rPr>
              <a:t>Laboratory tests of Lorentz and CPT symmetry w/ muons</a:t>
            </a:r>
          </a:p>
          <a:p>
            <a:r>
              <a:rPr lang="en-US" altLang="ja-JP" dirty="0">
                <a:solidFill>
                  <a:srgbClr val="00B050"/>
                </a:solidFill>
                <a:latin typeface="+mn-lt"/>
              </a:rPr>
              <a:t> A.H. Gomes et. al., Phys.Rev.D90:076009,2014 </a:t>
            </a:r>
          </a:p>
        </p:txBody>
      </p:sp>
      <p:sp>
        <p:nvSpPr>
          <p:cNvPr id="21" name="タイトル 1"/>
          <p:cNvSpPr>
            <a:spLocks noGrp="1"/>
          </p:cNvSpPr>
          <p:nvPr>
            <p:ph type="title"/>
          </p:nvPr>
        </p:nvSpPr>
        <p:spPr>
          <a:xfrm>
            <a:off x="-222294" y="-185536"/>
            <a:ext cx="9144000" cy="1143000"/>
          </a:xfrm>
        </p:spPr>
        <p:txBody>
          <a:bodyPr/>
          <a:lstStyle/>
          <a:p>
            <a:pPr eaLnBrk="1" hangingPunct="1"/>
            <a:r>
              <a:rPr lang="en-US" altLang="ja-JP" sz="3200" dirty="0">
                <a:solidFill>
                  <a:schemeClr val="accent2"/>
                </a:solidFill>
              </a:rPr>
              <a:t>5. Test of </a:t>
            </a:r>
            <a:r>
              <a:rPr lang="en-US" altLang="ja-JP" sz="3200" dirty="0" err="1">
                <a:solidFill>
                  <a:schemeClr val="accent2"/>
                </a:solidFill>
              </a:rPr>
              <a:t>Loentz</a:t>
            </a:r>
            <a:r>
              <a:rPr lang="en-US" altLang="ja-JP" sz="3200" dirty="0">
                <a:solidFill>
                  <a:schemeClr val="accent2"/>
                </a:solidFill>
              </a:rPr>
              <a:t> symmetry</a:t>
            </a:r>
            <a:endParaRPr lang="ja-JP" altLang="en-US" sz="3200" dirty="0">
              <a:solidFill>
                <a:schemeClr val="accent2"/>
              </a:solidFill>
            </a:endParaRPr>
          </a:p>
        </p:txBody>
      </p:sp>
    </p:spTree>
    <p:extLst>
      <p:ext uri="{BB962C8B-B14F-4D97-AF65-F5344CB8AC3E}">
        <p14:creationId xmlns:p14="http://schemas.microsoft.com/office/powerpoint/2010/main" val="39669801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8144" y="620688"/>
            <a:ext cx="7830504" cy="369332"/>
          </a:xfrm>
          <a:prstGeom prst="rect">
            <a:avLst/>
          </a:prstGeom>
          <a:solidFill>
            <a:schemeClr val="tx1"/>
          </a:solidFill>
          <a:effectLst>
            <a:outerShdw blurRad="50800" dist="38100" dir="5400000" algn="t" rotWithShape="0">
              <a:prstClr val="black">
                <a:alpha val="40000"/>
              </a:prstClr>
            </a:outerShdw>
          </a:effectLst>
        </p:spPr>
        <p:txBody>
          <a:bodyPr wrap="square">
            <a:spAutoFit/>
          </a:bodyPr>
          <a:lstStyle/>
          <a:p>
            <a:r>
              <a:rPr lang="es-PR" dirty="0">
                <a:ln w="18415" cmpd="sng">
                  <a:solidFill>
                    <a:srgbClr val="FFFFFF"/>
                  </a:solidFill>
                  <a:prstDash val="solid"/>
                </a:ln>
                <a:solidFill>
                  <a:srgbClr val="FFFFFF"/>
                </a:solidFill>
                <a:effectLst>
                  <a:outerShdw blurRad="63500" dir="3600000" algn="tl" rotWithShape="0">
                    <a:srgbClr val="000000">
                      <a:alpha val="70000"/>
                    </a:srgbClr>
                  </a:outerShdw>
                </a:effectLst>
              </a:rPr>
              <a:t>A.H. Gomes, V. A. </a:t>
            </a:r>
            <a:r>
              <a:rPr lang="es-PR" dirty="0" err="1">
                <a:ln w="18415" cmpd="sng">
                  <a:solidFill>
                    <a:srgbClr val="FFFFFF"/>
                  </a:solidFill>
                  <a:prstDash val="solid"/>
                </a:ln>
                <a:solidFill>
                  <a:srgbClr val="FFFFFF"/>
                </a:solidFill>
                <a:effectLst>
                  <a:outerShdw blurRad="63500" dir="3600000" algn="tl" rotWithShape="0">
                    <a:srgbClr val="000000">
                      <a:alpha val="70000"/>
                    </a:srgbClr>
                  </a:outerShdw>
                </a:effectLst>
              </a:rPr>
              <a:t>Kostelecký</a:t>
            </a:r>
            <a:r>
              <a:rPr lang="es-PR" dirty="0">
                <a:ln w="18415" cmpd="sng">
                  <a:solidFill>
                    <a:srgbClr val="FFFFFF"/>
                  </a:solidFill>
                  <a:prstDash val="solid"/>
                </a:ln>
                <a:solidFill>
                  <a:srgbClr val="FFFFFF"/>
                </a:solidFill>
                <a:effectLst>
                  <a:outerShdw blurRad="63500" dir="3600000" algn="tl" rotWithShape="0">
                    <a:srgbClr val="000000">
                      <a:alpha val="70000"/>
                    </a:srgbClr>
                  </a:outerShdw>
                </a:effectLst>
              </a:rPr>
              <a:t>, and AJV, </a:t>
            </a:r>
            <a:r>
              <a:rPr lang="es-PR" dirty="0" err="1">
                <a:ln w="18415" cmpd="sng">
                  <a:solidFill>
                    <a:srgbClr val="FFFFFF"/>
                  </a:solidFill>
                  <a:prstDash val="solid"/>
                </a:ln>
                <a:solidFill>
                  <a:srgbClr val="FFFFFF"/>
                </a:solidFill>
                <a:effectLst>
                  <a:outerShdw blurRad="63500" dir="3600000" algn="tl" rotWithShape="0">
                    <a:srgbClr val="000000">
                      <a:alpha val="70000"/>
                    </a:srgbClr>
                  </a:outerShdw>
                </a:effectLst>
              </a:rPr>
              <a:t>Phys</a:t>
            </a:r>
            <a:r>
              <a:rPr lang="es-PR" dirty="0">
                <a:ln w="18415" cmpd="sng">
                  <a:solidFill>
                    <a:srgbClr val="FFFFFF"/>
                  </a:solidFill>
                  <a:prstDash val="solid"/>
                </a:ln>
                <a:solidFill>
                  <a:srgbClr val="FFFFFF"/>
                </a:solidFill>
                <a:effectLst>
                  <a:outerShdw blurRad="63500" dir="3600000" algn="tl" rotWithShape="0">
                    <a:srgbClr val="000000">
                      <a:alpha val="70000"/>
                    </a:srgbClr>
                  </a:outerShdw>
                </a:effectLst>
              </a:rPr>
              <a:t>. Rev. D 90, 076009 (2014)</a:t>
            </a:r>
          </a:p>
        </p:txBody>
      </p:sp>
      <p:grpSp>
        <p:nvGrpSpPr>
          <p:cNvPr id="6" name="Group 5"/>
          <p:cNvGrpSpPr/>
          <p:nvPr/>
        </p:nvGrpSpPr>
        <p:grpSpPr>
          <a:xfrm>
            <a:off x="0" y="0"/>
            <a:ext cx="9144000" cy="646331"/>
            <a:chOff x="0" y="0"/>
            <a:chExt cx="9144000" cy="646331"/>
          </a:xfrm>
        </p:grpSpPr>
        <mc:AlternateContent xmlns:mc="http://schemas.openxmlformats.org/markup-compatibility/2006" xmlns:a14="http://schemas.microsoft.com/office/drawing/2010/main">
          <mc:Choice Requires="a14">
            <p:sp>
              <p:nvSpPr>
                <p:cNvPr id="7" name="TextBox 6"/>
                <p:cNvSpPr txBox="1"/>
                <p:nvPr/>
              </p:nvSpPr>
              <p:spPr>
                <a:xfrm>
                  <a:off x="0" y="0"/>
                  <a:ext cx="9144000" cy="646331"/>
                </a:xfrm>
                <a:prstGeom prst="rect">
                  <a:avLst/>
                </a:prstGeom>
                <a:solidFill>
                  <a:schemeClr val="tx1"/>
                </a:solidFill>
                <a:effectLst>
                  <a:outerShdw blurRad="50800" dist="38100" dir="8100000" algn="tr" rotWithShape="0">
                    <a:prstClr val="black">
                      <a:alpha val="40000"/>
                    </a:prstClr>
                  </a:outerShdw>
                </a:effectLst>
              </p:spPr>
              <p:txBody>
                <a:bodyPr wrap="square" rtlCol="0">
                  <a:spAutoFit/>
                </a:bodyPr>
                <a:lstStyle/>
                <a:p>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Mu hyperfine</a:t>
                  </a:r>
                </a:p>
                <a:p>
                  <a:r>
                    <a:rPr lang="en-US" dirty="0">
                      <a:ln w="18415" cmpd="sng">
                        <a:solidFill>
                          <a:schemeClr val="bg1">
                            <a:lumMod val="65000"/>
                          </a:schemeClr>
                        </a:solidFill>
                        <a:prstDash val="solid"/>
                      </a:ln>
                      <a:solidFill>
                        <a:schemeClr val="bg1">
                          <a:lumMod val="50000"/>
                        </a:schemeClr>
                      </a:solidFill>
                      <a:effectLst>
                        <a:outerShdw blurRad="63500" dir="3600000" algn="tl" rotWithShape="0">
                          <a:srgbClr val="000000">
                            <a:alpha val="70000"/>
                          </a:srgbClr>
                        </a:outerShdw>
                      </a:effectLst>
                    </a:rPr>
                    <a:t>Muon </a:t>
                  </a:r>
                  <a14:m>
                    <m:oMath xmlns:m="http://schemas.openxmlformats.org/officeDocument/2006/math">
                      <m:r>
                        <a:rPr lang="en-US" i="1" dirty="0">
                          <a:ln w="18415" cmpd="sng">
                            <a:solidFill>
                              <a:schemeClr val="bg1">
                                <a:lumMod val="65000"/>
                              </a:schemeClr>
                            </a:solidFill>
                            <a:prstDash val="solid"/>
                          </a:ln>
                          <a:solidFill>
                            <a:schemeClr val="bg1">
                              <a:lumMod val="50000"/>
                            </a:schemeClr>
                          </a:solidFill>
                          <a:effectLst>
                            <a:outerShdw blurRad="63500" dir="3600000" algn="tl" rotWithShape="0">
                              <a:srgbClr val="000000">
                                <a:alpha val="70000"/>
                              </a:srgbClr>
                            </a:outerShdw>
                          </a:effectLst>
                          <a:latin typeface="Cambria Math"/>
                        </a:rPr>
                        <m:t>𝑔</m:t>
                      </m:r>
                    </m:oMath>
                  </a14:m>
                  <a:r>
                    <a:rPr lang="en-US" dirty="0">
                      <a:ln w="18415" cmpd="sng">
                        <a:solidFill>
                          <a:schemeClr val="bg1">
                            <a:lumMod val="65000"/>
                          </a:schemeClr>
                        </a:solidFill>
                        <a:prstDash val="solid"/>
                      </a:ln>
                      <a:solidFill>
                        <a:schemeClr val="bg1">
                          <a:lumMod val="50000"/>
                        </a:schemeClr>
                      </a:solidFill>
                      <a:effectLst>
                        <a:outerShdw blurRad="63500" dir="3600000" algn="tl" rotWithShape="0">
                          <a:srgbClr val="000000">
                            <a:alpha val="70000"/>
                          </a:srgbClr>
                        </a:outerShdw>
                      </a:effectLst>
                    </a:rPr>
                    <a:t>-2 </a:t>
                  </a:r>
                  <a:r>
                    <a:rPr lang="en-US" dirty="0">
                      <a:ln w="18415" cmpd="sng">
                        <a:solidFill>
                          <a:prstClr val="white">
                            <a:lumMod val="65000"/>
                          </a:prstClr>
                        </a:solidFill>
                        <a:prstDash val="solid"/>
                      </a:ln>
                      <a:solidFill>
                        <a:prstClr val="black">
                          <a:lumMod val="75000"/>
                          <a:lumOff val="25000"/>
                        </a:prstClr>
                      </a:solidFill>
                    </a:rPr>
                    <a:t>		</a:t>
                  </a:r>
                </a:p>
              </p:txBody>
            </p:sp>
          </mc:Choice>
          <mc:Fallback xmlns="">
            <p:sp>
              <p:nvSpPr>
                <p:cNvPr id="7" name="TextBox 6"/>
                <p:cNvSpPr txBox="1">
                  <a:spLocks noRot="1" noChangeAspect="1" noMove="1" noResize="1" noEditPoints="1" noAdjustHandles="1" noChangeArrowheads="1" noChangeShapeType="1" noTextEdit="1"/>
                </p:cNvSpPr>
                <p:nvPr/>
              </p:nvSpPr>
              <p:spPr>
                <a:xfrm>
                  <a:off x="0" y="0"/>
                  <a:ext cx="9144000" cy="646331"/>
                </a:xfrm>
                <a:prstGeom prst="rect">
                  <a:avLst/>
                </a:prstGeom>
                <a:blipFill rotWithShape="0">
                  <a:blip r:embed="rId3" cstate="print"/>
                  <a:stretch>
                    <a:fillRect/>
                  </a:stretch>
                </a:blipFill>
                <a:effectLst>
                  <a:outerShdw blurRad="50800" dist="38100" dir="8100000" algn="tr" rotWithShape="0">
                    <a:prstClr val="black">
                      <a:alpha val="40000"/>
                    </a:prstClr>
                  </a:outerShdw>
                </a:effectLst>
              </p:spPr>
              <p:txBody>
                <a:bodyPr/>
                <a:lstStyle/>
                <a:p>
                  <a:r>
                    <a:rPr lang="ja-JP" altLang="en-US">
                      <a:noFill/>
                    </a:rPr>
                    <a:t> </a:t>
                  </a:r>
                </a:p>
              </p:txBody>
            </p:sp>
          </mc:Fallback>
        </mc:AlternateContent>
        <p:sp>
          <p:nvSpPr>
            <p:cNvPr id="8" name="Rectangle 7"/>
            <p:cNvSpPr/>
            <p:nvPr/>
          </p:nvSpPr>
          <p:spPr>
            <a:xfrm>
              <a:off x="3086100" y="138499"/>
              <a:ext cx="6057900" cy="369332"/>
            </a:xfrm>
            <a:prstGeom prst="rect">
              <a:avLst/>
            </a:prstGeom>
          </p:spPr>
          <p:txBody>
            <a:bodyPr wrap="square">
              <a:spAutoFit/>
            </a:bodyPr>
            <a:lstStyle/>
            <a:p>
              <a:r>
                <a:rPr lang="en-US" dirty="0">
                  <a:ln w="18415" cmpd="sng">
                    <a:solidFill>
                      <a:schemeClr val="bg1">
                        <a:lumMod val="50000"/>
                      </a:schemeClr>
                    </a:solidFill>
                    <a:prstDash val="solid"/>
                  </a:ln>
                  <a:solidFill>
                    <a:schemeClr val="bg1">
                      <a:lumMod val="65000"/>
                    </a:schemeClr>
                  </a:solidFill>
                  <a:effectLst>
                    <a:outerShdw blurRad="63500" dir="3600000" algn="tl" rotWithShape="0">
                      <a:srgbClr val="000000">
                        <a:alpha val="70000"/>
                      </a:srgbClr>
                    </a:outerShdw>
                  </a:effectLst>
                </a:rPr>
                <a:t>Perturbative shift</a:t>
              </a:r>
              <a:r>
                <a:rPr lang="en-US" dirty="0">
                  <a:ln w="18415" cmpd="sng">
                    <a:solidFill>
                      <a:schemeClr val="bg1">
                        <a:lumMod val="50000"/>
                      </a:schemeClr>
                    </a:solidFill>
                    <a:prstDash val="solid"/>
                  </a:ln>
                  <a:solidFill>
                    <a:schemeClr val="bg1">
                      <a:lumMod val="65000"/>
                    </a:schemeClr>
                  </a:solidFill>
                </a:rPr>
                <a:t>               </a:t>
              </a: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Variations with the orientation</a:t>
              </a:r>
              <a:endParaRPr lang="en-US" dirty="0">
                <a:ln w="18415" cmpd="sng">
                  <a:solidFill>
                    <a:prstClr val="white">
                      <a:lumMod val="65000"/>
                    </a:prstClr>
                  </a:solidFill>
                  <a:prstDash val="solid"/>
                </a:ln>
                <a:solidFill>
                  <a:prstClr val="black">
                    <a:lumMod val="75000"/>
                    <a:lumOff val="25000"/>
                  </a:prstClr>
                </a:solidFill>
              </a:endParaRPr>
            </a:p>
          </p:txBody>
        </p:sp>
      </p:grpSp>
      <mc:AlternateContent xmlns:mc="http://schemas.openxmlformats.org/markup-compatibility/2006" xmlns:a14="http://schemas.microsoft.com/office/drawing/2010/main">
        <mc:Choice Requires="a14">
          <p:sp>
            <p:nvSpPr>
              <p:cNvPr id="2" name="TextBox 1"/>
              <p:cNvSpPr txBox="1"/>
              <p:nvPr/>
            </p:nvSpPr>
            <p:spPr>
              <a:xfrm>
                <a:off x="228600" y="1012817"/>
                <a:ext cx="8915399" cy="923330"/>
              </a:xfrm>
              <a:prstGeom prst="rect">
                <a:avLst/>
              </a:prstGeom>
              <a:noFill/>
            </p:spPr>
            <p:txBody>
              <a:bodyPr wrap="square" rtlCol="0">
                <a:spAutoFit/>
              </a:bodyPr>
              <a:lstStyle/>
              <a:p>
                <a:r>
                  <a:rPr lang="en-US" dirty="0">
                    <a:effectLst>
                      <a:outerShdw blurRad="38100" dist="38100" dir="2700000" algn="tl">
                        <a:srgbClr val="000000">
                          <a:alpha val="43137"/>
                        </a:srgbClr>
                      </a:outerShdw>
                    </a:effectLst>
                  </a:rPr>
                  <a:t>The experiment at LAMPF obtained </a:t>
                </a:r>
                <a14:m>
                  <m:oMath xmlns:m="http://schemas.openxmlformats.org/officeDocument/2006/math">
                    <m:sSub>
                      <m:sSubPr>
                        <m:ctrlPr>
                          <a:rPr lang="en-US" b="0" i="1" smtClean="0">
                            <a:effectLst>
                              <a:outerShdw blurRad="38100" dist="38100" dir="2700000" algn="tl">
                                <a:srgbClr val="000000">
                                  <a:alpha val="43137"/>
                                </a:srgbClr>
                              </a:outerShdw>
                            </a:effectLst>
                            <a:latin typeface="Cambria Math" panose="02040503050406030204" pitchFamily="18" charset="0"/>
                          </a:rPr>
                        </m:ctrlPr>
                      </m:sSubPr>
                      <m:e>
                        <m:r>
                          <a:rPr lang="en-US" b="1" i="1" smtClean="0">
                            <a:solidFill>
                              <a:srgbClr val="FF0000"/>
                            </a:solidFill>
                            <a:effectLst>
                              <a:outerShdw blurRad="38100" dist="38100" dir="2700000" algn="tl">
                                <a:srgbClr val="000000">
                                  <a:alpha val="43137"/>
                                </a:srgbClr>
                              </a:outerShdw>
                            </a:effectLst>
                            <a:latin typeface="Cambria Math"/>
                          </a:rPr>
                          <m:t>𝑨</m:t>
                        </m:r>
                      </m:e>
                      <m:sub>
                        <m:r>
                          <m:rPr>
                            <m:sty m:val="p"/>
                          </m:rPr>
                          <a:rPr lang="en-US" b="0" i="0" smtClean="0">
                            <a:effectLst>
                              <a:outerShdw blurRad="38100" dist="38100" dir="2700000" algn="tl">
                                <a:srgbClr val="000000">
                                  <a:alpha val="43137"/>
                                </a:srgbClr>
                              </a:outerShdw>
                            </a:effectLst>
                            <a:latin typeface="Cambria Math"/>
                          </a:rPr>
                          <m:t>sid</m:t>
                        </m:r>
                      </m:sub>
                    </m:sSub>
                    <m:r>
                      <a:rPr lang="en-US" b="0" i="1" smtClean="0">
                        <a:effectLst>
                          <a:outerShdw blurRad="38100" dist="38100" dir="2700000" algn="tl">
                            <a:srgbClr val="000000">
                              <a:alpha val="43137"/>
                            </a:srgbClr>
                          </a:outerShdw>
                        </a:effectLst>
                        <a:latin typeface="Cambria Math"/>
                      </a:rPr>
                      <m:t>≃20 </m:t>
                    </m:r>
                    <m:r>
                      <m:rPr>
                        <m:sty m:val="p"/>
                      </m:rPr>
                      <a:rPr lang="en-US" b="0" i="0" smtClean="0">
                        <a:effectLst>
                          <a:outerShdw blurRad="38100" dist="38100" dir="2700000" algn="tl">
                            <a:srgbClr val="000000">
                              <a:alpha val="43137"/>
                            </a:srgbClr>
                          </a:outerShdw>
                        </a:effectLst>
                        <a:latin typeface="Cambria Math"/>
                      </a:rPr>
                      <m:t>Hz</m:t>
                    </m:r>
                  </m:oMath>
                </a14:m>
                <a:r>
                  <a:rPr lang="en-US" dirty="0">
                    <a:effectLst>
                      <a:outerShdw blurRad="38100" dist="38100" dir="2700000" algn="tl">
                        <a:srgbClr val="000000">
                          <a:alpha val="43137"/>
                        </a:srgbClr>
                      </a:outerShdw>
                    </a:effectLst>
                  </a:rPr>
                  <a:t>  at one sigma for the transition </a:t>
                </a:r>
                <a14:m>
                  <m:oMath xmlns:m="http://schemas.openxmlformats.org/officeDocument/2006/math">
                    <m:sSub>
                      <m:sSubPr>
                        <m:ctrlPr>
                          <a:rPr lang="en-US" b="0" i="1" smtClean="0">
                            <a:effectLst>
                              <a:outerShdw blurRad="38100" dist="38100" dir="2700000" algn="tl">
                                <a:srgbClr val="000000">
                                  <a:alpha val="43137"/>
                                </a:srgbClr>
                              </a:outerShdw>
                            </a:effectLst>
                            <a:latin typeface="Cambria Math" panose="02040503050406030204" pitchFamily="18" charset="0"/>
                          </a:rPr>
                        </m:ctrlPr>
                      </m:sSubPr>
                      <m:e>
                        <m:r>
                          <a:rPr lang="en-US" b="0" i="1" smtClean="0">
                            <a:effectLst>
                              <a:outerShdw blurRad="38100" dist="38100" dir="2700000" algn="tl">
                                <a:srgbClr val="000000">
                                  <a:alpha val="43137"/>
                                </a:srgbClr>
                              </a:outerShdw>
                            </a:effectLst>
                            <a:latin typeface="Cambria Math"/>
                          </a:rPr>
                          <m:t>𝜈</m:t>
                        </m:r>
                      </m:e>
                      <m:sub>
                        <m:r>
                          <a:rPr lang="en-US" b="0" i="1" smtClean="0">
                            <a:effectLst>
                              <a:outerShdw blurRad="38100" dist="38100" dir="2700000" algn="tl">
                                <a:srgbClr val="000000">
                                  <a:alpha val="43137"/>
                                </a:srgbClr>
                              </a:outerShdw>
                            </a:effectLst>
                            <a:latin typeface="Cambria Math"/>
                          </a:rPr>
                          <m:t>12</m:t>
                        </m:r>
                      </m:sub>
                    </m:sSub>
                  </m:oMath>
                </a14:m>
                <a:r>
                  <a:rPr lang="en-US" dirty="0">
                    <a:effectLst>
                      <a:outerShdw blurRad="38100" dist="38100" dir="2700000" algn="tl">
                        <a:srgbClr val="000000">
                          <a:alpha val="43137"/>
                        </a:srgbClr>
                      </a:outerShdw>
                    </a:effectLst>
                  </a:rPr>
                  <a:t> </a:t>
                </a:r>
              </a:p>
              <a:p>
                <a:r>
                  <a:rPr lang="en-US" dirty="0">
                    <a:effectLst>
                      <a:outerShdw blurRad="38100" dist="38100" dir="2700000" algn="tl">
                        <a:srgbClr val="000000">
                          <a:alpha val="43137"/>
                        </a:srgbClr>
                      </a:outerShdw>
                    </a:effectLst>
                  </a:rPr>
                  <a:t>The angle used in the experiment was  </a:t>
                </a:r>
                <a14:m>
                  <m:oMath xmlns:m="http://schemas.openxmlformats.org/officeDocument/2006/math">
                    <m:r>
                      <a:rPr lang="en-US" b="0" i="1" smtClean="0">
                        <a:effectLst>
                          <a:outerShdw blurRad="38100" dist="38100" dir="2700000" algn="tl">
                            <a:srgbClr val="000000">
                              <a:alpha val="43137"/>
                            </a:srgbClr>
                          </a:outerShdw>
                        </a:effectLst>
                        <a:latin typeface="Cambria Math"/>
                      </a:rPr>
                      <m:t>𝜗</m:t>
                    </m:r>
                    <m:r>
                      <a:rPr lang="en-US" b="0" i="1" smtClean="0">
                        <a:effectLst>
                          <a:outerShdw blurRad="38100" dist="38100" dir="2700000" algn="tl">
                            <a:srgbClr val="000000">
                              <a:alpha val="43137"/>
                            </a:srgbClr>
                          </a:outerShdw>
                        </a:effectLst>
                        <a:latin typeface="Cambria Math"/>
                      </a:rPr>
                      <m:t>≃</m:t>
                    </m:r>
                    <m:sSup>
                      <m:sSupPr>
                        <m:ctrlPr>
                          <a:rPr lang="en-US" b="0" i="1" smtClean="0">
                            <a:effectLst>
                              <a:outerShdw blurRad="38100" dist="38100" dir="2700000" algn="tl">
                                <a:srgbClr val="000000">
                                  <a:alpha val="43137"/>
                                </a:srgbClr>
                              </a:outerShdw>
                            </a:effectLst>
                            <a:latin typeface="Cambria Math" panose="02040503050406030204" pitchFamily="18" charset="0"/>
                          </a:rPr>
                        </m:ctrlPr>
                      </m:sSupPr>
                      <m:e>
                        <m:r>
                          <a:rPr lang="en-US" b="0" i="1" smtClean="0">
                            <a:effectLst>
                              <a:outerShdw blurRad="38100" dist="38100" dir="2700000" algn="tl">
                                <a:srgbClr val="000000">
                                  <a:alpha val="43137"/>
                                </a:srgbClr>
                              </a:outerShdw>
                            </a:effectLst>
                            <a:latin typeface="Cambria Math"/>
                          </a:rPr>
                          <m:t>90</m:t>
                        </m:r>
                      </m:e>
                      <m:sup>
                        <m:r>
                          <a:rPr lang="en-US" b="0" i="1" smtClean="0">
                            <a:effectLst>
                              <a:outerShdw blurRad="38100" dist="38100" dir="2700000" algn="tl">
                                <a:srgbClr val="000000">
                                  <a:alpha val="43137"/>
                                </a:srgbClr>
                              </a:outerShdw>
                            </a:effectLst>
                            <a:latin typeface="Cambria Math"/>
                          </a:rPr>
                          <m:t>∘</m:t>
                        </m:r>
                      </m:sup>
                    </m:sSup>
                  </m:oMath>
                </a14:m>
                <a:r>
                  <a:rPr lang="en-US" dirty="0">
                    <a:effectLst>
                      <a:outerShdw blurRad="38100" dist="38100" dir="2700000" algn="tl">
                        <a:srgbClr val="000000">
                          <a:alpha val="43137"/>
                        </a:srgbClr>
                      </a:outerShdw>
                    </a:effectLst>
                  </a:rPr>
                  <a:t> </a:t>
                </a:r>
              </a:p>
              <a:p>
                <a:pPr algn="r"/>
                <a:r>
                  <a:rPr lang="es-PR" dirty="0">
                    <a:solidFill>
                      <a:prstClr val="black"/>
                    </a:solidFill>
                    <a:effectLst>
                      <a:outerShdw blurRad="38100" dist="38100" dir="2700000" algn="tl">
                        <a:srgbClr val="000000">
                          <a:alpha val="43137"/>
                        </a:srgbClr>
                      </a:outerShdw>
                    </a:effectLst>
                  </a:rPr>
                  <a:t>V.W. Hughes </a:t>
                </a:r>
                <a:r>
                  <a:rPr lang="es-PR" i="1" dirty="0">
                    <a:solidFill>
                      <a:prstClr val="black"/>
                    </a:solidFill>
                    <a:effectLst>
                      <a:outerShdw blurRad="38100" dist="38100" dir="2700000" algn="tl">
                        <a:srgbClr val="000000">
                          <a:alpha val="43137"/>
                        </a:srgbClr>
                      </a:outerShdw>
                    </a:effectLst>
                  </a:rPr>
                  <a:t>et al.</a:t>
                </a:r>
                <a:r>
                  <a:rPr lang="es-PR" dirty="0">
                    <a:solidFill>
                      <a:prstClr val="black"/>
                    </a:solidFill>
                    <a:effectLst>
                      <a:outerShdw blurRad="38100" dist="38100" dir="2700000" algn="tl">
                        <a:srgbClr val="000000">
                          <a:alpha val="43137"/>
                        </a:srgbClr>
                      </a:outerShdw>
                    </a:effectLst>
                  </a:rPr>
                  <a:t>, </a:t>
                </a:r>
                <a:r>
                  <a:rPr lang="es-PR" dirty="0" err="1">
                    <a:solidFill>
                      <a:prstClr val="black"/>
                    </a:solidFill>
                    <a:effectLst>
                      <a:outerShdw blurRad="38100" dist="38100" dir="2700000" algn="tl">
                        <a:srgbClr val="000000">
                          <a:alpha val="43137"/>
                        </a:srgbClr>
                      </a:outerShdw>
                    </a:effectLst>
                  </a:rPr>
                  <a:t>Phys</a:t>
                </a:r>
                <a:r>
                  <a:rPr lang="es-PR" dirty="0">
                    <a:solidFill>
                      <a:prstClr val="black"/>
                    </a:solidFill>
                    <a:effectLst>
                      <a:outerShdw blurRad="38100" dist="38100" dir="2700000" algn="tl">
                        <a:srgbClr val="000000">
                          <a:alpha val="43137"/>
                        </a:srgbClr>
                      </a:outerShdw>
                    </a:effectLst>
                  </a:rPr>
                  <a:t>. Rev. </a:t>
                </a:r>
                <a:r>
                  <a:rPr lang="es-PR" dirty="0" err="1">
                    <a:solidFill>
                      <a:prstClr val="black"/>
                    </a:solidFill>
                    <a:effectLst>
                      <a:outerShdw blurRad="38100" dist="38100" dir="2700000" algn="tl">
                        <a:srgbClr val="000000">
                          <a:alpha val="43137"/>
                        </a:srgbClr>
                      </a:outerShdw>
                    </a:effectLst>
                  </a:rPr>
                  <a:t>Lett</a:t>
                </a:r>
                <a:r>
                  <a:rPr lang="es-PR" dirty="0">
                    <a:solidFill>
                      <a:prstClr val="black"/>
                    </a:solidFill>
                    <a:effectLst>
                      <a:outerShdw blurRad="38100" dist="38100" dir="2700000" algn="tl">
                        <a:srgbClr val="000000">
                          <a:alpha val="43137"/>
                        </a:srgbClr>
                      </a:outerShdw>
                    </a:effectLst>
                  </a:rPr>
                  <a:t>. </a:t>
                </a:r>
                <a:r>
                  <a:rPr lang="es-PR" b="1" dirty="0">
                    <a:solidFill>
                      <a:prstClr val="black"/>
                    </a:solidFill>
                    <a:effectLst>
                      <a:outerShdw blurRad="38100" dist="38100" dir="2700000" algn="tl">
                        <a:srgbClr val="000000">
                          <a:alpha val="43137"/>
                        </a:srgbClr>
                      </a:outerShdw>
                    </a:effectLst>
                  </a:rPr>
                  <a:t>87</a:t>
                </a:r>
                <a:r>
                  <a:rPr lang="es-PR" dirty="0">
                    <a:solidFill>
                      <a:prstClr val="black"/>
                    </a:solidFill>
                    <a:effectLst>
                      <a:outerShdw blurRad="38100" dist="38100" dir="2700000" algn="tl">
                        <a:srgbClr val="000000">
                          <a:alpha val="43137"/>
                        </a:srgbClr>
                      </a:outerShdw>
                    </a:effectLst>
                  </a:rPr>
                  <a:t>, 111804 (2001)</a:t>
                </a:r>
              </a:p>
            </p:txBody>
          </p:sp>
        </mc:Choice>
        <mc:Fallback xmlns="">
          <p:sp>
            <p:nvSpPr>
              <p:cNvPr id="2" name="TextBox 1"/>
              <p:cNvSpPr txBox="1">
                <a:spLocks noRot="1" noChangeAspect="1" noMove="1" noResize="1" noEditPoints="1" noAdjustHandles="1" noChangeArrowheads="1" noChangeShapeType="1" noTextEdit="1"/>
              </p:cNvSpPr>
              <p:nvPr/>
            </p:nvSpPr>
            <p:spPr>
              <a:xfrm>
                <a:off x="228600" y="1012817"/>
                <a:ext cx="8915399" cy="923330"/>
              </a:xfrm>
              <a:prstGeom prst="rect">
                <a:avLst/>
              </a:prstGeom>
              <a:blipFill rotWithShape="0">
                <a:blip r:embed="rId4" cstate="print"/>
                <a:stretch>
                  <a:fillRect l="-684" t="-3947" r="-821" b="-12500"/>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1295400" y="1936761"/>
                <a:ext cx="5476692" cy="79361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ad>
                        <m:radPr>
                          <m:degHide m:val="on"/>
                          <m:ctrlPr>
                            <a:rPr lang="en-US" sz="2400" b="0" i="1" smtClean="0">
                              <a:effectLst>
                                <a:outerShdw blurRad="38100" dist="38100" dir="2700000" algn="tl">
                                  <a:srgbClr val="000000">
                                    <a:alpha val="43137"/>
                                  </a:srgbClr>
                                </a:outerShdw>
                              </a:effectLst>
                              <a:latin typeface="Cambria Math" panose="02040503050406030204" pitchFamily="18" charset="0"/>
                            </a:rPr>
                          </m:ctrlPr>
                        </m:radPr>
                        <m:deg/>
                        <m:e>
                          <m:r>
                            <a:rPr lang="en-US" sz="2400" b="0" i="1" smtClean="0">
                              <a:effectLst>
                                <a:outerShdw blurRad="38100" dist="38100" dir="2700000" algn="tl">
                                  <a:srgbClr val="000000">
                                    <a:alpha val="43137"/>
                                  </a:srgbClr>
                                </a:outerShdw>
                              </a:effectLst>
                              <a:latin typeface="Cambria Math"/>
                            </a:rPr>
                            <m:t>2</m:t>
                          </m:r>
                        </m:e>
                      </m:rad>
                      <m:f>
                        <m:fPr>
                          <m:ctrlPr>
                            <a:rPr lang="en-US" sz="2400" b="0" i="1" smtClean="0">
                              <a:effectLst>
                                <a:outerShdw blurRad="38100" dist="38100" dir="2700000" algn="tl">
                                  <a:srgbClr val="000000">
                                    <a:alpha val="43137"/>
                                  </a:srgbClr>
                                </a:outerShdw>
                              </a:effectLst>
                              <a:latin typeface="Cambria Math" panose="02040503050406030204" pitchFamily="18" charset="0"/>
                            </a:rPr>
                          </m:ctrlPr>
                        </m:fPr>
                        <m:num>
                          <m:r>
                            <a:rPr lang="en-US" sz="2400" b="0" i="1" smtClean="0">
                              <a:effectLst>
                                <a:outerShdw blurRad="38100" dist="38100" dir="2700000" algn="tl">
                                  <a:srgbClr val="000000">
                                    <a:alpha val="43137"/>
                                  </a:srgbClr>
                                </a:outerShdw>
                              </a:effectLst>
                              <a:latin typeface="Cambria Math"/>
                            </a:rPr>
                            <m:t>𝜋</m:t>
                          </m:r>
                          <m:r>
                            <a:rPr lang="en-US" sz="2400" b="0" i="1" smtClean="0">
                              <a:effectLst>
                                <a:outerShdw blurRad="38100" dist="38100" dir="2700000" algn="tl">
                                  <a:srgbClr val="000000">
                                    <a:alpha val="43137"/>
                                  </a:srgbClr>
                                </a:outerShdw>
                              </a:effectLst>
                              <a:latin typeface="Cambria Math"/>
                            </a:rPr>
                            <m:t> </m:t>
                          </m:r>
                          <m:sSub>
                            <m:sSubPr>
                              <m:ctrlPr>
                                <a:rPr lang="en-US" sz="2400" b="0" i="1" smtClean="0">
                                  <a:effectLst>
                                    <a:outerShdw blurRad="38100" dist="38100" dir="2700000" algn="tl">
                                      <a:srgbClr val="000000">
                                        <a:alpha val="43137"/>
                                      </a:srgbClr>
                                    </a:outerShdw>
                                  </a:effectLst>
                                  <a:latin typeface="Cambria Math" panose="02040503050406030204" pitchFamily="18" charset="0"/>
                                </a:rPr>
                              </m:ctrlPr>
                            </m:sSubPr>
                            <m:e>
                              <m:r>
                                <a:rPr lang="en-US" sz="2400" b="1" i="1" smtClean="0">
                                  <a:solidFill>
                                    <a:srgbClr val="FF0000"/>
                                  </a:solidFill>
                                  <a:effectLst>
                                    <a:outerShdw blurRad="38100" dist="38100" dir="2700000" algn="tl">
                                      <a:srgbClr val="000000">
                                        <a:alpha val="43137"/>
                                      </a:srgbClr>
                                    </a:outerShdw>
                                  </a:effectLst>
                                  <a:latin typeface="Cambria Math"/>
                                </a:rPr>
                                <m:t>𝑨</m:t>
                              </m:r>
                            </m:e>
                            <m:sub>
                              <m:r>
                                <m:rPr>
                                  <m:sty m:val="p"/>
                                </m:rPr>
                                <a:rPr lang="en-US" sz="2400" b="0" i="0" smtClean="0">
                                  <a:effectLst>
                                    <a:outerShdw blurRad="38100" dist="38100" dir="2700000" algn="tl">
                                      <a:srgbClr val="000000">
                                        <a:alpha val="43137"/>
                                      </a:srgbClr>
                                    </a:outerShdw>
                                  </a:effectLst>
                                  <a:latin typeface="Cambria Math"/>
                                </a:rPr>
                                <m:t>sid</m:t>
                              </m:r>
                            </m:sub>
                          </m:sSub>
                        </m:num>
                        <m:den>
                          <m:func>
                            <m:funcPr>
                              <m:ctrlPr>
                                <a:rPr lang="en-US" sz="2400" b="0" i="1" smtClean="0">
                                  <a:effectLst>
                                    <a:outerShdw blurRad="38100" dist="38100" dir="2700000" algn="tl">
                                      <a:srgbClr val="000000">
                                        <a:alpha val="43137"/>
                                      </a:srgbClr>
                                    </a:outerShdw>
                                  </a:effectLst>
                                  <a:latin typeface="Cambria Math" panose="02040503050406030204" pitchFamily="18" charset="0"/>
                                </a:rPr>
                              </m:ctrlPr>
                            </m:funcPr>
                            <m:fName>
                              <m:r>
                                <m:rPr>
                                  <m:sty m:val="p"/>
                                </m:rPr>
                                <a:rPr lang="en-US" sz="2400" b="0" i="0" smtClean="0">
                                  <a:effectLst>
                                    <a:outerShdw blurRad="38100" dist="38100" dir="2700000" algn="tl">
                                      <a:srgbClr val="000000">
                                        <a:alpha val="43137"/>
                                      </a:srgbClr>
                                    </a:outerShdw>
                                  </a:effectLst>
                                  <a:latin typeface="Cambria Math"/>
                                </a:rPr>
                                <m:t>sin</m:t>
                              </m:r>
                            </m:fName>
                            <m:e>
                              <m:r>
                                <a:rPr lang="en-US" sz="2400" b="0" i="1" smtClean="0">
                                  <a:effectLst>
                                    <a:outerShdw blurRad="38100" dist="38100" dir="2700000" algn="tl">
                                      <a:srgbClr val="000000">
                                        <a:alpha val="43137"/>
                                      </a:srgbClr>
                                    </a:outerShdw>
                                  </a:effectLst>
                                  <a:latin typeface="Cambria Math"/>
                                </a:rPr>
                                <m:t>𝜗</m:t>
                              </m:r>
                            </m:e>
                          </m:func>
                        </m:den>
                      </m:f>
                      <m:r>
                        <a:rPr lang="en-US" sz="2400" b="0" i="1" smtClean="0">
                          <a:effectLst>
                            <a:outerShdw blurRad="38100" dist="38100" dir="2700000" algn="tl">
                              <a:srgbClr val="000000">
                                <a:alpha val="43137"/>
                              </a:srgbClr>
                            </a:outerShdw>
                          </a:effectLst>
                          <a:latin typeface="Cambria Math"/>
                        </a:rPr>
                        <m:t>≃2×</m:t>
                      </m:r>
                      <m:sSup>
                        <m:sSupPr>
                          <m:ctrlPr>
                            <a:rPr lang="en-US" sz="2400" b="0" i="1" smtClean="0">
                              <a:effectLst>
                                <a:outerShdw blurRad="38100" dist="38100" dir="2700000" algn="tl">
                                  <a:srgbClr val="000000">
                                    <a:alpha val="43137"/>
                                  </a:srgbClr>
                                </a:outerShdw>
                              </a:effectLst>
                              <a:latin typeface="Cambria Math" panose="02040503050406030204" pitchFamily="18" charset="0"/>
                            </a:rPr>
                          </m:ctrlPr>
                        </m:sSupPr>
                        <m:e>
                          <m:r>
                            <a:rPr lang="en-US" sz="2400" b="0" i="1" smtClean="0">
                              <a:effectLst>
                                <a:outerShdw blurRad="38100" dist="38100" dir="2700000" algn="tl">
                                  <a:srgbClr val="000000">
                                    <a:alpha val="43137"/>
                                  </a:srgbClr>
                                </a:outerShdw>
                              </a:effectLst>
                              <a:latin typeface="Cambria Math"/>
                            </a:rPr>
                            <m:t>10</m:t>
                          </m:r>
                        </m:e>
                        <m:sup>
                          <m:r>
                            <a:rPr lang="en-US" sz="2400" b="0" i="1" smtClean="0">
                              <a:effectLst>
                                <a:outerShdw blurRad="38100" dist="38100" dir="2700000" algn="tl">
                                  <a:srgbClr val="000000">
                                    <a:alpha val="43137"/>
                                  </a:srgbClr>
                                </a:outerShdw>
                              </a:effectLst>
                              <a:latin typeface="Cambria Math"/>
                            </a:rPr>
                            <m:t>−22</m:t>
                          </m:r>
                        </m:sup>
                      </m:sSup>
                      <m:r>
                        <a:rPr lang="en-US" sz="2400" b="0" i="1" smtClean="0">
                          <a:effectLst>
                            <a:outerShdw blurRad="38100" dist="38100" dir="2700000" algn="tl">
                              <a:srgbClr val="000000">
                                <a:alpha val="43137"/>
                              </a:srgbClr>
                            </a:outerShdw>
                          </a:effectLst>
                          <a:latin typeface="Cambria Math"/>
                        </a:rPr>
                        <m:t> </m:t>
                      </m:r>
                      <m:r>
                        <m:rPr>
                          <m:sty m:val="p"/>
                        </m:rPr>
                        <a:rPr lang="en-US" sz="2400" b="0" i="0" smtClean="0">
                          <a:effectLst>
                            <a:outerShdw blurRad="38100" dist="38100" dir="2700000" algn="tl">
                              <a:srgbClr val="000000">
                                <a:alpha val="43137"/>
                              </a:srgbClr>
                            </a:outerShdw>
                          </a:effectLst>
                          <a:latin typeface="Cambria Math"/>
                        </a:rPr>
                        <m:t>GeV</m:t>
                      </m:r>
                      <m:r>
                        <a:rPr lang="en-US" sz="2400" b="0" i="1" smtClean="0">
                          <a:effectLst>
                            <a:outerShdw blurRad="38100" dist="38100" dir="2700000" algn="tl">
                              <a:srgbClr val="000000">
                                <a:alpha val="43137"/>
                              </a:srgbClr>
                            </a:outerShdw>
                          </a:effectLst>
                          <a:latin typeface="Cambria Math"/>
                        </a:rPr>
                        <m:t>=</m:t>
                      </m:r>
                      <m:d>
                        <m:dPr>
                          <m:begChr m:val="|"/>
                          <m:endChr m:val="|"/>
                          <m:ctrlPr>
                            <a:rPr lang="en-US" sz="2000" i="1">
                              <a:effectLst>
                                <a:outerShdw blurRad="38100" dist="38100" dir="2700000" algn="tl">
                                  <a:srgbClr val="000000">
                                    <a:alpha val="43137"/>
                                  </a:srgbClr>
                                </a:outerShdw>
                              </a:effectLst>
                              <a:latin typeface="Cambria Math" panose="02040503050406030204" pitchFamily="18" charset="0"/>
                            </a:rPr>
                          </m:ctrlPr>
                        </m:dPr>
                        <m:e>
                          <m:sSub>
                            <m:sSubPr>
                              <m:ctrlPr>
                                <a:rPr lang="en-US" sz="2000" i="1">
                                  <a:effectLst>
                                    <a:outerShdw blurRad="38100" dist="38100" dir="2700000" algn="tl" rotWithShape="0">
                                      <a:srgbClr val="000000">
                                        <a:alpha val="43137"/>
                                      </a:srgbClr>
                                    </a:outerShdw>
                                  </a:effectLst>
                                  <a:latin typeface="Cambria Math" panose="02040503050406030204" pitchFamily="18" charset="0"/>
                                </a:rPr>
                              </m:ctrlPr>
                            </m:sSubPr>
                            <m:e>
                              <m:d>
                                <m:dPr>
                                  <m:ctrlPr>
                                    <a:rPr lang="en-US" sz="2000" i="1">
                                      <a:effectLst>
                                        <a:outerShdw blurRad="38100" dist="38100" dir="2700000" algn="tl" rotWithShape="0">
                                          <a:srgbClr val="000000">
                                            <a:alpha val="43137"/>
                                          </a:srgbClr>
                                        </a:outerShdw>
                                      </a:effectLst>
                                      <a:latin typeface="Cambria Math" panose="02040503050406030204" pitchFamily="18" charset="0"/>
                                    </a:rPr>
                                  </m:ctrlPr>
                                </m:dPr>
                                <m:e>
                                  <m:sSubSup>
                                    <m:sSubSupPr>
                                      <m:ctrlPr>
                                        <a:rPr lang="en-US" sz="2000" b="1" i="1">
                                          <a:solidFill>
                                            <a:srgbClr val="FF0000"/>
                                          </a:solidFill>
                                          <a:effectLst>
                                            <a:outerShdw blurRad="38100" dist="38100" dir="2700000" algn="tl" rotWithShape="0">
                                              <a:srgbClr val="000000">
                                                <a:alpha val="43137"/>
                                              </a:srgbClr>
                                            </a:outerShdw>
                                          </a:effectLst>
                                          <a:latin typeface="Cambria Math" panose="02040503050406030204" pitchFamily="18" charset="0"/>
                                        </a:rPr>
                                      </m:ctrlPr>
                                    </m:sSubSupPr>
                                    <m:e>
                                      <m:r>
                                        <a:rPr lang="en-US" sz="2000" b="1" i="1">
                                          <a:solidFill>
                                            <a:srgbClr val="FF0000"/>
                                          </a:solidFill>
                                          <a:effectLst>
                                            <a:outerShdw blurRad="38100" dist="38100" dir="2700000" algn="tl" rotWithShape="0">
                                              <a:srgbClr val="000000">
                                                <a:alpha val="43137"/>
                                              </a:srgbClr>
                                            </a:outerShdw>
                                          </a:effectLst>
                                          <a:latin typeface="Cambria Math"/>
                                        </a:rPr>
                                        <m:t>𝑨</m:t>
                                      </m:r>
                                    </m:e>
                                    <m:sub>
                                      <m:r>
                                        <m:rPr>
                                          <m:sty m:val="p"/>
                                        </m:rPr>
                                        <a:rPr lang="en-US" sz="2000">
                                          <a:effectLst>
                                            <a:outerShdw blurRad="38100" dist="38100" dir="2700000" algn="tl" rotWithShape="0">
                                              <a:srgbClr val="000000">
                                                <a:alpha val="43137"/>
                                              </a:srgbClr>
                                            </a:outerShdw>
                                          </a:effectLst>
                                          <a:latin typeface="Cambria Math"/>
                                        </a:rPr>
                                        <m:t>Mu</m:t>
                                      </m:r>
                                    </m:sub>
                                    <m:sup>
                                      <m:r>
                                        <m:rPr>
                                          <m:sty m:val="p"/>
                                        </m:rPr>
                                        <a:rPr lang="en-US" sz="2000">
                                          <a:effectLst>
                                            <a:outerShdw blurRad="38100" dist="38100" dir="2700000" algn="tl" rotWithShape="0">
                                              <a:srgbClr val="000000">
                                                <a:alpha val="43137"/>
                                              </a:srgbClr>
                                            </a:outerShdw>
                                          </a:effectLst>
                                          <a:latin typeface="Cambria Math"/>
                                        </a:rPr>
                                        <m:t>Sun</m:t>
                                      </m:r>
                                    </m:sup>
                                  </m:sSubSup>
                                </m:e>
                              </m:d>
                            </m:e>
                            <m:sub>
                              <m:r>
                                <a:rPr lang="en-US" sz="2000" i="1">
                                  <a:effectLst>
                                    <a:outerShdw blurRad="38100" dist="38100" dir="2700000" algn="tl" rotWithShape="0">
                                      <a:srgbClr val="000000">
                                        <a:alpha val="43137"/>
                                      </a:srgbClr>
                                    </a:outerShdw>
                                  </a:effectLst>
                                  <a:latin typeface="Cambria Math"/>
                                </a:rPr>
                                <m:t>11</m:t>
                              </m:r>
                            </m:sub>
                          </m:sSub>
                        </m:e>
                      </m:d>
                    </m:oMath>
                  </m:oMathPara>
                </a14:m>
                <a:endParaRPr lang="en-US" dirty="0"/>
              </a:p>
            </p:txBody>
          </p:sp>
        </mc:Choice>
        <mc:Fallback xmlns="">
          <p:sp>
            <p:nvSpPr>
              <p:cNvPr id="9" name="Rectangle 8"/>
              <p:cNvSpPr>
                <a:spLocks noRot="1" noChangeAspect="1" noMove="1" noResize="1" noEditPoints="1" noAdjustHandles="1" noChangeArrowheads="1" noChangeShapeType="1" noTextEdit="1"/>
              </p:cNvSpPr>
              <p:nvPr/>
            </p:nvSpPr>
            <p:spPr>
              <a:xfrm>
                <a:off x="1295400" y="1936761"/>
                <a:ext cx="5476692" cy="793615"/>
              </a:xfrm>
              <a:prstGeom prst="rect">
                <a:avLst/>
              </a:prstGeom>
              <a:blipFill rotWithShape="0">
                <a:blip r:embed="rId5" cstate="print"/>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583024" y="2770553"/>
                <a:ext cx="8117415" cy="90152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effectLst>
                                <a:outerShdw blurRad="38100" dist="38100" dir="2700000" algn="tl" rotWithShape="0">
                                  <a:srgbClr val="000000">
                                    <a:alpha val="43137"/>
                                  </a:srgbClr>
                                </a:outerShdw>
                              </a:effectLst>
                              <a:latin typeface="Cambria Math" panose="02040503050406030204" pitchFamily="18" charset="0"/>
                            </a:rPr>
                          </m:ctrlPr>
                        </m:sSubPr>
                        <m:e>
                          <m:d>
                            <m:dPr>
                              <m:ctrlPr>
                                <a:rPr lang="en-US" i="1">
                                  <a:effectLst>
                                    <a:outerShdw blurRad="38100" dist="38100" dir="2700000" algn="tl" rotWithShape="0">
                                      <a:srgbClr val="000000">
                                        <a:alpha val="43137"/>
                                      </a:srgbClr>
                                    </a:outerShdw>
                                  </a:effectLst>
                                  <a:latin typeface="Cambria Math" panose="02040503050406030204" pitchFamily="18" charset="0"/>
                                </a:rPr>
                              </m:ctrlPr>
                            </m:dPr>
                            <m:e>
                              <m:sSubSup>
                                <m:sSubSupPr>
                                  <m:ctrlPr>
                                    <a:rPr lang="en-US" b="1" i="1">
                                      <a:solidFill>
                                        <a:srgbClr val="FF0000"/>
                                      </a:solidFill>
                                      <a:effectLst>
                                        <a:outerShdw blurRad="38100" dist="38100" dir="2700000" algn="tl" rotWithShape="0">
                                          <a:srgbClr val="000000">
                                            <a:alpha val="43137"/>
                                          </a:srgbClr>
                                        </a:outerShdw>
                                      </a:effectLst>
                                      <a:latin typeface="Cambria Math" panose="02040503050406030204" pitchFamily="18" charset="0"/>
                                    </a:rPr>
                                  </m:ctrlPr>
                                </m:sSubSupPr>
                                <m:e>
                                  <m:r>
                                    <a:rPr lang="en-US" b="1" i="1">
                                      <a:solidFill>
                                        <a:srgbClr val="FF0000"/>
                                      </a:solidFill>
                                      <a:effectLst>
                                        <a:outerShdw blurRad="38100" dist="38100" dir="2700000" algn="tl" rotWithShape="0">
                                          <a:srgbClr val="000000">
                                            <a:alpha val="43137"/>
                                          </a:srgbClr>
                                        </a:outerShdw>
                                      </a:effectLst>
                                      <a:latin typeface="Cambria Math"/>
                                    </a:rPr>
                                    <m:t>𝑨</m:t>
                                  </m:r>
                                </m:e>
                                <m:sub>
                                  <m:r>
                                    <m:rPr>
                                      <m:sty m:val="p"/>
                                    </m:rPr>
                                    <a:rPr lang="en-US">
                                      <a:effectLst>
                                        <a:outerShdw blurRad="38100" dist="38100" dir="2700000" algn="tl" rotWithShape="0">
                                          <a:srgbClr val="000000">
                                            <a:alpha val="43137"/>
                                          </a:srgbClr>
                                        </a:outerShdw>
                                      </a:effectLst>
                                      <a:latin typeface="Cambria Math"/>
                                    </a:rPr>
                                    <m:t>Mu</m:t>
                                  </m:r>
                                </m:sub>
                                <m:sup>
                                  <m:r>
                                    <m:rPr>
                                      <m:sty m:val="p"/>
                                    </m:rPr>
                                    <a:rPr lang="en-US">
                                      <a:effectLst>
                                        <a:outerShdw blurRad="38100" dist="38100" dir="2700000" algn="tl" rotWithShape="0">
                                          <a:srgbClr val="000000">
                                            <a:alpha val="43137"/>
                                          </a:srgbClr>
                                        </a:outerShdw>
                                      </a:effectLst>
                                      <a:latin typeface="Cambria Math"/>
                                    </a:rPr>
                                    <m:t>Sun</m:t>
                                  </m:r>
                                </m:sup>
                              </m:sSubSup>
                            </m:e>
                          </m:d>
                        </m:e>
                        <m:sub>
                          <m:r>
                            <a:rPr lang="en-US" i="1">
                              <a:effectLst>
                                <a:outerShdw blurRad="38100" dist="38100" dir="2700000" algn="tl" rotWithShape="0">
                                  <a:srgbClr val="000000">
                                    <a:alpha val="43137"/>
                                  </a:srgbClr>
                                </a:outerShdw>
                              </a:effectLst>
                              <a:latin typeface="Cambria Math"/>
                            </a:rPr>
                            <m:t>11</m:t>
                          </m:r>
                        </m:sub>
                      </m:sSub>
                      <m:r>
                        <a:rPr lang="en-US" b="0" i="0" smtClean="0">
                          <a:effectLst>
                            <a:outerShdw blurRad="38100" dist="38100" dir="2700000" algn="tl" rotWithShape="0">
                              <a:srgbClr val="000000">
                                <a:alpha val="43137"/>
                              </a:srgbClr>
                            </a:outerShdw>
                          </a:effectLst>
                          <a:latin typeface="Cambria Math"/>
                        </a:rPr>
                        <m:t>=</m:t>
                      </m:r>
                      <m:nary>
                        <m:naryPr>
                          <m:chr m:val="∑"/>
                          <m:ctrlPr>
                            <a:rPr lang="en-US" b="0" i="1" smtClean="0">
                              <a:effectLst>
                                <a:outerShdw blurRad="38100" dist="38100" dir="2700000" algn="tl" rotWithShape="0">
                                  <a:srgbClr val="000000">
                                    <a:alpha val="43137"/>
                                  </a:srgbClr>
                                </a:outerShdw>
                              </a:effectLst>
                              <a:latin typeface="Cambria Math" panose="02040503050406030204" pitchFamily="18" charset="0"/>
                            </a:rPr>
                          </m:ctrlPr>
                        </m:naryPr>
                        <m:sub>
                          <m:r>
                            <a:rPr lang="en-US" b="0" i="1" smtClean="0">
                              <a:effectLst>
                                <a:outerShdw blurRad="38100" dist="38100" dir="2700000" algn="tl" rotWithShape="0">
                                  <a:srgbClr val="000000">
                                    <a:alpha val="43137"/>
                                  </a:srgbClr>
                                </a:outerShdw>
                              </a:effectLst>
                              <a:latin typeface="Cambria Math"/>
                            </a:rPr>
                            <m:t>𝑞</m:t>
                          </m:r>
                          <m:r>
                            <a:rPr lang="en-US" b="0" i="1" smtClean="0">
                              <a:effectLst>
                                <a:outerShdw blurRad="38100" dist="38100" dir="2700000" algn="tl" rotWithShape="0">
                                  <a:srgbClr val="000000">
                                    <a:alpha val="43137"/>
                                  </a:srgbClr>
                                </a:outerShdw>
                              </a:effectLst>
                              <a:latin typeface="Cambria Math"/>
                            </a:rPr>
                            <m:t>=0</m:t>
                          </m:r>
                        </m:sub>
                        <m:sup>
                          <m:r>
                            <a:rPr lang="en-US" b="0" i="1" smtClean="0">
                              <a:effectLst>
                                <a:outerShdw blurRad="38100" dist="38100" dir="2700000" algn="tl" rotWithShape="0">
                                  <a:srgbClr val="000000">
                                    <a:alpha val="43137"/>
                                  </a:srgbClr>
                                </a:outerShdw>
                              </a:effectLst>
                              <a:latin typeface="Cambria Math"/>
                            </a:rPr>
                            <m:t>2</m:t>
                          </m:r>
                        </m:sup>
                        <m:e>
                          <m:d>
                            <m:dPr>
                              <m:ctrlPr>
                                <a:rPr lang="en-US" b="0" i="1" smtClean="0">
                                  <a:effectLst>
                                    <a:outerShdw blurRad="38100" dist="38100" dir="2700000" algn="tl" rotWithShape="0">
                                      <a:srgbClr val="000000">
                                        <a:alpha val="43137"/>
                                      </a:srgbClr>
                                    </a:outerShdw>
                                  </a:effectLst>
                                  <a:latin typeface="Cambria Math" panose="02040503050406030204" pitchFamily="18" charset="0"/>
                                </a:rPr>
                              </m:ctrlPr>
                            </m:dPr>
                            <m:e>
                              <m:r>
                                <a:rPr lang="en-US" b="0" i="1" smtClean="0">
                                  <a:effectLst>
                                    <a:outerShdw blurRad="38100" dist="38100" dir="2700000" algn="tl" rotWithShape="0">
                                      <a:srgbClr val="000000">
                                        <a:alpha val="43137"/>
                                      </a:srgbClr>
                                    </a:outerShdw>
                                  </a:effectLst>
                                  <a:latin typeface="Cambria Math"/>
                                </a:rPr>
                                <m:t>1+4</m:t>
                              </m:r>
                              <m:sSub>
                                <m:sSubPr>
                                  <m:ctrlPr>
                                    <a:rPr lang="en-US" b="0" i="1" smtClean="0">
                                      <a:effectLst>
                                        <a:outerShdw blurRad="38100" dist="38100" dir="2700000" algn="tl" rotWithShape="0">
                                          <a:srgbClr val="000000">
                                            <a:alpha val="43137"/>
                                          </a:srgbClr>
                                        </a:outerShdw>
                                      </a:effectLst>
                                      <a:latin typeface="Cambria Math" panose="02040503050406030204" pitchFamily="18" charset="0"/>
                                    </a:rPr>
                                  </m:ctrlPr>
                                </m:sSubPr>
                                <m:e>
                                  <m:r>
                                    <a:rPr lang="en-US" b="0" i="1" smtClean="0">
                                      <a:effectLst>
                                        <a:outerShdw blurRad="38100" dist="38100" dir="2700000" algn="tl" rotWithShape="0">
                                          <a:srgbClr val="000000">
                                            <a:alpha val="43137"/>
                                          </a:srgbClr>
                                        </a:outerShdw>
                                      </a:effectLst>
                                      <a:latin typeface="Cambria Math"/>
                                    </a:rPr>
                                    <m:t>𝛿</m:t>
                                  </m:r>
                                </m:e>
                                <m:sub>
                                  <m:r>
                                    <a:rPr lang="en-US" b="0" i="1" smtClean="0">
                                      <a:effectLst>
                                        <a:outerShdw blurRad="38100" dist="38100" dir="2700000" algn="tl" rotWithShape="0">
                                          <a:srgbClr val="000000">
                                            <a:alpha val="43137"/>
                                          </a:srgbClr>
                                        </a:outerShdw>
                                      </a:effectLst>
                                      <a:latin typeface="Cambria Math"/>
                                    </a:rPr>
                                    <m:t>𝑞</m:t>
                                  </m:r>
                                  <m:r>
                                    <a:rPr lang="en-US" b="0" i="1" smtClean="0">
                                      <a:effectLst>
                                        <a:outerShdw blurRad="38100" dist="38100" dir="2700000" algn="tl" rotWithShape="0">
                                          <a:srgbClr val="000000">
                                            <a:alpha val="43137"/>
                                          </a:srgbClr>
                                        </a:outerShdw>
                                      </a:effectLst>
                                      <a:latin typeface="Cambria Math"/>
                                    </a:rPr>
                                    <m:t>2</m:t>
                                  </m:r>
                                </m:sub>
                              </m:sSub>
                            </m:e>
                          </m:d>
                          <m:sSup>
                            <m:sSupPr>
                              <m:ctrlPr>
                                <a:rPr lang="en-US" b="0" i="1" smtClean="0">
                                  <a:effectLst>
                                    <a:outerShdw blurRad="38100" dist="38100" dir="2700000" algn="tl" rotWithShape="0">
                                      <a:srgbClr val="000000">
                                        <a:alpha val="43137"/>
                                      </a:srgbClr>
                                    </a:outerShdw>
                                  </a:effectLst>
                                  <a:latin typeface="Cambria Math" panose="02040503050406030204" pitchFamily="18" charset="0"/>
                                </a:rPr>
                              </m:ctrlPr>
                            </m:sSupPr>
                            <m:e>
                              <m:d>
                                <m:dPr>
                                  <m:ctrlPr>
                                    <a:rPr lang="en-US" b="0" i="1" smtClean="0">
                                      <a:effectLst>
                                        <a:outerShdw blurRad="38100" dist="38100" dir="2700000" algn="tl" rotWithShape="0">
                                          <a:srgbClr val="000000">
                                            <a:alpha val="43137"/>
                                          </a:srgbClr>
                                        </a:outerShdw>
                                      </a:effectLst>
                                      <a:latin typeface="Cambria Math" panose="02040503050406030204" pitchFamily="18" charset="0"/>
                                    </a:rPr>
                                  </m:ctrlPr>
                                </m:dPr>
                                <m:e>
                                  <m:r>
                                    <a:rPr lang="en-US" b="0" i="1" smtClean="0">
                                      <a:effectLst>
                                        <a:outerShdw blurRad="38100" dist="38100" dir="2700000" algn="tl" rotWithShape="0">
                                          <a:srgbClr val="000000">
                                            <a:alpha val="43137"/>
                                          </a:srgbClr>
                                        </a:outerShdw>
                                      </a:effectLst>
                                      <a:latin typeface="Cambria Math"/>
                                    </a:rPr>
                                    <m:t>𝛼</m:t>
                                  </m:r>
                                  <m:sSub>
                                    <m:sSubPr>
                                      <m:ctrlPr>
                                        <a:rPr lang="en-US" b="0" i="1" smtClean="0">
                                          <a:effectLst>
                                            <a:outerShdw blurRad="38100" dist="38100" dir="2700000" algn="tl" rotWithShape="0">
                                              <a:srgbClr val="000000">
                                                <a:alpha val="43137"/>
                                              </a:srgbClr>
                                            </a:outerShdw>
                                          </a:effectLst>
                                          <a:latin typeface="Cambria Math" panose="02040503050406030204" pitchFamily="18" charset="0"/>
                                        </a:rPr>
                                      </m:ctrlPr>
                                    </m:sSubPr>
                                    <m:e>
                                      <m:r>
                                        <a:rPr lang="en-US" b="0" i="1" smtClean="0">
                                          <a:effectLst>
                                            <a:outerShdw blurRad="38100" dist="38100" dir="2700000" algn="tl" rotWithShape="0">
                                              <a:srgbClr val="000000">
                                                <a:alpha val="43137"/>
                                              </a:srgbClr>
                                            </a:outerShdw>
                                          </a:effectLst>
                                          <a:latin typeface="Cambria Math"/>
                                        </a:rPr>
                                        <m:t>𝑚</m:t>
                                      </m:r>
                                    </m:e>
                                    <m:sub>
                                      <m:r>
                                        <a:rPr lang="en-US" b="0" i="1" smtClean="0">
                                          <a:effectLst>
                                            <a:outerShdw blurRad="38100" dist="38100" dir="2700000" algn="tl" rotWithShape="0">
                                              <a:srgbClr val="000000">
                                                <a:alpha val="43137"/>
                                              </a:srgbClr>
                                            </a:outerShdw>
                                          </a:effectLst>
                                          <a:latin typeface="Cambria Math"/>
                                        </a:rPr>
                                        <m:t>𝑟</m:t>
                                      </m:r>
                                    </m:sub>
                                  </m:sSub>
                                </m:e>
                              </m:d>
                            </m:e>
                            <m:sup>
                              <m:r>
                                <a:rPr lang="en-US" b="0" i="1" smtClean="0">
                                  <a:effectLst>
                                    <a:outerShdw blurRad="38100" dist="38100" dir="2700000" algn="tl" rotWithShape="0">
                                      <a:srgbClr val="000000">
                                        <a:alpha val="43137"/>
                                      </a:srgbClr>
                                    </a:outerShdw>
                                  </a:effectLst>
                                  <a:latin typeface="Cambria Math"/>
                                </a:rPr>
                                <m:t>2</m:t>
                              </m:r>
                              <m:r>
                                <a:rPr lang="en-US" b="0" i="1" smtClean="0">
                                  <a:effectLst>
                                    <a:outerShdw blurRad="38100" dist="38100" dir="2700000" algn="tl" rotWithShape="0">
                                      <a:srgbClr val="000000">
                                        <a:alpha val="43137"/>
                                      </a:srgbClr>
                                    </a:outerShdw>
                                  </a:effectLst>
                                  <a:latin typeface="Cambria Math"/>
                                </a:rPr>
                                <m:t>𝑞</m:t>
                              </m:r>
                            </m:sup>
                          </m:sSup>
                          <m:d>
                            <m:dPr>
                              <m:ctrlPr>
                                <a:rPr lang="en-US" b="0" i="1" smtClean="0">
                                  <a:effectLst>
                                    <a:outerShdw blurRad="38100" dist="38100" dir="2700000" algn="tl" rotWithShape="0">
                                      <a:srgbClr val="000000">
                                        <a:alpha val="43137"/>
                                      </a:srgbClr>
                                    </a:outerShdw>
                                  </a:effectLst>
                                  <a:latin typeface="Cambria Math" panose="02040503050406030204" pitchFamily="18" charset="0"/>
                                </a:rPr>
                              </m:ctrlPr>
                            </m:dPr>
                            <m:e>
                              <m:sSubSup>
                                <m:sSubSupPr>
                                  <m:ctrlPr>
                                    <a:rPr lang="en-US" b="0" i="1" smtClean="0">
                                      <a:solidFill>
                                        <a:srgbClr val="FF0000"/>
                                      </a:solidFill>
                                      <a:effectLst>
                                        <a:outerShdw blurRad="38100" dist="38100" dir="2700000" algn="tl" rotWithShape="0">
                                          <a:srgbClr val="000000">
                                            <a:alpha val="43137"/>
                                          </a:srgbClr>
                                        </a:outerShdw>
                                      </a:effectLst>
                                      <a:latin typeface="Cambria Math" panose="02040503050406030204" pitchFamily="18" charset="0"/>
                                    </a:rPr>
                                  </m:ctrlPr>
                                </m:sSubSupPr>
                                <m:e>
                                  <m:r>
                                    <a:rPr lang="en-US" b="1" i="1" smtClean="0">
                                      <a:solidFill>
                                        <a:srgbClr val="FF0000"/>
                                      </a:solidFill>
                                      <a:effectLst>
                                        <a:outerShdw blurRad="38100" dist="38100" dir="2700000" algn="tl" rotWithShape="0">
                                          <a:srgbClr val="000000">
                                            <a:alpha val="43137"/>
                                          </a:srgbClr>
                                        </a:outerShdw>
                                      </a:effectLst>
                                      <a:latin typeface="Cambria Math"/>
                                    </a:rPr>
                                    <m:t>𝑯</m:t>
                                  </m:r>
                                </m:e>
                                <m:sub>
                                  <m:d>
                                    <m:dPr>
                                      <m:ctrlPr>
                                        <a:rPr lang="en-US" b="0" i="1" smtClean="0">
                                          <a:effectLst>
                                            <a:outerShdw blurRad="38100" dist="38100" dir="2700000" algn="tl" rotWithShape="0">
                                              <a:srgbClr val="000000">
                                                <a:alpha val="43137"/>
                                              </a:srgbClr>
                                            </a:outerShdw>
                                          </a:effectLst>
                                          <a:latin typeface="Cambria Math" panose="02040503050406030204" pitchFamily="18" charset="0"/>
                                        </a:rPr>
                                      </m:ctrlPr>
                                    </m:dPr>
                                    <m:e>
                                      <m:r>
                                        <a:rPr lang="en-US" b="0" i="1" smtClean="0">
                                          <a:effectLst>
                                            <a:outerShdw blurRad="38100" dist="38100" dir="2700000" algn="tl" rotWithShape="0">
                                              <a:srgbClr val="000000">
                                                <a:alpha val="43137"/>
                                              </a:srgbClr>
                                            </a:outerShdw>
                                          </a:effectLst>
                                          <a:latin typeface="Cambria Math"/>
                                        </a:rPr>
                                        <m:t>2</m:t>
                                      </m:r>
                                      <m:r>
                                        <a:rPr lang="en-US" b="0" i="1" smtClean="0">
                                          <a:effectLst>
                                            <a:outerShdw blurRad="38100" dist="38100" dir="2700000" algn="tl" rotWithShape="0">
                                              <a:srgbClr val="000000">
                                                <a:alpha val="43137"/>
                                              </a:srgbClr>
                                            </a:outerShdw>
                                          </a:effectLst>
                                          <a:latin typeface="Cambria Math"/>
                                        </a:rPr>
                                        <m:t>𝑞</m:t>
                                      </m:r>
                                    </m:e>
                                  </m:d>
                                  <m:r>
                                    <a:rPr lang="en-US" b="0" i="1" smtClean="0">
                                      <a:effectLst>
                                        <a:outerShdw blurRad="38100" dist="38100" dir="2700000" algn="tl" rotWithShape="0">
                                          <a:srgbClr val="000000">
                                            <a:alpha val="43137"/>
                                          </a:srgbClr>
                                        </a:outerShdw>
                                      </a:effectLst>
                                      <a:latin typeface="Cambria Math"/>
                                    </a:rPr>
                                    <m:t>11</m:t>
                                  </m:r>
                                </m:sub>
                                <m:sup>
                                  <m:r>
                                    <m:rPr>
                                      <m:sty m:val="p"/>
                                    </m:rPr>
                                    <a:rPr lang="en-US" b="0" i="0" smtClean="0">
                                      <a:effectLst>
                                        <a:outerShdw blurRad="38100" dist="38100" dir="2700000" algn="tl" rotWithShape="0">
                                          <a:srgbClr val="000000">
                                            <a:alpha val="43137"/>
                                          </a:srgbClr>
                                        </a:outerShdw>
                                      </a:effectLst>
                                      <a:latin typeface="Cambria Math"/>
                                    </a:rPr>
                                    <m:t>NR</m:t>
                                  </m:r>
                                  <m:d>
                                    <m:dPr>
                                      <m:ctrlPr>
                                        <a:rPr lang="en-US" b="0" i="1" smtClean="0">
                                          <a:effectLst>
                                            <a:outerShdw blurRad="38100" dist="38100" dir="2700000" algn="tl" rotWithShape="0">
                                              <a:srgbClr val="000000">
                                                <a:alpha val="43137"/>
                                              </a:srgbClr>
                                            </a:outerShdw>
                                          </a:effectLst>
                                          <a:latin typeface="Cambria Math" panose="02040503050406030204" pitchFamily="18" charset="0"/>
                                        </a:rPr>
                                      </m:ctrlPr>
                                    </m:dPr>
                                    <m:e>
                                      <m:r>
                                        <a:rPr lang="en-US" b="0" i="0" smtClean="0">
                                          <a:effectLst>
                                            <a:outerShdw blurRad="38100" dist="38100" dir="2700000" algn="tl" rotWithShape="0">
                                              <a:srgbClr val="000000">
                                                <a:alpha val="43137"/>
                                              </a:srgbClr>
                                            </a:outerShdw>
                                          </a:effectLst>
                                          <a:latin typeface="Cambria Math"/>
                                        </a:rPr>
                                        <m:t>0</m:t>
                                      </m:r>
                                      <m:r>
                                        <m:rPr>
                                          <m:sty m:val="p"/>
                                        </m:rPr>
                                        <a:rPr lang="en-US" b="0" i="0" smtClean="0">
                                          <a:effectLst>
                                            <a:outerShdw blurRad="38100" dist="38100" dir="2700000" algn="tl" rotWithShape="0">
                                              <a:srgbClr val="000000">
                                                <a:alpha val="43137"/>
                                              </a:srgbClr>
                                            </a:outerShdw>
                                          </a:effectLst>
                                          <a:latin typeface="Cambria Math"/>
                                        </a:rPr>
                                        <m:t>B</m:t>
                                      </m:r>
                                    </m:e>
                                  </m:d>
                                </m:sup>
                              </m:sSubSup>
                              <m:r>
                                <a:rPr lang="en-US" b="0" i="1" smtClean="0">
                                  <a:effectLst>
                                    <a:outerShdw blurRad="38100" dist="38100" dir="2700000" algn="tl" rotWithShape="0">
                                      <a:srgbClr val="000000">
                                        <a:alpha val="43137"/>
                                      </a:srgbClr>
                                    </a:outerShdw>
                                  </a:effectLst>
                                  <a:latin typeface="Cambria Math"/>
                                </a:rPr>
                                <m:t>+</m:t>
                              </m:r>
                              <m:sSubSup>
                                <m:sSubSupPr>
                                  <m:ctrlPr>
                                    <a:rPr lang="en-US" b="0" i="1" smtClean="0">
                                      <a:solidFill>
                                        <a:srgbClr val="FF0000"/>
                                      </a:solidFill>
                                      <a:effectLst>
                                        <a:outerShdw blurRad="38100" dist="38100" dir="2700000" algn="tl" rotWithShape="0">
                                          <a:srgbClr val="000000">
                                            <a:alpha val="43137"/>
                                          </a:srgbClr>
                                        </a:outerShdw>
                                      </a:effectLst>
                                      <a:latin typeface="Cambria Math" panose="02040503050406030204" pitchFamily="18" charset="0"/>
                                    </a:rPr>
                                  </m:ctrlPr>
                                </m:sSubSupPr>
                                <m:e>
                                  <m:r>
                                    <a:rPr lang="en-US" b="1" i="1" smtClean="0">
                                      <a:solidFill>
                                        <a:srgbClr val="FF0000"/>
                                      </a:solidFill>
                                      <a:effectLst>
                                        <a:outerShdw blurRad="38100" dist="38100" dir="2700000" algn="tl" rotWithShape="0">
                                          <a:srgbClr val="000000">
                                            <a:alpha val="43137"/>
                                          </a:srgbClr>
                                        </a:outerShdw>
                                      </a:effectLst>
                                      <a:latin typeface="Cambria Math"/>
                                    </a:rPr>
                                    <m:t>𝒈</m:t>
                                  </m:r>
                                </m:e>
                                <m:sub>
                                  <m:d>
                                    <m:dPr>
                                      <m:ctrlPr>
                                        <a:rPr lang="en-US" b="0" i="1" smtClean="0">
                                          <a:effectLst>
                                            <a:outerShdw blurRad="38100" dist="38100" dir="2700000" algn="tl" rotWithShape="0">
                                              <a:srgbClr val="000000">
                                                <a:alpha val="43137"/>
                                              </a:srgbClr>
                                            </a:outerShdw>
                                          </a:effectLst>
                                          <a:latin typeface="Cambria Math" panose="02040503050406030204" pitchFamily="18" charset="0"/>
                                        </a:rPr>
                                      </m:ctrlPr>
                                    </m:dPr>
                                    <m:e>
                                      <m:r>
                                        <a:rPr lang="en-US" b="0" i="1" smtClean="0">
                                          <a:effectLst>
                                            <a:outerShdw blurRad="38100" dist="38100" dir="2700000" algn="tl" rotWithShape="0">
                                              <a:srgbClr val="000000">
                                                <a:alpha val="43137"/>
                                              </a:srgbClr>
                                            </a:outerShdw>
                                          </a:effectLst>
                                          <a:latin typeface="Cambria Math"/>
                                        </a:rPr>
                                        <m:t>2</m:t>
                                      </m:r>
                                      <m:r>
                                        <a:rPr lang="en-US" b="0" i="1" smtClean="0">
                                          <a:effectLst>
                                            <a:outerShdw blurRad="38100" dist="38100" dir="2700000" algn="tl" rotWithShape="0">
                                              <a:srgbClr val="000000">
                                                <a:alpha val="43137"/>
                                              </a:srgbClr>
                                            </a:outerShdw>
                                          </a:effectLst>
                                          <a:latin typeface="Cambria Math"/>
                                        </a:rPr>
                                        <m:t>𝑞</m:t>
                                      </m:r>
                                    </m:e>
                                  </m:d>
                                  <m:r>
                                    <a:rPr lang="en-US" b="0" i="1" smtClean="0">
                                      <a:effectLst>
                                        <a:outerShdw blurRad="38100" dist="38100" dir="2700000" algn="tl" rotWithShape="0">
                                          <a:srgbClr val="000000">
                                            <a:alpha val="43137"/>
                                          </a:srgbClr>
                                        </a:outerShdw>
                                      </a:effectLst>
                                      <a:latin typeface="Cambria Math"/>
                                    </a:rPr>
                                    <m:t>11</m:t>
                                  </m:r>
                                </m:sub>
                                <m:sup>
                                  <m:r>
                                    <m:rPr>
                                      <m:sty m:val="p"/>
                                    </m:rPr>
                                    <a:rPr lang="en-US">
                                      <a:effectLst>
                                        <a:outerShdw blurRad="38100" dist="38100" dir="2700000" algn="tl" rotWithShape="0">
                                          <a:srgbClr val="000000">
                                            <a:alpha val="43137"/>
                                          </a:srgbClr>
                                        </a:outerShdw>
                                      </a:effectLst>
                                      <a:latin typeface="Cambria Math"/>
                                    </a:rPr>
                                    <m:t>NR</m:t>
                                  </m:r>
                                  <m:d>
                                    <m:dPr>
                                      <m:ctrlPr>
                                        <a:rPr lang="en-US" i="1">
                                          <a:effectLst>
                                            <a:outerShdw blurRad="38100" dist="38100" dir="2700000" algn="tl" rotWithShape="0">
                                              <a:srgbClr val="000000">
                                                <a:alpha val="43137"/>
                                              </a:srgbClr>
                                            </a:outerShdw>
                                          </a:effectLst>
                                          <a:latin typeface="Cambria Math" panose="02040503050406030204" pitchFamily="18" charset="0"/>
                                        </a:rPr>
                                      </m:ctrlPr>
                                    </m:dPr>
                                    <m:e>
                                      <m:r>
                                        <a:rPr lang="en-US">
                                          <a:effectLst>
                                            <a:outerShdw blurRad="38100" dist="38100" dir="2700000" algn="tl" rotWithShape="0">
                                              <a:srgbClr val="000000">
                                                <a:alpha val="43137"/>
                                              </a:srgbClr>
                                            </a:outerShdw>
                                          </a:effectLst>
                                          <a:latin typeface="Cambria Math"/>
                                        </a:rPr>
                                        <m:t>0</m:t>
                                      </m:r>
                                      <m:r>
                                        <m:rPr>
                                          <m:sty m:val="p"/>
                                        </m:rPr>
                                        <a:rPr lang="en-US">
                                          <a:effectLst>
                                            <a:outerShdw blurRad="38100" dist="38100" dir="2700000" algn="tl" rotWithShape="0">
                                              <a:srgbClr val="000000">
                                                <a:alpha val="43137"/>
                                              </a:srgbClr>
                                            </a:outerShdw>
                                          </a:effectLst>
                                          <a:latin typeface="Cambria Math"/>
                                        </a:rPr>
                                        <m:t>B</m:t>
                                      </m:r>
                                    </m:e>
                                  </m:d>
                                </m:sup>
                              </m:sSubSup>
                              <m:r>
                                <a:rPr lang="en-US" b="0" i="1" smtClean="0">
                                  <a:effectLst>
                                    <a:outerShdw blurRad="38100" dist="38100" dir="2700000" algn="tl" rotWithShape="0">
                                      <a:srgbClr val="000000">
                                        <a:alpha val="43137"/>
                                      </a:srgbClr>
                                    </a:outerShdw>
                                  </a:effectLst>
                                  <a:latin typeface="Cambria Math"/>
                                </a:rPr>
                                <m:t>+2</m:t>
                              </m:r>
                              <m:sSubSup>
                                <m:sSubSupPr>
                                  <m:ctrlPr>
                                    <a:rPr lang="en-US" b="0" i="1" smtClean="0">
                                      <a:solidFill>
                                        <a:srgbClr val="FF0000"/>
                                      </a:solidFill>
                                      <a:effectLst>
                                        <a:outerShdw blurRad="38100" dist="38100" dir="2700000" algn="tl" rotWithShape="0">
                                          <a:srgbClr val="000000">
                                            <a:alpha val="43137"/>
                                          </a:srgbClr>
                                        </a:outerShdw>
                                      </a:effectLst>
                                      <a:latin typeface="Cambria Math" panose="02040503050406030204" pitchFamily="18" charset="0"/>
                                    </a:rPr>
                                  </m:ctrlPr>
                                </m:sSubSupPr>
                                <m:e>
                                  <m:r>
                                    <a:rPr lang="en-US" b="1" i="1" smtClean="0">
                                      <a:solidFill>
                                        <a:srgbClr val="FF0000"/>
                                      </a:solidFill>
                                      <a:effectLst>
                                        <a:outerShdw blurRad="38100" dist="38100" dir="2700000" algn="tl" rotWithShape="0">
                                          <a:srgbClr val="000000">
                                            <a:alpha val="43137"/>
                                          </a:srgbClr>
                                        </a:outerShdw>
                                      </a:effectLst>
                                      <a:latin typeface="Cambria Math"/>
                                    </a:rPr>
                                    <m:t>𝑯</m:t>
                                  </m:r>
                                </m:e>
                                <m:sub>
                                  <m:d>
                                    <m:dPr>
                                      <m:ctrlPr>
                                        <a:rPr lang="en-US" b="0" i="1" smtClean="0">
                                          <a:effectLst>
                                            <a:outerShdw blurRad="38100" dist="38100" dir="2700000" algn="tl" rotWithShape="0">
                                              <a:srgbClr val="000000">
                                                <a:alpha val="43137"/>
                                              </a:srgbClr>
                                            </a:outerShdw>
                                          </a:effectLst>
                                          <a:latin typeface="Cambria Math" panose="02040503050406030204" pitchFamily="18" charset="0"/>
                                        </a:rPr>
                                      </m:ctrlPr>
                                    </m:dPr>
                                    <m:e>
                                      <m:r>
                                        <a:rPr lang="en-US" b="0" i="1" smtClean="0">
                                          <a:effectLst>
                                            <a:outerShdw blurRad="38100" dist="38100" dir="2700000" algn="tl" rotWithShape="0">
                                              <a:srgbClr val="000000">
                                                <a:alpha val="43137"/>
                                              </a:srgbClr>
                                            </a:outerShdw>
                                          </a:effectLst>
                                          <a:latin typeface="Cambria Math"/>
                                        </a:rPr>
                                        <m:t>2</m:t>
                                      </m:r>
                                      <m:r>
                                        <a:rPr lang="en-US" b="0" i="1" smtClean="0">
                                          <a:effectLst>
                                            <a:outerShdw blurRad="38100" dist="38100" dir="2700000" algn="tl" rotWithShape="0">
                                              <a:srgbClr val="000000">
                                                <a:alpha val="43137"/>
                                              </a:srgbClr>
                                            </a:outerShdw>
                                          </a:effectLst>
                                          <a:latin typeface="Cambria Math"/>
                                        </a:rPr>
                                        <m:t>𝑞</m:t>
                                      </m:r>
                                    </m:e>
                                  </m:d>
                                  <m:r>
                                    <a:rPr lang="en-US" b="0" i="1" smtClean="0">
                                      <a:effectLst>
                                        <a:outerShdw blurRad="38100" dist="38100" dir="2700000" algn="tl" rotWithShape="0">
                                          <a:srgbClr val="000000">
                                            <a:alpha val="43137"/>
                                          </a:srgbClr>
                                        </a:outerShdw>
                                      </a:effectLst>
                                      <a:latin typeface="Cambria Math"/>
                                    </a:rPr>
                                    <m:t>11</m:t>
                                  </m:r>
                                </m:sub>
                                <m:sup>
                                  <m:r>
                                    <m:rPr>
                                      <m:sty m:val="p"/>
                                    </m:rPr>
                                    <a:rPr lang="en-US">
                                      <a:effectLst>
                                        <a:outerShdw blurRad="38100" dist="38100" dir="2700000" algn="tl" rotWithShape="0">
                                          <a:srgbClr val="000000">
                                            <a:alpha val="43137"/>
                                          </a:srgbClr>
                                        </a:outerShdw>
                                      </a:effectLst>
                                      <a:latin typeface="Cambria Math"/>
                                    </a:rPr>
                                    <m:t>NR</m:t>
                                  </m:r>
                                  <m:d>
                                    <m:dPr>
                                      <m:ctrlPr>
                                        <a:rPr lang="en-US" i="1">
                                          <a:effectLst>
                                            <a:outerShdw blurRad="38100" dist="38100" dir="2700000" algn="tl" rotWithShape="0">
                                              <a:srgbClr val="000000">
                                                <a:alpha val="43137"/>
                                              </a:srgbClr>
                                            </a:outerShdw>
                                          </a:effectLst>
                                          <a:latin typeface="Cambria Math" panose="02040503050406030204" pitchFamily="18" charset="0"/>
                                        </a:rPr>
                                      </m:ctrlPr>
                                    </m:dPr>
                                    <m:e>
                                      <m:r>
                                        <a:rPr lang="en-US" b="0" i="0" smtClean="0">
                                          <a:effectLst>
                                            <a:outerShdw blurRad="38100" dist="38100" dir="2700000" algn="tl" rotWithShape="0">
                                              <a:srgbClr val="000000">
                                                <a:alpha val="43137"/>
                                              </a:srgbClr>
                                            </a:outerShdw>
                                          </a:effectLst>
                                          <a:latin typeface="Cambria Math"/>
                                        </a:rPr>
                                        <m:t>1</m:t>
                                      </m:r>
                                      <m:r>
                                        <m:rPr>
                                          <m:sty m:val="p"/>
                                        </m:rPr>
                                        <a:rPr lang="en-US">
                                          <a:effectLst>
                                            <a:outerShdw blurRad="38100" dist="38100" dir="2700000" algn="tl" rotWithShape="0">
                                              <a:srgbClr val="000000">
                                                <a:alpha val="43137"/>
                                              </a:srgbClr>
                                            </a:outerShdw>
                                          </a:effectLst>
                                          <a:latin typeface="Cambria Math"/>
                                        </a:rPr>
                                        <m:t>B</m:t>
                                      </m:r>
                                    </m:e>
                                  </m:d>
                                </m:sup>
                              </m:sSubSup>
                              <m:r>
                                <a:rPr lang="en-US" b="0" i="1" smtClean="0">
                                  <a:effectLst>
                                    <a:outerShdw blurRad="38100" dist="38100" dir="2700000" algn="tl" rotWithShape="0">
                                      <a:srgbClr val="000000">
                                        <a:alpha val="43137"/>
                                      </a:srgbClr>
                                    </a:outerShdw>
                                  </a:effectLst>
                                  <a:latin typeface="Cambria Math"/>
                                </a:rPr>
                                <m:t>+2</m:t>
                              </m:r>
                              <m:sSubSup>
                                <m:sSubSupPr>
                                  <m:ctrlPr>
                                    <a:rPr lang="en-US" b="0" i="1" smtClean="0">
                                      <a:solidFill>
                                        <a:srgbClr val="FF0000"/>
                                      </a:solidFill>
                                      <a:effectLst>
                                        <a:outerShdw blurRad="38100" dist="38100" dir="2700000" algn="tl" rotWithShape="0">
                                          <a:srgbClr val="000000">
                                            <a:alpha val="43137"/>
                                          </a:srgbClr>
                                        </a:outerShdw>
                                      </a:effectLst>
                                      <a:latin typeface="Cambria Math" panose="02040503050406030204" pitchFamily="18" charset="0"/>
                                    </a:rPr>
                                  </m:ctrlPr>
                                </m:sSubSupPr>
                                <m:e>
                                  <m:r>
                                    <a:rPr lang="en-US" b="1" i="1" smtClean="0">
                                      <a:solidFill>
                                        <a:srgbClr val="FF0000"/>
                                      </a:solidFill>
                                      <a:effectLst>
                                        <a:outerShdw blurRad="38100" dist="38100" dir="2700000" algn="tl" rotWithShape="0">
                                          <a:srgbClr val="000000">
                                            <a:alpha val="43137"/>
                                          </a:srgbClr>
                                        </a:outerShdw>
                                      </a:effectLst>
                                      <a:latin typeface="Cambria Math"/>
                                    </a:rPr>
                                    <m:t>𝑯</m:t>
                                  </m:r>
                                </m:e>
                                <m:sub>
                                  <m:d>
                                    <m:dPr>
                                      <m:ctrlPr>
                                        <a:rPr lang="en-US" b="0" i="1" smtClean="0">
                                          <a:effectLst>
                                            <a:outerShdw blurRad="38100" dist="38100" dir="2700000" algn="tl" rotWithShape="0">
                                              <a:srgbClr val="000000">
                                                <a:alpha val="43137"/>
                                              </a:srgbClr>
                                            </a:outerShdw>
                                          </a:effectLst>
                                          <a:latin typeface="Cambria Math" panose="02040503050406030204" pitchFamily="18" charset="0"/>
                                        </a:rPr>
                                      </m:ctrlPr>
                                    </m:dPr>
                                    <m:e>
                                      <m:r>
                                        <a:rPr lang="en-US" b="0" i="1" smtClean="0">
                                          <a:effectLst>
                                            <a:outerShdw blurRad="38100" dist="38100" dir="2700000" algn="tl" rotWithShape="0">
                                              <a:srgbClr val="000000">
                                                <a:alpha val="43137"/>
                                              </a:srgbClr>
                                            </a:outerShdw>
                                          </a:effectLst>
                                          <a:latin typeface="Cambria Math"/>
                                        </a:rPr>
                                        <m:t>2</m:t>
                                      </m:r>
                                      <m:r>
                                        <a:rPr lang="en-US" b="0" i="1" smtClean="0">
                                          <a:effectLst>
                                            <a:outerShdw blurRad="38100" dist="38100" dir="2700000" algn="tl" rotWithShape="0">
                                              <a:srgbClr val="000000">
                                                <a:alpha val="43137"/>
                                              </a:srgbClr>
                                            </a:outerShdw>
                                          </a:effectLst>
                                          <a:latin typeface="Cambria Math"/>
                                        </a:rPr>
                                        <m:t>𝑞</m:t>
                                      </m:r>
                                    </m:e>
                                  </m:d>
                                  <m:r>
                                    <a:rPr lang="en-US" b="0" i="1" smtClean="0">
                                      <a:effectLst>
                                        <a:outerShdw blurRad="38100" dist="38100" dir="2700000" algn="tl" rotWithShape="0">
                                          <a:srgbClr val="000000">
                                            <a:alpha val="43137"/>
                                          </a:srgbClr>
                                        </a:outerShdw>
                                      </a:effectLst>
                                      <a:latin typeface="Cambria Math"/>
                                    </a:rPr>
                                    <m:t>11</m:t>
                                  </m:r>
                                </m:sub>
                                <m:sup>
                                  <m:r>
                                    <m:rPr>
                                      <m:sty m:val="p"/>
                                    </m:rPr>
                                    <a:rPr lang="en-US">
                                      <a:effectLst>
                                        <a:outerShdw blurRad="38100" dist="38100" dir="2700000" algn="tl" rotWithShape="0">
                                          <a:srgbClr val="000000">
                                            <a:alpha val="43137"/>
                                          </a:srgbClr>
                                        </a:outerShdw>
                                      </a:effectLst>
                                      <a:latin typeface="Cambria Math"/>
                                    </a:rPr>
                                    <m:t>NR</m:t>
                                  </m:r>
                                  <m:d>
                                    <m:dPr>
                                      <m:ctrlPr>
                                        <a:rPr lang="en-US" i="1">
                                          <a:effectLst>
                                            <a:outerShdw blurRad="38100" dist="38100" dir="2700000" algn="tl" rotWithShape="0">
                                              <a:srgbClr val="000000">
                                                <a:alpha val="43137"/>
                                              </a:srgbClr>
                                            </a:outerShdw>
                                          </a:effectLst>
                                          <a:latin typeface="Cambria Math" panose="02040503050406030204" pitchFamily="18" charset="0"/>
                                        </a:rPr>
                                      </m:ctrlPr>
                                    </m:dPr>
                                    <m:e>
                                      <m:r>
                                        <a:rPr lang="en-US" b="0" i="0" smtClean="0">
                                          <a:effectLst>
                                            <a:outerShdw blurRad="38100" dist="38100" dir="2700000" algn="tl" rotWithShape="0">
                                              <a:srgbClr val="000000">
                                                <a:alpha val="43137"/>
                                              </a:srgbClr>
                                            </a:outerShdw>
                                          </a:effectLst>
                                          <a:latin typeface="Cambria Math"/>
                                        </a:rPr>
                                        <m:t>1</m:t>
                                      </m:r>
                                      <m:r>
                                        <m:rPr>
                                          <m:sty m:val="p"/>
                                        </m:rPr>
                                        <a:rPr lang="en-US">
                                          <a:effectLst>
                                            <a:outerShdw blurRad="38100" dist="38100" dir="2700000" algn="tl" rotWithShape="0">
                                              <a:srgbClr val="000000">
                                                <a:alpha val="43137"/>
                                              </a:srgbClr>
                                            </a:outerShdw>
                                          </a:effectLst>
                                          <a:latin typeface="Cambria Math"/>
                                        </a:rPr>
                                        <m:t>B</m:t>
                                      </m:r>
                                    </m:e>
                                  </m:d>
                                </m:sup>
                              </m:sSubSup>
                            </m:e>
                          </m:d>
                        </m:e>
                      </m:nary>
                    </m:oMath>
                  </m:oMathPara>
                </a14:m>
                <a:endParaRPr lang="en-US" dirty="0"/>
              </a:p>
            </p:txBody>
          </p:sp>
        </mc:Choice>
        <mc:Fallback xmlns="">
          <p:sp>
            <p:nvSpPr>
              <p:cNvPr id="10" name="Rectangle 9"/>
              <p:cNvSpPr>
                <a:spLocks noRot="1" noChangeAspect="1" noMove="1" noResize="1" noEditPoints="1" noAdjustHandles="1" noChangeArrowheads="1" noChangeShapeType="1" noTextEdit="1"/>
              </p:cNvSpPr>
              <p:nvPr/>
            </p:nvSpPr>
            <p:spPr>
              <a:xfrm>
                <a:off x="583024" y="2770553"/>
                <a:ext cx="8117415" cy="901529"/>
              </a:xfrm>
              <a:prstGeom prst="rect">
                <a:avLst/>
              </a:prstGeom>
              <a:blipFill rotWithShape="0">
                <a:blip r:embed="rId6" cstate="print"/>
                <a:stretch>
                  <a:fillRect b="-1351"/>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228600" y="3756989"/>
                <a:ext cx="5029200" cy="2281202"/>
              </a:xfrm>
              <a:prstGeom prst="rect">
                <a:avLst/>
              </a:prstGeom>
            </p:spPr>
            <p:txBody>
              <a:bodyPr wrap="square">
                <a:spAutoFit/>
              </a:bodyPr>
              <a:lstStyle/>
              <a:p>
                <a:r>
                  <a:rPr lang="en-US" dirty="0">
                    <a:effectLst>
                      <a:outerShdw blurRad="38100" dist="38100" dir="2700000" algn="tl">
                        <a:srgbClr val="000000">
                          <a:alpha val="43137"/>
                        </a:srgbClr>
                      </a:outerShdw>
                    </a:effectLst>
                  </a:rPr>
                  <a:t>		</a:t>
                </a:r>
                <a14:m>
                  <m:oMath xmlns:m="http://schemas.openxmlformats.org/officeDocument/2006/math">
                    <m:sSub>
                      <m:sSubPr>
                        <m:ctrlPr>
                          <a:rPr lang="en-US" i="1" smtClean="0">
                            <a:effectLst>
                              <a:outerShdw blurRad="38100" dist="38100" dir="2700000" algn="tl">
                                <a:srgbClr val="000000">
                                  <a:alpha val="43137"/>
                                </a:srgbClr>
                              </a:outerShdw>
                            </a:effectLst>
                            <a:latin typeface="Cambria Math" panose="02040503050406030204" pitchFamily="18" charset="0"/>
                          </a:rPr>
                        </m:ctrlPr>
                      </m:sSubPr>
                      <m:e>
                        <m:r>
                          <a:rPr lang="en-US" i="1">
                            <a:effectLst>
                              <a:outerShdw blurRad="38100" dist="38100" dir="2700000" algn="tl">
                                <a:srgbClr val="000000">
                                  <a:alpha val="43137"/>
                                </a:srgbClr>
                              </a:outerShdw>
                            </a:effectLst>
                            <a:latin typeface="Cambria Math"/>
                          </a:rPr>
                          <m:t>𝛿</m:t>
                        </m:r>
                      </m:e>
                      <m:sub>
                        <m:r>
                          <a:rPr lang="en-US" i="1">
                            <a:effectLst>
                              <a:outerShdw blurRad="38100" dist="38100" dir="2700000" algn="tl">
                                <a:srgbClr val="000000">
                                  <a:alpha val="43137"/>
                                </a:srgbClr>
                              </a:outerShdw>
                            </a:effectLst>
                            <a:latin typeface="Cambria Math"/>
                          </a:rPr>
                          <m:t>𝑞</m:t>
                        </m:r>
                        <m:r>
                          <a:rPr lang="en-US" i="1">
                            <a:effectLst>
                              <a:outerShdw blurRad="38100" dist="38100" dir="2700000" algn="tl">
                                <a:srgbClr val="000000">
                                  <a:alpha val="43137"/>
                                </a:srgbClr>
                              </a:outerShdw>
                            </a:effectLst>
                            <a:latin typeface="Cambria Math"/>
                          </a:rPr>
                          <m:t>2</m:t>
                        </m:r>
                      </m:sub>
                    </m:sSub>
                  </m:oMath>
                </a14:m>
                <a:r>
                  <a:rPr lang="en-US" dirty="0">
                    <a:effectLst>
                      <a:outerShdw blurRad="38100" dist="38100" dir="2700000" algn="tl">
                        <a:srgbClr val="000000">
                          <a:alpha val="43137"/>
                        </a:srgbClr>
                      </a:outerShdw>
                    </a:effectLst>
                  </a:rPr>
                  <a:t> </a:t>
                </a:r>
                <a:r>
                  <a:rPr lang="en-US" dirty="0" err="1">
                    <a:effectLst>
                      <a:outerShdw blurRad="38100" dist="38100" dir="2700000" algn="tl">
                        <a:srgbClr val="000000">
                          <a:alpha val="43137"/>
                        </a:srgbClr>
                      </a:outerShdw>
                    </a:effectLst>
                  </a:rPr>
                  <a:t>Kronecker</a:t>
                </a:r>
                <a:r>
                  <a:rPr lang="en-US" dirty="0">
                    <a:effectLst>
                      <a:outerShdw blurRad="38100" dist="38100" dir="2700000" algn="tl">
                        <a:srgbClr val="000000">
                          <a:alpha val="43137"/>
                        </a:srgbClr>
                      </a:outerShdw>
                    </a:effectLst>
                  </a:rPr>
                  <a:t> delta</a:t>
                </a:r>
              </a:p>
              <a:p>
                <a:r>
                  <a:rPr lang="en-US" b="0" dirty="0">
                    <a:effectLst>
                      <a:outerShdw blurRad="38100" dist="38100" dir="2700000" algn="tl">
                        <a:srgbClr val="000000">
                          <a:alpha val="43137"/>
                        </a:srgbClr>
                      </a:outerShdw>
                    </a:effectLst>
                  </a:rPr>
                  <a:t>		</a:t>
                </a:r>
                <a14:m>
                  <m:oMath xmlns:m="http://schemas.openxmlformats.org/officeDocument/2006/math">
                    <m:sSub>
                      <m:sSubPr>
                        <m:ctrlPr>
                          <a:rPr lang="en-US" b="0" i="1" smtClean="0">
                            <a:effectLst>
                              <a:outerShdw blurRad="38100" dist="38100" dir="2700000" algn="tl">
                                <a:srgbClr val="000000">
                                  <a:alpha val="43137"/>
                                </a:srgbClr>
                              </a:outerShdw>
                            </a:effectLst>
                            <a:latin typeface="Cambria Math" panose="02040503050406030204" pitchFamily="18" charset="0"/>
                          </a:rPr>
                        </m:ctrlPr>
                      </m:sSubPr>
                      <m:e>
                        <m:r>
                          <a:rPr lang="en-US" b="0" i="1" smtClean="0">
                            <a:effectLst>
                              <a:outerShdw blurRad="38100" dist="38100" dir="2700000" algn="tl">
                                <a:srgbClr val="000000">
                                  <a:alpha val="43137"/>
                                </a:srgbClr>
                              </a:outerShdw>
                            </a:effectLst>
                            <a:latin typeface="Cambria Math"/>
                          </a:rPr>
                          <m:t>𝑚</m:t>
                        </m:r>
                      </m:e>
                      <m:sub>
                        <m:r>
                          <a:rPr lang="en-US" b="0" i="1" smtClean="0">
                            <a:effectLst>
                              <a:outerShdw blurRad="38100" dist="38100" dir="2700000" algn="tl">
                                <a:srgbClr val="000000">
                                  <a:alpha val="43137"/>
                                </a:srgbClr>
                              </a:outerShdw>
                            </a:effectLst>
                            <a:latin typeface="Cambria Math"/>
                          </a:rPr>
                          <m:t>𝑟</m:t>
                        </m:r>
                      </m:sub>
                    </m:sSub>
                  </m:oMath>
                </a14:m>
                <a:r>
                  <a:rPr lang="en-US" dirty="0">
                    <a:effectLst>
                      <a:outerShdw blurRad="38100" dist="38100" dir="2700000" algn="tl">
                        <a:srgbClr val="000000">
                          <a:alpha val="43137"/>
                        </a:srgbClr>
                      </a:outerShdw>
                    </a:effectLst>
                  </a:rPr>
                  <a:t> reduced mass</a:t>
                </a:r>
              </a:p>
              <a:p>
                <a:r>
                  <a:rPr lang="en-US" b="0" dirty="0">
                    <a:effectLst>
                      <a:outerShdw blurRad="38100" dist="38100" dir="2700000" algn="tl">
                        <a:srgbClr val="000000">
                          <a:alpha val="43137"/>
                        </a:srgbClr>
                      </a:outerShdw>
                    </a:effectLst>
                  </a:rPr>
                  <a:t>		</a:t>
                </a:r>
                <a14:m>
                  <m:oMath xmlns:m="http://schemas.openxmlformats.org/officeDocument/2006/math">
                    <m:r>
                      <a:rPr lang="en-US" b="0" i="1" smtClean="0">
                        <a:effectLst>
                          <a:outerShdw blurRad="38100" dist="38100" dir="2700000" algn="tl">
                            <a:srgbClr val="000000">
                              <a:alpha val="43137"/>
                            </a:srgbClr>
                          </a:outerShdw>
                        </a:effectLst>
                        <a:latin typeface="Cambria Math"/>
                      </a:rPr>
                      <m:t>𝛼</m:t>
                    </m:r>
                  </m:oMath>
                </a14:m>
                <a:r>
                  <a:rPr lang="en-US" dirty="0">
                    <a:effectLst>
                      <a:outerShdw blurRad="38100" dist="38100" dir="2700000" algn="tl">
                        <a:srgbClr val="000000">
                          <a:alpha val="43137"/>
                        </a:srgbClr>
                      </a:outerShdw>
                    </a:effectLst>
                  </a:rPr>
                  <a:t> fine-structure constant</a:t>
                </a:r>
              </a:p>
              <a:p>
                <a:r>
                  <a:rPr lang="en-US" b="0" dirty="0">
                    <a:effectLst>
                      <a:outerShdw blurRad="38100" dist="38100" dir="2700000" algn="tl">
                        <a:srgbClr val="000000">
                          <a:alpha val="43137"/>
                        </a:srgbClr>
                      </a:outerShdw>
                    </a:effectLst>
                  </a:rPr>
                  <a:t>		</a:t>
                </a:r>
                <a14:m>
                  <m:oMath xmlns:m="http://schemas.openxmlformats.org/officeDocument/2006/math">
                    <m:sSub>
                      <m:sSubPr>
                        <m:ctrlPr>
                          <a:rPr lang="en-US" b="0" i="1" smtClean="0">
                            <a:effectLst>
                              <a:outerShdw blurRad="38100" dist="38100" dir="2700000" algn="tl">
                                <a:srgbClr val="000000">
                                  <a:alpha val="43137"/>
                                </a:srgbClr>
                              </a:outerShdw>
                            </a:effectLst>
                            <a:latin typeface="Cambria Math" panose="02040503050406030204" pitchFamily="18" charset="0"/>
                          </a:rPr>
                        </m:ctrlPr>
                      </m:sSubPr>
                      <m:e>
                        <m:r>
                          <a:rPr lang="en-US" b="0" i="1" smtClean="0">
                            <a:effectLst>
                              <a:outerShdw blurRad="38100" dist="38100" dir="2700000" algn="tl">
                                <a:srgbClr val="000000">
                                  <a:alpha val="43137"/>
                                </a:srgbClr>
                              </a:outerShdw>
                            </a:effectLst>
                            <a:latin typeface="Cambria Math"/>
                          </a:rPr>
                          <m:t>𝑚</m:t>
                        </m:r>
                      </m:e>
                      <m:sub>
                        <m:r>
                          <a:rPr lang="en-US" b="0" i="1" smtClean="0">
                            <a:effectLst>
                              <a:outerShdw blurRad="38100" dist="38100" dir="2700000" algn="tl">
                                <a:srgbClr val="000000">
                                  <a:alpha val="43137"/>
                                </a:srgbClr>
                              </a:outerShdw>
                            </a:effectLst>
                            <a:latin typeface="Cambria Math"/>
                          </a:rPr>
                          <m:t>𝑟</m:t>
                        </m:r>
                      </m:sub>
                    </m:sSub>
                    <m:r>
                      <a:rPr lang="en-US" b="0" i="1" smtClean="0">
                        <a:effectLst>
                          <a:outerShdw blurRad="38100" dist="38100" dir="2700000" algn="tl">
                            <a:srgbClr val="000000">
                              <a:alpha val="43137"/>
                            </a:srgbClr>
                          </a:outerShdw>
                        </a:effectLst>
                        <a:latin typeface="Cambria Math"/>
                      </a:rPr>
                      <m:t>𝛼</m:t>
                    </m:r>
                    <m:r>
                      <a:rPr lang="en-US" b="0" i="1" smtClean="0">
                        <a:effectLst>
                          <a:outerShdw blurRad="38100" dist="38100" dir="2700000" algn="tl">
                            <a:srgbClr val="000000">
                              <a:alpha val="43137"/>
                            </a:srgbClr>
                          </a:outerShdw>
                        </a:effectLst>
                        <a:latin typeface="Cambria Math"/>
                      </a:rPr>
                      <m:t>≃4×</m:t>
                    </m:r>
                    <m:sSup>
                      <m:sSupPr>
                        <m:ctrlPr>
                          <a:rPr lang="en-US" b="0" i="1" smtClean="0">
                            <a:effectLst>
                              <a:outerShdw blurRad="38100" dist="38100" dir="2700000" algn="tl">
                                <a:srgbClr val="000000">
                                  <a:alpha val="43137"/>
                                </a:srgbClr>
                              </a:outerShdw>
                            </a:effectLst>
                            <a:latin typeface="Cambria Math" panose="02040503050406030204" pitchFamily="18" charset="0"/>
                          </a:rPr>
                        </m:ctrlPr>
                      </m:sSupPr>
                      <m:e>
                        <m:r>
                          <a:rPr lang="en-US" b="0" i="1" smtClean="0">
                            <a:effectLst>
                              <a:outerShdw blurRad="38100" dist="38100" dir="2700000" algn="tl">
                                <a:srgbClr val="000000">
                                  <a:alpha val="43137"/>
                                </a:srgbClr>
                              </a:outerShdw>
                            </a:effectLst>
                            <a:latin typeface="Cambria Math"/>
                          </a:rPr>
                          <m:t>10</m:t>
                        </m:r>
                      </m:e>
                      <m:sup>
                        <m:r>
                          <a:rPr lang="en-US" b="0" i="1" smtClean="0">
                            <a:effectLst>
                              <a:outerShdw blurRad="38100" dist="38100" dir="2700000" algn="tl">
                                <a:srgbClr val="000000">
                                  <a:alpha val="43137"/>
                                </a:srgbClr>
                              </a:outerShdw>
                            </a:effectLst>
                            <a:latin typeface="Cambria Math"/>
                          </a:rPr>
                          <m:t>−6</m:t>
                        </m:r>
                      </m:sup>
                    </m:sSup>
                    <m:r>
                      <a:rPr lang="en-US" b="0" i="1" smtClean="0">
                        <a:effectLst>
                          <a:outerShdw blurRad="38100" dist="38100" dir="2700000" algn="tl">
                            <a:srgbClr val="000000">
                              <a:alpha val="43137"/>
                            </a:srgbClr>
                          </a:outerShdw>
                        </a:effectLst>
                        <a:latin typeface="Cambria Math"/>
                      </a:rPr>
                      <m:t> </m:t>
                    </m:r>
                    <m:r>
                      <m:rPr>
                        <m:sty m:val="p"/>
                      </m:rPr>
                      <a:rPr lang="en-US" b="0" i="0" smtClean="0">
                        <a:effectLst>
                          <a:outerShdw blurRad="38100" dist="38100" dir="2700000" algn="tl">
                            <a:srgbClr val="000000">
                              <a:alpha val="43137"/>
                            </a:srgbClr>
                          </a:outerShdw>
                        </a:effectLst>
                        <a:latin typeface="Cambria Math"/>
                      </a:rPr>
                      <m:t>GeV</m:t>
                    </m:r>
                  </m:oMath>
                </a14:m>
                <a:endParaRPr lang="en-US" dirty="0">
                  <a:effectLst>
                    <a:outerShdw blurRad="38100" dist="38100" dir="2700000" algn="tl">
                      <a:srgbClr val="000000">
                        <a:alpha val="43137"/>
                      </a:srgbClr>
                    </a:outerShdw>
                  </a:effectLst>
                </a:endParaRPr>
              </a:p>
              <a:p>
                <a:r>
                  <a:rPr lang="en-US" sz="2000" dirty="0">
                    <a:effectLst>
                      <a:outerShdw blurRad="38100" dist="38100" dir="2700000" algn="tl">
                        <a:srgbClr val="000000">
                          <a:alpha val="43137"/>
                        </a:srgbClr>
                      </a:outerShdw>
                    </a:effectLst>
                  </a:rPr>
                  <a:t>To improve the bounds you need to decrease the ratio </a:t>
                </a:r>
                <a14:m>
                  <m:oMath xmlns:m="http://schemas.openxmlformats.org/officeDocument/2006/math">
                    <m:f>
                      <m:fPr>
                        <m:ctrlPr>
                          <a:rPr lang="en-US" sz="2000" i="1">
                            <a:effectLst>
                              <a:outerShdw blurRad="38100" dist="38100" dir="2700000" algn="tl">
                                <a:srgbClr val="000000">
                                  <a:alpha val="43137"/>
                                </a:srgbClr>
                              </a:outerShdw>
                            </a:effectLst>
                            <a:latin typeface="Cambria Math" panose="02040503050406030204" pitchFamily="18" charset="0"/>
                          </a:rPr>
                        </m:ctrlPr>
                      </m:fPr>
                      <m:num>
                        <m:sSub>
                          <m:sSubPr>
                            <m:ctrlPr>
                              <a:rPr lang="en-US" sz="2000" i="1">
                                <a:effectLst>
                                  <a:outerShdw blurRad="38100" dist="38100" dir="2700000" algn="tl">
                                    <a:srgbClr val="000000">
                                      <a:alpha val="43137"/>
                                    </a:srgbClr>
                                  </a:outerShdw>
                                </a:effectLst>
                                <a:latin typeface="Cambria Math" panose="02040503050406030204" pitchFamily="18" charset="0"/>
                              </a:rPr>
                            </m:ctrlPr>
                          </m:sSubPr>
                          <m:e>
                            <m:r>
                              <a:rPr lang="en-US" sz="2000" b="1" i="1">
                                <a:solidFill>
                                  <a:srgbClr val="FF0000"/>
                                </a:solidFill>
                                <a:effectLst>
                                  <a:outerShdw blurRad="38100" dist="38100" dir="2700000" algn="tl">
                                    <a:srgbClr val="000000">
                                      <a:alpha val="43137"/>
                                    </a:srgbClr>
                                  </a:outerShdw>
                                </a:effectLst>
                                <a:latin typeface="Cambria Math"/>
                              </a:rPr>
                              <m:t>𝑨</m:t>
                            </m:r>
                          </m:e>
                          <m:sub>
                            <m:r>
                              <m:rPr>
                                <m:sty m:val="p"/>
                              </m:rPr>
                              <a:rPr lang="en-US" sz="2000">
                                <a:effectLst>
                                  <a:outerShdw blurRad="38100" dist="38100" dir="2700000" algn="tl">
                                    <a:srgbClr val="000000">
                                      <a:alpha val="43137"/>
                                    </a:srgbClr>
                                  </a:outerShdw>
                                </a:effectLst>
                                <a:latin typeface="Cambria Math"/>
                              </a:rPr>
                              <m:t>sid</m:t>
                            </m:r>
                          </m:sub>
                        </m:sSub>
                      </m:num>
                      <m:den>
                        <m:func>
                          <m:funcPr>
                            <m:ctrlPr>
                              <a:rPr lang="en-US" sz="2000" i="1">
                                <a:effectLst>
                                  <a:outerShdw blurRad="38100" dist="38100" dir="2700000" algn="tl">
                                    <a:srgbClr val="000000">
                                      <a:alpha val="43137"/>
                                    </a:srgbClr>
                                  </a:outerShdw>
                                </a:effectLst>
                                <a:latin typeface="Cambria Math" panose="02040503050406030204" pitchFamily="18" charset="0"/>
                              </a:rPr>
                            </m:ctrlPr>
                          </m:funcPr>
                          <m:fName>
                            <m:r>
                              <m:rPr>
                                <m:sty m:val="p"/>
                              </m:rPr>
                              <a:rPr lang="en-US" sz="2000">
                                <a:effectLst>
                                  <a:outerShdw blurRad="38100" dist="38100" dir="2700000" algn="tl">
                                    <a:srgbClr val="000000">
                                      <a:alpha val="43137"/>
                                    </a:srgbClr>
                                  </a:outerShdw>
                                </a:effectLst>
                                <a:latin typeface="Cambria Math"/>
                              </a:rPr>
                              <m:t>sin</m:t>
                            </m:r>
                          </m:fName>
                          <m:e>
                            <m:r>
                              <a:rPr lang="en-US" sz="2000" i="1">
                                <a:effectLst>
                                  <a:outerShdw blurRad="38100" dist="38100" dir="2700000" algn="tl">
                                    <a:srgbClr val="000000">
                                      <a:alpha val="43137"/>
                                    </a:srgbClr>
                                  </a:outerShdw>
                                </a:effectLst>
                                <a:latin typeface="Cambria Math"/>
                              </a:rPr>
                              <m:t>𝜗</m:t>
                            </m:r>
                          </m:e>
                        </m:func>
                      </m:den>
                    </m:f>
                  </m:oMath>
                </a14:m>
                <a:r>
                  <a:rPr lang="en-US" sz="2000" dirty="0">
                    <a:effectLst>
                      <a:outerShdw blurRad="38100" dist="38100" dir="2700000" algn="tl">
                        <a:srgbClr val="000000">
                          <a:alpha val="43137"/>
                        </a:srgbClr>
                      </a:outerShdw>
                    </a:effectLst>
                  </a:rPr>
                  <a:t> to be below </a:t>
                </a:r>
                <a14:m>
                  <m:oMath xmlns:m="http://schemas.openxmlformats.org/officeDocument/2006/math">
                    <m:r>
                      <a:rPr lang="en-US" sz="2000" b="0" i="1" smtClean="0">
                        <a:effectLst>
                          <a:outerShdw blurRad="38100" dist="38100" dir="2700000" algn="tl">
                            <a:srgbClr val="000000">
                              <a:alpha val="43137"/>
                            </a:srgbClr>
                          </a:outerShdw>
                        </a:effectLst>
                        <a:latin typeface="Cambria Math"/>
                      </a:rPr>
                      <m:t>20</m:t>
                    </m:r>
                  </m:oMath>
                </a14:m>
                <a:r>
                  <a:rPr lang="en-US" sz="2000" dirty="0">
                    <a:effectLst>
                      <a:outerShdw blurRad="38100" dist="38100" dir="2700000" algn="tl">
                        <a:srgbClr val="000000">
                          <a:alpha val="43137"/>
                        </a:srgbClr>
                      </a:outerShdw>
                    </a:effectLst>
                  </a:rPr>
                  <a:t> Hz at one sigma</a:t>
                </a:r>
              </a:p>
            </p:txBody>
          </p:sp>
        </mc:Choice>
        <mc:Fallback xmlns="">
          <p:sp>
            <p:nvSpPr>
              <p:cNvPr id="11" name="Rectangle 10"/>
              <p:cNvSpPr>
                <a:spLocks noRot="1" noChangeAspect="1" noMove="1" noResize="1" noEditPoints="1" noAdjustHandles="1" noChangeArrowheads="1" noChangeShapeType="1" noTextEdit="1"/>
              </p:cNvSpPr>
              <p:nvPr/>
            </p:nvSpPr>
            <p:spPr>
              <a:xfrm>
                <a:off x="228600" y="3756989"/>
                <a:ext cx="5029200" cy="2281202"/>
              </a:xfrm>
              <a:prstGeom prst="rect">
                <a:avLst/>
              </a:prstGeom>
              <a:blipFill rotWithShape="0">
                <a:blip r:embed="rId7" cstate="print"/>
                <a:stretch>
                  <a:fillRect l="-1455" t="-1600" b="-5067"/>
                </a:stretch>
              </a:blipFill>
            </p:spPr>
            <p:txBody>
              <a:bodyPr/>
              <a:lstStyle/>
              <a:p>
                <a:r>
                  <a:rPr lang="ja-JP" altLang="en-US">
                    <a:noFill/>
                  </a:rPr>
                  <a:t> </a:t>
                </a:r>
              </a:p>
            </p:txBody>
          </p:sp>
        </mc:Fallback>
      </mc:AlternateContent>
      <p:pic>
        <p:nvPicPr>
          <p:cNvPr id="3074"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397822" y="3581400"/>
            <a:ext cx="3517578" cy="3129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正方形/長方形 2"/>
          <p:cNvSpPr/>
          <p:nvPr/>
        </p:nvSpPr>
        <p:spPr>
          <a:xfrm>
            <a:off x="185308" y="6064271"/>
            <a:ext cx="4480650" cy="646331"/>
          </a:xfrm>
          <a:prstGeom prst="rect">
            <a:avLst/>
          </a:prstGeom>
        </p:spPr>
        <p:txBody>
          <a:bodyPr wrap="none">
            <a:spAutoFit/>
          </a:bodyPr>
          <a:lstStyle/>
          <a:p>
            <a:r>
              <a:rPr lang="en-US" altLang="ja-JP" dirty="0" err="1">
                <a:solidFill>
                  <a:srgbClr val="00B0F0"/>
                </a:solidFill>
              </a:rPr>
              <a:t>Nonminmal</a:t>
            </a:r>
            <a:r>
              <a:rPr lang="en-US" altLang="ja-JP" dirty="0">
                <a:solidFill>
                  <a:srgbClr val="00B0F0"/>
                </a:solidFill>
              </a:rPr>
              <a:t> SME</a:t>
            </a:r>
          </a:p>
          <a:p>
            <a:r>
              <a:rPr lang="en-US" altLang="ja-JP" dirty="0" err="1">
                <a:solidFill>
                  <a:srgbClr val="00B0F0"/>
                </a:solidFill>
              </a:rPr>
              <a:t>Arnaldo</a:t>
            </a:r>
            <a:r>
              <a:rPr lang="en-US" altLang="ja-JP" dirty="0">
                <a:solidFill>
                  <a:srgbClr val="00B0F0"/>
                </a:solidFill>
              </a:rPr>
              <a:t> Vargas 11</a:t>
            </a:r>
            <a:r>
              <a:rPr lang="en-US" altLang="ja-JP" baseline="30000" dirty="0">
                <a:solidFill>
                  <a:srgbClr val="00B0F0"/>
                </a:solidFill>
              </a:rPr>
              <a:t>th</a:t>
            </a:r>
            <a:r>
              <a:rPr lang="en-US" altLang="ja-JP" dirty="0">
                <a:solidFill>
                  <a:srgbClr val="00B0F0"/>
                </a:solidFill>
              </a:rPr>
              <a:t> g-2/EDM CM`J-PARC</a:t>
            </a:r>
            <a:endParaRPr lang="ja-JP" altLang="en-US" dirty="0">
              <a:solidFill>
                <a:srgbClr val="00B0F0"/>
              </a:solidFill>
            </a:endParaRPr>
          </a:p>
        </p:txBody>
      </p:sp>
      <p:sp>
        <p:nvSpPr>
          <p:cNvPr id="4" name="日付プレースホルダー 3"/>
          <p:cNvSpPr>
            <a:spLocks noGrp="1"/>
          </p:cNvSpPr>
          <p:nvPr>
            <p:ph type="dt" sz="half" idx="10"/>
          </p:nvPr>
        </p:nvSpPr>
        <p:spPr/>
        <p:txBody>
          <a:bodyPr/>
          <a:lstStyle/>
          <a:p>
            <a:pPr>
              <a:defRPr/>
            </a:pPr>
            <a:fld id="{E44D67D4-3CDF-42D5-8F36-34A710DC4157}" type="datetime1">
              <a:rPr lang="ja-JP" altLang="en-US" smtClean="0"/>
              <a:t>2017/9/17</a:t>
            </a:fld>
            <a:endParaRPr lang="ja-JP" altLang="en-US"/>
          </a:p>
        </p:txBody>
      </p:sp>
      <p:sp>
        <p:nvSpPr>
          <p:cNvPr id="12" name="フッター プレースホルダー 11"/>
          <p:cNvSpPr>
            <a:spLocks noGrp="1"/>
          </p:cNvSpPr>
          <p:nvPr>
            <p:ph type="ftr" sz="quarter" idx="11"/>
          </p:nvPr>
        </p:nvSpPr>
        <p:spPr/>
        <p:txBody>
          <a:bodyPr/>
          <a:lstStyle/>
          <a:p>
            <a:pPr>
              <a:defRPr/>
            </a:pPr>
            <a:r>
              <a:rPr lang="en-US" altLang="ja-JP"/>
              <a:t>Seoul U. Seminer</a:t>
            </a:r>
            <a:endParaRPr lang="ja-JP" altLang="en-US"/>
          </a:p>
        </p:txBody>
      </p:sp>
    </p:spTree>
    <p:extLst>
      <p:ext uri="{BB962C8B-B14F-4D97-AF65-F5344CB8AC3E}">
        <p14:creationId xmlns:p14="http://schemas.microsoft.com/office/powerpoint/2010/main" val="344541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0803photo�"/>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2291" name="Freeform 4"/>
          <p:cNvSpPr>
            <a:spLocks/>
          </p:cNvSpPr>
          <p:nvPr/>
        </p:nvSpPr>
        <p:spPr bwMode="auto">
          <a:xfrm>
            <a:off x="1638300" y="2692400"/>
            <a:ext cx="5245100" cy="387350"/>
          </a:xfrm>
          <a:custGeom>
            <a:avLst/>
            <a:gdLst>
              <a:gd name="T0" fmla="*/ 2147483647 w 3894"/>
              <a:gd name="T1" fmla="*/ 2147483647 h 408"/>
              <a:gd name="T2" fmla="*/ 2147483647 w 3894"/>
              <a:gd name="T3" fmla="*/ 2147483647 h 408"/>
              <a:gd name="T4" fmla="*/ 2147483647 w 3894"/>
              <a:gd name="T5" fmla="*/ 2147483647 h 408"/>
              <a:gd name="T6" fmla="*/ 2147483647 w 3894"/>
              <a:gd name="T7" fmla="*/ 2147483647 h 408"/>
              <a:gd name="T8" fmla="*/ 2147483647 w 3894"/>
              <a:gd name="T9" fmla="*/ 2147483647 h 408"/>
              <a:gd name="T10" fmla="*/ 2147483647 w 3894"/>
              <a:gd name="T11" fmla="*/ 2147483647 h 408"/>
              <a:gd name="T12" fmla="*/ 0 w 3894"/>
              <a:gd name="T13" fmla="*/ 2147483647 h 408"/>
              <a:gd name="T14" fmla="*/ 0 60000 65536"/>
              <a:gd name="T15" fmla="*/ 0 60000 65536"/>
              <a:gd name="T16" fmla="*/ 0 60000 65536"/>
              <a:gd name="T17" fmla="*/ 0 60000 65536"/>
              <a:gd name="T18" fmla="*/ 0 60000 65536"/>
              <a:gd name="T19" fmla="*/ 0 60000 65536"/>
              <a:gd name="T20" fmla="*/ 0 60000 65536"/>
              <a:gd name="T21" fmla="*/ 0 w 3894"/>
              <a:gd name="T22" fmla="*/ 0 h 408"/>
              <a:gd name="T23" fmla="*/ 3894 w 3894"/>
              <a:gd name="T24" fmla="*/ 408 h 40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894" h="408">
                <a:moveTo>
                  <a:pt x="3894" y="408"/>
                </a:moveTo>
                <a:cubicBezTo>
                  <a:pt x="3865" y="368"/>
                  <a:pt x="3789" y="232"/>
                  <a:pt x="3723" y="170"/>
                </a:cubicBezTo>
                <a:cubicBezTo>
                  <a:pt x="3657" y="108"/>
                  <a:pt x="3609" y="62"/>
                  <a:pt x="3496" y="34"/>
                </a:cubicBezTo>
                <a:cubicBezTo>
                  <a:pt x="3383" y="6"/>
                  <a:pt x="3238" y="6"/>
                  <a:pt x="3042" y="3"/>
                </a:cubicBezTo>
                <a:cubicBezTo>
                  <a:pt x="2846" y="0"/>
                  <a:pt x="2574" y="4"/>
                  <a:pt x="2319" y="13"/>
                </a:cubicBezTo>
                <a:cubicBezTo>
                  <a:pt x="2064" y="22"/>
                  <a:pt x="1895" y="43"/>
                  <a:pt x="1509" y="60"/>
                </a:cubicBezTo>
                <a:cubicBezTo>
                  <a:pt x="1123" y="77"/>
                  <a:pt x="314" y="105"/>
                  <a:pt x="0" y="117"/>
                </a:cubicBezTo>
              </a:path>
            </a:pathLst>
          </a:custGeom>
          <a:noFill/>
          <a:ln w="57150">
            <a:solidFill>
              <a:schemeClr val="accent1"/>
            </a:solidFill>
            <a:round/>
            <a:headEnd/>
            <a:tailEnd type="triangle" w="med" len="med"/>
          </a:ln>
        </p:spPr>
        <p:txBody>
          <a:bodyPr/>
          <a:lstStyle/>
          <a:p>
            <a:endParaRPr lang="ja-JP" altLang="en-US">
              <a:latin typeface="Franklin Gothic Book" charset="0"/>
              <a:ea typeface="HGｺﾞｼｯｸE" pitchFamily="49" charset="-128"/>
            </a:endParaRPr>
          </a:p>
        </p:txBody>
      </p:sp>
      <p:grpSp>
        <p:nvGrpSpPr>
          <p:cNvPr id="2" name="Group 6"/>
          <p:cNvGrpSpPr>
            <a:grpSpLocks/>
          </p:cNvGrpSpPr>
          <p:nvPr/>
        </p:nvGrpSpPr>
        <p:grpSpPr bwMode="auto">
          <a:xfrm>
            <a:off x="1436689" y="1865315"/>
            <a:ext cx="5799137" cy="3900487"/>
            <a:chOff x="905" y="1175"/>
            <a:chExt cx="3653" cy="2457"/>
          </a:xfrm>
        </p:grpSpPr>
        <p:sp>
          <p:nvSpPr>
            <p:cNvPr id="12307" name="Freeform 7"/>
            <p:cNvSpPr>
              <a:spLocks/>
            </p:cNvSpPr>
            <p:nvPr/>
          </p:nvSpPr>
          <p:spPr bwMode="auto">
            <a:xfrm>
              <a:off x="2436" y="1272"/>
              <a:ext cx="1008" cy="344"/>
            </a:xfrm>
            <a:custGeom>
              <a:avLst/>
              <a:gdLst>
                <a:gd name="T0" fmla="*/ 6 w 1257"/>
                <a:gd name="T1" fmla="*/ 0 h 342"/>
                <a:gd name="T2" fmla="*/ 0 w 1257"/>
                <a:gd name="T3" fmla="*/ 390 h 342"/>
                <a:gd name="T4" fmla="*/ 0 60000 65536"/>
                <a:gd name="T5" fmla="*/ 0 60000 65536"/>
                <a:gd name="T6" fmla="*/ 0 w 1257"/>
                <a:gd name="T7" fmla="*/ 0 h 342"/>
                <a:gd name="T8" fmla="*/ 1257 w 1257"/>
                <a:gd name="T9" fmla="*/ 342 h 342"/>
              </a:gdLst>
              <a:ahLst/>
              <a:cxnLst>
                <a:cxn ang="T4">
                  <a:pos x="T0" y="T1"/>
                </a:cxn>
                <a:cxn ang="T5">
                  <a:pos x="T2" y="T3"/>
                </a:cxn>
              </a:cxnLst>
              <a:rect l="T6" t="T7" r="T8" b="T9"/>
              <a:pathLst>
                <a:path w="1257" h="342">
                  <a:moveTo>
                    <a:pt x="1257" y="0"/>
                  </a:moveTo>
                  <a:lnTo>
                    <a:pt x="0" y="342"/>
                  </a:lnTo>
                </a:path>
              </a:pathLst>
            </a:custGeom>
            <a:noFill/>
            <a:ln w="57150">
              <a:solidFill>
                <a:srgbClr val="FFFF66"/>
              </a:solidFill>
              <a:round/>
              <a:headEnd/>
              <a:tailEnd/>
            </a:ln>
          </p:spPr>
          <p:txBody>
            <a:bodyPr/>
            <a:lstStyle/>
            <a:p>
              <a:endParaRPr lang="ja-JP" altLang="en-US">
                <a:latin typeface="Franklin Gothic Book" charset="0"/>
                <a:ea typeface="HGｺﾞｼｯｸE" pitchFamily="49" charset="-128"/>
              </a:endParaRPr>
            </a:p>
          </p:txBody>
        </p:sp>
        <p:sp>
          <p:nvSpPr>
            <p:cNvPr id="12308" name="Line 8"/>
            <p:cNvSpPr>
              <a:spLocks noChangeShapeType="1"/>
            </p:cNvSpPr>
            <p:nvPr/>
          </p:nvSpPr>
          <p:spPr bwMode="auto">
            <a:xfrm>
              <a:off x="1928" y="3040"/>
              <a:ext cx="1936" cy="592"/>
            </a:xfrm>
            <a:prstGeom prst="line">
              <a:avLst/>
            </a:prstGeom>
            <a:noFill/>
            <a:ln w="57150">
              <a:solidFill>
                <a:srgbClr val="FFFF66"/>
              </a:solidFill>
              <a:round/>
              <a:headEnd/>
              <a:tailEnd type="triangle" w="med" len="med"/>
            </a:ln>
          </p:spPr>
          <p:txBody>
            <a:bodyPr/>
            <a:lstStyle/>
            <a:p>
              <a:endParaRPr lang="ja-JP" altLang="en-US"/>
            </a:p>
          </p:txBody>
        </p:sp>
        <p:sp>
          <p:nvSpPr>
            <p:cNvPr id="12309" name="Freeform 9"/>
            <p:cNvSpPr>
              <a:spLocks/>
            </p:cNvSpPr>
            <p:nvPr/>
          </p:nvSpPr>
          <p:spPr bwMode="auto">
            <a:xfrm rot="600000">
              <a:off x="3059" y="1175"/>
              <a:ext cx="400" cy="958"/>
            </a:xfrm>
            <a:custGeom>
              <a:avLst/>
              <a:gdLst>
                <a:gd name="T0" fmla="*/ 1 w 578"/>
                <a:gd name="T1" fmla="*/ 0 h 1033"/>
                <a:gd name="T2" fmla="*/ 1 w 578"/>
                <a:gd name="T3" fmla="*/ 17 h 1033"/>
                <a:gd name="T4" fmla="*/ 1 w 578"/>
                <a:gd name="T5" fmla="*/ 84 h 1033"/>
                <a:gd name="T6" fmla="*/ 1 w 578"/>
                <a:gd name="T7" fmla="*/ 115 h 1033"/>
                <a:gd name="T8" fmla="*/ 1 w 578"/>
                <a:gd name="T9" fmla="*/ 157 h 1033"/>
                <a:gd name="T10" fmla="*/ 1 w 578"/>
                <a:gd name="T11" fmla="*/ 171 h 1033"/>
                <a:gd name="T12" fmla="*/ 0 60000 65536"/>
                <a:gd name="T13" fmla="*/ 0 60000 65536"/>
                <a:gd name="T14" fmla="*/ 0 60000 65536"/>
                <a:gd name="T15" fmla="*/ 0 60000 65536"/>
                <a:gd name="T16" fmla="*/ 0 60000 65536"/>
                <a:gd name="T17" fmla="*/ 0 60000 65536"/>
                <a:gd name="T18" fmla="*/ 0 w 578"/>
                <a:gd name="T19" fmla="*/ 0 h 1033"/>
                <a:gd name="T20" fmla="*/ 578 w 578"/>
                <a:gd name="T21" fmla="*/ 1033 h 1033"/>
              </a:gdLst>
              <a:ahLst/>
              <a:cxnLst>
                <a:cxn ang="T12">
                  <a:pos x="T0" y="T1"/>
                </a:cxn>
                <a:cxn ang="T13">
                  <a:pos x="T2" y="T3"/>
                </a:cxn>
                <a:cxn ang="T14">
                  <a:pos x="T4" y="T5"/>
                </a:cxn>
                <a:cxn ang="T15">
                  <a:pos x="T6" y="T7"/>
                </a:cxn>
                <a:cxn ang="T16">
                  <a:pos x="T8" y="T9"/>
                </a:cxn>
                <a:cxn ang="T17">
                  <a:pos x="T10" y="T11"/>
                </a:cxn>
              </a:cxnLst>
              <a:rect l="T18" t="T19" r="T20" b="T21"/>
              <a:pathLst>
                <a:path w="578" h="1033">
                  <a:moveTo>
                    <a:pt x="578" y="0"/>
                  </a:moveTo>
                  <a:cubicBezTo>
                    <a:pt x="551" y="16"/>
                    <a:pt x="503" y="13"/>
                    <a:pt x="416" y="99"/>
                  </a:cubicBezTo>
                  <a:cubicBezTo>
                    <a:pt x="329" y="185"/>
                    <a:pt x="118" y="414"/>
                    <a:pt x="59" y="514"/>
                  </a:cubicBezTo>
                  <a:cubicBezTo>
                    <a:pt x="0" y="614"/>
                    <a:pt x="51" y="626"/>
                    <a:pt x="64" y="699"/>
                  </a:cubicBezTo>
                  <a:cubicBezTo>
                    <a:pt x="77" y="772"/>
                    <a:pt x="120" y="896"/>
                    <a:pt x="136" y="952"/>
                  </a:cubicBezTo>
                  <a:cubicBezTo>
                    <a:pt x="152" y="1008"/>
                    <a:pt x="154" y="1016"/>
                    <a:pt x="159" y="1033"/>
                  </a:cubicBezTo>
                </a:path>
              </a:pathLst>
            </a:custGeom>
            <a:noFill/>
            <a:ln w="57150">
              <a:solidFill>
                <a:srgbClr val="FFFF66"/>
              </a:solidFill>
              <a:round/>
              <a:headEnd/>
              <a:tailEnd type="triangle" w="med" len="med"/>
            </a:ln>
          </p:spPr>
          <p:txBody>
            <a:bodyPr/>
            <a:lstStyle/>
            <a:p>
              <a:endParaRPr lang="ja-JP" altLang="en-US">
                <a:latin typeface="Franklin Gothic Book" charset="0"/>
                <a:ea typeface="HGｺﾞｼｯｸE" pitchFamily="49" charset="-128"/>
              </a:endParaRPr>
            </a:p>
          </p:txBody>
        </p:sp>
        <p:sp>
          <p:nvSpPr>
            <p:cNvPr id="12310" name="Freeform 13"/>
            <p:cNvSpPr>
              <a:spLocks/>
            </p:cNvSpPr>
            <p:nvPr/>
          </p:nvSpPr>
          <p:spPr bwMode="auto">
            <a:xfrm rot="180000">
              <a:off x="905" y="1473"/>
              <a:ext cx="3653" cy="1786"/>
            </a:xfrm>
            <a:custGeom>
              <a:avLst/>
              <a:gdLst>
                <a:gd name="T0" fmla="*/ 2 w 4569"/>
                <a:gd name="T1" fmla="*/ 146 h 1972"/>
                <a:gd name="T2" fmla="*/ 3 w 4569"/>
                <a:gd name="T3" fmla="*/ 152 h 1972"/>
                <a:gd name="T4" fmla="*/ 9 w 4569"/>
                <a:gd name="T5" fmla="*/ 177 h 1972"/>
                <a:gd name="T6" fmla="*/ 14 w 4569"/>
                <a:gd name="T7" fmla="*/ 183 h 1972"/>
                <a:gd name="T8" fmla="*/ 18 w 4569"/>
                <a:gd name="T9" fmla="*/ 175 h 1972"/>
                <a:gd name="T10" fmla="*/ 20 w 4569"/>
                <a:gd name="T11" fmla="*/ 152 h 1972"/>
                <a:gd name="T12" fmla="*/ 22 w 4569"/>
                <a:gd name="T13" fmla="*/ 114 h 1972"/>
                <a:gd name="T14" fmla="*/ 21 w 4569"/>
                <a:gd name="T15" fmla="*/ 51 h 1972"/>
                <a:gd name="T16" fmla="*/ 19 w 4569"/>
                <a:gd name="T17" fmla="*/ 21 h 1972"/>
                <a:gd name="T18" fmla="*/ 17 w 4569"/>
                <a:gd name="T19" fmla="*/ 5 h 1972"/>
                <a:gd name="T20" fmla="*/ 14 w 4569"/>
                <a:gd name="T21" fmla="*/ 5 h 1972"/>
                <a:gd name="T22" fmla="*/ 11 w 4569"/>
                <a:gd name="T23" fmla="*/ 8 h 1972"/>
                <a:gd name="T24" fmla="*/ 5 w 4569"/>
                <a:gd name="T25" fmla="*/ 41 h 1972"/>
                <a:gd name="T26" fmla="*/ 2 w 4569"/>
                <a:gd name="T27" fmla="*/ 55 h 1972"/>
                <a:gd name="T28" fmla="*/ 2 w 4569"/>
                <a:gd name="T29" fmla="*/ 55 h 1972"/>
                <a:gd name="T30" fmla="*/ 2 w 4569"/>
                <a:gd name="T31" fmla="*/ 74 h 1972"/>
                <a:gd name="T32" fmla="*/ 2 w 4569"/>
                <a:gd name="T33" fmla="*/ 90 h 1972"/>
                <a:gd name="T34" fmla="*/ 2 w 4569"/>
                <a:gd name="T35" fmla="*/ 116 h 1972"/>
                <a:gd name="T36" fmla="*/ 2 w 4569"/>
                <a:gd name="T37" fmla="*/ 133 h 1972"/>
                <a:gd name="T38" fmla="*/ 2 w 4569"/>
                <a:gd name="T39" fmla="*/ 146 h 197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569"/>
                <a:gd name="T61" fmla="*/ 0 h 1972"/>
                <a:gd name="T62" fmla="*/ 4569 w 4569"/>
                <a:gd name="T63" fmla="*/ 1972 h 197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569" h="1972">
                  <a:moveTo>
                    <a:pt x="520" y="1580"/>
                  </a:moveTo>
                  <a:cubicBezTo>
                    <a:pt x="452" y="1568"/>
                    <a:pt x="375" y="1573"/>
                    <a:pt x="611" y="1627"/>
                  </a:cubicBezTo>
                  <a:cubicBezTo>
                    <a:pt x="847" y="1681"/>
                    <a:pt x="1539" y="1849"/>
                    <a:pt x="1934" y="1906"/>
                  </a:cubicBezTo>
                  <a:cubicBezTo>
                    <a:pt x="2329" y="1963"/>
                    <a:pt x="2685" y="1972"/>
                    <a:pt x="2981" y="1968"/>
                  </a:cubicBezTo>
                  <a:cubicBezTo>
                    <a:pt x="3277" y="1964"/>
                    <a:pt x="3492" y="1937"/>
                    <a:pt x="3709" y="1882"/>
                  </a:cubicBezTo>
                  <a:cubicBezTo>
                    <a:pt x="3926" y="1827"/>
                    <a:pt x="4139" y="1742"/>
                    <a:pt x="4281" y="1635"/>
                  </a:cubicBezTo>
                  <a:cubicBezTo>
                    <a:pt x="4423" y="1528"/>
                    <a:pt x="4553" y="1420"/>
                    <a:pt x="4561" y="1240"/>
                  </a:cubicBezTo>
                  <a:cubicBezTo>
                    <a:pt x="4569" y="1060"/>
                    <a:pt x="4422" y="724"/>
                    <a:pt x="4331" y="556"/>
                  </a:cubicBezTo>
                  <a:cubicBezTo>
                    <a:pt x="4240" y="388"/>
                    <a:pt x="4157" y="316"/>
                    <a:pt x="4013" y="230"/>
                  </a:cubicBezTo>
                  <a:cubicBezTo>
                    <a:pt x="3869" y="145"/>
                    <a:pt x="3651" y="82"/>
                    <a:pt x="3469" y="45"/>
                  </a:cubicBezTo>
                  <a:cubicBezTo>
                    <a:pt x="3287" y="8"/>
                    <a:pt x="3119" y="0"/>
                    <a:pt x="2919" y="7"/>
                  </a:cubicBezTo>
                  <a:cubicBezTo>
                    <a:pt x="2719" y="14"/>
                    <a:pt x="2597" y="15"/>
                    <a:pt x="2267" y="88"/>
                  </a:cubicBezTo>
                  <a:cubicBezTo>
                    <a:pt x="1937" y="161"/>
                    <a:pt x="1232" y="359"/>
                    <a:pt x="939" y="445"/>
                  </a:cubicBezTo>
                  <a:cubicBezTo>
                    <a:pt x="646" y="531"/>
                    <a:pt x="581" y="576"/>
                    <a:pt x="506" y="602"/>
                  </a:cubicBezTo>
                  <a:cubicBezTo>
                    <a:pt x="431" y="628"/>
                    <a:pt x="544" y="572"/>
                    <a:pt x="491" y="602"/>
                  </a:cubicBezTo>
                  <a:cubicBezTo>
                    <a:pt x="438" y="632"/>
                    <a:pt x="261" y="721"/>
                    <a:pt x="187" y="783"/>
                  </a:cubicBezTo>
                  <a:cubicBezTo>
                    <a:pt x="113" y="845"/>
                    <a:pt x="69" y="895"/>
                    <a:pt x="44" y="973"/>
                  </a:cubicBezTo>
                  <a:cubicBezTo>
                    <a:pt x="19" y="1051"/>
                    <a:pt x="0" y="1171"/>
                    <a:pt x="34" y="1249"/>
                  </a:cubicBezTo>
                  <a:cubicBezTo>
                    <a:pt x="68" y="1327"/>
                    <a:pt x="175" y="1385"/>
                    <a:pt x="248" y="1440"/>
                  </a:cubicBezTo>
                  <a:cubicBezTo>
                    <a:pt x="321" y="1495"/>
                    <a:pt x="403" y="1537"/>
                    <a:pt x="475" y="1580"/>
                  </a:cubicBezTo>
                </a:path>
              </a:pathLst>
            </a:custGeom>
            <a:noFill/>
            <a:ln w="57150">
              <a:solidFill>
                <a:srgbClr val="FFFF66"/>
              </a:solidFill>
              <a:round/>
              <a:headEnd/>
              <a:tailEnd/>
            </a:ln>
          </p:spPr>
          <p:txBody>
            <a:bodyPr/>
            <a:lstStyle/>
            <a:p>
              <a:endParaRPr lang="ja-JP" altLang="en-US">
                <a:latin typeface="Franklin Gothic Book" charset="0"/>
                <a:ea typeface="HGｺﾞｼｯｸE" pitchFamily="49" charset="-128"/>
              </a:endParaRPr>
            </a:p>
          </p:txBody>
        </p:sp>
      </p:grpSp>
      <p:sp>
        <p:nvSpPr>
          <p:cNvPr id="12293" name="Text Box 15"/>
          <p:cNvSpPr txBox="1">
            <a:spLocks noChangeArrowheads="1"/>
          </p:cNvSpPr>
          <p:nvPr/>
        </p:nvSpPr>
        <p:spPr bwMode="auto">
          <a:xfrm>
            <a:off x="228600" y="6324600"/>
            <a:ext cx="3240088" cy="304800"/>
          </a:xfrm>
          <a:prstGeom prst="rect">
            <a:avLst/>
          </a:prstGeom>
          <a:noFill/>
          <a:ln w="9525">
            <a:noFill/>
            <a:miter lim="800000"/>
            <a:headEnd/>
            <a:tailEnd/>
          </a:ln>
        </p:spPr>
        <p:txBody>
          <a:bodyPr lIns="91400" tIns="45701" rIns="91400" bIns="45701">
            <a:spAutoFit/>
          </a:bodyPr>
          <a:lstStyle/>
          <a:p>
            <a:pPr>
              <a:spcBef>
                <a:spcPct val="50000"/>
              </a:spcBef>
            </a:pPr>
            <a:r>
              <a:rPr lang="en-US" altLang="ja-JP" sz="1400">
                <a:solidFill>
                  <a:schemeClr val="bg1"/>
                </a:solidFill>
              </a:rPr>
              <a:t>Bird’s eye photo in Feb. 2008</a:t>
            </a:r>
            <a:endParaRPr lang="en-US" altLang="ja-JP">
              <a:solidFill>
                <a:schemeClr val="bg1"/>
              </a:solidFill>
            </a:endParaRPr>
          </a:p>
        </p:txBody>
      </p:sp>
      <p:grpSp>
        <p:nvGrpSpPr>
          <p:cNvPr id="3" name="Group 16"/>
          <p:cNvGrpSpPr>
            <a:grpSpLocks/>
          </p:cNvGrpSpPr>
          <p:nvPr/>
        </p:nvGrpSpPr>
        <p:grpSpPr bwMode="auto">
          <a:xfrm>
            <a:off x="3713164" y="292100"/>
            <a:ext cx="2027237" cy="1722438"/>
            <a:chOff x="2339" y="184"/>
            <a:chExt cx="1277" cy="1085"/>
          </a:xfrm>
        </p:grpSpPr>
        <p:sp>
          <p:nvSpPr>
            <p:cNvPr id="12304" name="Line 17"/>
            <p:cNvSpPr>
              <a:spLocks noChangeShapeType="1"/>
            </p:cNvSpPr>
            <p:nvPr/>
          </p:nvSpPr>
          <p:spPr bwMode="auto">
            <a:xfrm flipV="1">
              <a:off x="2339" y="969"/>
              <a:ext cx="778" cy="53"/>
            </a:xfrm>
            <a:prstGeom prst="line">
              <a:avLst/>
            </a:prstGeom>
            <a:noFill/>
            <a:ln w="57150">
              <a:solidFill>
                <a:srgbClr val="FFF9A0"/>
              </a:solidFill>
              <a:round/>
              <a:headEnd/>
              <a:tailEnd/>
            </a:ln>
          </p:spPr>
          <p:txBody>
            <a:bodyPr/>
            <a:lstStyle/>
            <a:p>
              <a:endParaRPr lang="ja-JP" altLang="en-US"/>
            </a:p>
          </p:txBody>
        </p:sp>
        <p:sp>
          <p:nvSpPr>
            <p:cNvPr id="12305" name="Line 18"/>
            <p:cNvSpPr>
              <a:spLocks noChangeShapeType="1"/>
            </p:cNvSpPr>
            <p:nvPr/>
          </p:nvSpPr>
          <p:spPr bwMode="auto">
            <a:xfrm flipH="1">
              <a:off x="2339" y="184"/>
              <a:ext cx="37" cy="838"/>
            </a:xfrm>
            <a:prstGeom prst="line">
              <a:avLst/>
            </a:prstGeom>
            <a:noFill/>
            <a:ln w="57150">
              <a:solidFill>
                <a:srgbClr val="FFF9A0"/>
              </a:solidFill>
              <a:round/>
              <a:headEnd/>
              <a:tailEnd/>
            </a:ln>
          </p:spPr>
          <p:txBody>
            <a:bodyPr/>
            <a:lstStyle/>
            <a:p>
              <a:endParaRPr lang="ja-JP" altLang="en-US"/>
            </a:p>
          </p:txBody>
        </p:sp>
        <p:sp>
          <p:nvSpPr>
            <p:cNvPr id="12306" name="Oval 21"/>
            <p:cNvSpPr>
              <a:spLocks noChangeArrowheads="1"/>
            </p:cNvSpPr>
            <p:nvPr/>
          </p:nvSpPr>
          <p:spPr bwMode="auto">
            <a:xfrm>
              <a:off x="2944" y="952"/>
              <a:ext cx="672" cy="317"/>
            </a:xfrm>
            <a:prstGeom prst="ellipse">
              <a:avLst/>
            </a:prstGeom>
            <a:noFill/>
            <a:ln w="57150">
              <a:solidFill>
                <a:srgbClr val="FFF9A0"/>
              </a:solidFill>
              <a:round/>
              <a:headEnd/>
              <a:tailEnd/>
            </a:ln>
          </p:spPr>
          <p:txBody>
            <a:bodyPr wrap="none" anchor="ctr"/>
            <a:lstStyle/>
            <a:p>
              <a:endParaRPr lang="ja-JP" altLang="en-US">
                <a:latin typeface="Franklin Gothic Book" charset="0"/>
                <a:ea typeface="HGｺﾞｼｯｸE" pitchFamily="49" charset="-128"/>
              </a:endParaRPr>
            </a:p>
          </p:txBody>
        </p:sp>
      </p:grpSp>
      <p:sp>
        <p:nvSpPr>
          <p:cNvPr id="27" name="正方形/長方形 26"/>
          <p:cNvSpPr/>
          <p:nvPr/>
        </p:nvSpPr>
        <p:spPr>
          <a:xfrm>
            <a:off x="152401" y="152401"/>
            <a:ext cx="3200399" cy="646331"/>
          </a:xfrm>
          <a:prstGeom prst="rect">
            <a:avLst/>
          </a:prstGeom>
          <a:solidFill>
            <a:schemeClr val="accent2">
              <a:alpha val="53000"/>
            </a:schemeClr>
          </a:solidFill>
          <a:effectLst>
            <a:outerShdw blurRad="50800" dist="38100" dir="18900000" algn="tr" rotWithShape="0">
              <a:srgbClr val="000000">
                <a:alpha val="43000"/>
              </a:srgbClr>
            </a:outerShdw>
          </a:effectLst>
          <a:scene3d>
            <a:camera prst="perspectiveFront" fov="2700000">
              <a:rot lat="0" lon="0" rev="0"/>
            </a:camera>
            <a:lightRig rig="threePt" dir="t">
              <a:rot lat="0" lon="0" rev="1200000"/>
            </a:lightRig>
          </a:scene3d>
          <a:sp3d>
            <a:bevelT w="63500" h="25400"/>
          </a:sp3d>
        </p:spPr>
        <p:style>
          <a:lnRef idx="0">
            <a:schemeClr val="accent6"/>
          </a:lnRef>
          <a:fillRef idx="3">
            <a:schemeClr val="accent6"/>
          </a:fillRef>
          <a:effectRef idx="3">
            <a:schemeClr val="accent6"/>
          </a:effectRef>
          <a:fontRef idx="minor">
            <a:schemeClr val="lt1"/>
          </a:fontRef>
        </p:style>
        <p:txBody>
          <a:bodyPr>
            <a:spAutoFit/>
          </a:bodyPr>
          <a:lstStyle/>
          <a:p>
            <a:pPr algn="ctr" fontAlgn="auto">
              <a:spcBef>
                <a:spcPts val="0"/>
              </a:spcBef>
              <a:spcAft>
                <a:spcPts val="0"/>
              </a:spcAft>
              <a:defRPr/>
            </a:pPr>
            <a:r>
              <a:rPr lang="en-US" altLang="ja-JP"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J-PARC Facility</a:t>
            </a:r>
          </a:p>
          <a:p>
            <a:pPr algn="ctr" fontAlgn="auto">
              <a:spcBef>
                <a:spcPts val="0"/>
              </a:spcBef>
              <a:spcAft>
                <a:spcPts val="0"/>
              </a:spcAft>
              <a:defRPr/>
            </a:pPr>
            <a:r>
              <a:rPr lang="en-US" altLang="ja-JP"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(KEK/JAEA)</a:t>
            </a:r>
            <a:endParaRPr lang="ja-JP" altLang="en-US"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sp>
        <p:nvSpPr>
          <p:cNvPr id="28" name="正方形/長方形 27"/>
          <p:cNvSpPr/>
          <p:nvPr/>
        </p:nvSpPr>
        <p:spPr>
          <a:xfrm>
            <a:off x="1752600" y="3723382"/>
            <a:ext cx="5719408" cy="1077218"/>
          </a:xfrm>
          <a:prstGeom prst="rect">
            <a:avLst/>
          </a:prstGeom>
          <a:noFill/>
          <a:effectLst>
            <a:outerShdw blurRad="50800" dist="38100" dir="2700000" algn="tl" rotWithShape="0">
              <a:srgbClr val="000000">
                <a:alpha val="43000"/>
              </a:srgbClr>
            </a:outerShdw>
          </a:effectLst>
          <a:scene3d>
            <a:camera prst="perspectiveFront" fov="7200000">
              <a:rot lat="20400000" lon="0" rev="0"/>
            </a:camera>
            <a:lightRig rig="threePt" dir="t"/>
          </a:scene3d>
        </p:spPr>
        <p:txBody>
          <a:bodyPr>
            <a:spAutoFit/>
          </a:bodyPr>
          <a:lstStyle/>
          <a:p>
            <a:pPr algn="ctr" fontAlgn="auto">
              <a:spcBef>
                <a:spcPts val="0"/>
              </a:spcBef>
              <a:spcAft>
                <a:spcPts val="0"/>
              </a:spcAft>
              <a:defRPr/>
            </a:pPr>
            <a:r>
              <a:rPr lang="en-US" altLang="ja-JP" sz="32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mn-lt"/>
                <a:ea typeface="+mn-ea"/>
              </a:rPr>
              <a:t>Material</a:t>
            </a:r>
            <a:r>
              <a:rPr lang="en-US" altLang="ja-JP" sz="32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mn-lt"/>
                <a:ea typeface="+mn-ea"/>
              </a:rPr>
              <a:t> </a:t>
            </a:r>
            <a:r>
              <a:rPr lang="en-US" altLang="ja-JP" sz="32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mn-lt"/>
                <a:ea typeface="+mn-ea"/>
              </a:rPr>
              <a:t>and </a:t>
            </a:r>
            <a:r>
              <a:rPr lang="en-US" altLang="ja-JP" sz="32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4620000" sx="112000" sy="112000" algn="tl" rotWithShape="0">
                    <a:srgbClr val="000000">
                      <a:alpha val="40000"/>
                    </a:srgbClr>
                  </a:outerShdw>
                </a:effectLst>
                <a:latin typeface="+mn-lt"/>
                <a:ea typeface="+mn-ea"/>
              </a:rPr>
              <a:t>Life</a:t>
            </a:r>
            <a:r>
              <a:rPr lang="en-US" altLang="ja-JP" sz="32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mn-lt"/>
                <a:ea typeface="+mn-ea"/>
              </a:rPr>
              <a:t> Science </a:t>
            </a:r>
          </a:p>
          <a:p>
            <a:pPr algn="ctr" fontAlgn="auto">
              <a:spcBef>
                <a:spcPts val="0"/>
              </a:spcBef>
              <a:spcAft>
                <a:spcPts val="0"/>
              </a:spcAft>
              <a:defRPr/>
            </a:pPr>
            <a:r>
              <a:rPr lang="en-US" altLang="ja-JP" sz="32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mn-lt"/>
                <a:ea typeface="+mn-ea"/>
              </a:rPr>
              <a:t>Facility</a:t>
            </a:r>
            <a:endParaRPr lang="ja-JP" altLang="en-US" sz="32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mn-lt"/>
              <a:ea typeface="+mn-ea"/>
            </a:endParaRPr>
          </a:p>
        </p:txBody>
      </p:sp>
      <p:sp>
        <p:nvSpPr>
          <p:cNvPr id="29" name="正方形/長方形 28"/>
          <p:cNvSpPr/>
          <p:nvPr/>
        </p:nvSpPr>
        <p:spPr>
          <a:xfrm>
            <a:off x="-1219200" y="1742182"/>
            <a:ext cx="5719408" cy="1077218"/>
          </a:xfrm>
          <a:prstGeom prst="rect">
            <a:avLst/>
          </a:prstGeom>
          <a:noFill/>
          <a:effectLst>
            <a:outerShdw blurRad="50800" dist="38100" dir="2700000" algn="tl" rotWithShape="0">
              <a:srgbClr val="000000">
                <a:alpha val="43000"/>
              </a:srgbClr>
            </a:outerShdw>
          </a:effectLst>
          <a:scene3d>
            <a:camera prst="perspectiveFront" fov="7200000">
              <a:rot lat="20400000" lon="0" rev="0"/>
            </a:camera>
            <a:lightRig rig="threePt" dir="t"/>
          </a:scene3d>
        </p:spPr>
        <p:txBody>
          <a:bodyPr>
            <a:spAutoFit/>
          </a:bodyPr>
          <a:lstStyle/>
          <a:p>
            <a:pPr algn="ctr" fontAlgn="auto">
              <a:spcBef>
                <a:spcPts val="0"/>
              </a:spcBef>
              <a:spcAft>
                <a:spcPts val="0"/>
              </a:spcAft>
              <a:defRPr/>
            </a:pPr>
            <a:r>
              <a:rPr lang="en-US" altLang="ja-JP" sz="32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mn-lt"/>
                <a:ea typeface="+mn-ea"/>
              </a:rPr>
              <a:t>Neutrino Beam </a:t>
            </a:r>
          </a:p>
          <a:p>
            <a:pPr algn="ctr" fontAlgn="auto">
              <a:spcBef>
                <a:spcPts val="0"/>
              </a:spcBef>
              <a:spcAft>
                <a:spcPts val="0"/>
              </a:spcAft>
              <a:defRPr/>
            </a:pPr>
            <a:r>
              <a:rPr lang="en-US" altLang="ja-JP" sz="32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mn-lt"/>
                <a:ea typeface="+mn-ea"/>
              </a:rPr>
              <a:t>To </a:t>
            </a:r>
            <a:r>
              <a:rPr lang="en-US" altLang="ja-JP" sz="3200" b="1" dirty="0" err="1">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mn-lt"/>
                <a:ea typeface="+mn-ea"/>
              </a:rPr>
              <a:t>Kamioka</a:t>
            </a:r>
            <a:endParaRPr lang="en-US" altLang="ja-JP" sz="32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mn-lt"/>
              <a:ea typeface="+mn-ea"/>
            </a:endParaRPr>
          </a:p>
        </p:txBody>
      </p:sp>
      <p:sp>
        <p:nvSpPr>
          <p:cNvPr id="30" name="正方形/長方形 29"/>
          <p:cNvSpPr/>
          <p:nvPr/>
        </p:nvSpPr>
        <p:spPr>
          <a:xfrm>
            <a:off x="-609600" y="4648200"/>
            <a:ext cx="5719408" cy="1077218"/>
          </a:xfrm>
          <a:prstGeom prst="rect">
            <a:avLst/>
          </a:prstGeom>
          <a:noFill/>
          <a:effectLst>
            <a:outerShdw blurRad="50800" dist="38100" dir="2700000" algn="tl" rotWithShape="0">
              <a:srgbClr val="000000">
                <a:alpha val="43000"/>
              </a:srgbClr>
            </a:outerShdw>
          </a:effectLst>
          <a:scene3d>
            <a:camera prst="perspectiveFront" fov="7200000">
              <a:rot lat="20399999" lon="0" rev="20580000"/>
            </a:camera>
            <a:lightRig rig="threePt" dir="t"/>
          </a:scene3d>
        </p:spPr>
        <p:txBody>
          <a:bodyPr>
            <a:spAutoFit/>
          </a:bodyPr>
          <a:lstStyle/>
          <a:p>
            <a:pPr algn="ctr" fontAlgn="auto">
              <a:spcBef>
                <a:spcPts val="0"/>
              </a:spcBef>
              <a:spcAft>
                <a:spcPts val="0"/>
              </a:spcAft>
              <a:defRPr/>
            </a:pPr>
            <a:r>
              <a:rPr lang="en-US" altLang="ja-JP" sz="32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mn-lt"/>
                <a:ea typeface="+mn-ea"/>
              </a:rPr>
              <a:t>Main Ring </a:t>
            </a:r>
          </a:p>
          <a:p>
            <a:pPr algn="ctr" fontAlgn="auto">
              <a:spcBef>
                <a:spcPts val="0"/>
              </a:spcBef>
              <a:spcAft>
                <a:spcPts val="0"/>
              </a:spcAft>
              <a:defRPr/>
            </a:pPr>
            <a:r>
              <a:rPr lang="en-US" altLang="ja-JP" sz="32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mn-lt"/>
                <a:ea typeface="+mn-ea"/>
              </a:rPr>
              <a:t>(30 </a:t>
            </a:r>
            <a:r>
              <a:rPr lang="en-US" altLang="ja-JP" sz="3200" b="1" dirty="0" err="1">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mn-lt"/>
                <a:ea typeface="+mn-ea"/>
              </a:rPr>
              <a:t>GeV</a:t>
            </a:r>
            <a:r>
              <a:rPr lang="en-US" altLang="ja-JP" sz="32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mn-lt"/>
                <a:ea typeface="+mn-ea"/>
              </a:rPr>
              <a:t> </a:t>
            </a:r>
            <a:r>
              <a:rPr lang="ja-JP" altLang="en-US" sz="32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mn-lt"/>
                <a:ea typeface="+mn-ea"/>
                <a:sym typeface="Wingdings"/>
              </a:rPr>
              <a:t></a:t>
            </a:r>
            <a:r>
              <a:rPr lang="en-US" altLang="ja-JP" sz="32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mn-lt"/>
                <a:ea typeface="+mn-ea"/>
                <a:sym typeface="Wingdings"/>
              </a:rPr>
              <a:t> 50 </a:t>
            </a:r>
            <a:r>
              <a:rPr lang="en-US" altLang="ja-JP" sz="3200" b="1" dirty="0" err="1">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mn-lt"/>
                <a:ea typeface="+mn-ea"/>
                <a:sym typeface="Wingdings"/>
              </a:rPr>
              <a:t>GeV</a:t>
            </a:r>
            <a:r>
              <a:rPr lang="en-US" altLang="ja-JP" sz="32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mn-lt"/>
                <a:ea typeface="+mn-ea"/>
                <a:sym typeface="Wingdings"/>
              </a:rPr>
              <a:t>)</a:t>
            </a:r>
            <a:endParaRPr lang="en-US" altLang="ja-JP" sz="32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mn-lt"/>
              <a:ea typeface="+mn-ea"/>
            </a:endParaRPr>
          </a:p>
        </p:txBody>
      </p:sp>
      <p:sp>
        <p:nvSpPr>
          <p:cNvPr id="31" name="正方形/長方形 30"/>
          <p:cNvSpPr/>
          <p:nvPr/>
        </p:nvSpPr>
        <p:spPr>
          <a:xfrm>
            <a:off x="6477000" y="5628383"/>
            <a:ext cx="2362200" cy="584775"/>
          </a:xfrm>
          <a:prstGeom prst="rect">
            <a:avLst/>
          </a:prstGeom>
          <a:noFill/>
          <a:effectLst>
            <a:outerShdw blurRad="50800" dist="38100" dir="2700000" algn="tl" rotWithShape="0">
              <a:srgbClr val="000000">
                <a:alpha val="43000"/>
              </a:srgbClr>
            </a:outerShdw>
          </a:effectLst>
          <a:scene3d>
            <a:camera prst="perspectiveFront" fov="7200000">
              <a:rot lat="20399999" lon="0" rev="20699999"/>
            </a:camera>
            <a:lightRig rig="threePt" dir="t"/>
          </a:scene3d>
        </p:spPr>
        <p:txBody>
          <a:bodyPr>
            <a:spAutoFit/>
          </a:bodyPr>
          <a:lstStyle/>
          <a:p>
            <a:pPr algn="ctr" fontAlgn="auto">
              <a:spcBef>
                <a:spcPts val="0"/>
              </a:spcBef>
              <a:spcAft>
                <a:spcPts val="0"/>
              </a:spcAft>
              <a:defRPr/>
            </a:pPr>
            <a:r>
              <a:rPr lang="en-US" altLang="ja-JP" sz="3200" b="1" dirty="0" err="1">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mn-lt"/>
                <a:ea typeface="+mn-ea"/>
              </a:rPr>
              <a:t>Hadron</a:t>
            </a:r>
            <a:r>
              <a:rPr lang="en-US" altLang="ja-JP" sz="32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mn-lt"/>
                <a:ea typeface="+mn-ea"/>
              </a:rPr>
              <a:t> Hall</a:t>
            </a:r>
          </a:p>
        </p:txBody>
      </p:sp>
      <p:sp>
        <p:nvSpPr>
          <p:cNvPr id="34" name="正方形/長方形 33"/>
          <p:cNvSpPr/>
          <p:nvPr/>
        </p:nvSpPr>
        <p:spPr>
          <a:xfrm>
            <a:off x="3352800" y="381000"/>
            <a:ext cx="2438400" cy="584776"/>
          </a:xfrm>
          <a:prstGeom prst="rect">
            <a:avLst/>
          </a:prstGeom>
          <a:noFill/>
          <a:effectLst>
            <a:outerShdw blurRad="50800" dist="38100" dir="2700000" algn="tl" rotWithShape="0">
              <a:srgbClr val="000000">
                <a:alpha val="43000"/>
              </a:srgbClr>
            </a:outerShdw>
          </a:effectLst>
          <a:scene3d>
            <a:camera prst="perspectiveFront" fov="7200000">
              <a:rot lat="20400000" lon="0" rev="0"/>
            </a:camera>
            <a:lightRig rig="threePt" dir="t"/>
          </a:scene3d>
        </p:spPr>
        <p:txBody>
          <a:bodyPr>
            <a:spAutoFit/>
          </a:bodyPr>
          <a:lstStyle/>
          <a:p>
            <a:pPr algn="ctr" fontAlgn="auto">
              <a:spcBef>
                <a:spcPts val="0"/>
              </a:spcBef>
              <a:spcAft>
                <a:spcPts val="0"/>
              </a:spcAft>
              <a:defRPr/>
            </a:pPr>
            <a:r>
              <a:rPr lang="en-US" altLang="ja-JP" sz="32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mn-lt"/>
                <a:ea typeface="+mn-ea"/>
              </a:rPr>
              <a:t>LINAC</a:t>
            </a:r>
          </a:p>
        </p:txBody>
      </p:sp>
      <p:sp>
        <p:nvSpPr>
          <p:cNvPr id="35" name="正方形/長方形 34"/>
          <p:cNvSpPr/>
          <p:nvPr/>
        </p:nvSpPr>
        <p:spPr>
          <a:xfrm>
            <a:off x="5334000" y="1284982"/>
            <a:ext cx="3200400" cy="1077218"/>
          </a:xfrm>
          <a:prstGeom prst="rect">
            <a:avLst/>
          </a:prstGeom>
          <a:noFill/>
          <a:effectLst>
            <a:outerShdw blurRad="50800" dist="38100" dir="2700000" algn="tl" rotWithShape="0">
              <a:srgbClr val="000000">
                <a:alpha val="43000"/>
              </a:srgbClr>
            </a:outerShdw>
          </a:effectLst>
          <a:scene3d>
            <a:camera prst="perspectiveFront" fov="7200000">
              <a:rot lat="20400000" lon="0" rev="0"/>
            </a:camera>
            <a:lightRig rig="threePt" dir="t"/>
          </a:scene3d>
        </p:spPr>
        <p:txBody>
          <a:bodyPr>
            <a:spAutoFit/>
          </a:bodyPr>
          <a:lstStyle/>
          <a:p>
            <a:pPr algn="ctr" fontAlgn="auto">
              <a:spcBef>
                <a:spcPts val="0"/>
              </a:spcBef>
              <a:spcAft>
                <a:spcPts val="0"/>
              </a:spcAft>
              <a:defRPr/>
            </a:pPr>
            <a:r>
              <a:rPr lang="en-US" altLang="ja-JP" sz="32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mn-lt"/>
                <a:ea typeface="+mn-ea"/>
              </a:rPr>
              <a:t>3 </a:t>
            </a:r>
            <a:r>
              <a:rPr lang="en-US" altLang="ja-JP" sz="3200" b="1" dirty="0" err="1">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mn-lt"/>
                <a:ea typeface="+mn-ea"/>
              </a:rPr>
              <a:t>GeV</a:t>
            </a:r>
            <a:endParaRPr lang="en-US" altLang="ja-JP" sz="32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mn-lt"/>
              <a:ea typeface="+mn-ea"/>
            </a:endParaRPr>
          </a:p>
          <a:p>
            <a:pPr algn="ctr" fontAlgn="auto">
              <a:spcBef>
                <a:spcPts val="0"/>
              </a:spcBef>
              <a:spcAft>
                <a:spcPts val="0"/>
              </a:spcAft>
              <a:defRPr/>
            </a:pPr>
            <a:r>
              <a:rPr lang="en-US" altLang="ja-JP" sz="32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mn-lt"/>
                <a:ea typeface="+mn-ea"/>
              </a:rPr>
              <a:t>Synchrotron</a:t>
            </a:r>
          </a:p>
        </p:txBody>
      </p:sp>
      <p:pic>
        <p:nvPicPr>
          <p:cNvPr id="24" name="図 23"/>
          <p:cNvPicPr>
            <a:picLocks noChangeAspect="1"/>
          </p:cNvPicPr>
          <p:nvPr/>
        </p:nvPicPr>
        <p:blipFill>
          <a:blip r:embed="rId4" cstate="print"/>
          <a:stretch>
            <a:fillRect/>
          </a:stretch>
        </p:blipFill>
        <p:spPr>
          <a:xfrm>
            <a:off x="838200" y="2087880"/>
            <a:ext cx="7800594" cy="5303520"/>
          </a:xfrm>
          <a:prstGeom prst="rect">
            <a:avLst/>
          </a:prstGeom>
          <a:scene3d>
            <a:camera prst="perspectiveFront">
              <a:rot lat="18299991" lon="0" rev="0"/>
            </a:camera>
            <a:lightRig rig="threePt" dir="t"/>
          </a:scene3d>
        </p:spPr>
      </p:pic>
      <p:sp>
        <p:nvSpPr>
          <p:cNvPr id="33" name="フリーフォーム 32"/>
          <p:cNvSpPr>
            <a:spLocks noChangeArrowheads="1"/>
          </p:cNvSpPr>
          <p:nvPr/>
        </p:nvSpPr>
        <p:spPr bwMode="auto">
          <a:xfrm>
            <a:off x="4270375" y="4559302"/>
            <a:ext cx="2865438" cy="182563"/>
          </a:xfrm>
          <a:custGeom>
            <a:avLst/>
            <a:gdLst>
              <a:gd name="T0" fmla="*/ 0 w 2866571"/>
              <a:gd name="T1" fmla="*/ 0 h 181428"/>
              <a:gd name="T2" fmla="*/ 507799 w 2866571"/>
              <a:gd name="T3" fmla="*/ 158222 h 181428"/>
              <a:gd name="T4" fmla="*/ 2865438 w 2866571"/>
              <a:gd name="T5" fmla="*/ 182563 h 181428"/>
              <a:gd name="T6" fmla="*/ 0 60000 65536"/>
              <a:gd name="T7" fmla="*/ 0 60000 65536"/>
              <a:gd name="T8" fmla="*/ 0 60000 65536"/>
              <a:gd name="T9" fmla="*/ 0 w 2866571"/>
              <a:gd name="T10" fmla="*/ 0 h 181428"/>
              <a:gd name="T11" fmla="*/ 2866571 w 2866571"/>
              <a:gd name="T12" fmla="*/ 181428 h 181428"/>
            </a:gdLst>
            <a:ahLst/>
            <a:cxnLst>
              <a:cxn ang="T6">
                <a:pos x="T0" y="T1"/>
              </a:cxn>
              <a:cxn ang="T7">
                <a:pos x="T2" y="T3"/>
              </a:cxn>
              <a:cxn ang="T8">
                <a:pos x="T4" y="T5"/>
              </a:cxn>
            </a:cxnLst>
            <a:rect l="T9" t="T10" r="T11" b="T12"/>
            <a:pathLst>
              <a:path w="2866571" h="181428">
                <a:moveTo>
                  <a:pt x="0" y="0"/>
                </a:moveTo>
                <a:lnTo>
                  <a:pt x="508000" y="157238"/>
                </a:lnTo>
                <a:lnTo>
                  <a:pt x="2866571" y="181428"/>
                </a:lnTo>
              </a:path>
            </a:pathLst>
          </a:custGeom>
          <a:noFill/>
          <a:ln w="123825">
            <a:solidFill>
              <a:srgbClr val="75C95A"/>
            </a:solidFill>
            <a:miter lim="800000"/>
            <a:headEnd/>
            <a:tailEnd type="triangle" w="med" len="med"/>
          </a:ln>
          <a:effectLst>
            <a:outerShdw dist="20000" dir="5400000" rotWithShape="0">
              <a:srgbClr val="808080">
                <a:alpha val="37999"/>
              </a:srgbClr>
            </a:outerShdw>
          </a:effectLst>
        </p:spPr>
        <p:txBody>
          <a:bodyPr anchor="ctr"/>
          <a:lstStyle/>
          <a:p>
            <a:pPr algn="ctr">
              <a:defRPr/>
            </a:pPr>
            <a:endParaRPr lang="ja-JP" altLang="en-US">
              <a:latin typeface="+mn-lt"/>
              <a:ea typeface="+mn-ea"/>
            </a:endParaRPr>
          </a:p>
        </p:txBody>
      </p:sp>
      <p:sp>
        <p:nvSpPr>
          <p:cNvPr id="4" name="日付プレースホルダー 3"/>
          <p:cNvSpPr>
            <a:spLocks noGrp="1"/>
          </p:cNvSpPr>
          <p:nvPr>
            <p:ph type="dt" sz="half" idx="10"/>
          </p:nvPr>
        </p:nvSpPr>
        <p:spPr/>
        <p:txBody>
          <a:bodyPr/>
          <a:lstStyle/>
          <a:p>
            <a:fld id="{F1C00F87-196C-48D4-A388-E46040383020}" type="datetime1">
              <a:rPr kumimoji="1" lang="ja-JP" altLang="en-US" smtClean="0"/>
              <a:t>2017/9/17</a:t>
            </a:fld>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a:t>Seoul U. Seminer</a:t>
            </a:r>
            <a:endParaRPr kumimoji="1" lang="ja-JP" altLang="en-US"/>
          </a:p>
        </p:txBody>
      </p:sp>
    </p:spTree>
    <p:extLst>
      <p:ext uri="{BB962C8B-B14F-4D97-AF65-F5344CB8AC3E}">
        <p14:creationId xmlns:p14="http://schemas.microsoft.com/office/powerpoint/2010/main" val="42004358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wipe(left)">
                                      <p:cBhvr>
                                        <p:cTn id="13"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コンテンツ プレースホルダ 5" descr="g4out.jpg"/>
          <p:cNvPicPr>
            <a:picLocks noChangeAspect="1"/>
          </p:cNvPicPr>
          <p:nvPr/>
        </p:nvPicPr>
        <p:blipFill>
          <a:blip r:embed="rId2" cstate="print"/>
          <a:srcRect/>
          <a:stretch>
            <a:fillRect/>
          </a:stretch>
        </p:blipFill>
        <p:spPr bwMode="auto">
          <a:xfrm>
            <a:off x="106974" y="549275"/>
            <a:ext cx="6383215" cy="6248400"/>
          </a:xfrm>
          <a:prstGeom prst="rect">
            <a:avLst/>
          </a:prstGeom>
          <a:noFill/>
          <a:ln w="9525">
            <a:noFill/>
            <a:miter lim="800000"/>
            <a:headEnd/>
            <a:tailEnd/>
          </a:ln>
        </p:spPr>
      </p:pic>
      <p:sp>
        <p:nvSpPr>
          <p:cNvPr id="32771" name="タイトル 3"/>
          <p:cNvSpPr>
            <a:spLocks noGrp="1"/>
          </p:cNvSpPr>
          <p:nvPr>
            <p:ph type="title"/>
          </p:nvPr>
        </p:nvSpPr>
        <p:spPr>
          <a:xfrm>
            <a:off x="383931" y="1"/>
            <a:ext cx="8229600" cy="620713"/>
          </a:xfrm>
        </p:spPr>
        <p:txBody>
          <a:bodyPr>
            <a:normAutofit fontScale="90000"/>
          </a:bodyPr>
          <a:lstStyle/>
          <a:p>
            <a:r>
              <a:rPr lang="en-US" altLang="ja-JP" sz="4000" dirty="0"/>
              <a:t>H line optics</a:t>
            </a:r>
            <a:endParaRPr lang="ja-JP" altLang="en-US" sz="4000" dirty="0"/>
          </a:p>
        </p:txBody>
      </p:sp>
      <p:sp>
        <p:nvSpPr>
          <p:cNvPr id="32772" name="テキスト ボックス 6"/>
          <p:cNvSpPr txBox="1">
            <a:spLocks noChangeArrowheads="1"/>
          </p:cNvSpPr>
          <p:nvPr/>
        </p:nvSpPr>
        <p:spPr bwMode="auto">
          <a:xfrm>
            <a:off x="35170" y="1052514"/>
            <a:ext cx="2395904" cy="369887"/>
          </a:xfrm>
          <a:prstGeom prst="rect">
            <a:avLst/>
          </a:prstGeom>
          <a:noFill/>
          <a:ln w="9525">
            <a:noFill/>
            <a:miter lim="800000"/>
            <a:headEnd/>
            <a:tailEnd/>
          </a:ln>
        </p:spPr>
        <p:txBody>
          <a:bodyPr wrap="none">
            <a:spAutoFit/>
          </a:bodyPr>
          <a:lstStyle/>
          <a:p>
            <a:r>
              <a:rPr lang="en-US" altLang="ja-JP"/>
              <a:t>Capture solenoid (HS1)</a:t>
            </a:r>
          </a:p>
        </p:txBody>
      </p:sp>
      <p:sp>
        <p:nvSpPr>
          <p:cNvPr id="32773" name="テキスト ボックス 7"/>
          <p:cNvSpPr txBox="1">
            <a:spLocks noChangeArrowheads="1"/>
          </p:cNvSpPr>
          <p:nvPr/>
        </p:nvSpPr>
        <p:spPr bwMode="auto">
          <a:xfrm>
            <a:off x="35170" y="1916114"/>
            <a:ext cx="2337289" cy="369887"/>
          </a:xfrm>
          <a:prstGeom prst="rect">
            <a:avLst/>
          </a:prstGeom>
          <a:noFill/>
          <a:ln w="9525">
            <a:noFill/>
            <a:miter lim="800000"/>
            <a:headEnd/>
            <a:tailEnd/>
          </a:ln>
        </p:spPr>
        <p:txBody>
          <a:bodyPr wrap="none">
            <a:spAutoFit/>
          </a:bodyPr>
          <a:lstStyle/>
          <a:p>
            <a:r>
              <a:rPr lang="en-US" altLang="ja-JP"/>
              <a:t>Bending magnet (HB1)</a:t>
            </a:r>
          </a:p>
        </p:txBody>
      </p:sp>
      <p:sp>
        <p:nvSpPr>
          <p:cNvPr id="32774" name="テキスト ボックス 8"/>
          <p:cNvSpPr txBox="1">
            <a:spLocks noChangeArrowheads="1"/>
          </p:cNvSpPr>
          <p:nvPr/>
        </p:nvSpPr>
        <p:spPr bwMode="auto">
          <a:xfrm>
            <a:off x="180243" y="2492375"/>
            <a:ext cx="1969477" cy="369888"/>
          </a:xfrm>
          <a:prstGeom prst="rect">
            <a:avLst/>
          </a:prstGeom>
          <a:noFill/>
          <a:ln w="9525">
            <a:noFill/>
            <a:miter lim="800000"/>
            <a:headEnd/>
            <a:tailEnd/>
          </a:ln>
        </p:spPr>
        <p:txBody>
          <a:bodyPr wrap="none">
            <a:spAutoFit/>
          </a:bodyPr>
          <a:lstStyle/>
          <a:p>
            <a:r>
              <a:rPr lang="en-US" altLang="ja-JP"/>
              <a:t>Gate valve (HGV1)</a:t>
            </a:r>
          </a:p>
        </p:txBody>
      </p:sp>
      <p:sp>
        <p:nvSpPr>
          <p:cNvPr id="32775" name="テキスト ボックス 9"/>
          <p:cNvSpPr txBox="1">
            <a:spLocks noChangeArrowheads="1"/>
          </p:cNvSpPr>
          <p:nvPr/>
        </p:nvSpPr>
        <p:spPr bwMode="auto">
          <a:xfrm>
            <a:off x="180243" y="4438651"/>
            <a:ext cx="1925515" cy="646113"/>
          </a:xfrm>
          <a:prstGeom prst="rect">
            <a:avLst/>
          </a:prstGeom>
          <a:noFill/>
          <a:ln w="9525">
            <a:noFill/>
            <a:miter lim="800000"/>
            <a:headEnd/>
            <a:tailEnd/>
          </a:ln>
        </p:spPr>
        <p:txBody>
          <a:bodyPr wrap="none">
            <a:spAutoFit/>
          </a:bodyPr>
          <a:lstStyle/>
          <a:p>
            <a:r>
              <a:rPr lang="en-US" altLang="ja-JP"/>
              <a:t>Transport solenoid</a:t>
            </a:r>
          </a:p>
          <a:p>
            <a:r>
              <a:rPr lang="en-US" altLang="ja-JP"/>
              <a:t>(HS2 and HS3)</a:t>
            </a:r>
          </a:p>
        </p:txBody>
      </p:sp>
      <p:cxnSp>
        <p:nvCxnSpPr>
          <p:cNvPr id="12" name="直線コネクタ 11"/>
          <p:cNvCxnSpPr/>
          <p:nvPr/>
        </p:nvCxnSpPr>
        <p:spPr>
          <a:xfrm rot="-1800000">
            <a:off x="2057400" y="3033713"/>
            <a:ext cx="3313235" cy="0"/>
          </a:xfrm>
          <a:prstGeom prst="line">
            <a:avLst/>
          </a:prstGeom>
          <a:ln/>
        </p:spPr>
        <p:style>
          <a:lnRef idx="2">
            <a:schemeClr val="accent6"/>
          </a:lnRef>
          <a:fillRef idx="0">
            <a:schemeClr val="accent6"/>
          </a:fillRef>
          <a:effectRef idx="1">
            <a:schemeClr val="accent6"/>
          </a:effectRef>
          <a:fontRef idx="minor">
            <a:schemeClr val="tx1"/>
          </a:fontRef>
        </p:style>
      </p:cxnSp>
      <p:sp>
        <p:nvSpPr>
          <p:cNvPr id="32777" name="テキスト ボックス 12"/>
          <p:cNvSpPr txBox="1">
            <a:spLocks noChangeArrowheads="1"/>
          </p:cNvSpPr>
          <p:nvPr/>
        </p:nvSpPr>
        <p:spPr bwMode="auto">
          <a:xfrm rot="-1800000">
            <a:off x="3103168" y="2248972"/>
            <a:ext cx="2517099" cy="369332"/>
          </a:xfrm>
          <a:prstGeom prst="rect">
            <a:avLst/>
          </a:prstGeom>
          <a:noFill/>
          <a:ln w="9525">
            <a:noFill/>
            <a:miter lim="800000"/>
            <a:headEnd/>
            <a:tailEnd/>
          </a:ln>
        </p:spPr>
        <p:txBody>
          <a:bodyPr wrap="none">
            <a:spAutoFit/>
          </a:bodyPr>
          <a:lstStyle/>
          <a:p>
            <a:r>
              <a:rPr lang="ja-JP" altLang="en-US"/>
              <a:t>↑</a:t>
            </a:r>
            <a:r>
              <a:rPr lang="en-US" altLang="ja-JP"/>
              <a:t>beam transport tunnel</a:t>
            </a:r>
          </a:p>
        </p:txBody>
      </p:sp>
      <p:sp>
        <p:nvSpPr>
          <p:cNvPr id="14" name="右中かっこ 13"/>
          <p:cNvSpPr/>
          <p:nvPr/>
        </p:nvSpPr>
        <p:spPr>
          <a:xfrm rot="-1800000">
            <a:off x="3462704" y="3254376"/>
            <a:ext cx="432288" cy="1152525"/>
          </a:xfrm>
          <a:prstGeom prst="rightBrace">
            <a:avLst/>
          </a:prstGeom>
          <a:ln w="38100"/>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p>
        </p:txBody>
      </p:sp>
      <p:sp>
        <p:nvSpPr>
          <p:cNvPr id="32779" name="テキスト ボックス 14"/>
          <p:cNvSpPr txBox="1">
            <a:spLocks noChangeArrowheads="1"/>
          </p:cNvSpPr>
          <p:nvPr/>
        </p:nvSpPr>
        <p:spPr bwMode="auto">
          <a:xfrm rot="-1800000">
            <a:off x="3881804" y="2676526"/>
            <a:ext cx="2491154" cy="646113"/>
          </a:xfrm>
          <a:prstGeom prst="rect">
            <a:avLst/>
          </a:prstGeom>
          <a:noFill/>
          <a:ln w="9525">
            <a:noFill/>
            <a:miter lim="800000"/>
            <a:headEnd/>
            <a:tailEnd/>
          </a:ln>
        </p:spPr>
        <p:txBody>
          <a:bodyPr wrap="none">
            <a:spAutoFit/>
          </a:bodyPr>
          <a:lstStyle/>
          <a:p>
            <a:r>
              <a:rPr lang="en-US" altLang="ja-JP"/>
              <a:t>Kicker magnets and/or</a:t>
            </a:r>
            <a:br>
              <a:rPr lang="en-US" altLang="ja-JP"/>
            </a:br>
            <a:r>
              <a:rPr lang="en-US" altLang="ja-JP"/>
              <a:t>wien filers are installable</a:t>
            </a:r>
          </a:p>
        </p:txBody>
      </p:sp>
      <p:sp>
        <p:nvSpPr>
          <p:cNvPr id="32780" name="テキスト ボックス 15"/>
          <p:cNvSpPr txBox="1">
            <a:spLocks noChangeArrowheads="1"/>
          </p:cNvSpPr>
          <p:nvPr/>
        </p:nvSpPr>
        <p:spPr bwMode="auto">
          <a:xfrm>
            <a:off x="539262" y="5661025"/>
            <a:ext cx="3355731" cy="369888"/>
          </a:xfrm>
          <a:prstGeom prst="rect">
            <a:avLst/>
          </a:prstGeom>
          <a:noFill/>
          <a:ln w="9525">
            <a:noFill/>
            <a:miter lim="800000"/>
            <a:headEnd/>
            <a:tailEnd/>
          </a:ln>
        </p:spPr>
        <p:txBody>
          <a:bodyPr wrap="none">
            <a:spAutoFit/>
          </a:bodyPr>
          <a:lstStyle/>
          <a:p>
            <a:r>
              <a:rPr lang="en-US" altLang="ja-JP"/>
              <a:t>Septum or bending magnet (HB2)</a:t>
            </a:r>
          </a:p>
        </p:txBody>
      </p:sp>
      <p:sp>
        <p:nvSpPr>
          <p:cNvPr id="18" name="下矢印 17"/>
          <p:cNvSpPr/>
          <p:nvPr/>
        </p:nvSpPr>
        <p:spPr>
          <a:xfrm rot="-1800000">
            <a:off x="4507523" y="5932489"/>
            <a:ext cx="265235" cy="706437"/>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ja-JP" altLang="en-US"/>
          </a:p>
        </p:txBody>
      </p:sp>
      <p:sp>
        <p:nvSpPr>
          <p:cNvPr id="32782" name="テキスト ボックス 18"/>
          <p:cNvSpPr txBox="1">
            <a:spLocks noChangeArrowheads="1"/>
          </p:cNvSpPr>
          <p:nvPr/>
        </p:nvSpPr>
        <p:spPr bwMode="auto">
          <a:xfrm>
            <a:off x="4826977" y="6524625"/>
            <a:ext cx="2195146" cy="369888"/>
          </a:xfrm>
          <a:prstGeom prst="rect">
            <a:avLst/>
          </a:prstGeom>
          <a:noFill/>
          <a:ln w="9525">
            <a:noFill/>
            <a:miter lim="800000"/>
            <a:headEnd/>
            <a:tailEnd/>
          </a:ln>
        </p:spPr>
        <p:txBody>
          <a:bodyPr wrap="none">
            <a:spAutoFit/>
          </a:bodyPr>
          <a:lstStyle/>
          <a:p>
            <a:r>
              <a:rPr lang="en-US" altLang="ja-JP"/>
              <a:t>Experimental area #2</a:t>
            </a:r>
          </a:p>
        </p:txBody>
      </p:sp>
      <p:sp>
        <p:nvSpPr>
          <p:cNvPr id="21" name="下矢印 20"/>
          <p:cNvSpPr/>
          <p:nvPr/>
        </p:nvSpPr>
        <p:spPr>
          <a:xfrm rot="-1800000">
            <a:off x="2369528" y="3268664"/>
            <a:ext cx="360485" cy="504825"/>
          </a:xfrm>
          <a:prstGeom prst="down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defRPr/>
            </a:pPr>
            <a:r>
              <a:rPr lang="en-US" altLang="ja-JP" sz="2400" dirty="0"/>
              <a:t>+B</a:t>
            </a:r>
            <a:endParaRPr lang="ja-JP" altLang="en-US" sz="2400" dirty="0"/>
          </a:p>
        </p:txBody>
      </p:sp>
      <p:sp>
        <p:nvSpPr>
          <p:cNvPr id="22" name="下矢印 21"/>
          <p:cNvSpPr/>
          <p:nvPr/>
        </p:nvSpPr>
        <p:spPr>
          <a:xfrm rot="9000000">
            <a:off x="3245828" y="4740276"/>
            <a:ext cx="360485" cy="504825"/>
          </a:xfrm>
          <a:prstGeom prst="down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defRPr/>
            </a:pPr>
            <a:r>
              <a:rPr lang="en-US" altLang="ja-JP" sz="2400" dirty="0"/>
              <a:t>-B</a:t>
            </a:r>
            <a:endParaRPr lang="ja-JP" altLang="en-US" sz="2400" dirty="0"/>
          </a:p>
        </p:txBody>
      </p:sp>
      <p:cxnSp>
        <p:nvCxnSpPr>
          <p:cNvPr id="24" name="直線コネクタ 23"/>
          <p:cNvCxnSpPr>
            <a:stCxn id="32775" idx="3"/>
          </p:cNvCxnSpPr>
          <p:nvPr/>
        </p:nvCxnSpPr>
        <p:spPr>
          <a:xfrm flipV="1">
            <a:off x="2105759" y="3573464"/>
            <a:ext cx="810357" cy="1189037"/>
          </a:xfrm>
          <a:prstGeom prst="line">
            <a:avLst/>
          </a:prstGeom>
          <a:ln>
            <a:tailEnd type="triangle" w="lg" len="lg"/>
          </a:ln>
        </p:spPr>
        <p:style>
          <a:lnRef idx="1">
            <a:schemeClr val="accent1"/>
          </a:lnRef>
          <a:fillRef idx="0">
            <a:schemeClr val="accent1"/>
          </a:fillRef>
          <a:effectRef idx="0">
            <a:schemeClr val="accent1"/>
          </a:effectRef>
          <a:fontRef idx="minor">
            <a:schemeClr val="tx1"/>
          </a:fontRef>
        </p:style>
      </p:cxnSp>
      <p:cxnSp>
        <p:nvCxnSpPr>
          <p:cNvPr id="26" name="直線コネクタ 25"/>
          <p:cNvCxnSpPr>
            <a:stCxn id="32775" idx="3"/>
          </p:cNvCxnSpPr>
          <p:nvPr/>
        </p:nvCxnSpPr>
        <p:spPr>
          <a:xfrm flipV="1">
            <a:off x="2105758" y="4724400"/>
            <a:ext cx="1458057" cy="38100"/>
          </a:xfrm>
          <a:prstGeom prst="line">
            <a:avLst/>
          </a:prstGeom>
          <a:ln>
            <a:tailEnd type="triangle" w="lg" len="lg"/>
          </a:ln>
        </p:spPr>
        <p:style>
          <a:lnRef idx="1">
            <a:schemeClr val="accent1"/>
          </a:lnRef>
          <a:fillRef idx="0">
            <a:schemeClr val="accent1"/>
          </a:fillRef>
          <a:effectRef idx="0">
            <a:schemeClr val="accent1"/>
          </a:effectRef>
          <a:fontRef idx="minor">
            <a:schemeClr val="tx1"/>
          </a:fontRef>
        </p:style>
      </p:cxnSp>
      <p:sp>
        <p:nvSpPr>
          <p:cNvPr id="32787" name="テキスト ボックス 28"/>
          <p:cNvSpPr txBox="1">
            <a:spLocks noChangeArrowheads="1"/>
          </p:cNvSpPr>
          <p:nvPr/>
        </p:nvSpPr>
        <p:spPr bwMode="auto">
          <a:xfrm>
            <a:off x="1" y="6237288"/>
            <a:ext cx="3707423" cy="646112"/>
          </a:xfrm>
          <a:prstGeom prst="rect">
            <a:avLst/>
          </a:prstGeom>
          <a:noFill/>
          <a:ln w="9525">
            <a:noFill/>
            <a:miter lim="800000"/>
            <a:headEnd/>
            <a:tailEnd/>
          </a:ln>
        </p:spPr>
        <p:txBody>
          <a:bodyPr>
            <a:spAutoFit/>
          </a:bodyPr>
          <a:lstStyle/>
          <a:p>
            <a:r>
              <a:rPr lang="en-US" altLang="ja-JP"/>
              <a:t>Conceptual design was proposed by J. Doornbos, TRIUMF.</a:t>
            </a:r>
            <a:endParaRPr lang="ja-JP" altLang="en-US"/>
          </a:p>
        </p:txBody>
      </p:sp>
      <p:pic>
        <p:nvPicPr>
          <p:cNvPr id="32788" name="コンテンツ プレースホルダ 8" descr="e4d6139dc332036f0644fe84f4a66c33.png"/>
          <p:cNvPicPr>
            <a:picLocks noChangeAspect="1"/>
          </p:cNvPicPr>
          <p:nvPr/>
        </p:nvPicPr>
        <p:blipFill>
          <a:blip r:embed="rId3" cstate="print"/>
          <a:srcRect/>
          <a:stretch>
            <a:fillRect/>
          </a:stretch>
        </p:blipFill>
        <p:spPr bwMode="auto">
          <a:xfrm>
            <a:off x="5397012" y="3357564"/>
            <a:ext cx="3640015" cy="2554287"/>
          </a:xfrm>
          <a:prstGeom prst="rect">
            <a:avLst/>
          </a:prstGeom>
          <a:noFill/>
          <a:ln w="9525">
            <a:noFill/>
            <a:miter lim="800000"/>
            <a:headEnd/>
            <a:tailEnd/>
          </a:ln>
        </p:spPr>
      </p:pic>
      <p:sp>
        <p:nvSpPr>
          <p:cNvPr id="32789" name="テキスト ボックス 19"/>
          <p:cNvSpPr txBox="1">
            <a:spLocks noChangeArrowheads="1"/>
          </p:cNvSpPr>
          <p:nvPr/>
        </p:nvSpPr>
        <p:spPr bwMode="auto">
          <a:xfrm>
            <a:off x="6516566" y="1370013"/>
            <a:ext cx="2627434" cy="2862262"/>
          </a:xfrm>
          <a:prstGeom prst="rect">
            <a:avLst/>
          </a:prstGeom>
          <a:noFill/>
          <a:ln w="9525">
            <a:noFill/>
            <a:miter lim="800000"/>
            <a:headEnd/>
            <a:tailEnd/>
          </a:ln>
        </p:spPr>
        <p:txBody>
          <a:bodyPr>
            <a:spAutoFit/>
          </a:bodyPr>
          <a:lstStyle/>
          <a:p>
            <a:r>
              <a:rPr lang="en-US" altLang="ja-JP"/>
              <a:t>30 MeV/c mono-chromatic beam calc.</a:t>
            </a:r>
            <a:br>
              <a:rPr lang="en-US" altLang="ja-JP"/>
            </a:br>
            <a:r>
              <a:rPr lang="en-US" altLang="ja-JP"/>
              <a:t>performed by  a MC-code (G4beamline)</a:t>
            </a:r>
          </a:p>
          <a:p>
            <a:endParaRPr lang="en-US" altLang="ja-JP"/>
          </a:p>
          <a:p>
            <a:r>
              <a:rPr lang="en-US" altLang="ja-JP"/>
              <a:t>Large aperture short solenoids do not allow </a:t>
            </a:r>
            <a:r>
              <a:rPr lang="en-US" altLang="ja-JP">
                <a:solidFill>
                  <a:schemeClr val="bg1"/>
                </a:solidFill>
              </a:rPr>
              <a:t>us to use transfer matrix calculation which use near axis assumption.</a:t>
            </a:r>
          </a:p>
        </p:txBody>
      </p:sp>
      <p:sp>
        <p:nvSpPr>
          <p:cNvPr id="32790" name="テキスト ボックス 16"/>
          <p:cNvSpPr txBox="1">
            <a:spLocks noChangeArrowheads="1"/>
          </p:cNvSpPr>
          <p:nvPr/>
        </p:nvSpPr>
        <p:spPr bwMode="auto">
          <a:xfrm>
            <a:off x="5436577" y="5867400"/>
            <a:ext cx="2193681" cy="369888"/>
          </a:xfrm>
          <a:prstGeom prst="rect">
            <a:avLst/>
          </a:prstGeom>
          <a:noFill/>
          <a:ln w="9525">
            <a:noFill/>
            <a:miter lim="800000"/>
            <a:headEnd/>
            <a:tailEnd/>
          </a:ln>
        </p:spPr>
        <p:txBody>
          <a:bodyPr wrap="none">
            <a:spAutoFit/>
          </a:bodyPr>
          <a:lstStyle/>
          <a:p>
            <a:r>
              <a:rPr lang="en-US" altLang="ja-JP"/>
              <a:t>Experimental area #1</a:t>
            </a:r>
          </a:p>
        </p:txBody>
      </p:sp>
      <p:sp>
        <p:nvSpPr>
          <p:cNvPr id="23" name="テキスト ボックス 22"/>
          <p:cNvSpPr txBox="1"/>
          <p:nvPr/>
        </p:nvSpPr>
        <p:spPr>
          <a:xfrm>
            <a:off x="6490189" y="188640"/>
            <a:ext cx="2522550" cy="369332"/>
          </a:xfrm>
          <a:prstGeom prst="rect">
            <a:avLst/>
          </a:prstGeom>
          <a:solidFill>
            <a:schemeClr val="bg1"/>
          </a:solidFill>
          <a:effectLst>
            <a:outerShdw blurRad="50800" dist="38100" dir="2700000" algn="tl" rotWithShape="0">
              <a:prstClr val="black">
                <a:alpha val="40000"/>
              </a:prstClr>
            </a:outerShdw>
          </a:effectLst>
        </p:spPr>
        <p:txBody>
          <a:bodyPr wrap="none" rtlCol="0">
            <a:spAutoFit/>
          </a:bodyPr>
          <a:lstStyle/>
          <a:p>
            <a:r>
              <a:rPr lang="en-US" altLang="ja-JP" dirty="0"/>
              <a:t>Kawamura ,Toyoda</a:t>
            </a:r>
            <a:r>
              <a:rPr lang="ja-JP" altLang="en-US" dirty="0"/>
              <a:t>＠</a:t>
            </a:r>
            <a:r>
              <a:rPr lang="en-US" altLang="ja-JP" dirty="0"/>
              <a:t>KEK</a:t>
            </a:r>
            <a:endParaRPr kumimoji="1" lang="ja-JP" altLang="en-US" dirty="0"/>
          </a:p>
        </p:txBody>
      </p:sp>
      <p:sp>
        <p:nvSpPr>
          <p:cNvPr id="2" name="日付プレースホルダー 1"/>
          <p:cNvSpPr>
            <a:spLocks noGrp="1"/>
          </p:cNvSpPr>
          <p:nvPr>
            <p:ph type="dt" sz="half" idx="10"/>
          </p:nvPr>
        </p:nvSpPr>
        <p:spPr/>
        <p:txBody>
          <a:bodyPr/>
          <a:lstStyle/>
          <a:p>
            <a:fld id="{7A78D4DA-9302-4022-9D86-197368080062}" type="datetime1">
              <a:rPr kumimoji="1" lang="ja-JP" altLang="en-US" smtClean="0"/>
              <a:t>2017/9/17</a:t>
            </a:fld>
            <a:endParaRPr kumimoji="1" lang="ja-JP" altLang="en-US"/>
          </a:p>
        </p:txBody>
      </p:sp>
      <p:sp>
        <p:nvSpPr>
          <p:cNvPr id="3" name="フッター プレースホルダー 2"/>
          <p:cNvSpPr>
            <a:spLocks noGrp="1"/>
          </p:cNvSpPr>
          <p:nvPr>
            <p:ph type="ftr" sz="quarter" idx="11"/>
          </p:nvPr>
        </p:nvSpPr>
        <p:spPr/>
        <p:txBody>
          <a:bodyPr/>
          <a:lstStyle/>
          <a:p>
            <a:r>
              <a:rPr kumimoji="1" lang="en-US" altLang="ja-JP"/>
              <a:t>Seoul U. Seminer</a:t>
            </a:r>
            <a:endParaRPr kumimoji="1" lang="ja-JP" altLang="en-US"/>
          </a:p>
        </p:txBody>
      </p:sp>
    </p:spTree>
    <p:extLst>
      <p:ext uri="{BB962C8B-B14F-4D97-AF65-F5344CB8AC3E}">
        <p14:creationId xmlns:p14="http://schemas.microsoft.com/office/powerpoint/2010/main" val="3832672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274638"/>
            <a:ext cx="9144000" cy="634082"/>
          </a:xfrm>
        </p:spPr>
        <p:txBody>
          <a:bodyPr/>
          <a:lstStyle/>
          <a:p>
            <a:r>
              <a:rPr kumimoji="1" lang="en-US" altLang="ja-JP" sz="3200" dirty="0"/>
              <a:t>Realistic layout </a:t>
            </a:r>
            <a:r>
              <a:rPr lang="en-US" altLang="ja-JP" sz="3200" dirty="0"/>
              <a:t>of H line and H1 Area is in progress</a:t>
            </a:r>
            <a:endParaRPr kumimoji="1" lang="ja-JP" altLang="en-US" sz="3200" dirty="0"/>
          </a:p>
        </p:txBody>
      </p:sp>
      <p:sp>
        <p:nvSpPr>
          <p:cNvPr id="3" name="日付プレースホルダ 2"/>
          <p:cNvSpPr>
            <a:spLocks noGrp="1"/>
          </p:cNvSpPr>
          <p:nvPr>
            <p:ph type="dt" sz="half" idx="10"/>
          </p:nvPr>
        </p:nvSpPr>
        <p:spPr/>
        <p:txBody>
          <a:bodyPr/>
          <a:lstStyle/>
          <a:p>
            <a:pPr>
              <a:defRPr/>
            </a:pPr>
            <a:fld id="{909D2DCE-36A9-4874-96D8-C6860F08FCC4}" type="datetime1">
              <a:rPr lang="ja-JP" altLang="en-US" smtClean="0"/>
              <a:t>2017/9/17</a:t>
            </a:fld>
            <a:endParaRPr lang="ja-JP" altLang="en-US"/>
          </a:p>
        </p:txBody>
      </p:sp>
      <p:sp>
        <p:nvSpPr>
          <p:cNvPr id="4" name="フッター プレースホルダ 3"/>
          <p:cNvSpPr>
            <a:spLocks noGrp="1"/>
          </p:cNvSpPr>
          <p:nvPr>
            <p:ph type="ftr" sz="quarter" idx="11"/>
          </p:nvPr>
        </p:nvSpPr>
        <p:spPr/>
        <p:txBody>
          <a:bodyPr/>
          <a:lstStyle/>
          <a:p>
            <a:pPr>
              <a:defRPr/>
            </a:pPr>
            <a:r>
              <a:rPr lang="en-US" altLang="ja-JP"/>
              <a:t>Seoul U. Seminer</a:t>
            </a:r>
            <a:endParaRPr lang="ja-JP" altLang="en-US"/>
          </a:p>
        </p:txBody>
      </p:sp>
      <p:pic>
        <p:nvPicPr>
          <p:cNvPr id="5" name="Picture 2"/>
          <p:cNvPicPr>
            <a:picLocks noChangeAspect="1" noChangeArrowheads="1"/>
          </p:cNvPicPr>
          <p:nvPr/>
        </p:nvPicPr>
        <p:blipFill>
          <a:blip r:embed="rId2" cstate="print"/>
          <a:srcRect/>
          <a:stretch>
            <a:fillRect/>
          </a:stretch>
        </p:blipFill>
        <p:spPr bwMode="auto">
          <a:xfrm>
            <a:off x="611560" y="886211"/>
            <a:ext cx="5246014" cy="5280794"/>
          </a:xfrm>
          <a:prstGeom prst="rect">
            <a:avLst/>
          </a:prstGeom>
          <a:noFill/>
          <a:ln w="9525">
            <a:noFill/>
            <a:miter lim="800000"/>
            <a:headEnd/>
            <a:tailEnd/>
          </a:ln>
        </p:spPr>
      </p:pic>
      <p:cxnSp>
        <p:nvCxnSpPr>
          <p:cNvPr id="7" name="直線矢印コネクタ 6"/>
          <p:cNvCxnSpPr/>
          <p:nvPr/>
        </p:nvCxnSpPr>
        <p:spPr>
          <a:xfrm flipH="1">
            <a:off x="4761623" y="1340768"/>
            <a:ext cx="108012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テキスト ボックス 7"/>
          <p:cNvSpPr txBox="1"/>
          <p:nvPr/>
        </p:nvSpPr>
        <p:spPr>
          <a:xfrm>
            <a:off x="4480361" y="1124744"/>
            <a:ext cx="351378" cy="369332"/>
          </a:xfrm>
          <a:prstGeom prst="rect">
            <a:avLst/>
          </a:prstGeom>
          <a:noFill/>
        </p:spPr>
        <p:txBody>
          <a:bodyPr wrap="none" rtlCol="0">
            <a:spAutoFit/>
          </a:bodyPr>
          <a:lstStyle/>
          <a:p>
            <a:r>
              <a:rPr kumimoji="1" lang="en-US" altLang="ja-JP" dirty="0"/>
              <a:t>N</a:t>
            </a:r>
            <a:endParaRPr kumimoji="1" lang="ja-JP" altLang="en-US" dirty="0"/>
          </a:p>
        </p:txBody>
      </p:sp>
      <p:sp>
        <p:nvSpPr>
          <p:cNvPr id="6" name="テキスト ボックス 5"/>
          <p:cNvSpPr txBox="1"/>
          <p:nvPr/>
        </p:nvSpPr>
        <p:spPr>
          <a:xfrm>
            <a:off x="5841743" y="1494076"/>
            <a:ext cx="2949846" cy="2031325"/>
          </a:xfrm>
          <a:prstGeom prst="rect">
            <a:avLst/>
          </a:prstGeom>
          <a:noFill/>
        </p:spPr>
        <p:txBody>
          <a:bodyPr wrap="none" rtlCol="0">
            <a:spAutoFit/>
          </a:bodyPr>
          <a:lstStyle/>
          <a:p>
            <a:r>
              <a:rPr kumimoji="1" lang="en-US" altLang="ja-JP" dirty="0"/>
              <a:t>High intensity </a:t>
            </a:r>
            <a:r>
              <a:rPr kumimoji="1" lang="en-US" altLang="ja-JP" dirty="0" err="1"/>
              <a:t>muon</a:t>
            </a:r>
            <a:r>
              <a:rPr kumimoji="1" lang="en-US" altLang="ja-JP" dirty="0"/>
              <a:t> (10</a:t>
            </a:r>
            <a:r>
              <a:rPr kumimoji="1" lang="en-US" altLang="ja-JP" baseline="30000" dirty="0"/>
              <a:t>8</a:t>
            </a:r>
            <a:r>
              <a:rPr kumimoji="1" lang="en-US" altLang="ja-JP" dirty="0"/>
              <a:t>/s)</a:t>
            </a:r>
          </a:p>
          <a:p>
            <a:r>
              <a:rPr lang="en-US" altLang="ja-JP" dirty="0"/>
              <a:t>Is available. </a:t>
            </a:r>
            <a:endParaRPr kumimoji="1" lang="en-US" altLang="ja-JP" dirty="0"/>
          </a:p>
          <a:p>
            <a:endParaRPr kumimoji="1" lang="en-US" altLang="ja-JP" dirty="0"/>
          </a:p>
          <a:p>
            <a:endParaRPr lang="en-US" altLang="ja-JP" dirty="0"/>
          </a:p>
          <a:p>
            <a:r>
              <a:rPr kumimoji="1" lang="en-US" altLang="ja-JP" dirty="0"/>
              <a:t>Recently KEK Executive </a:t>
            </a:r>
          </a:p>
          <a:p>
            <a:r>
              <a:rPr lang="en-US" altLang="ja-JP" dirty="0"/>
              <a:t>selected  this project as a</a:t>
            </a:r>
          </a:p>
          <a:p>
            <a:r>
              <a:rPr lang="en-US" altLang="ja-JP" dirty="0"/>
              <a:t>one of the highest priority.</a:t>
            </a:r>
            <a:endParaRPr kumimoji="1" lang="ja-JP" altLang="en-US"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四角形: 角を丸くする 14"/>
          <p:cNvSpPr>
            <a:spLocks noChangeAspect="1"/>
          </p:cNvSpPr>
          <p:nvPr/>
        </p:nvSpPr>
        <p:spPr>
          <a:xfrm>
            <a:off x="-1" y="-1"/>
            <a:ext cx="9144001" cy="6862989"/>
          </a:xfrm>
          <a:prstGeom prst="roundRect">
            <a:avLst>
              <a:gd name="adj" fmla="val 0"/>
            </a:avLst>
          </a:prstGeom>
          <a:blipFill>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3" name="左矢印 12"/>
          <p:cNvSpPr/>
          <p:nvPr/>
        </p:nvSpPr>
        <p:spPr>
          <a:xfrm rot="21206563">
            <a:off x="4002668" y="2166041"/>
            <a:ext cx="3105320" cy="1673696"/>
          </a:xfrm>
          <a:prstGeom prst="leftArrow">
            <a:avLst/>
          </a:prstGeom>
          <a:scene3d>
            <a:camera prst="isometricTopUp">
              <a:rot lat="20190874" lon="3756289" rev="5623321"/>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sz="4800" dirty="0"/>
              <a:t>branch</a:t>
            </a:r>
          </a:p>
        </p:txBody>
      </p:sp>
      <p:sp>
        <p:nvSpPr>
          <p:cNvPr id="12" name="左矢印 11"/>
          <p:cNvSpPr/>
          <p:nvPr/>
        </p:nvSpPr>
        <p:spPr>
          <a:xfrm rot="250309">
            <a:off x="1308266" y="1796686"/>
            <a:ext cx="5367971" cy="1673696"/>
          </a:xfrm>
          <a:prstGeom prst="leftArrow">
            <a:avLst/>
          </a:prstGeom>
          <a:scene3d>
            <a:camera prst="isometricTopUp">
              <a:rot lat="19208655" lon="18204191" rev="432541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ja-JP" sz="4800" dirty="0"/>
              <a:t>surface </a:t>
            </a:r>
            <a:r>
              <a:rPr lang="en-US" altLang="ja-JP" sz="4800" dirty="0" err="1"/>
              <a:t>muon</a:t>
            </a:r>
            <a:endParaRPr kumimoji="1" lang="ja-JP" altLang="en-US" sz="4800" dirty="0"/>
          </a:p>
        </p:txBody>
      </p:sp>
      <p:sp>
        <p:nvSpPr>
          <p:cNvPr id="15" name="左矢印 14"/>
          <p:cNvSpPr/>
          <p:nvPr/>
        </p:nvSpPr>
        <p:spPr>
          <a:xfrm rot="250309">
            <a:off x="-411851" y="3147726"/>
            <a:ext cx="3024079" cy="1673696"/>
          </a:xfrm>
          <a:prstGeom prst="leftArrow">
            <a:avLst/>
          </a:prstGeom>
          <a:solidFill>
            <a:srgbClr val="FF0000"/>
          </a:solidFill>
          <a:scene3d>
            <a:camera prst="isometricTopUp">
              <a:rot lat="19208655" lon="18204191" rev="432541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ja-JP" sz="4000" dirty="0"/>
              <a:t>mu LINAC</a:t>
            </a:r>
            <a:endParaRPr kumimoji="1" lang="ja-JP" altLang="en-US" sz="4000" dirty="0"/>
          </a:p>
        </p:txBody>
      </p:sp>
      <p:sp>
        <p:nvSpPr>
          <p:cNvPr id="16" name="テキスト ボックス 15"/>
          <p:cNvSpPr txBox="1"/>
          <p:nvPr/>
        </p:nvSpPr>
        <p:spPr>
          <a:xfrm>
            <a:off x="4835196" y="3663419"/>
            <a:ext cx="3436007" cy="830997"/>
          </a:xfrm>
          <a:prstGeom prst="rect">
            <a:avLst/>
          </a:prstGeom>
          <a:noFill/>
        </p:spPr>
        <p:txBody>
          <a:bodyPr wrap="none" rtlCol="0">
            <a:spAutoFit/>
          </a:bodyPr>
          <a:lstStyle/>
          <a:p>
            <a:r>
              <a:rPr kumimoji="1" lang="en-US" altLang="ja-JP" sz="2400" dirty="0" err="1">
                <a:solidFill>
                  <a:schemeClr val="bg1"/>
                </a:solidFill>
              </a:rPr>
              <a:t>MuSEUM</a:t>
            </a:r>
            <a:r>
              <a:rPr kumimoji="1" lang="en-US" altLang="ja-JP" sz="2400" dirty="0">
                <a:solidFill>
                  <a:schemeClr val="bg1"/>
                </a:solidFill>
              </a:rPr>
              <a:t> (Mu-HFS, </a:t>
            </a:r>
            <a:r>
              <a:rPr kumimoji="1" lang="en-US" altLang="ja-JP" sz="2400" dirty="0" err="1">
                <a:solidFill>
                  <a:schemeClr val="bg1"/>
                </a:solidFill>
              </a:rPr>
              <a:t>μ</a:t>
            </a:r>
            <a:r>
              <a:rPr kumimoji="1" lang="en-US" altLang="ja-JP" sz="2400" baseline="-25000" dirty="0" err="1">
                <a:solidFill>
                  <a:schemeClr val="bg1"/>
                </a:solidFill>
              </a:rPr>
              <a:t>μ</a:t>
            </a:r>
            <a:r>
              <a:rPr kumimoji="1" lang="en-US" altLang="ja-JP" sz="2400" dirty="0">
                <a:solidFill>
                  <a:schemeClr val="bg1"/>
                </a:solidFill>
              </a:rPr>
              <a:t>/</a:t>
            </a:r>
            <a:r>
              <a:rPr lang="en-US" altLang="ja-JP" sz="2400" dirty="0" err="1">
                <a:solidFill>
                  <a:schemeClr val="bg1"/>
                </a:solidFill>
              </a:rPr>
              <a:t>μ</a:t>
            </a:r>
            <a:r>
              <a:rPr lang="en-US" altLang="ja-JP" sz="2400" baseline="-25000" dirty="0" err="1">
                <a:solidFill>
                  <a:schemeClr val="bg1"/>
                </a:solidFill>
              </a:rPr>
              <a:t>p</a:t>
            </a:r>
            <a:r>
              <a:rPr kumimoji="1" lang="en-US" altLang="ja-JP" sz="2400" dirty="0">
                <a:solidFill>
                  <a:schemeClr val="bg1"/>
                </a:solidFill>
              </a:rPr>
              <a:t>)</a:t>
            </a:r>
          </a:p>
          <a:p>
            <a:r>
              <a:rPr lang="en-US" altLang="ja-JP" sz="2400" dirty="0" err="1">
                <a:solidFill>
                  <a:schemeClr val="bg1"/>
                </a:solidFill>
              </a:rPr>
              <a:t>DeeMe</a:t>
            </a:r>
            <a:r>
              <a:rPr lang="en-US" altLang="ja-JP" sz="2400" dirty="0">
                <a:solidFill>
                  <a:schemeClr val="bg1"/>
                </a:solidFill>
              </a:rPr>
              <a:t> (mu-e conv.)</a:t>
            </a:r>
            <a:endParaRPr kumimoji="1" lang="ja-JP" altLang="en-US" sz="2400" dirty="0">
              <a:solidFill>
                <a:schemeClr val="bg1"/>
              </a:solidFill>
            </a:endParaRPr>
          </a:p>
        </p:txBody>
      </p:sp>
      <p:sp>
        <p:nvSpPr>
          <p:cNvPr id="8" name="日付プレースホルダ 7"/>
          <p:cNvSpPr>
            <a:spLocks noGrp="1"/>
          </p:cNvSpPr>
          <p:nvPr>
            <p:ph type="dt" sz="half" idx="10"/>
          </p:nvPr>
        </p:nvSpPr>
        <p:spPr/>
        <p:txBody>
          <a:bodyPr/>
          <a:lstStyle/>
          <a:p>
            <a:pPr>
              <a:defRPr/>
            </a:pPr>
            <a:fld id="{E41B1816-82E9-4827-B652-26DED95844BE}" type="datetime1">
              <a:rPr lang="ja-JP" altLang="en-US" smtClean="0"/>
              <a:t>2017/9/17</a:t>
            </a:fld>
            <a:endParaRPr lang="ja-JP" altLang="en-US"/>
          </a:p>
        </p:txBody>
      </p:sp>
      <p:sp>
        <p:nvSpPr>
          <p:cNvPr id="9" name="フッター プレースホルダ 8"/>
          <p:cNvSpPr>
            <a:spLocks noGrp="1"/>
          </p:cNvSpPr>
          <p:nvPr>
            <p:ph type="ftr" sz="quarter" idx="11"/>
          </p:nvPr>
        </p:nvSpPr>
        <p:spPr/>
        <p:txBody>
          <a:bodyPr/>
          <a:lstStyle/>
          <a:p>
            <a:pPr>
              <a:defRPr/>
            </a:pPr>
            <a:r>
              <a:rPr lang="en-US" altLang="ja-JP"/>
              <a:t>Seoul U. Seminer</a:t>
            </a:r>
            <a:endParaRPr lang="ja-JP" altLang="en-US"/>
          </a:p>
        </p:txBody>
      </p:sp>
    </p:spTree>
    <p:extLst>
      <p:ext uri="{BB962C8B-B14F-4D97-AF65-F5344CB8AC3E}">
        <p14:creationId xmlns:p14="http://schemas.microsoft.com/office/powerpoint/2010/main" val="1957841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2" grpId="0" animBg="1"/>
      <p:bldP spid="15" grpId="0" animBg="1"/>
      <p:bldP spid="1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Shape 64"/>
          <p:cNvSpPr>
            <a:spLocks noGrp="1"/>
          </p:cNvSpPr>
          <p:nvPr>
            <p:ph type="title"/>
          </p:nvPr>
        </p:nvSpPr>
        <p:spPr>
          <a:xfrm>
            <a:off x="457200" y="274638"/>
            <a:ext cx="8229600" cy="778098"/>
          </a:xfrm>
          <a:prstGeom prst="rect">
            <a:avLst/>
          </a:prstGeom>
        </p:spPr>
        <p:txBody>
          <a:bodyPr/>
          <a:lstStyle/>
          <a:p>
            <a:pPr lvl="0">
              <a:defRPr sz="1800">
                <a:solidFill>
                  <a:srgbClr val="000000"/>
                </a:solidFill>
              </a:defRPr>
            </a:pPr>
            <a:r>
              <a:rPr lang="en-US" sz="3800" dirty="0"/>
              <a:t> </a:t>
            </a:r>
            <a:endParaRPr sz="3800" dirty="0"/>
          </a:p>
        </p:txBody>
      </p:sp>
      <p:pic>
        <p:nvPicPr>
          <p:cNvPr id="5" name="図 4" descr="MuHFS_Stype_20141213.007.jpg"/>
          <p:cNvPicPr>
            <a:picLocks noChangeAspect="1"/>
          </p:cNvPicPr>
          <p:nvPr/>
        </p:nvPicPr>
        <p:blipFill rotWithShape="1">
          <a:blip r:embed="rId3" cstate="print">
            <a:extLst>
              <a:ext uri="{28A0092B-C50C-407E-A947-70E740481C1C}">
                <a14:useLocalDpi xmlns:a14="http://schemas.microsoft.com/office/drawing/2010/main" val="0"/>
              </a:ext>
            </a:extLst>
          </a:blip>
          <a:srcRect t="14263" b="6334"/>
          <a:stretch/>
        </p:blipFill>
        <p:spPr>
          <a:xfrm>
            <a:off x="0" y="1268760"/>
            <a:ext cx="9144000" cy="5445522"/>
          </a:xfrm>
          <a:prstGeom prst="rect">
            <a:avLst/>
          </a:prstGeom>
        </p:spPr>
      </p:pic>
      <p:sp>
        <p:nvSpPr>
          <p:cNvPr id="24" name="タイトル 1"/>
          <p:cNvSpPr txBox="1">
            <a:spLocks/>
          </p:cNvSpPr>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kumimoji="1" sz="4400" kern="1200">
                <a:solidFill>
                  <a:schemeClr val="tx1"/>
                </a:solidFill>
                <a:latin typeface="+mj-lt"/>
                <a:ea typeface="+mj-ea"/>
                <a:cs typeface="+mj-cs"/>
              </a:defRPr>
            </a:lvl1pPr>
            <a:lvl2pPr algn="ctr" rtl="0" fontAlgn="base">
              <a:spcBef>
                <a:spcPct val="0"/>
              </a:spcBef>
              <a:spcAft>
                <a:spcPct val="0"/>
              </a:spcAft>
              <a:defRPr kumimoji="1" sz="4400">
                <a:solidFill>
                  <a:schemeClr val="tx1"/>
                </a:solidFill>
                <a:latin typeface="Calibri" pitchFamily="34" charset="0"/>
                <a:ea typeface="ＭＳ Ｐゴシック" pitchFamily="50" charset="-128"/>
              </a:defRPr>
            </a:lvl2pPr>
            <a:lvl3pPr algn="ctr" rtl="0" fontAlgn="base">
              <a:spcBef>
                <a:spcPct val="0"/>
              </a:spcBef>
              <a:spcAft>
                <a:spcPct val="0"/>
              </a:spcAft>
              <a:defRPr kumimoji="1" sz="4400">
                <a:solidFill>
                  <a:schemeClr val="tx1"/>
                </a:solidFill>
                <a:latin typeface="Calibri" pitchFamily="34" charset="0"/>
                <a:ea typeface="ＭＳ Ｐゴシック" pitchFamily="50" charset="-128"/>
              </a:defRPr>
            </a:lvl3pPr>
            <a:lvl4pPr algn="ctr" rtl="0" fontAlgn="base">
              <a:spcBef>
                <a:spcPct val="0"/>
              </a:spcBef>
              <a:spcAft>
                <a:spcPct val="0"/>
              </a:spcAft>
              <a:defRPr kumimoji="1" sz="4400">
                <a:solidFill>
                  <a:schemeClr val="tx1"/>
                </a:solidFill>
                <a:latin typeface="Calibri" pitchFamily="34" charset="0"/>
                <a:ea typeface="ＭＳ Ｐゴシック" pitchFamily="50" charset="-128"/>
              </a:defRPr>
            </a:lvl4pPr>
            <a:lvl5pPr algn="ctr" rtl="0" fontAlgn="base">
              <a:spcBef>
                <a:spcPct val="0"/>
              </a:spcBef>
              <a:spcAft>
                <a:spcPct val="0"/>
              </a:spcAft>
              <a:defRPr kumimoji="1" sz="4400">
                <a:solidFill>
                  <a:schemeClr val="tx1"/>
                </a:solidFill>
                <a:latin typeface="Calibri" pitchFamily="34" charset="0"/>
                <a:ea typeface="ＭＳ Ｐゴシック" pitchFamily="50" charset="-128"/>
              </a:defRPr>
            </a:lvl5pPr>
            <a:lvl6pPr marL="457200" algn="ctr" rtl="0" fontAlgn="base">
              <a:spcBef>
                <a:spcPct val="0"/>
              </a:spcBef>
              <a:spcAft>
                <a:spcPct val="0"/>
              </a:spcAft>
              <a:defRPr kumimoji="1" sz="4400">
                <a:solidFill>
                  <a:schemeClr val="tx1"/>
                </a:solidFill>
                <a:latin typeface="Calibri" pitchFamily="34" charset="0"/>
                <a:ea typeface="ＭＳ Ｐゴシック" pitchFamily="50" charset="-128"/>
              </a:defRPr>
            </a:lvl6pPr>
            <a:lvl7pPr marL="914400" algn="ctr" rtl="0" fontAlgn="base">
              <a:spcBef>
                <a:spcPct val="0"/>
              </a:spcBef>
              <a:spcAft>
                <a:spcPct val="0"/>
              </a:spcAft>
              <a:defRPr kumimoji="1" sz="4400">
                <a:solidFill>
                  <a:schemeClr val="tx1"/>
                </a:solidFill>
                <a:latin typeface="Calibri" pitchFamily="34" charset="0"/>
                <a:ea typeface="ＭＳ Ｐゴシック" pitchFamily="50"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pitchFamily="50"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pitchFamily="50" charset="-128"/>
              </a:defRPr>
            </a:lvl9pPr>
          </a:lstStyle>
          <a:p>
            <a:r>
              <a:rPr lang="en-US" altLang="ja-JP" sz="3600" dirty="0"/>
              <a:t>Principle of the MuSEUM</a:t>
            </a:r>
            <a:endParaRPr lang="ja-JP" altLang="en-US" sz="3600" dirty="0"/>
          </a:p>
        </p:txBody>
      </p:sp>
    </p:spTree>
    <p:extLst>
      <p:ext uri="{BB962C8B-B14F-4D97-AF65-F5344CB8AC3E}">
        <p14:creationId xmlns:p14="http://schemas.microsoft.com/office/powerpoint/2010/main" val="4074287304"/>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タイトル 3"/>
          <p:cNvSpPr>
            <a:spLocks noGrp="1"/>
          </p:cNvSpPr>
          <p:nvPr>
            <p:ph type="title"/>
          </p:nvPr>
        </p:nvSpPr>
        <p:spPr/>
        <p:txBody>
          <a:bodyPr/>
          <a:lstStyle/>
          <a:p>
            <a:r>
              <a:rPr lang="en-US" altLang="ja-JP" sz="3600" dirty="0"/>
              <a:t>Key Components</a:t>
            </a:r>
            <a:endParaRPr lang="ja-JP" altLang="en-US" sz="3600" dirty="0"/>
          </a:p>
        </p:txBody>
      </p:sp>
      <p:sp>
        <p:nvSpPr>
          <p:cNvPr id="9219" name="テキスト ボックス 4"/>
          <p:cNvSpPr txBox="1">
            <a:spLocks noChangeArrowheads="1"/>
          </p:cNvSpPr>
          <p:nvPr/>
        </p:nvSpPr>
        <p:spPr bwMode="auto">
          <a:xfrm>
            <a:off x="365862" y="1870491"/>
            <a:ext cx="5398466" cy="4031873"/>
          </a:xfrm>
          <a:prstGeom prst="rect">
            <a:avLst/>
          </a:prstGeom>
          <a:noFill/>
          <a:ln w="9525">
            <a:noFill/>
            <a:miter lim="800000"/>
            <a:headEnd/>
            <a:tailEnd/>
          </a:ln>
        </p:spPr>
        <p:txBody>
          <a:bodyPr wrap="none">
            <a:spAutoFit/>
          </a:bodyPr>
          <a:lstStyle/>
          <a:p>
            <a:pPr>
              <a:buFont typeface="Arial" pitchFamily="34" charset="0"/>
              <a:buChar char="•"/>
            </a:pPr>
            <a:r>
              <a:rPr lang="ja-JP" altLang="en-US" sz="3200" dirty="0">
                <a:latin typeface="Calibri" pitchFamily="34" charset="0"/>
              </a:rPr>
              <a:t> </a:t>
            </a:r>
            <a:r>
              <a:rPr lang="en-US" altLang="ja-JP" sz="3200" dirty="0">
                <a:latin typeface="Calibri" pitchFamily="34" charset="0"/>
              </a:rPr>
              <a:t>Intense muon beam line</a:t>
            </a:r>
          </a:p>
          <a:p>
            <a:pPr>
              <a:buFont typeface="Arial" pitchFamily="34" charset="0"/>
              <a:buChar char="•"/>
            </a:pPr>
            <a:r>
              <a:rPr lang="en-US" altLang="ja-JP" sz="3200" dirty="0">
                <a:latin typeface="Calibri" pitchFamily="34" charset="0"/>
              </a:rPr>
              <a:t> Super conducting magnet(HF)</a:t>
            </a:r>
          </a:p>
          <a:p>
            <a:pPr>
              <a:buFont typeface="Arial" pitchFamily="34" charset="0"/>
              <a:buChar char="•"/>
            </a:pPr>
            <a:r>
              <a:rPr lang="en-US" altLang="ja-JP" sz="3200" dirty="0">
                <a:latin typeface="Calibri" pitchFamily="34" charset="0"/>
              </a:rPr>
              <a:t> </a:t>
            </a:r>
            <a:r>
              <a:rPr lang="en-US" altLang="ja-JP" sz="3200" dirty="0" err="1">
                <a:latin typeface="Calibri" pitchFamily="34" charset="0"/>
              </a:rPr>
              <a:t>Permalloy</a:t>
            </a:r>
            <a:r>
              <a:rPr lang="en-US" altLang="ja-JP" sz="3200" dirty="0">
                <a:latin typeface="Calibri" pitchFamily="34" charset="0"/>
              </a:rPr>
              <a:t> magnetic shield(ZF)</a:t>
            </a:r>
          </a:p>
          <a:p>
            <a:pPr>
              <a:buFont typeface="Arial" pitchFamily="34" charset="0"/>
              <a:buChar char="•"/>
            </a:pPr>
            <a:r>
              <a:rPr lang="en-US" altLang="ja-JP" sz="3200" dirty="0">
                <a:latin typeface="Calibri" pitchFamily="34" charset="0"/>
              </a:rPr>
              <a:t> RF</a:t>
            </a:r>
            <a:r>
              <a:rPr lang="ja-JP" altLang="en-US" sz="3200" dirty="0">
                <a:latin typeface="Calibri" pitchFamily="34" charset="0"/>
              </a:rPr>
              <a:t> </a:t>
            </a:r>
            <a:r>
              <a:rPr lang="en-US" altLang="ja-JP" sz="3200" dirty="0">
                <a:latin typeface="Calibri" pitchFamily="34" charset="0"/>
              </a:rPr>
              <a:t>cavity</a:t>
            </a:r>
          </a:p>
          <a:p>
            <a:pPr>
              <a:buFont typeface="Arial" pitchFamily="34" charset="0"/>
              <a:buChar char="•"/>
            </a:pPr>
            <a:r>
              <a:rPr lang="ja-JP" altLang="en-US" sz="3200" dirty="0">
                <a:latin typeface="Calibri" pitchFamily="34" charset="0"/>
              </a:rPr>
              <a:t> </a:t>
            </a:r>
            <a:r>
              <a:rPr lang="en-US" altLang="ja-JP" sz="3200" dirty="0">
                <a:latin typeface="Calibri" pitchFamily="34" charset="0"/>
              </a:rPr>
              <a:t>Kr</a:t>
            </a:r>
            <a:r>
              <a:rPr lang="ja-JP" altLang="en-US" sz="3200" dirty="0">
                <a:latin typeface="Calibri" pitchFamily="34" charset="0"/>
              </a:rPr>
              <a:t> </a:t>
            </a:r>
            <a:r>
              <a:rPr lang="en-US" altLang="ja-JP" sz="3200" dirty="0">
                <a:latin typeface="Calibri" pitchFamily="34" charset="0"/>
              </a:rPr>
              <a:t>chamber and gas handling</a:t>
            </a:r>
          </a:p>
          <a:p>
            <a:pPr>
              <a:buFont typeface="Arial" pitchFamily="34" charset="0"/>
              <a:buChar char="•"/>
            </a:pPr>
            <a:r>
              <a:rPr lang="ja-JP" altLang="en-US" sz="3200" dirty="0">
                <a:latin typeface="Calibri" pitchFamily="34" charset="0"/>
              </a:rPr>
              <a:t> </a:t>
            </a:r>
            <a:r>
              <a:rPr lang="en-US" altLang="ja-JP" sz="3200" dirty="0">
                <a:latin typeface="Calibri" pitchFamily="34" charset="0"/>
              </a:rPr>
              <a:t>Positron detector</a:t>
            </a:r>
          </a:p>
          <a:p>
            <a:pPr>
              <a:buFont typeface="Arial" pitchFamily="34" charset="0"/>
              <a:buChar char="•"/>
            </a:pPr>
            <a:r>
              <a:rPr lang="ja-JP" altLang="en-US" sz="3200" dirty="0">
                <a:latin typeface="Calibri" pitchFamily="34" charset="0"/>
              </a:rPr>
              <a:t> </a:t>
            </a:r>
            <a:r>
              <a:rPr lang="en-US" altLang="ja-JP" sz="3200" dirty="0">
                <a:latin typeface="Calibri" pitchFamily="34" charset="0"/>
              </a:rPr>
              <a:t>Beam profile monitors</a:t>
            </a:r>
          </a:p>
          <a:p>
            <a:pPr>
              <a:buFont typeface="Arial" pitchFamily="34" charset="0"/>
              <a:buChar char="•"/>
            </a:pPr>
            <a:r>
              <a:rPr lang="en-US" altLang="ja-JP" sz="3200" dirty="0">
                <a:latin typeface="Calibri" pitchFamily="34" charset="0"/>
              </a:rPr>
              <a:t> Systematic error study</a:t>
            </a:r>
          </a:p>
        </p:txBody>
      </p:sp>
      <p:sp>
        <p:nvSpPr>
          <p:cNvPr id="8" name="テキスト ボックス 7"/>
          <p:cNvSpPr txBox="1"/>
          <p:nvPr/>
        </p:nvSpPr>
        <p:spPr>
          <a:xfrm>
            <a:off x="5766172" y="1973411"/>
            <a:ext cx="1938338" cy="369888"/>
          </a:xfrm>
          <a:prstGeom prst="rect">
            <a:avLst/>
          </a:prstGeom>
          <a:solidFill>
            <a:schemeClr val="bg1"/>
          </a:solidFill>
          <a:effectLst>
            <a:outerShdw blurRad="50800" dist="38100" dir="2700000" algn="tl" rotWithShape="0">
              <a:prstClr val="black">
                <a:alpha val="40000"/>
              </a:prstClr>
            </a:outerShdw>
          </a:effectLst>
        </p:spPr>
        <p:txBody>
          <a:bodyPr wrap="none">
            <a:spAutoFit/>
          </a:bodyPr>
          <a:lstStyle/>
          <a:p>
            <a:pPr fontAlgn="auto">
              <a:spcBef>
                <a:spcPts val="0"/>
              </a:spcBef>
              <a:spcAft>
                <a:spcPts val="0"/>
              </a:spcAft>
              <a:defRPr/>
            </a:pPr>
            <a:r>
              <a:rPr lang="en-US" altLang="ja-JP" dirty="0">
                <a:latin typeface="+mn-lt"/>
                <a:ea typeface="+mn-ea"/>
              </a:rPr>
              <a:t>Kawamura ,Toyoda</a:t>
            </a:r>
            <a:endParaRPr lang="ja-JP" altLang="en-US" dirty="0">
              <a:latin typeface="+mn-lt"/>
              <a:ea typeface="+mn-ea"/>
            </a:endParaRPr>
          </a:p>
        </p:txBody>
      </p:sp>
      <p:sp>
        <p:nvSpPr>
          <p:cNvPr id="9" name="テキスト ボックス 8"/>
          <p:cNvSpPr txBox="1"/>
          <p:nvPr/>
        </p:nvSpPr>
        <p:spPr>
          <a:xfrm>
            <a:off x="5804272" y="4419700"/>
            <a:ext cx="2914650" cy="369888"/>
          </a:xfrm>
          <a:prstGeom prst="rect">
            <a:avLst/>
          </a:prstGeom>
          <a:solidFill>
            <a:schemeClr val="bg1"/>
          </a:solidFill>
          <a:effectLst>
            <a:outerShdw blurRad="50800" dist="38100" dir="2700000" algn="tl" rotWithShape="0">
              <a:prstClr val="black">
                <a:alpha val="40000"/>
              </a:prstClr>
            </a:outerShdw>
          </a:effectLst>
        </p:spPr>
        <p:txBody>
          <a:bodyPr>
            <a:spAutoFit/>
          </a:bodyPr>
          <a:lstStyle/>
          <a:p>
            <a:pPr fontAlgn="auto">
              <a:spcBef>
                <a:spcPts val="0"/>
              </a:spcBef>
              <a:spcAft>
                <a:spcPts val="0"/>
              </a:spcAft>
              <a:defRPr/>
            </a:pPr>
            <a:r>
              <a:rPr lang="en-US" altLang="ja-JP" dirty="0">
                <a:latin typeface="+mn-lt"/>
                <a:ea typeface="+mn-ea"/>
              </a:rPr>
              <a:t>Kanda,  </a:t>
            </a:r>
            <a:r>
              <a:rPr lang="en-US" altLang="ja-JP" dirty="0" err="1">
                <a:latin typeface="+mn-lt"/>
                <a:ea typeface="+mn-ea"/>
              </a:rPr>
              <a:t>Fukao</a:t>
            </a:r>
            <a:r>
              <a:rPr lang="en-US" altLang="ja-JP" dirty="0">
                <a:latin typeface="+mn-lt"/>
                <a:ea typeface="+mn-ea"/>
              </a:rPr>
              <a:t>,  </a:t>
            </a:r>
            <a:r>
              <a:rPr lang="en-US" altLang="ja-JP" dirty="0" err="1">
                <a:latin typeface="+mn-lt"/>
                <a:ea typeface="+mn-ea"/>
              </a:rPr>
              <a:t>Mibe</a:t>
            </a:r>
            <a:r>
              <a:rPr lang="en-US" altLang="ja-JP" dirty="0">
                <a:latin typeface="+mn-lt"/>
                <a:ea typeface="+mn-ea"/>
              </a:rPr>
              <a:t>, Kojima</a:t>
            </a:r>
            <a:endParaRPr lang="ja-JP" altLang="en-US" dirty="0">
              <a:latin typeface="+mn-lt"/>
              <a:ea typeface="+mn-ea"/>
            </a:endParaRPr>
          </a:p>
        </p:txBody>
      </p:sp>
      <p:sp>
        <p:nvSpPr>
          <p:cNvPr id="10" name="テキスト ボックス 9"/>
          <p:cNvSpPr txBox="1"/>
          <p:nvPr/>
        </p:nvSpPr>
        <p:spPr>
          <a:xfrm>
            <a:off x="5804272" y="4871695"/>
            <a:ext cx="2724918" cy="369332"/>
          </a:xfrm>
          <a:prstGeom prst="rect">
            <a:avLst/>
          </a:prstGeom>
          <a:solidFill>
            <a:schemeClr val="bg1"/>
          </a:solidFill>
          <a:effectLst>
            <a:outerShdw blurRad="50800" dist="38100" dir="2700000" algn="tl" rotWithShape="0">
              <a:prstClr val="black">
                <a:alpha val="40000"/>
              </a:prstClr>
            </a:outerShdw>
          </a:effectLst>
        </p:spPr>
        <p:txBody>
          <a:bodyPr wrap="square">
            <a:spAutoFit/>
          </a:bodyPr>
          <a:lstStyle/>
          <a:p>
            <a:pPr fontAlgn="auto">
              <a:spcBef>
                <a:spcPts val="0"/>
              </a:spcBef>
              <a:spcAft>
                <a:spcPts val="0"/>
              </a:spcAft>
              <a:defRPr/>
            </a:pPr>
            <a:r>
              <a:rPr lang="en-US" altLang="ja-JP" dirty="0">
                <a:latin typeface="+mn-lt"/>
                <a:ea typeface="+mn-ea"/>
              </a:rPr>
              <a:t>Ueno, Kanda,</a:t>
            </a:r>
            <a:r>
              <a:rPr lang="ja-JP" altLang="en-US" dirty="0">
                <a:latin typeface="+mn-lt"/>
                <a:ea typeface="+mn-ea"/>
              </a:rPr>
              <a:t> </a:t>
            </a:r>
            <a:r>
              <a:rPr lang="en-US" altLang="ja-JP" dirty="0">
                <a:latin typeface="+mn-lt"/>
                <a:ea typeface="+mn-ea"/>
              </a:rPr>
              <a:t>Toyoda, Ito</a:t>
            </a:r>
            <a:endParaRPr lang="ja-JP" altLang="en-US" dirty="0">
              <a:latin typeface="+mn-lt"/>
              <a:ea typeface="+mn-ea"/>
            </a:endParaRPr>
          </a:p>
        </p:txBody>
      </p:sp>
      <p:sp>
        <p:nvSpPr>
          <p:cNvPr id="11" name="テキスト ボックス 10"/>
          <p:cNvSpPr txBox="1"/>
          <p:nvPr/>
        </p:nvSpPr>
        <p:spPr>
          <a:xfrm>
            <a:off x="5804272" y="3940047"/>
            <a:ext cx="2300630" cy="369332"/>
          </a:xfrm>
          <a:prstGeom prst="rect">
            <a:avLst/>
          </a:prstGeom>
          <a:solidFill>
            <a:schemeClr val="bg1"/>
          </a:solidFill>
          <a:effectLst>
            <a:outerShdw blurRad="50800" dist="38100" dir="2700000" algn="tl" rotWithShape="0">
              <a:prstClr val="black">
                <a:alpha val="40000"/>
              </a:prstClr>
            </a:outerShdw>
          </a:effectLst>
        </p:spPr>
        <p:txBody>
          <a:bodyPr wrap="none">
            <a:spAutoFit/>
          </a:bodyPr>
          <a:lstStyle/>
          <a:p>
            <a:pPr fontAlgn="auto">
              <a:spcBef>
                <a:spcPts val="0"/>
              </a:spcBef>
              <a:spcAft>
                <a:spcPts val="0"/>
              </a:spcAft>
              <a:defRPr/>
            </a:pPr>
            <a:r>
              <a:rPr lang="en-US" altLang="ja-JP" dirty="0">
                <a:latin typeface="+mn-lt"/>
                <a:ea typeface="+mn-ea"/>
              </a:rPr>
              <a:t>Tanaka, Torii,  Strasser</a:t>
            </a:r>
            <a:endParaRPr lang="ja-JP" altLang="en-US" dirty="0">
              <a:latin typeface="+mn-lt"/>
              <a:ea typeface="+mn-ea"/>
            </a:endParaRPr>
          </a:p>
        </p:txBody>
      </p:sp>
      <p:sp>
        <p:nvSpPr>
          <p:cNvPr id="12" name="テキスト ボックス 11"/>
          <p:cNvSpPr txBox="1"/>
          <p:nvPr/>
        </p:nvSpPr>
        <p:spPr>
          <a:xfrm>
            <a:off x="5800643" y="3434190"/>
            <a:ext cx="2594300" cy="369332"/>
          </a:xfrm>
          <a:prstGeom prst="rect">
            <a:avLst/>
          </a:prstGeom>
          <a:solidFill>
            <a:schemeClr val="bg1"/>
          </a:solidFill>
          <a:effectLst>
            <a:outerShdw blurRad="50800" dist="38100" dir="2700000" algn="tl" rotWithShape="0">
              <a:prstClr val="black">
                <a:alpha val="40000"/>
              </a:prstClr>
            </a:outerShdw>
          </a:effectLst>
        </p:spPr>
        <p:txBody>
          <a:bodyPr wrap="none">
            <a:spAutoFit/>
          </a:bodyPr>
          <a:lstStyle/>
          <a:p>
            <a:pPr fontAlgn="auto">
              <a:spcBef>
                <a:spcPts val="0"/>
              </a:spcBef>
              <a:spcAft>
                <a:spcPts val="0"/>
              </a:spcAft>
              <a:defRPr/>
            </a:pPr>
            <a:r>
              <a:rPr lang="en-US" altLang="ja-JP" dirty="0">
                <a:latin typeface="+mn-lt"/>
                <a:ea typeface="+mn-ea"/>
              </a:rPr>
              <a:t>Tanaka, Matsuda, Yoshida</a:t>
            </a:r>
            <a:endParaRPr lang="ja-JP" altLang="en-US" dirty="0">
              <a:latin typeface="+mn-lt"/>
              <a:ea typeface="+mn-ea"/>
            </a:endParaRPr>
          </a:p>
        </p:txBody>
      </p:sp>
      <p:sp>
        <p:nvSpPr>
          <p:cNvPr id="13" name="テキスト ボックス 12"/>
          <p:cNvSpPr txBox="1"/>
          <p:nvPr/>
        </p:nvSpPr>
        <p:spPr>
          <a:xfrm>
            <a:off x="5766172" y="2479824"/>
            <a:ext cx="3153026" cy="369332"/>
          </a:xfrm>
          <a:prstGeom prst="rect">
            <a:avLst/>
          </a:prstGeom>
          <a:solidFill>
            <a:schemeClr val="bg1"/>
          </a:solidFill>
          <a:effectLst>
            <a:outerShdw blurRad="50800" dist="38100" dir="2700000" algn="tl" rotWithShape="0">
              <a:prstClr val="black">
                <a:alpha val="40000"/>
              </a:prstClr>
            </a:outerShdw>
          </a:effectLst>
        </p:spPr>
        <p:txBody>
          <a:bodyPr wrap="none">
            <a:spAutoFit/>
          </a:bodyPr>
          <a:lstStyle/>
          <a:p>
            <a:pPr fontAlgn="auto">
              <a:spcBef>
                <a:spcPts val="0"/>
              </a:spcBef>
              <a:spcAft>
                <a:spcPts val="0"/>
              </a:spcAft>
              <a:defRPr/>
            </a:pPr>
            <a:r>
              <a:rPr lang="en-US" altLang="ja-JP" dirty="0">
                <a:latin typeface="+mn-lt"/>
                <a:ea typeface="+mn-ea"/>
              </a:rPr>
              <a:t>Sasaki,  </a:t>
            </a:r>
            <a:r>
              <a:rPr lang="en-US" altLang="ja-JP" dirty="0" err="1">
                <a:latin typeface="+mn-lt"/>
                <a:ea typeface="+mn-ea"/>
              </a:rPr>
              <a:t>Mizutani</a:t>
            </a:r>
            <a:r>
              <a:rPr lang="en-US" altLang="ja-JP" dirty="0">
                <a:latin typeface="+mn-lt"/>
                <a:ea typeface="+mn-ea"/>
              </a:rPr>
              <a:t>, Higashi, Ueno</a:t>
            </a:r>
            <a:endParaRPr lang="ja-JP" altLang="en-US" dirty="0">
              <a:latin typeface="+mn-lt"/>
              <a:ea typeface="+mn-ea"/>
            </a:endParaRPr>
          </a:p>
        </p:txBody>
      </p:sp>
      <p:sp>
        <p:nvSpPr>
          <p:cNvPr id="2" name="日付プレースホルダー 1"/>
          <p:cNvSpPr>
            <a:spLocks noGrp="1"/>
          </p:cNvSpPr>
          <p:nvPr>
            <p:ph type="dt" sz="quarter" idx="10"/>
          </p:nvPr>
        </p:nvSpPr>
        <p:spPr/>
        <p:txBody>
          <a:bodyPr/>
          <a:lstStyle/>
          <a:p>
            <a:pPr>
              <a:defRPr/>
            </a:pPr>
            <a:fld id="{82F74FBC-C987-4100-856A-70207D165BAB}" type="datetime1">
              <a:rPr lang="ja-JP" altLang="en-US" smtClean="0"/>
              <a:pPr>
                <a:defRPr/>
              </a:pPr>
              <a:t>2017/9/18</a:t>
            </a:fld>
            <a:endParaRPr lang="ja-JP" altLang="en-US"/>
          </a:p>
        </p:txBody>
      </p:sp>
      <p:sp>
        <p:nvSpPr>
          <p:cNvPr id="3" name="フッター プレースホルダー 2"/>
          <p:cNvSpPr>
            <a:spLocks noGrp="1"/>
          </p:cNvSpPr>
          <p:nvPr>
            <p:ph type="ftr" sz="quarter" idx="11"/>
          </p:nvPr>
        </p:nvSpPr>
        <p:spPr/>
        <p:txBody>
          <a:bodyPr/>
          <a:lstStyle/>
          <a:p>
            <a:pPr>
              <a:defRPr/>
            </a:pPr>
            <a:r>
              <a:rPr lang="en-US" altLang="zh-CN"/>
              <a:t>Informal Lecture</a:t>
            </a:r>
            <a:endParaRPr lang="ja-JP" altLang="en-US"/>
          </a:p>
        </p:txBody>
      </p:sp>
      <p:sp>
        <p:nvSpPr>
          <p:cNvPr id="14" name="テキスト ボックス 13"/>
          <p:cNvSpPr txBox="1"/>
          <p:nvPr/>
        </p:nvSpPr>
        <p:spPr>
          <a:xfrm>
            <a:off x="5804272" y="5351348"/>
            <a:ext cx="2189830" cy="369332"/>
          </a:xfrm>
          <a:prstGeom prst="rect">
            <a:avLst/>
          </a:prstGeom>
          <a:solidFill>
            <a:schemeClr val="bg1"/>
          </a:solidFill>
          <a:effectLst>
            <a:outerShdw blurRad="50800" dist="38100" dir="2700000" algn="tl" rotWithShape="0">
              <a:prstClr val="black">
                <a:alpha val="40000"/>
              </a:prstClr>
            </a:outerShdw>
          </a:effectLst>
        </p:spPr>
        <p:txBody>
          <a:bodyPr wrap="none">
            <a:spAutoFit/>
          </a:bodyPr>
          <a:lstStyle/>
          <a:p>
            <a:pPr fontAlgn="auto">
              <a:spcBef>
                <a:spcPts val="0"/>
              </a:spcBef>
              <a:spcAft>
                <a:spcPts val="0"/>
              </a:spcAft>
              <a:defRPr/>
            </a:pPr>
            <a:r>
              <a:rPr lang="en-US" altLang="ja-JP" dirty="0">
                <a:latin typeface="+mn-lt"/>
                <a:ea typeface="+mn-ea"/>
              </a:rPr>
              <a:t>Tanaka, Kanda, Ishida</a:t>
            </a:r>
            <a:endParaRPr lang="ja-JP" altLang="en-US" dirty="0">
              <a:latin typeface="+mn-lt"/>
              <a:ea typeface="+mn-ea"/>
            </a:endParaRPr>
          </a:p>
        </p:txBody>
      </p:sp>
      <p:sp>
        <p:nvSpPr>
          <p:cNvPr id="15" name="テキスト ボックス 14"/>
          <p:cNvSpPr txBox="1"/>
          <p:nvPr/>
        </p:nvSpPr>
        <p:spPr>
          <a:xfrm>
            <a:off x="5802198" y="2970109"/>
            <a:ext cx="2141740" cy="369332"/>
          </a:xfrm>
          <a:prstGeom prst="rect">
            <a:avLst/>
          </a:prstGeom>
          <a:solidFill>
            <a:schemeClr val="bg1"/>
          </a:solidFill>
          <a:effectLst>
            <a:outerShdw blurRad="50800" dist="38100" dir="2700000" algn="tl" rotWithShape="0">
              <a:prstClr val="black">
                <a:alpha val="40000"/>
              </a:prstClr>
            </a:outerShdw>
          </a:effectLst>
        </p:spPr>
        <p:txBody>
          <a:bodyPr wrap="none">
            <a:spAutoFit/>
          </a:bodyPr>
          <a:lstStyle/>
          <a:p>
            <a:pPr fontAlgn="auto">
              <a:spcBef>
                <a:spcPts val="0"/>
              </a:spcBef>
              <a:spcAft>
                <a:spcPts val="0"/>
              </a:spcAft>
              <a:defRPr/>
            </a:pPr>
            <a:r>
              <a:rPr lang="en-US" altLang="ja-JP" dirty="0">
                <a:latin typeface="+mn-lt"/>
                <a:ea typeface="+mn-ea"/>
              </a:rPr>
              <a:t>Tanaka, Kanda, Ueno</a:t>
            </a:r>
            <a:endParaRPr lang="ja-JP" altLang="en-US" dirty="0">
              <a:latin typeface="+mn-lt"/>
              <a:ea typeface="+mn-ea"/>
            </a:endParaRPr>
          </a:p>
        </p:txBody>
      </p:sp>
    </p:spTree>
    <p:extLst>
      <p:ext uri="{BB962C8B-B14F-4D97-AF65-F5344CB8AC3E}">
        <p14:creationId xmlns:p14="http://schemas.microsoft.com/office/powerpoint/2010/main" val="6027461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706090"/>
          </a:xfrm>
        </p:spPr>
        <p:txBody>
          <a:bodyPr/>
          <a:lstStyle/>
          <a:p>
            <a:r>
              <a:rPr kumimoji="1" lang="en-US" altLang="ja-JP" dirty="0"/>
              <a:t>Contents</a:t>
            </a:r>
            <a:endParaRPr kumimoji="1" lang="ja-JP" altLang="en-US" dirty="0"/>
          </a:p>
        </p:txBody>
      </p:sp>
      <p:sp>
        <p:nvSpPr>
          <p:cNvPr id="3" name="コンテンツ プレースホルダー 2"/>
          <p:cNvSpPr>
            <a:spLocks noGrp="1"/>
          </p:cNvSpPr>
          <p:nvPr>
            <p:ph idx="1"/>
          </p:nvPr>
        </p:nvSpPr>
        <p:spPr>
          <a:xfrm>
            <a:off x="533400" y="998204"/>
            <a:ext cx="8229600" cy="4525963"/>
          </a:xfrm>
        </p:spPr>
        <p:txBody>
          <a:bodyPr/>
          <a:lstStyle/>
          <a:p>
            <a:pPr marL="0" indent="0">
              <a:buNone/>
            </a:pPr>
            <a:endParaRPr lang="en-US" altLang="ja-JP" sz="2400" dirty="0"/>
          </a:p>
          <a:p>
            <a:r>
              <a:rPr lang="en-US" altLang="ja-JP" sz="2400" dirty="0"/>
              <a:t>What is </a:t>
            </a:r>
            <a:r>
              <a:rPr lang="en-US" altLang="ja-JP" sz="2400" dirty="0" err="1"/>
              <a:t>muonium</a:t>
            </a:r>
            <a:r>
              <a:rPr lang="en-US" altLang="ja-JP" sz="2400" dirty="0"/>
              <a:t> ?</a:t>
            </a:r>
          </a:p>
          <a:p>
            <a:r>
              <a:rPr lang="en-US" altLang="ja-JP" sz="2400" dirty="0"/>
              <a:t>Physics motivation of precise measurement of HFS</a:t>
            </a:r>
          </a:p>
          <a:p>
            <a:endParaRPr lang="en-US" altLang="ja-JP" sz="2400" dirty="0"/>
          </a:p>
          <a:p>
            <a:r>
              <a:rPr kumimoji="1" lang="en-US" altLang="ja-JP" sz="2400" dirty="0">
                <a:solidFill>
                  <a:srgbClr val="00B050"/>
                </a:solidFill>
              </a:rPr>
              <a:t>Overview of Experiment at J-PARC MUSE </a:t>
            </a:r>
          </a:p>
          <a:p>
            <a:r>
              <a:rPr lang="en-US" altLang="ja-JP" sz="2400" dirty="0">
                <a:solidFill>
                  <a:srgbClr val="00B050"/>
                </a:solidFill>
              </a:rPr>
              <a:t>Experimental results for zero field measurement</a:t>
            </a:r>
          </a:p>
          <a:p>
            <a:r>
              <a:rPr lang="en-US" altLang="ja-JP" sz="2400" dirty="0">
                <a:solidFill>
                  <a:srgbClr val="00B050"/>
                </a:solidFill>
              </a:rPr>
              <a:t>R &amp;D for High field measurement</a:t>
            </a:r>
          </a:p>
          <a:p>
            <a:pPr marL="0" indent="0">
              <a:buNone/>
            </a:pPr>
            <a:endParaRPr kumimoji="1" lang="en-US" altLang="ja-JP" sz="2400" dirty="0"/>
          </a:p>
        </p:txBody>
      </p:sp>
      <p:sp>
        <p:nvSpPr>
          <p:cNvPr id="4" name="日付プレースホルダー 3"/>
          <p:cNvSpPr>
            <a:spLocks noGrp="1"/>
          </p:cNvSpPr>
          <p:nvPr>
            <p:ph type="dt" sz="half" idx="10"/>
          </p:nvPr>
        </p:nvSpPr>
        <p:spPr/>
        <p:txBody>
          <a:bodyPr/>
          <a:lstStyle/>
          <a:p>
            <a:pPr>
              <a:defRPr/>
            </a:pPr>
            <a:fld id="{A45FBFFF-0732-4D36-B10B-2811E900AAC4}" type="datetime1">
              <a:rPr lang="ja-JP" altLang="en-US" smtClean="0"/>
              <a:t>2017/9/17</a:t>
            </a:fld>
            <a:endParaRPr lang="ja-JP" altLang="en-US"/>
          </a:p>
        </p:txBody>
      </p:sp>
      <p:sp>
        <p:nvSpPr>
          <p:cNvPr id="5" name="フッター プレースホルダー 4"/>
          <p:cNvSpPr>
            <a:spLocks noGrp="1"/>
          </p:cNvSpPr>
          <p:nvPr>
            <p:ph type="ftr" sz="quarter" idx="11"/>
          </p:nvPr>
        </p:nvSpPr>
        <p:spPr/>
        <p:txBody>
          <a:bodyPr/>
          <a:lstStyle/>
          <a:p>
            <a:pPr>
              <a:defRPr/>
            </a:pPr>
            <a:r>
              <a:rPr lang="en-US" altLang="ja-JP"/>
              <a:t>Seoul U. Seminer</a:t>
            </a:r>
            <a:endParaRPr lang="ja-JP" altLang="en-US"/>
          </a:p>
        </p:txBody>
      </p:sp>
    </p:spTree>
    <p:extLst>
      <p:ext uri="{BB962C8B-B14F-4D97-AF65-F5344CB8AC3E}">
        <p14:creationId xmlns:p14="http://schemas.microsoft.com/office/powerpoint/2010/main" val="33092201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51520" y="2492896"/>
            <a:ext cx="8229600" cy="1143000"/>
          </a:xfrm>
        </p:spPr>
        <p:txBody>
          <a:bodyPr/>
          <a:lstStyle/>
          <a:p>
            <a:r>
              <a:rPr lang="en-US" altLang="ja-JP" dirty="0"/>
              <a:t>Zero</a:t>
            </a:r>
            <a:r>
              <a:rPr kumimoji="1" lang="en-US" altLang="ja-JP" dirty="0"/>
              <a:t> Field Experiment</a:t>
            </a:r>
            <a:endParaRPr kumimoji="1" lang="ja-JP" altLang="en-US" dirty="0"/>
          </a:p>
        </p:txBody>
      </p:sp>
      <p:sp>
        <p:nvSpPr>
          <p:cNvPr id="3" name="日付プレースホルダー 2"/>
          <p:cNvSpPr>
            <a:spLocks noGrp="1"/>
          </p:cNvSpPr>
          <p:nvPr>
            <p:ph type="dt" sz="half" idx="10"/>
          </p:nvPr>
        </p:nvSpPr>
        <p:spPr/>
        <p:txBody>
          <a:bodyPr/>
          <a:lstStyle/>
          <a:p>
            <a:pPr>
              <a:defRPr/>
            </a:pPr>
            <a:fld id="{736EFEEE-7925-4289-84B0-11D3D14FC954}" type="datetime1">
              <a:rPr lang="ja-JP" altLang="en-US" smtClean="0"/>
              <a:t>2017/9/17</a:t>
            </a:fld>
            <a:endParaRPr lang="ja-JP" altLang="en-US"/>
          </a:p>
        </p:txBody>
      </p:sp>
      <p:sp>
        <p:nvSpPr>
          <p:cNvPr id="4" name="フッター プレースホルダー 3"/>
          <p:cNvSpPr>
            <a:spLocks noGrp="1"/>
          </p:cNvSpPr>
          <p:nvPr>
            <p:ph type="ftr" sz="quarter" idx="11"/>
          </p:nvPr>
        </p:nvSpPr>
        <p:spPr/>
        <p:txBody>
          <a:bodyPr/>
          <a:lstStyle/>
          <a:p>
            <a:pPr>
              <a:defRPr/>
            </a:pPr>
            <a:r>
              <a:rPr lang="en-US" altLang="ja-JP"/>
              <a:t>Seoul U. Seminer</a:t>
            </a:r>
            <a:endParaRPr lang="ja-JP" altLang="en-US"/>
          </a:p>
        </p:txBody>
      </p:sp>
    </p:spTree>
    <p:extLst>
      <p:ext uri="{BB962C8B-B14F-4D97-AF65-F5344CB8AC3E}">
        <p14:creationId xmlns:p14="http://schemas.microsoft.com/office/powerpoint/2010/main" val="1366910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5262" y="648245"/>
            <a:ext cx="8229600" cy="548507"/>
          </a:xfrm>
        </p:spPr>
        <p:txBody>
          <a:bodyPr/>
          <a:lstStyle/>
          <a:p>
            <a:r>
              <a:rPr kumimoji="1" lang="en-US" altLang="ja-JP" dirty="0"/>
              <a:t>Zero field measurement at D Line</a:t>
            </a:r>
            <a:br>
              <a:rPr kumimoji="1" lang="en-US" altLang="ja-JP" dirty="0"/>
            </a:br>
            <a:r>
              <a:rPr lang="en-US" altLang="ja-JP" sz="2800" dirty="0"/>
              <a:t>Important milestone for HF measurement-</a:t>
            </a:r>
            <a:br>
              <a:rPr lang="en-US" altLang="ja-JP" sz="2800" dirty="0"/>
            </a:br>
            <a:endParaRPr kumimoji="1" lang="ja-JP" altLang="en-US" sz="2800" dirty="0"/>
          </a:p>
        </p:txBody>
      </p:sp>
      <p:sp>
        <p:nvSpPr>
          <p:cNvPr id="4" name="日付プレースホルダー 3"/>
          <p:cNvSpPr>
            <a:spLocks noGrp="1"/>
          </p:cNvSpPr>
          <p:nvPr>
            <p:ph type="dt" sz="half" idx="10"/>
          </p:nvPr>
        </p:nvSpPr>
        <p:spPr/>
        <p:txBody>
          <a:bodyPr/>
          <a:lstStyle/>
          <a:p>
            <a:pPr>
              <a:defRPr/>
            </a:pPr>
            <a:fld id="{256AECE3-01D6-408E-BAB2-E22B0BB0D747}" type="datetime1">
              <a:rPr lang="ja-JP" altLang="en-US" smtClean="0"/>
              <a:t>2017/9/17</a:t>
            </a:fld>
            <a:endParaRPr lang="ja-JP" altLang="en-US" dirty="0"/>
          </a:p>
        </p:txBody>
      </p:sp>
      <p:sp>
        <p:nvSpPr>
          <p:cNvPr id="5" name="フッター プレースホルダー 4"/>
          <p:cNvSpPr>
            <a:spLocks noGrp="1"/>
          </p:cNvSpPr>
          <p:nvPr>
            <p:ph type="ftr" sz="quarter" idx="11"/>
          </p:nvPr>
        </p:nvSpPr>
        <p:spPr/>
        <p:txBody>
          <a:bodyPr/>
          <a:lstStyle/>
          <a:p>
            <a:pPr>
              <a:defRPr/>
            </a:pPr>
            <a:r>
              <a:rPr lang="en-US" altLang="ja-JP"/>
              <a:t>Seoul U. Seminer</a:t>
            </a:r>
            <a:endParaRPr lang="ja-JP" altLang="en-US" dirty="0"/>
          </a:p>
        </p:txBody>
      </p:sp>
      <p:pic>
        <p:nvPicPr>
          <p:cNvPr id="6" name="Picture 2"/>
          <p:cNvPicPr>
            <a:picLocks noGrp="1" noChangeAspect="1" noChangeArrowheads="1"/>
          </p:cNvPicPr>
          <p:nvPr>
            <p:ph idx="1"/>
          </p:nvPr>
        </p:nvPicPr>
        <p:blipFill>
          <a:blip r:embed="rId2" cstate="print"/>
          <a:srcRect b="10322"/>
          <a:stretch>
            <a:fillRect/>
          </a:stretch>
        </p:blipFill>
        <p:spPr bwMode="auto">
          <a:xfrm>
            <a:off x="683568" y="1394717"/>
            <a:ext cx="5112568" cy="3730578"/>
          </a:xfrm>
          <a:prstGeom prst="rect">
            <a:avLst/>
          </a:prstGeom>
          <a:noFill/>
          <a:ln w="9525">
            <a:noFill/>
            <a:miter lim="800000"/>
            <a:headEnd/>
            <a:tailEnd/>
          </a:ln>
          <a:effectLst>
            <a:outerShdw blurRad="63500" sx="102000" sy="102000" algn="ctr" rotWithShape="0">
              <a:prstClr val="black">
                <a:alpha val="40000"/>
              </a:prstClr>
            </a:outerShdw>
          </a:effectLst>
        </p:spPr>
      </p:pic>
      <p:sp>
        <p:nvSpPr>
          <p:cNvPr id="3" name="円/楕円 2"/>
          <p:cNvSpPr/>
          <p:nvPr/>
        </p:nvSpPr>
        <p:spPr>
          <a:xfrm>
            <a:off x="1046663" y="2648076"/>
            <a:ext cx="720080" cy="1440160"/>
          </a:xfrm>
          <a:prstGeom prst="ellipse">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p:cNvSpPr txBox="1"/>
          <p:nvPr/>
        </p:nvSpPr>
        <p:spPr>
          <a:xfrm>
            <a:off x="683568" y="5448238"/>
            <a:ext cx="4352538" cy="923330"/>
          </a:xfrm>
          <a:prstGeom prst="rect">
            <a:avLst/>
          </a:prstGeom>
          <a:noFill/>
        </p:spPr>
        <p:txBody>
          <a:bodyPr wrap="none" rtlCol="0">
            <a:spAutoFit/>
          </a:bodyPr>
          <a:lstStyle/>
          <a:p>
            <a:r>
              <a:rPr kumimoji="1" lang="en-US" altLang="ja-JP" dirty="0"/>
              <a:t>Two additional components are required.</a:t>
            </a:r>
          </a:p>
          <a:p>
            <a:r>
              <a:rPr lang="ja-JP" altLang="en-US" dirty="0"/>
              <a:t>・</a:t>
            </a:r>
            <a:r>
              <a:rPr lang="en-US" altLang="ja-JP" dirty="0" err="1"/>
              <a:t>Permalloy</a:t>
            </a:r>
            <a:r>
              <a:rPr lang="en-US" altLang="ja-JP" dirty="0"/>
              <a:t> magnetic shield</a:t>
            </a:r>
          </a:p>
          <a:p>
            <a:r>
              <a:rPr kumimoji="1" lang="ja-JP" altLang="en-US" dirty="0"/>
              <a:t>・</a:t>
            </a:r>
            <a:r>
              <a:rPr kumimoji="1" lang="en-US" altLang="ja-JP" dirty="0"/>
              <a:t>RF</a:t>
            </a:r>
            <a:r>
              <a:rPr kumimoji="1" lang="ja-JP" altLang="en-US" dirty="0"/>
              <a:t> </a:t>
            </a:r>
            <a:r>
              <a:rPr kumimoji="1" lang="en-US" altLang="ja-JP" dirty="0"/>
              <a:t>cavity </a:t>
            </a:r>
            <a:r>
              <a:rPr lang="en-US" altLang="ja-JP" dirty="0"/>
              <a:t>for ZF </a:t>
            </a:r>
            <a:endParaRPr kumimoji="1" lang="ja-JP" altLang="en-US" dirty="0"/>
          </a:p>
        </p:txBody>
      </p:sp>
    </p:spTree>
    <p:extLst>
      <p:ext uri="{BB962C8B-B14F-4D97-AF65-F5344CB8AC3E}">
        <p14:creationId xmlns:p14="http://schemas.microsoft.com/office/powerpoint/2010/main" val="11022271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 name="Shape 316"/>
          <p:cNvSpPr>
            <a:spLocks noGrp="1"/>
          </p:cNvSpPr>
          <p:nvPr>
            <p:ph type="title"/>
          </p:nvPr>
        </p:nvSpPr>
        <p:spPr>
          <a:prstGeom prst="rect">
            <a:avLst/>
          </a:prstGeom>
        </p:spPr>
        <p:txBody>
          <a:bodyPr/>
          <a:lstStyle>
            <a:lvl1pPr>
              <a:defRPr sz="5100"/>
            </a:lvl1pPr>
          </a:lstStyle>
          <a:p>
            <a:r>
              <a:t>Resonance Measurement Setup</a:t>
            </a:r>
          </a:p>
        </p:txBody>
      </p:sp>
      <p:pic>
        <p:nvPicPr>
          <p:cNvPr id="318" name="setup.jpg"/>
          <p:cNvPicPr>
            <a:picLocks noChangeAspect="1"/>
          </p:cNvPicPr>
          <p:nvPr/>
        </p:nvPicPr>
        <p:blipFill>
          <a:blip r:embed="rId2" cstate="print">
            <a:extLst/>
          </a:blip>
          <a:stretch>
            <a:fillRect/>
          </a:stretch>
        </p:blipFill>
        <p:spPr>
          <a:xfrm>
            <a:off x="843925" y="860824"/>
            <a:ext cx="7456150" cy="5589952"/>
          </a:xfrm>
          <a:prstGeom prst="rect">
            <a:avLst/>
          </a:prstGeom>
          <a:ln w="12700">
            <a:miter lim="400000"/>
          </a:ln>
        </p:spPr>
      </p:pic>
      <p:sp>
        <p:nvSpPr>
          <p:cNvPr id="319" name="Shape 319"/>
          <p:cNvSpPr/>
          <p:nvPr/>
        </p:nvSpPr>
        <p:spPr>
          <a:xfrm>
            <a:off x="3548550" y="4906165"/>
            <a:ext cx="2171267" cy="642130"/>
          </a:xfrm>
          <a:prstGeom prst="rect">
            <a:avLst/>
          </a:prstGeom>
          <a:solidFill>
            <a:srgbClr val="FFFFFF">
              <a:alpha val="70000"/>
            </a:srgbClr>
          </a:solidFill>
          <a:ln w="12700">
            <a:solidFill>
              <a:srgbClr val="000000">
                <a:alpha val="70000"/>
              </a:srgbClr>
            </a:solidFill>
            <a:miter lim="400000"/>
          </a:ln>
          <a:extLst>
            <a:ext uri="{C572A759-6A51-4108-AA02-DFA0A04FC94B}">
              <ma14:wrappingTextBoxFlag xmlns="" xmlns:ma14="http://schemas.microsoft.com/office/mac/drawingml/2011/main" val="1"/>
            </a:ext>
          </a:extLst>
        </p:spPr>
        <p:txBody>
          <a:bodyPr wrap="none" lIns="17859" tIns="17859" rIns="17859" bIns="17859" anchor="ctr">
            <a:spAutoFit/>
          </a:bodyPr>
          <a:lstStyle/>
          <a:p>
            <a:pPr defTabSz="294669">
              <a:defRPr sz="2800" b="1">
                <a:solidFill>
                  <a:srgbClr val="000000"/>
                </a:solidFill>
              </a:defRPr>
            </a:pPr>
            <a:r>
              <a:rPr sz="1969"/>
              <a:t>Kr Gas Chamber</a:t>
            </a:r>
          </a:p>
          <a:p>
            <a:pPr defTabSz="294669">
              <a:defRPr sz="2800" b="1">
                <a:solidFill>
                  <a:srgbClr val="000000"/>
                </a:solidFill>
              </a:defRPr>
            </a:pPr>
            <a:r>
              <a:rPr sz="1969"/>
              <a:t>(RF Cavity inside)</a:t>
            </a:r>
          </a:p>
        </p:txBody>
      </p:sp>
      <p:sp>
        <p:nvSpPr>
          <p:cNvPr id="320" name="Shape 320"/>
          <p:cNvSpPr/>
          <p:nvPr/>
        </p:nvSpPr>
        <p:spPr>
          <a:xfrm>
            <a:off x="4173361" y="5866788"/>
            <a:ext cx="3815948" cy="339098"/>
          </a:xfrm>
          <a:prstGeom prst="rect">
            <a:avLst/>
          </a:prstGeom>
          <a:solidFill>
            <a:srgbClr val="FFFFFF">
              <a:alpha val="70000"/>
            </a:srgbClr>
          </a:solidFill>
          <a:ln w="12700">
            <a:solidFill>
              <a:srgbClr val="000000">
                <a:alpha val="70000"/>
              </a:srgbClr>
            </a:solidFill>
            <a:miter lim="400000"/>
          </a:ln>
          <a:extLst>
            <a:ext uri="{C572A759-6A51-4108-AA02-DFA0A04FC94B}">
              <ma14:wrappingTextBoxFlag xmlns="" xmlns:ma14="http://schemas.microsoft.com/office/mac/drawingml/2011/main" val="1"/>
            </a:ext>
          </a:extLst>
        </p:spPr>
        <p:txBody>
          <a:bodyPr wrap="none" lIns="17859" tIns="17859" rIns="17859" bIns="17859" anchor="ctr">
            <a:spAutoFit/>
          </a:bodyPr>
          <a:lstStyle>
            <a:lvl1pPr defTabSz="419100">
              <a:defRPr sz="2800" b="1">
                <a:solidFill>
                  <a:srgbClr val="000000"/>
                </a:solidFill>
              </a:defRPr>
            </a:lvl1pPr>
          </a:lstStyle>
          <a:p>
            <a:r>
              <a:rPr sz="1969"/>
              <a:t>Three layers of magnetic shield</a:t>
            </a:r>
          </a:p>
        </p:txBody>
      </p:sp>
      <p:sp>
        <p:nvSpPr>
          <p:cNvPr id="321" name="Shape 321"/>
          <p:cNvSpPr/>
          <p:nvPr/>
        </p:nvSpPr>
        <p:spPr>
          <a:xfrm>
            <a:off x="5556712" y="1163343"/>
            <a:ext cx="2095926" cy="642130"/>
          </a:xfrm>
          <a:prstGeom prst="rect">
            <a:avLst/>
          </a:prstGeom>
          <a:solidFill>
            <a:srgbClr val="FFFFFF">
              <a:alpha val="70000"/>
            </a:srgbClr>
          </a:solidFill>
          <a:ln w="12700">
            <a:solidFill>
              <a:srgbClr val="000000">
                <a:alpha val="70000"/>
              </a:srgbClr>
            </a:solidFill>
            <a:miter lim="400000"/>
          </a:ln>
          <a:extLst>
            <a:ext uri="{C572A759-6A51-4108-AA02-DFA0A04FC94B}">
              <ma14:wrappingTextBoxFlag xmlns="" xmlns:ma14="http://schemas.microsoft.com/office/mac/drawingml/2011/main" val="1"/>
            </a:ext>
          </a:extLst>
        </p:spPr>
        <p:txBody>
          <a:bodyPr wrap="none" lIns="17859" tIns="17859" rIns="17859" bIns="17859" anchor="ctr">
            <a:spAutoFit/>
          </a:bodyPr>
          <a:lstStyle/>
          <a:p>
            <a:pPr defTabSz="294669">
              <a:defRPr sz="2800" b="1">
                <a:solidFill>
                  <a:srgbClr val="000000"/>
                </a:solidFill>
              </a:defRPr>
            </a:pPr>
            <a:r>
              <a:rPr sz="1969"/>
              <a:t>Positron Counter</a:t>
            </a:r>
          </a:p>
          <a:p>
            <a:pPr defTabSz="294669">
              <a:defRPr sz="2800" b="1">
                <a:solidFill>
                  <a:srgbClr val="000000"/>
                </a:solidFill>
              </a:defRPr>
            </a:pPr>
            <a:r>
              <a:rPr sz="1969"/>
              <a:t>w/Al Absorber</a:t>
            </a:r>
          </a:p>
        </p:txBody>
      </p:sp>
      <p:sp>
        <p:nvSpPr>
          <p:cNvPr id="322" name="Shape 322"/>
          <p:cNvSpPr/>
          <p:nvPr/>
        </p:nvSpPr>
        <p:spPr>
          <a:xfrm>
            <a:off x="1305395" y="1314859"/>
            <a:ext cx="3262912" cy="339098"/>
          </a:xfrm>
          <a:prstGeom prst="rect">
            <a:avLst/>
          </a:prstGeom>
          <a:solidFill>
            <a:srgbClr val="FFFFFF">
              <a:alpha val="70000"/>
            </a:srgbClr>
          </a:solidFill>
          <a:ln w="12700">
            <a:solidFill>
              <a:srgbClr val="000000">
                <a:alpha val="70000"/>
              </a:srgbClr>
            </a:solidFill>
            <a:miter lim="400000"/>
          </a:ln>
          <a:extLst>
            <a:ext uri="{C572A759-6A51-4108-AA02-DFA0A04FC94B}">
              <ma14:wrappingTextBoxFlag xmlns="" xmlns:ma14="http://schemas.microsoft.com/office/mac/drawingml/2011/main" val="1"/>
            </a:ext>
          </a:extLst>
        </p:spPr>
        <p:txBody>
          <a:bodyPr wrap="none" lIns="17859" tIns="17859" rIns="17859" bIns="17859" anchor="ctr">
            <a:spAutoFit/>
          </a:bodyPr>
          <a:lstStyle>
            <a:lvl1pPr defTabSz="419100">
              <a:defRPr sz="2800" b="1">
                <a:solidFill>
                  <a:srgbClr val="000000"/>
                </a:solidFill>
              </a:defRPr>
            </a:lvl1pPr>
          </a:lstStyle>
          <a:p>
            <a:r>
              <a:rPr sz="1969"/>
              <a:t>Fiber Beam Profile Monitor</a:t>
            </a:r>
          </a:p>
        </p:txBody>
      </p:sp>
      <p:sp>
        <p:nvSpPr>
          <p:cNvPr id="323" name="Shape 323"/>
          <p:cNvSpPr/>
          <p:nvPr/>
        </p:nvSpPr>
        <p:spPr>
          <a:xfrm>
            <a:off x="916404" y="4161218"/>
            <a:ext cx="1569407" cy="339098"/>
          </a:xfrm>
          <a:prstGeom prst="rect">
            <a:avLst/>
          </a:prstGeom>
          <a:solidFill>
            <a:srgbClr val="FFFFFF">
              <a:alpha val="70000"/>
            </a:srgbClr>
          </a:solidFill>
          <a:ln w="12700">
            <a:solidFill>
              <a:srgbClr val="000000">
                <a:alpha val="70000"/>
              </a:srgbClr>
            </a:solidFill>
            <a:miter lim="400000"/>
          </a:ln>
          <a:extLst>
            <a:ext uri="{C572A759-6A51-4108-AA02-DFA0A04FC94B}">
              <ma14:wrappingTextBoxFlag xmlns="" xmlns:ma14="http://schemas.microsoft.com/office/mac/drawingml/2011/main" val="1"/>
            </a:ext>
          </a:extLst>
        </p:spPr>
        <p:txBody>
          <a:bodyPr lIns="17859" tIns="17859" rIns="17859" bIns="17859" anchor="ctr">
            <a:spAutoFit/>
          </a:bodyPr>
          <a:lstStyle>
            <a:lvl1pPr defTabSz="419100">
              <a:defRPr sz="2800" b="1">
                <a:solidFill>
                  <a:srgbClr val="000000"/>
                </a:solidFill>
              </a:defRPr>
            </a:lvl1pPr>
          </a:lstStyle>
          <a:p>
            <a:r>
              <a:rPr sz="1969"/>
              <a:t>Muon Beam</a:t>
            </a:r>
          </a:p>
        </p:txBody>
      </p:sp>
      <p:sp>
        <p:nvSpPr>
          <p:cNvPr id="324" name="Shape 324"/>
          <p:cNvSpPr/>
          <p:nvPr/>
        </p:nvSpPr>
        <p:spPr>
          <a:xfrm>
            <a:off x="1022895" y="3705820"/>
            <a:ext cx="993483" cy="0"/>
          </a:xfrm>
          <a:prstGeom prst="line">
            <a:avLst/>
          </a:prstGeom>
          <a:ln w="38100">
            <a:solidFill>
              <a:srgbClr val="FFFFFF"/>
            </a:solidFill>
            <a:miter lim="400000"/>
            <a:tailEnd type="stealth"/>
          </a:ln>
        </p:spPr>
        <p:txBody>
          <a:bodyPr lIns="35719" tIns="35719" rIns="35719" bIns="35719" anchor="ctr"/>
          <a:lstStyle/>
          <a:p>
            <a:pPr defTabSz="294669">
              <a:defRPr sz="2400">
                <a:solidFill>
                  <a:srgbClr val="FFFFFF"/>
                </a:solidFill>
                <a:latin typeface="+mj-lt"/>
                <a:ea typeface="+mj-ea"/>
                <a:cs typeface="+mj-cs"/>
                <a:sym typeface="Helvetica Neue Light"/>
              </a:defRPr>
            </a:pPr>
            <a:endParaRPr sz="1687"/>
          </a:p>
        </p:txBody>
      </p:sp>
      <p:sp>
        <p:nvSpPr>
          <p:cNvPr id="325" name="Shape 325"/>
          <p:cNvSpPr/>
          <p:nvPr/>
        </p:nvSpPr>
        <p:spPr>
          <a:xfrm>
            <a:off x="1415801" y="6036337"/>
            <a:ext cx="1320706" cy="1"/>
          </a:xfrm>
          <a:prstGeom prst="line">
            <a:avLst/>
          </a:prstGeom>
          <a:ln w="38100">
            <a:solidFill>
              <a:srgbClr val="FFFFFF">
                <a:alpha val="70000"/>
              </a:srgbClr>
            </a:solidFill>
            <a:miter lim="400000"/>
            <a:headEnd type="arrow"/>
            <a:tailEnd type="arrow"/>
          </a:ln>
        </p:spPr>
        <p:txBody>
          <a:bodyPr lIns="35719" tIns="35719" rIns="35719" bIns="35719" anchor="ctr"/>
          <a:lstStyle/>
          <a:p>
            <a:pPr defTabSz="294669">
              <a:defRPr sz="2400">
                <a:solidFill>
                  <a:srgbClr val="FFFFFF"/>
                </a:solidFill>
                <a:latin typeface="+mj-lt"/>
                <a:ea typeface="+mj-ea"/>
                <a:cs typeface="+mj-cs"/>
                <a:sym typeface="Helvetica Neue Light"/>
              </a:defRPr>
            </a:pPr>
            <a:endParaRPr sz="1687"/>
          </a:p>
        </p:txBody>
      </p:sp>
      <p:sp>
        <p:nvSpPr>
          <p:cNvPr id="326" name="Shape 326"/>
          <p:cNvSpPr/>
          <p:nvPr/>
        </p:nvSpPr>
        <p:spPr>
          <a:xfrm>
            <a:off x="1514191" y="5656518"/>
            <a:ext cx="905697" cy="34913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a:solidFill>
                  <a:srgbClr val="FFFFFF"/>
                </a:solidFill>
              </a:defRPr>
            </a:lvl1pPr>
          </a:lstStyle>
          <a:p>
            <a:r>
              <a:t>200 mm</a:t>
            </a:r>
          </a:p>
        </p:txBody>
      </p:sp>
      <p:sp>
        <p:nvSpPr>
          <p:cNvPr id="327" name="Shape 327"/>
          <p:cNvSpPr/>
          <p:nvPr/>
        </p:nvSpPr>
        <p:spPr>
          <a:xfrm>
            <a:off x="2936135" y="1812726"/>
            <a:ext cx="1" cy="892969"/>
          </a:xfrm>
          <a:prstGeom prst="line">
            <a:avLst/>
          </a:prstGeom>
          <a:ln w="25400">
            <a:solidFill>
              <a:srgbClr val="FFFFFF"/>
            </a:solidFill>
            <a:miter lim="400000"/>
            <a:tailEnd type="stealth"/>
          </a:ln>
        </p:spPr>
        <p:txBody>
          <a:bodyPr lIns="35719" tIns="35719" rIns="35719" bIns="35719" anchor="ctr"/>
          <a:lstStyle/>
          <a:p>
            <a:pPr defTabSz="294669">
              <a:defRPr sz="2400">
                <a:solidFill>
                  <a:srgbClr val="FFFFFF"/>
                </a:solidFill>
                <a:latin typeface="+mj-lt"/>
                <a:ea typeface="+mj-ea"/>
                <a:cs typeface="+mj-cs"/>
                <a:sym typeface="Helvetica Neue Light"/>
              </a:defRPr>
            </a:pPr>
            <a:endParaRPr sz="1687"/>
          </a:p>
        </p:txBody>
      </p:sp>
      <p:sp>
        <p:nvSpPr>
          <p:cNvPr id="328" name="Shape 328"/>
          <p:cNvSpPr/>
          <p:nvPr/>
        </p:nvSpPr>
        <p:spPr>
          <a:xfrm>
            <a:off x="6634758" y="1995480"/>
            <a:ext cx="1" cy="710215"/>
          </a:xfrm>
          <a:prstGeom prst="line">
            <a:avLst/>
          </a:prstGeom>
          <a:ln w="25400">
            <a:solidFill>
              <a:srgbClr val="FFFFFF"/>
            </a:solidFill>
            <a:miter lim="400000"/>
            <a:tailEnd type="stealth"/>
          </a:ln>
        </p:spPr>
        <p:txBody>
          <a:bodyPr lIns="35719" tIns="35719" rIns="35719" bIns="35719" anchor="ctr"/>
          <a:lstStyle/>
          <a:p>
            <a:pPr defTabSz="294669">
              <a:defRPr sz="2400">
                <a:solidFill>
                  <a:srgbClr val="FFFFFF"/>
                </a:solidFill>
                <a:latin typeface="+mj-lt"/>
                <a:ea typeface="+mj-ea"/>
                <a:cs typeface="+mj-cs"/>
                <a:sym typeface="Helvetica Neue Light"/>
              </a:defRPr>
            </a:pPr>
            <a:endParaRPr sz="1687"/>
          </a:p>
        </p:txBody>
      </p:sp>
    </p:spTree>
    <p:extLst>
      <p:ext uri="{BB962C8B-B14F-4D97-AF65-F5344CB8AC3E}">
        <p14:creationId xmlns:p14="http://schemas.microsoft.com/office/powerpoint/2010/main" val="2245703523"/>
      </p:ext>
    </p:extLst>
  </p:cSld>
  <p:clrMapOvr>
    <a:masterClrMapping/>
  </p:clrMapOvr>
  <p:transition spd="slow"/>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Setup for zero </a:t>
            </a:r>
            <a:r>
              <a:rPr lang="en-US" altLang="ja-JP" dirty="0"/>
              <a:t>field measurement</a:t>
            </a:r>
            <a:endParaRPr kumimoji="1" lang="ja-JP" altLang="en-US" dirty="0"/>
          </a:p>
        </p:txBody>
      </p:sp>
      <p:sp>
        <p:nvSpPr>
          <p:cNvPr id="3" name="コンテンツ プレースホルダー 2"/>
          <p:cNvSpPr>
            <a:spLocks noGrp="1"/>
          </p:cNvSpPr>
          <p:nvPr>
            <p:ph idx="1"/>
          </p:nvPr>
        </p:nvSpPr>
        <p:spPr/>
        <p:txBody>
          <a:bodyPr/>
          <a:lstStyle/>
          <a:p>
            <a:endParaRPr kumimoji="1" lang="ja-JP" altLang="en-US" dirty="0"/>
          </a:p>
        </p:txBody>
      </p:sp>
      <p:sp>
        <p:nvSpPr>
          <p:cNvPr id="5" name="日付プレースホルダー 4"/>
          <p:cNvSpPr>
            <a:spLocks noGrp="1"/>
          </p:cNvSpPr>
          <p:nvPr>
            <p:ph type="dt" sz="half" idx="10"/>
          </p:nvPr>
        </p:nvSpPr>
        <p:spPr/>
        <p:txBody>
          <a:bodyPr/>
          <a:lstStyle/>
          <a:p>
            <a:pPr>
              <a:defRPr/>
            </a:pPr>
            <a:fld id="{4C9D1CD9-DFA0-47F3-9364-A815CD70B18C}" type="datetime1">
              <a:rPr lang="ja-JP" altLang="en-US" smtClean="0"/>
              <a:t>2017/9/17</a:t>
            </a:fld>
            <a:endParaRPr lang="ja-JP" altLang="en-US" dirty="0"/>
          </a:p>
        </p:txBody>
      </p:sp>
      <p:sp>
        <p:nvSpPr>
          <p:cNvPr id="6" name="フッター プレースホルダー 5"/>
          <p:cNvSpPr>
            <a:spLocks noGrp="1"/>
          </p:cNvSpPr>
          <p:nvPr>
            <p:ph type="ftr" sz="quarter" idx="11"/>
          </p:nvPr>
        </p:nvSpPr>
        <p:spPr/>
        <p:txBody>
          <a:bodyPr/>
          <a:lstStyle/>
          <a:p>
            <a:pPr>
              <a:defRPr/>
            </a:pPr>
            <a:r>
              <a:rPr lang="en-US" altLang="ja-JP"/>
              <a:t>Seoul U. Seminer</a:t>
            </a:r>
            <a:endParaRPr lang="ja-JP" altLang="en-US" dirty="0"/>
          </a:p>
        </p:txBody>
      </p:sp>
      <p:pic>
        <p:nvPicPr>
          <p:cNvPr id="8" name="図 7"/>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1379339"/>
            <a:ext cx="8009155" cy="4861918"/>
          </a:xfrm>
          <a:prstGeom prst="rect">
            <a:avLst/>
          </a:prstGeom>
          <a:noFill/>
          <a:ln>
            <a:noFill/>
          </a:ln>
        </p:spPr>
      </p:pic>
    </p:spTree>
    <p:extLst>
      <p:ext uri="{BB962C8B-B14F-4D97-AF65-F5344CB8AC3E}">
        <p14:creationId xmlns:p14="http://schemas.microsoft.com/office/powerpoint/2010/main" val="41473474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613683"/>
          </a:xfrm>
        </p:spPr>
        <p:txBody>
          <a:bodyPr/>
          <a:lstStyle/>
          <a:p>
            <a:r>
              <a:rPr kumimoji="1" lang="en-US" altLang="ja-JP" dirty="0"/>
              <a:t>Magnetic </a:t>
            </a:r>
            <a:r>
              <a:rPr lang="en-US" altLang="ja-JP" dirty="0"/>
              <a:t>field simulation</a:t>
            </a:r>
            <a:endParaRPr kumimoji="1" lang="ja-JP" altLang="en-US" dirty="0"/>
          </a:p>
        </p:txBody>
      </p:sp>
      <p:sp>
        <p:nvSpPr>
          <p:cNvPr id="3" name="コンテンツ プレースホルダー 2"/>
          <p:cNvSpPr>
            <a:spLocks noGrp="1"/>
          </p:cNvSpPr>
          <p:nvPr>
            <p:ph idx="1"/>
          </p:nvPr>
        </p:nvSpPr>
        <p:spPr>
          <a:xfrm>
            <a:off x="1403648" y="5772397"/>
            <a:ext cx="8229600" cy="176883"/>
          </a:xfrm>
        </p:spPr>
        <p:txBody>
          <a:bodyPr/>
          <a:lstStyle/>
          <a:p>
            <a:r>
              <a:rPr kumimoji="1" lang="en-US" altLang="ja-JP" dirty="0"/>
              <a:t>Zero Field (~100nT) is established.</a:t>
            </a:r>
            <a:endParaRPr kumimoji="1" lang="ja-JP" altLang="en-US" dirty="0"/>
          </a:p>
        </p:txBody>
      </p:sp>
      <p:pic>
        <p:nvPicPr>
          <p:cNvPr id="5" name="図 4"/>
          <p:cNvPicPr>
            <a:picLocks noChangeAspect="1"/>
          </p:cNvPicPr>
          <p:nvPr/>
        </p:nvPicPr>
        <p:blipFill>
          <a:blip r:embed="rId2" cstate="print"/>
          <a:stretch>
            <a:fillRect/>
          </a:stretch>
        </p:blipFill>
        <p:spPr>
          <a:xfrm>
            <a:off x="1699004" y="888321"/>
            <a:ext cx="5745991" cy="4830772"/>
          </a:xfrm>
          <a:prstGeom prst="rect">
            <a:avLst/>
          </a:prstGeom>
        </p:spPr>
      </p:pic>
      <p:sp>
        <p:nvSpPr>
          <p:cNvPr id="4" name="日付プレースホルダー 3"/>
          <p:cNvSpPr>
            <a:spLocks noGrp="1"/>
          </p:cNvSpPr>
          <p:nvPr>
            <p:ph type="dt" sz="half" idx="10"/>
          </p:nvPr>
        </p:nvSpPr>
        <p:spPr/>
        <p:txBody>
          <a:bodyPr/>
          <a:lstStyle/>
          <a:p>
            <a:pPr>
              <a:defRPr/>
            </a:pPr>
            <a:fld id="{0D24E1B3-F800-4281-BEA2-21545684C56E}" type="datetime1">
              <a:rPr lang="ja-JP" altLang="en-US" smtClean="0"/>
              <a:t>2017/9/17</a:t>
            </a:fld>
            <a:endParaRPr lang="ja-JP" altLang="en-US" dirty="0"/>
          </a:p>
        </p:txBody>
      </p:sp>
      <p:sp>
        <p:nvSpPr>
          <p:cNvPr id="6" name="フッター プレースホルダー 5"/>
          <p:cNvSpPr>
            <a:spLocks noGrp="1"/>
          </p:cNvSpPr>
          <p:nvPr>
            <p:ph type="ftr" sz="quarter" idx="11"/>
          </p:nvPr>
        </p:nvSpPr>
        <p:spPr/>
        <p:txBody>
          <a:bodyPr/>
          <a:lstStyle/>
          <a:p>
            <a:pPr>
              <a:defRPr/>
            </a:pPr>
            <a:r>
              <a:rPr lang="en-US" altLang="ja-JP"/>
              <a:t>Seoul U. Seminer</a:t>
            </a:r>
            <a:endParaRPr lang="ja-JP" altLang="en-US" dirty="0"/>
          </a:p>
        </p:txBody>
      </p:sp>
    </p:spTree>
    <p:extLst>
      <p:ext uri="{BB962C8B-B14F-4D97-AF65-F5344CB8AC3E}">
        <p14:creationId xmlns:p14="http://schemas.microsoft.com/office/powerpoint/2010/main" val="25706677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 name="Shape 349"/>
          <p:cNvSpPr>
            <a:spLocks noGrp="1"/>
          </p:cNvSpPr>
          <p:nvPr>
            <p:ph type="title"/>
          </p:nvPr>
        </p:nvSpPr>
        <p:spPr>
          <a:xfrm>
            <a:off x="457200" y="274638"/>
            <a:ext cx="8229600" cy="653049"/>
          </a:xfrm>
          <a:prstGeom prst="rect">
            <a:avLst/>
          </a:prstGeom>
        </p:spPr>
        <p:txBody>
          <a:bodyPr/>
          <a:lstStyle/>
          <a:p>
            <a:r>
              <a:rPr dirty="0"/>
              <a:t>Magnetic Shield and Field Probe</a:t>
            </a:r>
          </a:p>
        </p:txBody>
      </p:sp>
      <p:pic>
        <p:nvPicPr>
          <p:cNvPr id="351" name="IMG_6653.png"/>
          <p:cNvPicPr>
            <a:picLocks noChangeAspect="1"/>
          </p:cNvPicPr>
          <p:nvPr/>
        </p:nvPicPr>
        <p:blipFill>
          <a:blip r:embed="rId2" cstate="print">
            <a:extLst/>
          </a:blip>
          <a:stretch>
            <a:fillRect/>
          </a:stretch>
        </p:blipFill>
        <p:spPr>
          <a:xfrm>
            <a:off x="195321" y="1052205"/>
            <a:ext cx="3138007" cy="4184009"/>
          </a:xfrm>
          <a:prstGeom prst="rect">
            <a:avLst/>
          </a:prstGeom>
          <a:ln w="12700">
            <a:miter lim="400000"/>
          </a:ln>
        </p:spPr>
      </p:pic>
      <p:pic>
        <p:nvPicPr>
          <p:cNvPr id="352" name="IMG_6650.jpeg"/>
          <p:cNvPicPr>
            <a:picLocks noChangeAspect="1"/>
          </p:cNvPicPr>
          <p:nvPr/>
        </p:nvPicPr>
        <p:blipFill>
          <a:blip r:embed="rId3" cstate="print">
            <a:extLst/>
          </a:blip>
          <a:stretch>
            <a:fillRect/>
          </a:stretch>
        </p:blipFill>
        <p:spPr>
          <a:xfrm>
            <a:off x="3368183" y="1051565"/>
            <a:ext cx="5580528" cy="4185397"/>
          </a:xfrm>
          <a:prstGeom prst="rect">
            <a:avLst/>
          </a:prstGeom>
          <a:ln w="12700">
            <a:miter lim="400000"/>
          </a:ln>
        </p:spPr>
      </p:pic>
      <p:sp>
        <p:nvSpPr>
          <p:cNvPr id="353" name="Shape 353"/>
          <p:cNvSpPr/>
          <p:nvPr/>
        </p:nvSpPr>
        <p:spPr>
          <a:xfrm>
            <a:off x="330544" y="5359072"/>
            <a:ext cx="2486258" cy="591380"/>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a:defRPr sz="2400">
                <a:latin typeface="Helvetica Neue Medium"/>
                <a:ea typeface="Helvetica Neue Medium"/>
                <a:cs typeface="Helvetica Neue Medium"/>
                <a:sym typeface="Helvetica Neue Medium"/>
              </a:defRPr>
            </a:pPr>
            <a:r>
              <a:rPr sz="1687"/>
              <a:t>Assembled magnetic shield</a:t>
            </a:r>
          </a:p>
          <a:p>
            <a:pPr>
              <a:defRPr sz="2400">
                <a:latin typeface="Helvetica Neue Medium"/>
                <a:ea typeface="Helvetica Neue Medium"/>
                <a:cs typeface="Helvetica Neue Medium"/>
                <a:sym typeface="Helvetica Neue Medium"/>
              </a:defRPr>
            </a:pPr>
            <a:r>
              <a:rPr sz="1687"/>
              <a:t>without top boards</a:t>
            </a:r>
          </a:p>
        </p:txBody>
      </p:sp>
      <p:sp>
        <p:nvSpPr>
          <p:cNvPr id="354" name="Shape 354"/>
          <p:cNvSpPr/>
          <p:nvPr/>
        </p:nvSpPr>
        <p:spPr>
          <a:xfrm>
            <a:off x="4724573" y="5359072"/>
            <a:ext cx="2505494" cy="591380"/>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a:defRPr sz="2400">
                <a:latin typeface="Helvetica Neue Medium"/>
                <a:ea typeface="Helvetica Neue Medium"/>
                <a:cs typeface="Helvetica Neue Medium"/>
                <a:sym typeface="Helvetica Neue Medium"/>
              </a:defRPr>
            </a:pPr>
            <a:r>
              <a:rPr sz="1687"/>
              <a:t>Magnetic field probe holder</a:t>
            </a:r>
          </a:p>
          <a:p>
            <a:pPr>
              <a:defRPr sz="2400">
                <a:latin typeface="Helvetica Neue Medium"/>
                <a:ea typeface="Helvetica Neue Medium"/>
                <a:cs typeface="Helvetica Neue Medium"/>
                <a:sym typeface="Helvetica Neue Medium"/>
              </a:defRPr>
            </a:pPr>
            <a:r>
              <a:rPr sz="1687"/>
              <a:t>and its moving system</a:t>
            </a:r>
          </a:p>
        </p:txBody>
      </p:sp>
      <p:sp>
        <p:nvSpPr>
          <p:cNvPr id="355" name="Shape 355"/>
          <p:cNvSpPr/>
          <p:nvPr/>
        </p:nvSpPr>
        <p:spPr>
          <a:xfrm rot="21030000">
            <a:off x="1742098" y="4022382"/>
            <a:ext cx="947375" cy="364203"/>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700">
                <a:solidFill>
                  <a:srgbClr val="FFFFFF"/>
                </a:solidFill>
              </a:defRPr>
            </a:lvl1pPr>
          </a:lstStyle>
          <a:p>
            <a:r>
              <a:rPr sz="1898"/>
              <a:t>700 mm</a:t>
            </a:r>
          </a:p>
        </p:txBody>
      </p:sp>
      <p:sp>
        <p:nvSpPr>
          <p:cNvPr id="356" name="Shape 356"/>
          <p:cNvSpPr/>
          <p:nvPr/>
        </p:nvSpPr>
        <p:spPr>
          <a:xfrm flipV="1">
            <a:off x="1339617" y="3866194"/>
            <a:ext cx="1677328" cy="280689"/>
          </a:xfrm>
          <a:prstGeom prst="line">
            <a:avLst/>
          </a:prstGeom>
          <a:ln w="25400">
            <a:solidFill>
              <a:srgbClr val="FFFFFF"/>
            </a:solidFill>
            <a:miter lim="400000"/>
            <a:headEnd type="arrow"/>
            <a:tailEnd type="arrow"/>
          </a:ln>
        </p:spPr>
        <p:txBody>
          <a:bodyPr lIns="35719" tIns="35719" rIns="35719" bIns="35719" anchor="ctr"/>
          <a:lstStyle/>
          <a:p>
            <a:pPr defTabSz="294669">
              <a:defRPr sz="2400">
                <a:solidFill>
                  <a:srgbClr val="FFFFFF"/>
                </a:solidFill>
                <a:latin typeface="+mj-lt"/>
                <a:ea typeface="+mj-ea"/>
                <a:cs typeface="+mj-cs"/>
                <a:sym typeface="Helvetica Neue Light"/>
              </a:defRPr>
            </a:pPr>
            <a:endParaRPr sz="1687"/>
          </a:p>
        </p:txBody>
      </p:sp>
      <p:sp>
        <p:nvSpPr>
          <p:cNvPr id="357" name="Shape 357"/>
          <p:cNvSpPr/>
          <p:nvPr/>
        </p:nvSpPr>
        <p:spPr>
          <a:xfrm>
            <a:off x="3969997" y="2096364"/>
            <a:ext cx="2806859" cy="656270"/>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a:defRPr sz="2700">
                <a:solidFill>
                  <a:srgbClr val="FFFFFF"/>
                </a:solidFill>
              </a:defRPr>
            </a:pPr>
            <a:r>
              <a:rPr sz="1898"/>
              <a:t>Fluxgate magnetic probe</a:t>
            </a:r>
          </a:p>
          <a:p>
            <a:pPr>
              <a:defRPr sz="2700">
                <a:solidFill>
                  <a:srgbClr val="FFFFFF"/>
                </a:solidFill>
              </a:defRPr>
            </a:pPr>
            <a:r>
              <a:rPr sz="1898"/>
              <a:t>35 mm x 35 mm x 35 mm</a:t>
            </a:r>
          </a:p>
        </p:txBody>
      </p:sp>
    </p:spTree>
    <p:extLst>
      <p:ext uri="{BB962C8B-B14F-4D97-AF65-F5344CB8AC3E}">
        <p14:creationId xmlns:p14="http://schemas.microsoft.com/office/powerpoint/2010/main" val="3305138374"/>
      </p:ext>
    </p:extLst>
  </p:cSld>
  <p:clrMapOvr>
    <a:masterClrMapping/>
  </p:clrMapOvr>
  <p:transition spd="slow"/>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 name="Shape 330"/>
          <p:cNvSpPr>
            <a:spLocks noGrp="1"/>
          </p:cNvSpPr>
          <p:nvPr>
            <p:ph type="title"/>
          </p:nvPr>
        </p:nvSpPr>
        <p:spPr>
          <a:xfrm>
            <a:off x="457200" y="274638"/>
            <a:ext cx="8229600" cy="529008"/>
          </a:xfrm>
          <a:prstGeom prst="rect">
            <a:avLst/>
          </a:prstGeom>
        </p:spPr>
        <p:txBody>
          <a:bodyPr/>
          <a:lstStyle/>
          <a:p>
            <a:r>
              <a:rPr dirty="0"/>
              <a:t>Inside of the Gas Chamber</a:t>
            </a:r>
          </a:p>
        </p:txBody>
      </p:sp>
      <p:pic>
        <p:nvPicPr>
          <p:cNvPr id="332" name="DSCN1919.jpeg"/>
          <p:cNvPicPr>
            <a:picLocks noChangeAspect="1"/>
          </p:cNvPicPr>
          <p:nvPr/>
        </p:nvPicPr>
        <p:blipFill>
          <a:blip r:embed="rId2" cstate="print">
            <a:extLst/>
          </a:blip>
          <a:srcRect t="4090" b="4090"/>
          <a:stretch>
            <a:fillRect/>
          </a:stretch>
        </p:blipFill>
        <p:spPr>
          <a:xfrm>
            <a:off x="1306818" y="942500"/>
            <a:ext cx="5949910" cy="4097337"/>
          </a:xfrm>
          <a:prstGeom prst="rect">
            <a:avLst/>
          </a:prstGeom>
          <a:ln w="12700">
            <a:miter lim="400000"/>
          </a:ln>
        </p:spPr>
      </p:pic>
      <p:sp>
        <p:nvSpPr>
          <p:cNvPr id="333" name="Shape 333"/>
          <p:cNvSpPr/>
          <p:nvPr/>
        </p:nvSpPr>
        <p:spPr>
          <a:xfrm>
            <a:off x="1342529" y="1992882"/>
            <a:ext cx="1662315" cy="349135"/>
          </a:xfrm>
          <a:prstGeom prst="rect">
            <a:avLst/>
          </a:prstGeom>
          <a:solidFill>
            <a:srgbClr val="FFFFFF">
              <a:alpha val="80414"/>
            </a:srgbClr>
          </a:solidFill>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r>
              <a:t>Pickup antenna</a:t>
            </a:r>
          </a:p>
        </p:txBody>
      </p:sp>
      <p:sp>
        <p:nvSpPr>
          <p:cNvPr id="334" name="Shape 334"/>
          <p:cNvSpPr/>
          <p:nvPr/>
        </p:nvSpPr>
        <p:spPr>
          <a:xfrm>
            <a:off x="5179938" y="1837589"/>
            <a:ext cx="1482778" cy="349135"/>
          </a:xfrm>
          <a:prstGeom prst="rect">
            <a:avLst/>
          </a:prstGeom>
          <a:solidFill>
            <a:srgbClr val="FFFFFF">
              <a:alpha val="80414"/>
            </a:srgbClr>
          </a:solidFill>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r>
              <a:t>Input antenna</a:t>
            </a:r>
          </a:p>
        </p:txBody>
      </p:sp>
      <p:sp>
        <p:nvSpPr>
          <p:cNvPr id="335" name="Shape 335"/>
          <p:cNvSpPr/>
          <p:nvPr/>
        </p:nvSpPr>
        <p:spPr>
          <a:xfrm>
            <a:off x="2891771" y="3531253"/>
            <a:ext cx="1166410" cy="349135"/>
          </a:xfrm>
          <a:prstGeom prst="rect">
            <a:avLst/>
          </a:prstGeom>
          <a:solidFill>
            <a:srgbClr val="FFFFFF">
              <a:alpha val="80414"/>
            </a:srgbClr>
          </a:solidFill>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r>
              <a:t>Tuning bar</a:t>
            </a:r>
          </a:p>
        </p:txBody>
      </p:sp>
      <p:sp>
        <p:nvSpPr>
          <p:cNvPr id="336" name="Shape 336"/>
          <p:cNvSpPr/>
          <p:nvPr/>
        </p:nvSpPr>
        <p:spPr>
          <a:xfrm>
            <a:off x="778763" y="4115207"/>
            <a:ext cx="2210925" cy="349135"/>
          </a:xfrm>
          <a:prstGeom prst="rect">
            <a:avLst/>
          </a:prstGeom>
          <a:solidFill>
            <a:srgbClr val="FFFFFF">
              <a:alpha val="80414"/>
            </a:srgbClr>
          </a:solidFill>
          <a:ln w="12700">
            <a:miter lim="400000"/>
          </a:ln>
          <a:extLst>
            <a:ext uri="{C572A759-6A51-4108-AA02-DFA0A04FC94B}">
              <ma14:wrappingTextBoxFlag xmlns="" xmlns:ma14="http://schemas.microsoft.com/office/mac/drawingml/2011/main" val="1"/>
            </a:ext>
          </a:extLst>
        </p:spPr>
        <p:txBody>
          <a:bodyPr lIns="35719" tIns="35719" rIns="35719" bIns="35719" anchor="ctr">
            <a:spAutoFit/>
          </a:bodyPr>
          <a:lstStyle/>
          <a:p>
            <a:r>
              <a:t>Piezo positioner</a:t>
            </a:r>
          </a:p>
        </p:txBody>
      </p:sp>
      <p:sp>
        <p:nvSpPr>
          <p:cNvPr id="337" name="Shape 337"/>
          <p:cNvSpPr/>
          <p:nvPr/>
        </p:nvSpPr>
        <p:spPr>
          <a:xfrm rot="17846924">
            <a:off x="4879074" y="3179482"/>
            <a:ext cx="713337" cy="34913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a:solidFill>
                  <a:srgbClr val="FFFFFF"/>
                </a:solidFill>
                <a:latin typeface="Helvetica Neue Medium"/>
                <a:ea typeface="Helvetica Neue Medium"/>
                <a:cs typeface="Helvetica Neue Medium"/>
                <a:sym typeface="Helvetica Neue Medium"/>
              </a:defRPr>
            </a:lvl1pPr>
          </a:lstStyle>
          <a:p>
            <a:r>
              <a:t>81 mm</a:t>
            </a:r>
          </a:p>
        </p:txBody>
      </p:sp>
      <p:sp>
        <p:nvSpPr>
          <p:cNvPr id="338" name="Shape 338"/>
          <p:cNvSpPr/>
          <p:nvPr/>
        </p:nvSpPr>
        <p:spPr>
          <a:xfrm flipV="1">
            <a:off x="4594921" y="2467864"/>
            <a:ext cx="921480" cy="1772372"/>
          </a:xfrm>
          <a:prstGeom prst="line">
            <a:avLst/>
          </a:prstGeom>
          <a:ln w="25400">
            <a:solidFill>
              <a:srgbClr val="FFFFFF"/>
            </a:solidFill>
            <a:miter lim="400000"/>
            <a:headEnd type="arrow"/>
            <a:tailEnd type="arrow"/>
          </a:ln>
        </p:spPr>
        <p:txBody>
          <a:bodyPr lIns="35719" tIns="35719" rIns="35719" bIns="35719" anchor="ctr"/>
          <a:lstStyle/>
          <a:p>
            <a:pPr defTabSz="294669">
              <a:defRPr sz="2400">
                <a:solidFill>
                  <a:srgbClr val="FFFFFF"/>
                </a:solidFill>
                <a:latin typeface="+mj-lt"/>
                <a:ea typeface="+mj-ea"/>
                <a:cs typeface="+mj-cs"/>
                <a:sym typeface="Helvetica Neue Light"/>
              </a:defRPr>
            </a:pPr>
            <a:endParaRPr sz="1687"/>
          </a:p>
        </p:txBody>
      </p:sp>
      <p:sp>
        <p:nvSpPr>
          <p:cNvPr id="339" name="Shape 339"/>
          <p:cNvSpPr/>
          <p:nvPr/>
        </p:nvSpPr>
        <p:spPr>
          <a:xfrm>
            <a:off x="129528" y="5113943"/>
            <a:ext cx="6594755" cy="805670"/>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marL="261928" indent="-261928">
              <a:spcBef>
                <a:spcPts val="1406"/>
              </a:spcBef>
              <a:buClr>
                <a:srgbClr val="A93400"/>
              </a:buClr>
              <a:buSzPct val="125000"/>
              <a:buFont typeface="Lucida Grande"/>
              <a:buChar char="■"/>
              <a:defRPr>
                <a:latin typeface="Helvetica Neue Medium"/>
                <a:ea typeface="Helvetica Neue Medium"/>
                <a:cs typeface="Helvetica Neue Medium"/>
                <a:sym typeface="Helvetica Neue Medium"/>
              </a:defRPr>
            </a:pPr>
            <a:r>
              <a:t>Expected Q-value is 10000, microwave power is up to 3 W </a:t>
            </a:r>
          </a:p>
          <a:p>
            <a:pPr marL="261928" indent="-261928">
              <a:spcBef>
                <a:spcPts val="1406"/>
              </a:spcBef>
              <a:buClr>
                <a:srgbClr val="A93400"/>
              </a:buClr>
              <a:buSzPct val="125000"/>
              <a:buFont typeface="Lucida Grande"/>
              <a:buChar char="■"/>
              <a:defRPr>
                <a:latin typeface="Helvetica Neue Medium"/>
                <a:ea typeface="Helvetica Neue Medium"/>
                <a:cs typeface="Helvetica Neue Medium"/>
                <a:sym typeface="Helvetica Neue Medium"/>
              </a:defRPr>
            </a:pPr>
            <a:r>
              <a:t>TM110 mode at 4.463 GHz, +-1 MHz tuning by a piezo positioner</a:t>
            </a:r>
          </a:p>
        </p:txBody>
      </p:sp>
    </p:spTree>
    <p:extLst>
      <p:ext uri="{BB962C8B-B14F-4D97-AF65-F5344CB8AC3E}">
        <p14:creationId xmlns:p14="http://schemas.microsoft.com/office/powerpoint/2010/main" val="1887021572"/>
      </p:ext>
    </p:extLst>
  </p:cSld>
  <p:clrMapOvr>
    <a:masterClrMapping/>
  </p:clrMapOvr>
  <p:transition spd="slow"/>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 name="Shape 342"/>
          <p:cNvSpPr>
            <a:spLocks noGrp="1"/>
          </p:cNvSpPr>
          <p:nvPr>
            <p:ph type="title"/>
          </p:nvPr>
        </p:nvSpPr>
        <p:spPr>
          <a:xfrm>
            <a:off x="457200" y="274638"/>
            <a:ext cx="8229600" cy="696646"/>
          </a:xfrm>
          <a:prstGeom prst="rect">
            <a:avLst/>
          </a:prstGeom>
        </p:spPr>
        <p:txBody>
          <a:bodyPr/>
          <a:lstStyle/>
          <a:p>
            <a:r>
              <a:rPr dirty="0"/>
              <a:t>Gas Chamber and Gas Handling</a:t>
            </a:r>
          </a:p>
        </p:txBody>
      </p:sp>
      <p:pic>
        <p:nvPicPr>
          <p:cNvPr id="344" name="IMG_7033.jpeg"/>
          <p:cNvPicPr>
            <a:picLocks noChangeAspect="1"/>
          </p:cNvPicPr>
          <p:nvPr/>
        </p:nvPicPr>
        <p:blipFill>
          <a:blip r:embed="rId2" cstate="print">
            <a:extLst/>
          </a:blip>
          <a:stretch>
            <a:fillRect/>
          </a:stretch>
        </p:blipFill>
        <p:spPr>
          <a:xfrm>
            <a:off x="158909" y="1004560"/>
            <a:ext cx="4329458" cy="3247093"/>
          </a:xfrm>
          <a:prstGeom prst="rect">
            <a:avLst/>
          </a:prstGeom>
          <a:ln w="12700">
            <a:miter lim="400000"/>
          </a:ln>
        </p:spPr>
      </p:pic>
      <p:pic>
        <p:nvPicPr>
          <p:cNvPr id="345" name="IMG_7030.jpeg"/>
          <p:cNvPicPr>
            <a:picLocks noChangeAspect="1"/>
          </p:cNvPicPr>
          <p:nvPr/>
        </p:nvPicPr>
        <p:blipFill>
          <a:blip r:embed="rId3" cstate="print">
            <a:extLst/>
          </a:blip>
          <a:stretch>
            <a:fillRect/>
          </a:stretch>
        </p:blipFill>
        <p:spPr>
          <a:xfrm>
            <a:off x="4689214" y="1005902"/>
            <a:ext cx="4325877" cy="3244409"/>
          </a:xfrm>
          <a:prstGeom prst="rect">
            <a:avLst/>
          </a:prstGeom>
          <a:ln w="12700">
            <a:miter lim="400000"/>
          </a:ln>
        </p:spPr>
      </p:pic>
      <p:sp>
        <p:nvSpPr>
          <p:cNvPr id="346" name="Shape 346"/>
          <p:cNvSpPr/>
          <p:nvPr/>
        </p:nvSpPr>
        <p:spPr>
          <a:xfrm>
            <a:off x="120899" y="4456403"/>
            <a:ext cx="8902202" cy="1262205"/>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nchor="ctr">
            <a:spAutoFit/>
          </a:bodyPr>
          <a:lstStyle/>
          <a:p>
            <a:pPr marL="261928" indent="-261928">
              <a:spcBef>
                <a:spcPts val="1406"/>
              </a:spcBef>
              <a:buClr>
                <a:srgbClr val="A93400"/>
              </a:buClr>
              <a:buSzPct val="125000"/>
              <a:buFont typeface="Lucida Grande"/>
              <a:buChar char="■"/>
              <a:defRPr>
                <a:latin typeface="Helvetica Neue Medium"/>
                <a:ea typeface="Helvetica Neue Medium"/>
                <a:cs typeface="Helvetica Neue Medium"/>
                <a:sym typeface="Helvetica Neue Medium"/>
              </a:defRPr>
            </a:pPr>
            <a:r>
              <a:t>425 mm length, 280 mm diameter, 100 μm Al beam window</a:t>
            </a:r>
          </a:p>
          <a:p>
            <a:pPr marL="261928" indent="-261928">
              <a:spcBef>
                <a:spcPts val="1406"/>
              </a:spcBef>
              <a:buClr>
                <a:srgbClr val="A93400"/>
              </a:buClr>
              <a:buSzPct val="125000"/>
              <a:buFont typeface="Lucida Grande"/>
              <a:buChar char="■"/>
              <a:defRPr>
                <a:latin typeface="Helvetica Neue Medium"/>
                <a:ea typeface="Helvetica Neue Medium"/>
                <a:cs typeface="Helvetica Neue Medium"/>
                <a:sym typeface="Helvetica Neue Medium"/>
              </a:defRPr>
            </a:pPr>
            <a:r>
              <a:t>Gas pressure is monitored by a capacitance gauge</a:t>
            </a:r>
          </a:p>
          <a:p>
            <a:pPr marL="261928" indent="-261928">
              <a:spcBef>
                <a:spcPts val="1406"/>
              </a:spcBef>
              <a:buClr>
                <a:srgbClr val="A93400"/>
              </a:buClr>
              <a:buSzPct val="125000"/>
              <a:buFont typeface="Lucida Grande"/>
              <a:buChar char="■"/>
              <a:defRPr>
                <a:latin typeface="Helvetica Neue Medium"/>
                <a:ea typeface="Helvetica Neue Medium"/>
                <a:cs typeface="Helvetica Neue Medium"/>
                <a:sym typeface="Helvetica Neue Medium"/>
              </a:defRPr>
            </a:pPr>
            <a:r>
              <a:t>Gas purity is measured by Q-Mass spectrometer</a:t>
            </a:r>
          </a:p>
        </p:txBody>
      </p:sp>
    </p:spTree>
    <p:extLst>
      <p:ext uri="{BB962C8B-B14F-4D97-AF65-F5344CB8AC3E}">
        <p14:creationId xmlns:p14="http://schemas.microsoft.com/office/powerpoint/2010/main" val="1771301567"/>
      </p:ext>
    </p:extLst>
  </p:cSld>
  <p:clrMapOvr>
    <a:masterClrMapping/>
  </p:clrMapOvr>
  <p:transition spd="slow"/>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Front Beam Profile Monitor </a:t>
            </a:r>
            <a:endParaRPr kumimoji="1" lang="ja-JP" altLang="en-US" dirty="0"/>
          </a:p>
        </p:txBody>
      </p:sp>
      <p:sp>
        <p:nvSpPr>
          <p:cNvPr id="3" name="テキスト プレースホルダー 2"/>
          <p:cNvSpPr>
            <a:spLocks noGrp="1"/>
          </p:cNvSpPr>
          <p:nvPr>
            <p:ph type="body" idx="1"/>
          </p:nvPr>
        </p:nvSpPr>
        <p:spPr/>
        <p:txBody>
          <a:bodyPr/>
          <a:lstStyle/>
          <a:p>
            <a:endParaRPr kumimoji="1" lang="ja-JP" altLang="en-US" dirty="0"/>
          </a:p>
        </p:txBody>
      </p:sp>
      <p:pic>
        <p:nvPicPr>
          <p:cNvPr id="5" name="図 4" descr="Macintosh HD:Users:SohtaroKanda:Desktop:FBPM.eps"/>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9592" y="1600200"/>
            <a:ext cx="7478583" cy="4725809"/>
          </a:xfrm>
          <a:prstGeom prst="rect">
            <a:avLst/>
          </a:prstGeom>
          <a:noFill/>
          <a:ln>
            <a:noFill/>
          </a:ln>
        </p:spPr>
      </p:pic>
    </p:spTree>
    <p:extLst>
      <p:ext uri="{BB962C8B-B14F-4D97-AF65-F5344CB8AC3E}">
        <p14:creationId xmlns:p14="http://schemas.microsoft.com/office/powerpoint/2010/main" val="566692448"/>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4284"/>
            <a:ext cx="8229600" cy="1143000"/>
          </a:xfrm>
        </p:spPr>
        <p:txBody>
          <a:bodyPr/>
          <a:lstStyle/>
          <a:p>
            <a:r>
              <a:rPr lang="en-US" altLang="ja-JP" dirty="0"/>
              <a:t>3D beam profile monitor</a:t>
            </a:r>
            <a:r>
              <a:rPr kumimoji="1" lang="en-US" altLang="ja-JP" dirty="0"/>
              <a:t> </a:t>
            </a:r>
            <a:endParaRPr kumimoji="1" lang="ja-JP" altLang="en-US" dirty="0"/>
          </a:p>
        </p:txBody>
      </p:sp>
      <p:sp>
        <p:nvSpPr>
          <p:cNvPr id="3" name="テキスト プレースホルダー 2"/>
          <p:cNvSpPr>
            <a:spLocks noGrp="1"/>
          </p:cNvSpPr>
          <p:nvPr>
            <p:ph type="body" idx="1"/>
          </p:nvPr>
        </p:nvSpPr>
        <p:spPr/>
        <p:txBody>
          <a:bodyPr/>
          <a:lstStyle/>
          <a:p>
            <a:endParaRPr kumimoji="1" lang="ja-JP" altLang="en-US" dirty="0"/>
          </a:p>
        </p:txBody>
      </p:sp>
      <p:pic>
        <p:nvPicPr>
          <p:cNvPr id="5" name="図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3568" y="836712"/>
            <a:ext cx="5805264" cy="5805264"/>
          </a:xfrm>
          <a:prstGeom prst="rect">
            <a:avLst/>
          </a:prstGeom>
        </p:spPr>
      </p:pic>
    </p:spTree>
    <p:extLst>
      <p:ext uri="{BB962C8B-B14F-4D97-AF65-F5344CB8AC3E}">
        <p14:creationId xmlns:p14="http://schemas.microsoft.com/office/powerpoint/2010/main" val="19158336"/>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Bibliography</a:t>
            </a:r>
            <a:endParaRPr kumimoji="1" lang="ja-JP" altLang="en-US" dirty="0"/>
          </a:p>
        </p:txBody>
      </p:sp>
      <p:sp>
        <p:nvSpPr>
          <p:cNvPr id="3" name="コンテンツ プレースホルダー 2"/>
          <p:cNvSpPr>
            <a:spLocks noGrp="1"/>
          </p:cNvSpPr>
          <p:nvPr>
            <p:ph idx="1"/>
          </p:nvPr>
        </p:nvSpPr>
        <p:spPr>
          <a:xfrm>
            <a:off x="323528" y="1446964"/>
            <a:ext cx="8363272" cy="4525963"/>
          </a:xfrm>
        </p:spPr>
        <p:txBody>
          <a:bodyPr/>
          <a:lstStyle/>
          <a:p>
            <a:pPr marL="0" indent="0">
              <a:buNone/>
            </a:pPr>
            <a:r>
              <a:rPr lang="en-US" altLang="ja-JP" dirty="0"/>
              <a:t>    Classical Electrodynamics     Jackson</a:t>
            </a:r>
          </a:p>
          <a:p>
            <a:pPr marL="0" indent="0">
              <a:buNone/>
            </a:pPr>
            <a:r>
              <a:rPr lang="en-US" altLang="ja-JP" dirty="0"/>
              <a:t>    Quantum Mechanics             Messiah</a:t>
            </a:r>
          </a:p>
          <a:p>
            <a:pPr marL="0" indent="0">
              <a:buNone/>
            </a:pPr>
            <a:r>
              <a:rPr lang="en-US" altLang="ja-JP" dirty="0"/>
              <a:t>    Story of Spin                           </a:t>
            </a:r>
            <a:r>
              <a:rPr lang="en-US" altLang="ja-JP" dirty="0" err="1"/>
              <a:t>Tomonaga</a:t>
            </a:r>
            <a:endParaRPr lang="en-US" altLang="ja-JP" dirty="0"/>
          </a:p>
          <a:p>
            <a:pPr marL="0" indent="0">
              <a:buNone/>
            </a:pPr>
            <a:r>
              <a:rPr lang="en-US" altLang="ja-JP" dirty="0"/>
              <a:t>    Quantum Field Theory          </a:t>
            </a:r>
            <a:r>
              <a:rPr lang="en-US" altLang="ja-JP" dirty="0" err="1"/>
              <a:t>Itzykson</a:t>
            </a:r>
            <a:r>
              <a:rPr lang="en-US" altLang="ja-JP" dirty="0"/>
              <a:t> and Zuber</a:t>
            </a:r>
          </a:p>
          <a:p>
            <a:pPr marL="0" indent="0">
              <a:buNone/>
            </a:pPr>
            <a:r>
              <a:rPr kumimoji="1" lang="en-US" altLang="ja-JP" dirty="0"/>
              <a:t>   </a:t>
            </a:r>
            <a:r>
              <a:rPr lang="en-US" altLang="ja-JP" dirty="0"/>
              <a:t>     </a:t>
            </a:r>
            <a:endParaRPr kumimoji="1" lang="en-US" altLang="ja-JP" dirty="0"/>
          </a:p>
          <a:p>
            <a:pPr marL="0" indent="0">
              <a:buNone/>
            </a:pPr>
            <a:r>
              <a:rPr lang="en-US" altLang="ja-JP" dirty="0"/>
              <a:t>     All are very classic, but useful !</a:t>
            </a:r>
            <a:endParaRPr kumimoji="1" lang="en-US" altLang="ja-JP" dirty="0"/>
          </a:p>
          <a:p>
            <a:pPr marL="0" indent="0">
              <a:buNone/>
            </a:pPr>
            <a:r>
              <a:rPr lang="en-US" altLang="ja-JP" dirty="0"/>
              <a:t>    Or    Greiner   (QM, RQM, QED, EW) </a:t>
            </a:r>
          </a:p>
          <a:p>
            <a:pPr marL="0" indent="0">
              <a:buNone/>
            </a:pPr>
            <a:r>
              <a:rPr lang="en-US" altLang="ja-JP" dirty="0"/>
              <a:t>             </a:t>
            </a:r>
            <a:r>
              <a:rPr lang="en-US" altLang="ja-JP" dirty="0" err="1"/>
              <a:t>Landaw</a:t>
            </a:r>
            <a:r>
              <a:rPr lang="en-US" altLang="ja-JP" dirty="0"/>
              <a:t>  </a:t>
            </a:r>
            <a:r>
              <a:rPr lang="en-US" altLang="ja-JP" dirty="0" err="1"/>
              <a:t>Lifsitz</a:t>
            </a:r>
            <a:r>
              <a:rPr lang="en-US" altLang="ja-JP" dirty="0"/>
              <a:t> </a:t>
            </a:r>
            <a:endParaRPr kumimoji="1" lang="ja-JP" altLang="en-US" dirty="0"/>
          </a:p>
        </p:txBody>
      </p:sp>
      <p:sp>
        <p:nvSpPr>
          <p:cNvPr id="4" name="日付プレースホルダー 3"/>
          <p:cNvSpPr>
            <a:spLocks noGrp="1"/>
          </p:cNvSpPr>
          <p:nvPr>
            <p:ph type="dt" sz="half" idx="10"/>
          </p:nvPr>
        </p:nvSpPr>
        <p:spPr/>
        <p:txBody>
          <a:bodyPr/>
          <a:lstStyle/>
          <a:p>
            <a:pPr>
              <a:defRPr/>
            </a:pPr>
            <a:fld id="{3E6D7464-0B3D-4EDE-B80D-EBF7BD76B7BE}" type="datetime1">
              <a:rPr lang="ja-JP" altLang="en-US" smtClean="0"/>
              <a:pPr>
                <a:defRPr/>
              </a:pPr>
              <a:t>2017/9/17</a:t>
            </a:fld>
            <a:endParaRPr lang="ja-JP" altLang="en-US" dirty="0"/>
          </a:p>
        </p:txBody>
      </p:sp>
      <p:sp>
        <p:nvSpPr>
          <p:cNvPr id="5" name="フッター プレースホルダー 4"/>
          <p:cNvSpPr>
            <a:spLocks noGrp="1"/>
          </p:cNvSpPr>
          <p:nvPr>
            <p:ph type="ftr" sz="quarter" idx="11"/>
          </p:nvPr>
        </p:nvSpPr>
        <p:spPr/>
        <p:txBody>
          <a:bodyPr/>
          <a:lstStyle/>
          <a:p>
            <a:pPr>
              <a:defRPr/>
            </a:pPr>
            <a:r>
              <a:rPr lang="en-US" altLang="zh-CN" dirty="0"/>
              <a:t>Informal Lecture</a:t>
            </a:r>
            <a:endParaRPr lang="ja-JP" altLang="en-US" dirty="0"/>
          </a:p>
        </p:txBody>
      </p:sp>
    </p:spTree>
    <p:extLst>
      <p:ext uri="{BB962C8B-B14F-4D97-AF65-F5344CB8AC3E}">
        <p14:creationId xmlns:p14="http://schemas.microsoft.com/office/powerpoint/2010/main" val="29113862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 name="Shape 360"/>
          <p:cNvSpPr>
            <a:spLocks noGrp="1"/>
          </p:cNvSpPr>
          <p:nvPr>
            <p:ph type="title"/>
          </p:nvPr>
        </p:nvSpPr>
        <p:spPr>
          <a:prstGeom prst="rect">
            <a:avLst/>
          </a:prstGeom>
        </p:spPr>
        <p:txBody>
          <a:bodyPr/>
          <a:lstStyle/>
          <a:p>
            <a:r>
              <a:t>Segmented Positron Counter</a:t>
            </a:r>
          </a:p>
        </p:txBody>
      </p:sp>
      <p:pic>
        <p:nvPicPr>
          <p:cNvPr id="362" name="counter3.tiff"/>
          <p:cNvPicPr>
            <a:picLocks noChangeAspect="1"/>
          </p:cNvPicPr>
          <p:nvPr/>
        </p:nvPicPr>
        <p:blipFill>
          <a:blip r:embed="rId2" cstate="print">
            <a:extLst/>
          </a:blip>
          <a:srcRect l="1361" t="4273"/>
          <a:stretch>
            <a:fillRect/>
          </a:stretch>
        </p:blipFill>
        <p:spPr>
          <a:xfrm>
            <a:off x="291824" y="1211854"/>
            <a:ext cx="4421272" cy="3218053"/>
          </a:xfrm>
          <a:prstGeom prst="rect">
            <a:avLst/>
          </a:prstGeom>
          <a:ln w="12700">
            <a:miter lim="400000"/>
          </a:ln>
        </p:spPr>
      </p:pic>
      <p:sp>
        <p:nvSpPr>
          <p:cNvPr id="363" name="Shape 363"/>
          <p:cNvSpPr/>
          <p:nvPr/>
        </p:nvSpPr>
        <p:spPr>
          <a:xfrm rot="16200000">
            <a:off x="327172" y="2459789"/>
            <a:ext cx="870431" cy="364203"/>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700">
                <a:solidFill>
                  <a:schemeClr val="accent5">
                    <a:hueOff val="-444211"/>
                    <a:satOff val="-14915"/>
                    <a:lumOff val="22857"/>
                  </a:schemeClr>
                </a:solidFill>
                <a:latin typeface="Helvetica Neue Medium"/>
                <a:ea typeface="Helvetica Neue Medium"/>
                <a:cs typeface="Helvetica Neue Medium"/>
                <a:sym typeface="Helvetica Neue Medium"/>
              </a:defRPr>
            </a:lvl1pPr>
          </a:lstStyle>
          <a:p>
            <a:r>
              <a:rPr sz="1898"/>
              <a:t>240 mm</a:t>
            </a:r>
          </a:p>
        </p:txBody>
      </p:sp>
      <p:pic>
        <p:nvPicPr>
          <p:cNvPr id="364" name="unit.tiff"/>
          <p:cNvPicPr>
            <a:picLocks noChangeAspect="1"/>
          </p:cNvPicPr>
          <p:nvPr/>
        </p:nvPicPr>
        <p:blipFill>
          <a:blip r:embed="rId3" cstate="print">
            <a:extLst/>
          </a:blip>
          <a:srcRect l="22156" t="29202" r="22156" b="5307"/>
          <a:stretch>
            <a:fillRect/>
          </a:stretch>
        </p:blipFill>
        <p:spPr>
          <a:xfrm>
            <a:off x="5053334" y="1053622"/>
            <a:ext cx="3419231" cy="3015880"/>
          </a:xfrm>
          <a:prstGeom prst="rect">
            <a:avLst/>
          </a:prstGeom>
          <a:ln w="12700">
            <a:miter lim="400000"/>
          </a:ln>
        </p:spPr>
      </p:pic>
      <p:sp>
        <p:nvSpPr>
          <p:cNvPr id="365" name="Shape 365"/>
          <p:cNvSpPr/>
          <p:nvPr/>
        </p:nvSpPr>
        <p:spPr>
          <a:xfrm flipH="1" flipV="1">
            <a:off x="7142443" y="2608848"/>
            <a:ext cx="1098452" cy="1098452"/>
          </a:xfrm>
          <a:prstGeom prst="line">
            <a:avLst/>
          </a:prstGeom>
          <a:ln w="38100">
            <a:solidFill>
              <a:srgbClr val="FFFFFF"/>
            </a:solidFill>
            <a:miter lim="400000"/>
            <a:tailEnd type="triangle"/>
          </a:ln>
        </p:spPr>
        <p:txBody>
          <a:bodyPr lIns="35719" tIns="35719" rIns="35719" bIns="35719" anchor="ctr"/>
          <a:lstStyle/>
          <a:p>
            <a:pPr defTabSz="294669">
              <a:defRPr sz="2400">
                <a:solidFill>
                  <a:srgbClr val="FFFFFF"/>
                </a:solidFill>
                <a:latin typeface="+mj-lt"/>
                <a:ea typeface="+mj-ea"/>
                <a:cs typeface="+mj-cs"/>
                <a:sym typeface="Helvetica Neue Light"/>
              </a:defRPr>
            </a:pPr>
            <a:endParaRPr sz="1687"/>
          </a:p>
        </p:txBody>
      </p:sp>
      <p:sp>
        <p:nvSpPr>
          <p:cNvPr id="366" name="Shape 366"/>
          <p:cNvSpPr/>
          <p:nvPr/>
        </p:nvSpPr>
        <p:spPr>
          <a:xfrm>
            <a:off x="1673824" y="3937514"/>
            <a:ext cx="2940185" cy="287098"/>
          </a:xfrm>
          <a:prstGeom prst="rect">
            <a:avLst/>
          </a:prstGeom>
          <a:solidFill>
            <a:srgbClr val="FFFFFF">
              <a:alpha val="80231"/>
            </a:srgbClr>
          </a:solidFill>
          <a:ln w="12700">
            <a:solidFill>
              <a:schemeClr val="accent2">
                <a:hueOff val="-554920"/>
                <a:satOff val="-21482"/>
                <a:lumOff val="-6228"/>
                <a:alpha val="80231"/>
              </a:schemeClr>
            </a:solidFill>
            <a:miter lim="400000"/>
          </a:ln>
          <a:extLst>
            <a:ext uri="{C572A759-6A51-4108-AA02-DFA0A04FC94B}">
              <ma14:wrappingTextBoxFlag xmlns="" xmlns:ma14="http://schemas.microsoft.com/office/mac/drawingml/2011/main" val="1"/>
            </a:ext>
          </a:extLst>
        </p:spPr>
        <p:txBody>
          <a:bodyPr lIns="17859" tIns="17859" rIns="17859" bIns="17859" anchor="ctr">
            <a:spAutoFit/>
          </a:bodyPr>
          <a:lstStyle>
            <a:lvl1pPr defTabSz="419100">
              <a:lnSpc>
                <a:spcPct val="80000"/>
              </a:lnSpc>
              <a:defRPr sz="2900" b="1">
                <a:solidFill>
                  <a:srgbClr val="000000"/>
                </a:solidFill>
              </a:defRPr>
            </a:lvl1pPr>
          </a:lstStyle>
          <a:p>
            <a:r>
              <a:rPr sz="2039"/>
              <a:t>576 ch/layer x 2 layers</a:t>
            </a:r>
          </a:p>
        </p:txBody>
      </p:sp>
      <p:sp>
        <p:nvSpPr>
          <p:cNvPr id="367" name="Shape 367"/>
          <p:cNvSpPr/>
          <p:nvPr/>
        </p:nvSpPr>
        <p:spPr>
          <a:xfrm>
            <a:off x="6611015" y="3635977"/>
            <a:ext cx="2410961" cy="789158"/>
          </a:xfrm>
          <a:prstGeom prst="rect">
            <a:avLst/>
          </a:prstGeom>
          <a:solidFill>
            <a:srgbClr val="FFFFFF">
              <a:alpha val="80231"/>
            </a:srgbClr>
          </a:solidFill>
          <a:ln w="12700">
            <a:solidFill>
              <a:schemeClr val="accent2">
                <a:hueOff val="-554920"/>
                <a:satOff val="-21482"/>
                <a:lumOff val="-6228"/>
                <a:alpha val="80231"/>
              </a:schemeClr>
            </a:solidFill>
            <a:miter lim="400000"/>
          </a:ln>
          <a:extLst>
            <a:ext uri="{C572A759-6A51-4108-AA02-DFA0A04FC94B}">
              <ma14:wrappingTextBoxFlag xmlns="" xmlns:ma14="http://schemas.microsoft.com/office/mac/drawingml/2011/main" val="1"/>
            </a:ext>
          </a:extLst>
        </p:spPr>
        <p:txBody>
          <a:bodyPr lIns="17859" tIns="17859" rIns="17859" bIns="17859" anchor="ctr">
            <a:spAutoFit/>
          </a:bodyPr>
          <a:lstStyle/>
          <a:p>
            <a:pPr defTabSz="294669">
              <a:lnSpc>
                <a:spcPct val="80000"/>
              </a:lnSpc>
              <a:defRPr sz="2900" b="1">
                <a:solidFill>
                  <a:srgbClr val="000000"/>
                </a:solidFill>
              </a:defRPr>
            </a:pPr>
            <a:r>
              <a:rPr sz="2039"/>
              <a:t>Hamamatsu MPPC</a:t>
            </a:r>
          </a:p>
          <a:p>
            <a:pPr defTabSz="294669">
              <a:lnSpc>
                <a:spcPct val="80000"/>
              </a:lnSpc>
              <a:defRPr sz="2900" b="1">
                <a:solidFill>
                  <a:srgbClr val="000000"/>
                </a:solidFill>
              </a:defRPr>
            </a:pPr>
            <a:r>
              <a:rPr sz="2039"/>
              <a:t>1.3 mm x 1.3 mm</a:t>
            </a:r>
          </a:p>
          <a:p>
            <a:pPr defTabSz="294669">
              <a:lnSpc>
                <a:spcPct val="80000"/>
              </a:lnSpc>
              <a:defRPr sz="2900" b="1">
                <a:solidFill>
                  <a:srgbClr val="000000"/>
                </a:solidFill>
              </a:defRPr>
            </a:pPr>
            <a:r>
              <a:rPr sz="2039"/>
              <a:t>active area</a:t>
            </a:r>
          </a:p>
        </p:txBody>
      </p:sp>
      <p:sp>
        <p:nvSpPr>
          <p:cNvPr id="368" name="Shape 368"/>
          <p:cNvSpPr/>
          <p:nvPr/>
        </p:nvSpPr>
        <p:spPr>
          <a:xfrm rot="5400000">
            <a:off x="7778568" y="2239995"/>
            <a:ext cx="748603" cy="364203"/>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700">
                <a:solidFill>
                  <a:schemeClr val="accent5">
                    <a:hueOff val="-444211"/>
                    <a:satOff val="-14915"/>
                    <a:lumOff val="22857"/>
                  </a:schemeClr>
                </a:solidFill>
                <a:latin typeface="Helvetica Neue Medium"/>
                <a:ea typeface="Helvetica Neue Medium"/>
                <a:cs typeface="Helvetica Neue Medium"/>
                <a:sym typeface="Helvetica Neue Medium"/>
              </a:defRPr>
            </a:lvl1pPr>
          </a:lstStyle>
          <a:p>
            <a:r>
              <a:rPr sz="1898"/>
              <a:t>10 mm</a:t>
            </a:r>
          </a:p>
        </p:txBody>
      </p:sp>
      <p:sp>
        <p:nvSpPr>
          <p:cNvPr id="369" name="Shape 369"/>
          <p:cNvSpPr/>
          <p:nvPr/>
        </p:nvSpPr>
        <p:spPr>
          <a:xfrm flipH="1">
            <a:off x="1107668" y="1387100"/>
            <a:ext cx="1" cy="2902489"/>
          </a:xfrm>
          <a:prstGeom prst="line">
            <a:avLst/>
          </a:prstGeom>
          <a:ln w="25400">
            <a:solidFill>
              <a:schemeClr val="accent5">
                <a:hueOff val="-444211"/>
                <a:satOff val="-14915"/>
                <a:lumOff val="22857"/>
              </a:schemeClr>
            </a:solidFill>
            <a:miter lim="400000"/>
            <a:headEnd type="arrow"/>
            <a:tailEnd type="arrow"/>
          </a:ln>
        </p:spPr>
        <p:txBody>
          <a:bodyPr lIns="35719" tIns="35719" rIns="35719" bIns="35719" anchor="ctr"/>
          <a:lstStyle/>
          <a:p>
            <a:pPr defTabSz="294669">
              <a:defRPr sz="2400">
                <a:solidFill>
                  <a:srgbClr val="FFFFFF"/>
                </a:solidFill>
                <a:latin typeface="+mj-lt"/>
                <a:ea typeface="+mj-ea"/>
                <a:cs typeface="+mj-cs"/>
                <a:sym typeface="Helvetica Neue Light"/>
              </a:defRPr>
            </a:pPr>
            <a:endParaRPr sz="1687"/>
          </a:p>
        </p:txBody>
      </p:sp>
      <p:sp>
        <p:nvSpPr>
          <p:cNvPr id="370" name="Shape 370"/>
          <p:cNvSpPr/>
          <p:nvPr/>
        </p:nvSpPr>
        <p:spPr>
          <a:xfrm>
            <a:off x="7919341" y="1211483"/>
            <a:ext cx="1" cy="1957634"/>
          </a:xfrm>
          <a:prstGeom prst="line">
            <a:avLst/>
          </a:prstGeom>
          <a:ln w="25400">
            <a:solidFill>
              <a:schemeClr val="accent5">
                <a:hueOff val="-444211"/>
                <a:satOff val="-14915"/>
                <a:lumOff val="22857"/>
              </a:schemeClr>
            </a:solidFill>
            <a:miter lim="400000"/>
            <a:headEnd type="arrow"/>
            <a:tailEnd type="arrow"/>
          </a:ln>
        </p:spPr>
        <p:txBody>
          <a:bodyPr lIns="35719" tIns="35719" rIns="35719" bIns="35719" anchor="ctr"/>
          <a:lstStyle/>
          <a:p>
            <a:pPr defTabSz="294669">
              <a:defRPr sz="2400">
                <a:solidFill>
                  <a:srgbClr val="FFFFFF"/>
                </a:solidFill>
                <a:latin typeface="+mj-lt"/>
                <a:ea typeface="+mj-ea"/>
                <a:cs typeface="+mj-cs"/>
                <a:sym typeface="Helvetica Neue Light"/>
              </a:defRPr>
            </a:pPr>
            <a:endParaRPr sz="1687"/>
          </a:p>
        </p:txBody>
      </p:sp>
      <p:sp>
        <p:nvSpPr>
          <p:cNvPr id="371" name="Shape 371"/>
          <p:cNvSpPr/>
          <p:nvPr/>
        </p:nvSpPr>
        <p:spPr>
          <a:xfrm>
            <a:off x="7940774" y="926305"/>
            <a:ext cx="711734" cy="364203"/>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700">
                <a:solidFill>
                  <a:schemeClr val="accent5">
                    <a:hueOff val="-444211"/>
                    <a:satOff val="-14915"/>
                    <a:lumOff val="22857"/>
                  </a:schemeClr>
                </a:solidFill>
                <a:latin typeface="Helvetica Neue Medium"/>
                <a:ea typeface="Helvetica Neue Medium"/>
                <a:cs typeface="Helvetica Neue Medium"/>
                <a:sym typeface="Helvetica Neue Medium"/>
              </a:defRPr>
            </a:lvl1pPr>
          </a:lstStyle>
          <a:p>
            <a:r>
              <a:rPr sz="1898"/>
              <a:t>3 mmt</a:t>
            </a:r>
          </a:p>
        </p:txBody>
      </p:sp>
      <p:sp>
        <p:nvSpPr>
          <p:cNvPr id="372" name="Shape 372"/>
          <p:cNvSpPr/>
          <p:nvPr/>
        </p:nvSpPr>
        <p:spPr>
          <a:xfrm flipH="1" flipV="1">
            <a:off x="7373935" y="1084280"/>
            <a:ext cx="475121" cy="48253"/>
          </a:xfrm>
          <a:prstGeom prst="line">
            <a:avLst/>
          </a:prstGeom>
          <a:ln w="25400">
            <a:solidFill>
              <a:schemeClr val="accent5">
                <a:hueOff val="-444211"/>
                <a:satOff val="-14915"/>
                <a:lumOff val="22857"/>
              </a:schemeClr>
            </a:solidFill>
            <a:miter lim="400000"/>
            <a:headEnd type="arrow"/>
            <a:tailEnd type="arrow"/>
          </a:ln>
        </p:spPr>
        <p:txBody>
          <a:bodyPr lIns="35719" tIns="35719" rIns="35719" bIns="35719" anchor="ctr"/>
          <a:lstStyle/>
          <a:p>
            <a:pPr defTabSz="294669">
              <a:defRPr sz="2400">
                <a:solidFill>
                  <a:srgbClr val="FFFFFF"/>
                </a:solidFill>
                <a:latin typeface="+mj-lt"/>
                <a:ea typeface="+mj-ea"/>
                <a:cs typeface="+mj-cs"/>
                <a:sym typeface="Helvetica Neue Light"/>
              </a:defRPr>
            </a:pPr>
            <a:endParaRPr sz="1687"/>
          </a:p>
        </p:txBody>
      </p:sp>
      <p:sp>
        <p:nvSpPr>
          <p:cNvPr id="373" name="Shape 373"/>
          <p:cNvSpPr/>
          <p:nvPr/>
        </p:nvSpPr>
        <p:spPr>
          <a:xfrm flipV="1">
            <a:off x="3781722" y="1308441"/>
            <a:ext cx="1863736" cy="242215"/>
          </a:xfrm>
          <a:prstGeom prst="line">
            <a:avLst/>
          </a:prstGeom>
          <a:ln w="38100" cap="rnd">
            <a:solidFill>
              <a:srgbClr val="000000"/>
            </a:solidFill>
            <a:custDash>
              <a:ds d="100000" sp="200000"/>
            </a:custDash>
            <a:miter lim="400000"/>
          </a:ln>
        </p:spPr>
        <p:txBody>
          <a:bodyPr lIns="35719" tIns="35719" rIns="35719" bIns="35719" anchor="ctr"/>
          <a:lstStyle/>
          <a:p>
            <a:pPr defTabSz="294669">
              <a:defRPr sz="2400">
                <a:solidFill>
                  <a:srgbClr val="FFFFFF"/>
                </a:solidFill>
                <a:latin typeface="+mj-lt"/>
                <a:ea typeface="+mj-ea"/>
                <a:cs typeface="+mj-cs"/>
                <a:sym typeface="Helvetica Neue Light"/>
              </a:defRPr>
            </a:pPr>
            <a:endParaRPr sz="1687"/>
          </a:p>
        </p:txBody>
      </p:sp>
      <p:sp>
        <p:nvSpPr>
          <p:cNvPr id="374" name="Shape 374"/>
          <p:cNvSpPr/>
          <p:nvPr/>
        </p:nvSpPr>
        <p:spPr>
          <a:xfrm>
            <a:off x="3784775" y="1610551"/>
            <a:ext cx="1947111" cy="1947111"/>
          </a:xfrm>
          <a:prstGeom prst="line">
            <a:avLst/>
          </a:prstGeom>
          <a:ln w="38100" cap="rnd">
            <a:solidFill>
              <a:srgbClr val="000000"/>
            </a:solidFill>
            <a:custDash>
              <a:ds d="100000" sp="200000"/>
            </a:custDash>
            <a:miter lim="400000"/>
          </a:ln>
        </p:spPr>
        <p:txBody>
          <a:bodyPr lIns="35719" tIns="35719" rIns="35719" bIns="35719" anchor="ctr"/>
          <a:lstStyle/>
          <a:p>
            <a:pPr defTabSz="294669">
              <a:defRPr sz="2400">
                <a:solidFill>
                  <a:srgbClr val="FFFFFF"/>
                </a:solidFill>
                <a:latin typeface="+mj-lt"/>
                <a:ea typeface="+mj-ea"/>
                <a:cs typeface="+mj-cs"/>
                <a:sym typeface="Helvetica Neue Light"/>
              </a:defRPr>
            </a:pPr>
            <a:endParaRPr sz="1687"/>
          </a:p>
        </p:txBody>
      </p:sp>
      <p:sp>
        <p:nvSpPr>
          <p:cNvPr id="375" name="Shape 375"/>
          <p:cNvSpPr/>
          <p:nvPr/>
        </p:nvSpPr>
        <p:spPr>
          <a:xfrm>
            <a:off x="304610" y="4557240"/>
            <a:ext cx="8534782" cy="1334020"/>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nchor="ctr">
            <a:spAutoFit/>
          </a:bodyPr>
          <a:lstStyle/>
          <a:p>
            <a:pPr marL="261928" indent="-261928">
              <a:spcBef>
                <a:spcPts val="352"/>
              </a:spcBef>
              <a:buClr>
                <a:srgbClr val="A93400"/>
              </a:buClr>
              <a:buSzPct val="125000"/>
              <a:buFont typeface="Lucida Grande"/>
              <a:buChar char="■"/>
              <a:defRPr>
                <a:latin typeface="Helvetica Neue Medium"/>
                <a:ea typeface="Helvetica Neue Medium"/>
                <a:cs typeface="Helvetica Neue Medium"/>
                <a:sym typeface="Helvetica Neue Medium"/>
              </a:defRPr>
            </a:pPr>
            <a:r>
              <a:t>Segmented scintillation counter with SiPM readout</a:t>
            </a:r>
          </a:p>
          <a:p>
            <a:pPr marL="261928" indent="-261928">
              <a:spcBef>
                <a:spcPts val="352"/>
              </a:spcBef>
              <a:buClr>
                <a:srgbClr val="A93400"/>
              </a:buClr>
              <a:buSzPct val="125000"/>
              <a:buFont typeface="Lucida Grande"/>
              <a:buChar char="■"/>
              <a:defRPr>
                <a:latin typeface="Helvetica Neue Medium"/>
                <a:ea typeface="Helvetica Neue Medium"/>
                <a:cs typeface="Helvetica Neue Medium"/>
                <a:sym typeface="Helvetica Neue Medium"/>
              </a:defRPr>
            </a:pPr>
            <a:r>
              <a:t>Unit cell is 10 mm x 10 mm x 3 mmt</a:t>
            </a:r>
          </a:p>
          <a:p>
            <a:pPr marL="261928" indent="-261928">
              <a:spcBef>
                <a:spcPts val="352"/>
              </a:spcBef>
              <a:buClr>
                <a:srgbClr val="A93400"/>
              </a:buClr>
              <a:buSzPct val="125000"/>
              <a:buFont typeface="Lucida Grande"/>
              <a:buChar char="■"/>
              <a:defRPr>
                <a:latin typeface="Helvetica Neue Medium"/>
                <a:ea typeface="Helvetica Neue Medium"/>
                <a:cs typeface="Helvetica Neue Medium"/>
                <a:sym typeface="Helvetica Neue Medium"/>
              </a:defRPr>
            </a:pPr>
            <a:r>
              <a:t>240 mm x 240 mm area, 1152 ch. in total</a:t>
            </a:r>
          </a:p>
          <a:p>
            <a:pPr marL="261928" indent="-261928">
              <a:spcBef>
                <a:spcPts val="352"/>
              </a:spcBef>
              <a:buClr>
                <a:srgbClr val="A93400"/>
              </a:buClr>
              <a:buSzPct val="125000"/>
              <a:buFont typeface="Lucida Grande"/>
              <a:buChar char="■"/>
              <a:defRPr>
                <a:latin typeface="Helvetica Neue Medium"/>
                <a:ea typeface="Helvetica Neue Medium"/>
                <a:cs typeface="Helvetica Neue Medium"/>
                <a:sym typeface="Helvetica Neue Medium"/>
              </a:defRPr>
            </a:pPr>
            <a:r>
              <a:t>High rate capability is required (100 M muon/s at 1 MW)</a:t>
            </a:r>
          </a:p>
        </p:txBody>
      </p:sp>
    </p:spTree>
    <p:extLst>
      <p:ext uri="{BB962C8B-B14F-4D97-AF65-F5344CB8AC3E}">
        <p14:creationId xmlns:p14="http://schemas.microsoft.com/office/powerpoint/2010/main" val="1649791691"/>
      </p:ext>
    </p:extLst>
  </p:cSld>
  <p:clrMapOvr>
    <a:masterClrMapping/>
  </p:clrMapOvr>
  <p:transition spd="slow"/>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コンテンツ プレースホルダー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0"/>
            <a:ext cx="9147533" cy="6858000"/>
          </a:xfrm>
        </p:spPr>
      </p:pic>
      <p:sp>
        <p:nvSpPr>
          <p:cNvPr id="4" name="日付プレースホルダー 3"/>
          <p:cNvSpPr>
            <a:spLocks noGrp="1"/>
          </p:cNvSpPr>
          <p:nvPr>
            <p:ph type="dt" sz="half" idx="10"/>
          </p:nvPr>
        </p:nvSpPr>
        <p:spPr/>
        <p:txBody>
          <a:bodyPr/>
          <a:lstStyle/>
          <a:p>
            <a:pPr>
              <a:defRPr/>
            </a:pPr>
            <a:fld id="{0F6199B7-D2E6-4683-9067-AD440082D6F4}" type="datetime1">
              <a:rPr lang="ja-JP" altLang="en-US" smtClean="0"/>
              <a:t>2017/9/17</a:t>
            </a:fld>
            <a:endParaRPr lang="ja-JP" altLang="en-US" dirty="0"/>
          </a:p>
        </p:txBody>
      </p:sp>
      <p:sp>
        <p:nvSpPr>
          <p:cNvPr id="5" name="フッター プレースホルダー 4"/>
          <p:cNvSpPr>
            <a:spLocks noGrp="1"/>
          </p:cNvSpPr>
          <p:nvPr>
            <p:ph type="ftr" sz="quarter" idx="11"/>
          </p:nvPr>
        </p:nvSpPr>
        <p:spPr/>
        <p:txBody>
          <a:bodyPr/>
          <a:lstStyle/>
          <a:p>
            <a:pPr>
              <a:defRPr/>
            </a:pPr>
            <a:r>
              <a:rPr lang="en-US" altLang="ja-JP"/>
              <a:t>Seoul U. Seminer</a:t>
            </a:r>
            <a:endParaRPr lang="ja-JP" altLang="en-US" dirty="0"/>
          </a:p>
        </p:txBody>
      </p:sp>
      <p:sp>
        <p:nvSpPr>
          <p:cNvPr id="8" name="テキスト ボックス 7"/>
          <p:cNvSpPr txBox="1"/>
          <p:nvPr/>
        </p:nvSpPr>
        <p:spPr>
          <a:xfrm>
            <a:off x="3528289" y="2348880"/>
            <a:ext cx="2159566" cy="369332"/>
          </a:xfrm>
          <a:prstGeom prst="rect">
            <a:avLst/>
          </a:prstGeom>
          <a:noFill/>
        </p:spPr>
        <p:txBody>
          <a:bodyPr wrap="none" rtlCol="0">
            <a:spAutoFit/>
          </a:bodyPr>
          <a:lstStyle/>
          <a:p>
            <a:r>
              <a:rPr kumimoji="1" lang="en-US" altLang="ja-JP" dirty="0">
                <a:solidFill>
                  <a:schemeClr val="bg1"/>
                </a:solidFill>
              </a:rPr>
              <a:t>Cavity for zero field</a:t>
            </a:r>
            <a:endParaRPr kumimoji="1" lang="ja-JP" altLang="en-US" dirty="0">
              <a:solidFill>
                <a:schemeClr val="bg1"/>
              </a:solidFill>
            </a:endParaRPr>
          </a:p>
        </p:txBody>
      </p:sp>
      <p:sp>
        <p:nvSpPr>
          <p:cNvPr id="9" name="テキスト ボックス 8"/>
          <p:cNvSpPr txBox="1"/>
          <p:nvPr/>
        </p:nvSpPr>
        <p:spPr>
          <a:xfrm>
            <a:off x="2813991" y="3573016"/>
            <a:ext cx="1428596" cy="369332"/>
          </a:xfrm>
          <a:prstGeom prst="rect">
            <a:avLst/>
          </a:prstGeom>
          <a:noFill/>
        </p:spPr>
        <p:txBody>
          <a:bodyPr wrap="none" rtlCol="0">
            <a:spAutoFit/>
          </a:bodyPr>
          <a:lstStyle/>
          <a:p>
            <a:r>
              <a:rPr lang="en-US" altLang="ja-JP" dirty="0">
                <a:solidFill>
                  <a:srgbClr val="FFFF00"/>
                </a:solidFill>
              </a:rPr>
              <a:t>Kr Chamber</a:t>
            </a:r>
            <a:endParaRPr kumimoji="1" lang="ja-JP" altLang="en-US" dirty="0">
              <a:solidFill>
                <a:srgbClr val="FFFF00"/>
              </a:solidFill>
            </a:endParaRPr>
          </a:p>
        </p:txBody>
      </p:sp>
      <p:sp>
        <p:nvSpPr>
          <p:cNvPr id="10" name="テキスト ボックス 9"/>
          <p:cNvSpPr txBox="1"/>
          <p:nvPr/>
        </p:nvSpPr>
        <p:spPr>
          <a:xfrm>
            <a:off x="1695604" y="1979368"/>
            <a:ext cx="825867" cy="369332"/>
          </a:xfrm>
          <a:prstGeom prst="rect">
            <a:avLst/>
          </a:prstGeom>
          <a:noFill/>
        </p:spPr>
        <p:txBody>
          <a:bodyPr wrap="none" rtlCol="0">
            <a:spAutoFit/>
          </a:bodyPr>
          <a:lstStyle/>
          <a:p>
            <a:r>
              <a:rPr lang="en-US" altLang="ja-JP" dirty="0">
                <a:solidFill>
                  <a:srgbClr val="FFFF00"/>
                </a:solidFill>
              </a:rPr>
              <a:t>FBPM</a:t>
            </a:r>
            <a:endParaRPr kumimoji="1" lang="ja-JP" altLang="en-US" dirty="0">
              <a:solidFill>
                <a:srgbClr val="FFFF00"/>
              </a:solidFill>
            </a:endParaRPr>
          </a:p>
        </p:txBody>
      </p:sp>
      <p:sp>
        <p:nvSpPr>
          <p:cNvPr id="11" name="テキスト ボックス 10"/>
          <p:cNvSpPr txBox="1"/>
          <p:nvPr/>
        </p:nvSpPr>
        <p:spPr>
          <a:xfrm>
            <a:off x="6300192" y="1268760"/>
            <a:ext cx="1967205" cy="369332"/>
          </a:xfrm>
          <a:prstGeom prst="rect">
            <a:avLst/>
          </a:prstGeom>
          <a:noFill/>
        </p:spPr>
        <p:txBody>
          <a:bodyPr wrap="none" rtlCol="0">
            <a:spAutoFit/>
          </a:bodyPr>
          <a:lstStyle/>
          <a:p>
            <a:r>
              <a:rPr lang="en-US" altLang="ja-JP" dirty="0">
                <a:solidFill>
                  <a:srgbClr val="FFFF00"/>
                </a:solidFill>
              </a:rPr>
              <a:t>Positron Detector</a:t>
            </a:r>
            <a:endParaRPr kumimoji="1" lang="ja-JP" altLang="en-US" dirty="0">
              <a:solidFill>
                <a:srgbClr val="FFFF00"/>
              </a:solidFill>
            </a:endParaRPr>
          </a:p>
        </p:txBody>
      </p:sp>
      <p:sp>
        <p:nvSpPr>
          <p:cNvPr id="12" name="テキスト ボックス 11"/>
          <p:cNvSpPr txBox="1"/>
          <p:nvPr/>
        </p:nvSpPr>
        <p:spPr>
          <a:xfrm>
            <a:off x="428716" y="3087282"/>
            <a:ext cx="1428596" cy="369332"/>
          </a:xfrm>
          <a:prstGeom prst="rect">
            <a:avLst/>
          </a:prstGeom>
          <a:noFill/>
        </p:spPr>
        <p:txBody>
          <a:bodyPr wrap="none" rtlCol="0">
            <a:spAutoFit/>
          </a:bodyPr>
          <a:lstStyle/>
          <a:p>
            <a:r>
              <a:rPr lang="en-US" altLang="ja-JP" dirty="0" err="1">
                <a:solidFill>
                  <a:srgbClr val="FFFF00"/>
                </a:solidFill>
              </a:rPr>
              <a:t>Muon</a:t>
            </a:r>
            <a:r>
              <a:rPr lang="en-US" altLang="ja-JP" dirty="0">
                <a:solidFill>
                  <a:srgbClr val="FFFF00"/>
                </a:solidFill>
              </a:rPr>
              <a:t> Beam</a:t>
            </a:r>
            <a:endParaRPr kumimoji="1" lang="ja-JP" altLang="en-US" dirty="0">
              <a:solidFill>
                <a:srgbClr val="FFFF00"/>
              </a:solidFill>
            </a:endParaRPr>
          </a:p>
        </p:txBody>
      </p:sp>
      <p:cxnSp>
        <p:nvCxnSpPr>
          <p:cNvPr id="14" name="直線矢印コネクタ 13"/>
          <p:cNvCxnSpPr/>
          <p:nvPr/>
        </p:nvCxnSpPr>
        <p:spPr>
          <a:xfrm>
            <a:off x="687380" y="3573016"/>
            <a:ext cx="1142998" cy="0"/>
          </a:xfrm>
          <a:prstGeom prst="straightConnector1">
            <a:avLst/>
          </a:prstGeom>
          <a:ln w="762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5" name="テキスト ボックス 14"/>
          <p:cNvSpPr txBox="1"/>
          <p:nvPr/>
        </p:nvSpPr>
        <p:spPr>
          <a:xfrm>
            <a:off x="3555723" y="5865698"/>
            <a:ext cx="1890261" cy="369332"/>
          </a:xfrm>
          <a:prstGeom prst="rect">
            <a:avLst/>
          </a:prstGeom>
          <a:noFill/>
        </p:spPr>
        <p:txBody>
          <a:bodyPr wrap="none" rtlCol="0">
            <a:spAutoFit/>
          </a:bodyPr>
          <a:lstStyle/>
          <a:p>
            <a:r>
              <a:rPr lang="en-US" altLang="ja-JP" dirty="0">
                <a:solidFill>
                  <a:srgbClr val="FFFF00"/>
                </a:solidFill>
              </a:rPr>
              <a:t>Magnetic Shield </a:t>
            </a:r>
            <a:endParaRPr kumimoji="1" lang="ja-JP" altLang="en-US" dirty="0">
              <a:solidFill>
                <a:srgbClr val="FFFF00"/>
              </a:solidFill>
            </a:endParaRPr>
          </a:p>
        </p:txBody>
      </p:sp>
    </p:spTree>
    <p:extLst>
      <p:ext uri="{BB962C8B-B14F-4D97-AF65-F5344CB8AC3E}">
        <p14:creationId xmlns:p14="http://schemas.microsoft.com/office/powerpoint/2010/main" val="34042940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6" name="コンテンツ プレースホルダー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636" y="-30654"/>
            <a:ext cx="9184872" cy="6888654"/>
          </a:xfrm>
        </p:spPr>
      </p:pic>
      <p:sp>
        <p:nvSpPr>
          <p:cNvPr id="4" name="日付プレースホルダー 3"/>
          <p:cNvSpPr>
            <a:spLocks noGrp="1"/>
          </p:cNvSpPr>
          <p:nvPr>
            <p:ph type="dt" sz="half" idx="10"/>
          </p:nvPr>
        </p:nvSpPr>
        <p:spPr/>
        <p:txBody>
          <a:bodyPr/>
          <a:lstStyle/>
          <a:p>
            <a:pPr>
              <a:defRPr/>
            </a:pPr>
            <a:fld id="{8CC4D4D7-ED93-4F91-90FC-B5B6E7FDD629}" type="datetime1">
              <a:rPr lang="ja-JP" altLang="en-US" smtClean="0"/>
              <a:t>2017/9/17</a:t>
            </a:fld>
            <a:endParaRPr lang="ja-JP" altLang="en-US"/>
          </a:p>
        </p:txBody>
      </p:sp>
      <p:sp>
        <p:nvSpPr>
          <p:cNvPr id="5" name="フッター プレースホルダー 4"/>
          <p:cNvSpPr>
            <a:spLocks noGrp="1"/>
          </p:cNvSpPr>
          <p:nvPr>
            <p:ph type="ftr" sz="quarter" idx="11"/>
          </p:nvPr>
        </p:nvSpPr>
        <p:spPr/>
        <p:txBody>
          <a:bodyPr/>
          <a:lstStyle/>
          <a:p>
            <a:pPr>
              <a:defRPr/>
            </a:pPr>
            <a:r>
              <a:rPr lang="en-US" altLang="ja-JP"/>
              <a:t>Seoul U. Seminer</a:t>
            </a:r>
            <a:endParaRPr lang="ja-JP" altLang="en-US"/>
          </a:p>
        </p:txBody>
      </p:sp>
      <p:sp>
        <p:nvSpPr>
          <p:cNvPr id="7" name="テキスト ボックス 6"/>
          <p:cNvSpPr txBox="1"/>
          <p:nvPr/>
        </p:nvSpPr>
        <p:spPr>
          <a:xfrm>
            <a:off x="3528289" y="2348880"/>
            <a:ext cx="2159566" cy="369332"/>
          </a:xfrm>
          <a:prstGeom prst="rect">
            <a:avLst/>
          </a:prstGeom>
          <a:noFill/>
        </p:spPr>
        <p:txBody>
          <a:bodyPr wrap="none" rtlCol="0">
            <a:spAutoFit/>
          </a:bodyPr>
          <a:lstStyle/>
          <a:p>
            <a:r>
              <a:rPr kumimoji="1" lang="en-US" altLang="ja-JP" dirty="0">
                <a:solidFill>
                  <a:srgbClr val="FFFF00"/>
                </a:solidFill>
              </a:rPr>
              <a:t>Cavity for zero field</a:t>
            </a:r>
            <a:endParaRPr kumimoji="1" lang="ja-JP" altLang="en-US" dirty="0">
              <a:solidFill>
                <a:srgbClr val="FFFF00"/>
              </a:solidFill>
            </a:endParaRPr>
          </a:p>
        </p:txBody>
      </p:sp>
    </p:spTree>
    <p:extLst>
      <p:ext uri="{BB962C8B-B14F-4D97-AF65-F5344CB8AC3E}">
        <p14:creationId xmlns:p14="http://schemas.microsoft.com/office/powerpoint/2010/main" val="26692337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48128" y="-148540"/>
            <a:ext cx="8229600" cy="1143000"/>
          </a:xfrm>
        </p:spPr>
        <p:txBody>
          <a:bodyPr/>
          <a:lstStyle/>
          <a:p>
            <a:r>
              <a:rPr lang="en-US" altLang="ja-JP" dirty="0"/>
              <a:t>First Resonance Search</a:t>
            </a:r>
            <a:endParaRPr kumimoji="1" lang="ja-JP" altLang="en-US" dirty="0"/>
          </a:p>
        </p:txBody>
      </p:sp>
      <p:pic>
        <p:nvPicPr>
          <p:cNvPr id="6" name="コンテンツ プレースホルダー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528" y="680942"/>
            <a:ext cx="4172041" cy="2764903"/>
          </a:xfrm>
        </p:spPr>
      </p:pic>
      <p:sp>
        <p:nvSpPr>
          <p:cNvPr id="4" name="日付プレースホルダー 3"/>
          <p:cNvSpPr>
            <a:spLocks noGrp="1"/>
          </p:cNvSpPr>
          <p:nvPr>
            <p:ph type="dt" sz="half" idx="10"/>
          </p:nvPr>
        </p:nvSpPr>
        <p:spPr/>
        <p:txBody>
          <a:bodyPr/>
          <a:lstStyle/>
          <a:p>
            <a:pPr>
              <a:defRPr/>
            </a:pPr>
            <a:fld id="{5AB8712D-C8C5-4A32-9259-1C044DB4CF0D}" type="datetime1">
              <a:rPr lang="ja-JP" altLang="en-US" smtClean="0"/>
              <a:t>2017/9/17</a:t>
            </a:fld>
            <a:endParaRPr lang="ja-JP" altLang="en-US"/>
          </a:p>
        </p:txBody>
      </p:sp>
      <p:sp>
        <p:nvSpPr>
          <p:cNvPr id="5" name="フッター プレースホルダー 4"/>
          <p:cNvSpPr>
            <a:spLocks noGrp="1"/>
          </p:cNvSpPr>
          <p:nvPr>
            <p:ph type="ftr" sz="quarter" idx="11"/>
          </p:nvPr>
        </p:nvSpPr>
        <p:spPr/>
        <p:txBody>
          <a:bodyPr/>
          <a:lstStyle/>
          <a:p>
            <a:pPr>
              <a:defRPr/>
            </a:pPr>
            <a:r>
              <a:rPr lang="en-US" altLang="ja-JP"/>
              <a:t>Seoul U. Seminer</a:t>
            </a:r>
            <a:endParaRPr lang="ja-JP" altLang="en-US"/>
          </a:p>
        </p:txBody>
      </p:sp>
      <p:sp>
        <p:nvSpPr>
          <p:cNvPr id="7" name="Shape 225"/>
          <p:cNvSpPr/>
          <p:nvPr/>
        </p:nvSpPr>
        <p:spPr>
          <a:xfrm>
            <a:off x="4684985" y="836712"/>
            <a:ext cx="3503327" cy="1846659"/>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p>
            <a:pPr lvl="0">
              <a:defRPr sz="1800">
                <a:solidFill>
                  <a:srgbClr val="000000"/>
                </a:solidFill>
              </a:defRPr>
            </a:pPr>
            <a:r>
              <a:rPr lang="en-US" altLang="ja-JP" sz="2000" dirty="0">
                <a:solidFill>
                  <a:srgbClr val="424242"/>
                </a:solidFill>
                <a:latin typeface="Helvetica Neue Medium"/>
                <a:ea typeface="Helvetica Neue Medium"/>
                <a:cs typeface="Helvetica Neue Medium"/>
                <a:sym typeface="Helvetica Neue Medium"/>
              </a:rPr>
              <a:t>2016. June. 3(24h) </a:t>
            </a:r>
          </a:p>
          <a:p>
            <a:pPr lvl="0">
              <a:defRPr sz="1800">
                <a:solidFill>
                  <a:srgbClr val="000000"/>
                </a:solidFill>
              </a:defRPr>
            </a:pPr>
            <a:r>
              <a:rPr lang="en-US" sz="2000" dirty="0">
                <a:solidFill>
                  <a:srgbClr val="424242"/>
                </a:solidFill>
                <a:latin typeface="Helvetica Neue Medium"/>
                <a:ea typeface="Helvetica Neue Medium"/>
                <a:cs typeface="Helvetica Neue Medium"/>
                <a:sym typeface="Helvetica Neue Medium"/>
              </a:rPr>
              <a:t>Beam profile measurement</a:t>
            </a:r>
          </a:p>
          <a:p>
            <a:pPr lvl="0">
              <a:defRPr sz="1800">
                <a:solidFill>
                  <a:srgbClr val="000000"/>
                </a:solidFill>
              </a:defRPr>
            </a:pPr>
            <a:endParaRPr lang="en-US" sz="2000" dirty="0">
              <a:solidFill>
                <a:srgbClr val="424242"/>
              </a:solidFill>
              <a:latin typeface="Helvetica Neue Medium"/>
              <a:ea typeface="Helvetica Neue Medium"/>
              <a:cs typeface="Helvetica Neue Medium"/>
              <a:sym typeface="Helvetica Neue Medium"/>
            </a:endParaRPr>
          </a:p>
          <a:p>
            <a:pPr lvl="0">
              <a:defRPr sz="1800">
                <a:solidFill>
                  <a:srgbClr val="000000"/>
                </a:solidFill>
              </a:defRPr>
            </a:pPr>
            <a:r>
              <a:rPr sz="2000" dirty="0">
                <a:solidFill>
                  <a:srgbClr val="424242"/>
                </a:solidFill>
                <a:latin typeface="Helvetica Neue Medium"/>
                <a:ea typeface="Helvetica Neue Medium"/>
                <a:cs typeface="Helvetica Neue Medium"/>
                <a:sym typeface="Helvetica Neue Medium"/>
              </a:rPr>
              <a:t>201</a:t>
            </a:r>
            <a:r>
              <a:rPr lang="en-US" sz="2000" dirty="0">
                <a:solidFill>
                  <a:srgbClr val="424242"/>
                </a:solidFill>
                <a:latin typeface="Helvetica Neue Medium"/>
                <a:ea typeface="Helvetica Neue Medium"/>
                <a:cs typeface="Helvetica Neue Medium"/>
                <a:sym typeface="Helvetica Neue Medium"/>
              </a:rPr>
              <a:t>6</a:t>
            </a:r>
            <a:r>
              <a:rPr sz="2000" dirty="0">
                <a:solidFill>
                  <a:srgbClr val="424242"/>
                </a:solidFill>
                <a:latin typeface="Helvetica Neue Medium"/>
                <a:ea typeface="Helvetica Neue Medium"/>
                <a:cs typeface="Helvetica Neue Medium"/>
                <a:sym typeface="Helvetica Neue Medium"/>
              </a:rPr>
              <a:t>. </a:t>
            </a:r>
            <a:r>
              <a:rPr lang="en-US" sz="2000" dirty="0">
                <a:solidFill>
                  <a:srgbClr val="424242"/>
                </a:solidFill>
                <a:latin typeface="Helvetica Neue Medium"/>
                <a:ea typeface="Helvetica Neue Medium"/>
                <a:cs typeface="Helvetica Neue Medium"/>
                <a:sym typeface="Helvetica Neue Medium"/>
              </a:rPr>
              <a:t>June</a:t>
            </a:r>
            <a:r>
              <a:rPr sz="2000" dirty="0">
                <a:solidFill>
                  <a:srgbClr val="424242"/>
                </a:solidFill>
                <a:latin typeface="Helvetica Neue Medium"/>
                <a:ea typeface="Helvetica Neue Medium"/>
                <a:cs typeface="Helvetica Neue Medium"/>
                <a:sym typeface="Helvetica Neue Medium"/>
              </a:rPr>
              <a:t>. </a:t>
            </a:r>
            <a:r>
              <a:rPr lang="en-US" sz="2000" dirty="0">
                <a:solidFill>
                  <a:srgbClr val="424242"/>
                </a:solidFill>
                <a:latin typeface="Helvetica Neue Medium"/>
                <a:ea typeface="Helvetica Neue Medium"/>
                <a:cs typeface="Helvetica Neue Medium"/>
                <a:sym typeface="Helvetica Neue Medium"/>
              </a:rPr>
              <a:t>12</a:t>
            </a:r>
            <a:r>
              <a:rPr sz="2000" dirty="0">
                <a:solidFill>
                  <a:srgbClr val="424242"/>
                </a:solidFill>
                <a:latin typeface="Helvetica Neue Medium"/>
                <a:ea typeface="Helvetica Neue Medium"/>
                <a:cs typeface="Helvetica Neue Medium"/>
                <a:sym typeface="Helvetica Neue Medium"/>
              </a:rPr>
              <a:t>-</a:t>
            </a:r>
            <a:r>
              <a:rPr lang="en-US" sz="2000" dirty="0">
                <a:solidFill>
                  <a:srgbClr val="424242"/>
                </a:solidFill>
                <a:latin typeface="Helvetica Neue Medium"/>
                <a:ea typeface="Helvetica Neue Medium"/>
                <a:cs typeface="Helvetica Neue Medium"/>
                <a:sym typeface="Helvetica Neue Medium"/>
              </a:rPr>
              <a:t>14(60h)</a:t>
            </a:r>
          </a:p>
          <a:p>
            <a:pPr lvl="0">
              <a:defRPr sz="1800">
                <a:solidFill>
                  <a:srgbClr val="000000"/>
                </a:solidFill>
              </a:defRPr>
            </a:pPr>
            <a:r>
              <a:rPr lang="en-US" sz="2000" dirty="0" err="1">
                <a:solidFill>
                  <a:srgbClr val="424242"/>
                </a:solidFill>
                <a:latin typeface="Helvetica Neue Medium"/>
                <a:ea typeface="Helvetica Neue Medium"/>
                <a:cs typeface="Helvetica Neue Medium"/>
                <a:sym typeface="Helvetica Neue Medium"/>
              </a:rPr>
              <a:t>Muonium</a:t>
            </a:r>
            <a:r>
              <a:rPr lang="en-US" sz="2000" dirty="0">
                <a:solidFill>
                  <a:srgbClr val="424242"/>
                </a:solidFill>
                <a:latin typeface="Helvetica Neue Medium"/>
                <a:ea typeface="Helvetica Neue Medium"/>
                <a:cs typeface="Helvetica Neue Medium"/>
                <a:sym typeface="Helvetica Neue Medium"/>
              </a:rPr>
              <a:t> Resonance Search</a:t>
            </a:r>
            <a:endParaRPr sz="2000" dirty="0">
              <a:solidFill>
                <a:srgbClr val="424242"/>
              </a:solidFill>
              <a:latin typeface="Helvetica Neue Medium"/>
              <a:ea typeface="Helvetica Neue Medium"/>
              <a:cs typeface="Helvetica Neue Medium"/>
              <a:sym typeface="Helvetica Neue Medium"/>
            </a:endParaRPr>
          </a:p>
          <a:p>
            <a:pPr lvl="0">
              <a:defRPr sz="1800">
                <a:solidFill>
                  <a:srgbClr val="000000"/>
                </a:solidFill>
              </a:defRPr>
            </a:pPr>
            <a:endParaRPr sz="2000" dirty="0">
              <a:solidFill>
                <a:srgbClr val="424242"/>
              </a:solidFill>
              <a:latin typeface="Helvetica Neue Medium"/>
              <a:ea typeface="Helvetica Neue Medium"/>
              <a:cs typeface="Helvetica Neue Medium"/>
              <a:sym typeface="Helvetica Neue Medium"/>
            </a:endParaRPr>
          </a:p>
        </p:txBody>
      </p:sp>
      <p:sp>
        <p:nvSpPr>
          <p:cNvPr id="8" name="テキスト ボックス 7"/>
          <p:cNvSpPr txBox="1"/>
          <p:nvPr/>
        </p:nvSpPr>
        <p:spPr>
          <a:xfrm>
            <a:off x="525499" y="3466319"/>
            <a:ext cx="8557151" cy="2954655"/>
          </a:xfrm>
          <a:prstGeom prst="rect">
            <a:avLst/>
          </a:prstGeom>
          <a:noFill/>
        </p:spPr>
        <p:txBody>
          <a:bodyPr wrap="none" rtlCol="0">
            <a:spAutoFit/>
          </a:bodyPr>
          <a:lstStyle/>
          <a:p>
            <a:r>
              <a:rPr kumimoji="1" lang="en-US" altLang="ja-JP" sz="2400" dirty="0"/>
              <a:t>Results  </a:t>
            </a:r>
          </a:p>
          <a:p>
            <a:endParaRPr kumimoji="1" lang="en-US" altLang="ja-JP" sz="2400" dirty="0"/>
          </a:p>
          <a:p>
            <a:pPr marL="342900" indent="-342900">
              <a:buAutoNum type="arabicPlain"/>
            </a:pPr>
            <a:r>
              <a:rPr lang="en-US" altLang="ja-JP" sz="2400" dirty="0"/>
              <a:t>Good zero field condition (~100nT) was obtained. </a:t>
            </a:r>
          </a:p>
          <a:p>
            <a:pPr marL="342900" indent="-342900">
              <a:buAutoNum type="arabicPlain"/>
            </a:pPr>
            <a:r>
              <a:rPr kumimoji="1" lang="en-US" altLang="ja-JP" sz="2400" dirty="0"/>
              <a:t>Beam profile was successfully measured.</a:t>
            </a:r>
          </a:p>
          <a:p>
            <a:pPr marL="342900" indent="-342900">
              <a:buAutoNum type="arabicPlain"/>
            </a:pPr>
            <a:r>
              <a:rPr lang="en-US" altLang="ja-JP" sz="2400" dirty="0"/>
              <a:t>Enough RF power and cavity Q value were obtained</a:t>
            </a:r>
          </a:p>
          <a:p>
            <a:pPr marL="342900" indent="-342900">
              <a:buAutoNum type="arabicPlain"/>
            </a:pPr>
            <a:r>
              <a:rPr kumimoji="1" lang="en-US" altLang="ja-JP" sz="2400" dirty="0"/>
              <a:t>All detectors were working properly.</a:t>
            </a:r>
          </a:p>
          <a:p>
            <a:pPr marL="342900" indent="-342900">
              <a:buAutoNum type="arabicPlain"/>
            </a:pPr>
            <a:r>
              <a:rPr lang="en-US" altLang="ja-JP" sz="2400" dirty="0">
                <a:solidFill>
                  <a:srgbClr val="FF0000"/>
                </a:solidFill>
              </a:rPr>
              <a:t>After several trial, </a:t>
            </a:r>
            <a:r>
              <a:rPr lang="en-US" altLang="ja-JP" sz="2400" dirty="0" err="1">
                <a:solidFill>
                  <a:srgbClr val="FF0000"/>
                </a:solidFill>
              </a:rPr>
              <a:t>Muonium</a:t>
            </a:r>
            <a:r>
              <a:rPr lang="en-US" altLang="ja-JP" sz="2400" dirty="0">
                <a:solidFill>
                  <a:srgbClr val="FF0000"/>
                </a:solidFill>
              </a:rPr>
              <a:t> HFS </a:t>
            </a:r>
            <a:r>
              <a:rPr lang="en-US" altLang="ja-JP" sz="2400" dirty="0" err="1">
                <a:solidFill>
                  <a:srgbClr val="FF0000"/>
                </a:solidFill>
              </a:rPr>
              <a:t>resonaces</a:t>
            </a:r>
            <a:r>
              <a:rPr lang="en-US" altLang="ja-JP" sz="2400" dirty="0">
                <a:solidFill>
                  <a:srgbClr val="FF0000"/>
                </a:solidFill>
              </a:rPr>
              <a:t> was obtained! </a:t>
            </a:r>
            <a:endParaRPr kumimoji="1" lang="en-US" altLang="ja-JP" sz="2400" dirty="0">
              <a:solidFill>
                <a:srgbClr val="FF0000"/>
              </a:solidFill>
            </a:endParaRPr>
          </a:p>
          <a:p>
            <a:endParaRPr kumimoji="1" lang="ja-JP" altLang="en-US" dirty="0"/>
          </a:p>
        </p:txBody>
      </p:sp>
    </p:spTree>
    <p:extLst>
      <p:ext uri="{BB962C8B-B14F-4D97-AF65-F5344CB8AC3E}">
        <p14:creationId xmlns:p14="http://schemas.microsoft.com/office/powerpoint/2010/main" val="2637353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4" name="Screenshot 2016-09-09 12.00.49.png"/>
          <p:cNvPicPr>
            <a:picLocks noChangeAspect="1"/>
          </p:cNvPicPr>
          <p:nvPr/>
        </p:nvPicPr>
        <p:blipFill>
          <a:blip r:embed="rId2" cstate="print">
            <a:extLst/>
          </a:blip>
          <a:srcRect l="6336" t="13971" r="9387" b="7495"/>
          <a:stretch>
            <a:fillRect/>
          </a:stretch>
        </p:blipFill>
        <p:spPr>
          <a:xfrm>
            <a:off x="3465892" y="1081405"/>
            <a:ext cx="4907876" cy="2427790"/>
          </a:xfrm>
          <a:prstGeom prst="rect">
            <a:avLst/>
          </a:prstGeom>
          <a:ln w="12700">
            <a:miter lim="400000"/>
          </a:ln>
        </p:spPr>
      </p:pic>
      <p:pic>
        <p:nvPicPr>
          <p:cNvPr id="405" name="Screenshot 2016-09-09 12.03.36.png"/>
          <p:cNvPicPr>
            <a:picLocks noChangeAspect="1"/>
          </p:cNvPicPr>
          <p:nvPr/>
        </p:nvPicPr>
        <p:blipFill>
          <a:blip r:embed="rId3" cstate="print">
            <a:extLst/>
          </a:blip>
          <a:srcRect l="5794" t="14339" r="9541" b="8042"/>
          <a:stretch>
            <a:fillRect/>
          </a:stretch>
        </p:blipFill>
        <p:spPr>
          <a:xfrm>
            <a:off x="3441921" y="3733346"/>
            <a:ext cx="4908011" cy="2388540"/>
          </a:xfrm>
          <a:prstGeom prst="rect">
            <a:avLst/>
          </a:prstGeom>
          <a:ln w="12700">
            <a:miter lim="400000"/>
          </a:ln>
        </p:spPr>
      </p:pic>
      <p:sp>
        <p:nvSpPr>
          <p:cNvPr id="406" name="Shape 406"/>
          <p:cNvSpPr>
            <a:spLocks noGrp="1"/>
          </p:cNvSpPr>
          <p:nvPr>
            <p:ph type="title"/>
          </p:nvPr>
        </p:nvSpPr>
        <p:spPr>
          <a:prstGeom prst="rect">
            <a:avLst/>
          </a:prstGeom>
        </p:spPr>
        <p:txBody>
          <a:bodyPr/>
          <a:lstStyle/>
          <a:p>
            <a:r>
              <a:t>Time Dependent Spin Flip Signal</a:t>
            </a:r>
          </a:p>
        </p:txBody>
      </p:sp>
      <p:sp>
        <p:nvSpPr>
          <p:cNvPr id="408" name="Shape 408"/>
          <p:cNvSpPr/>
          <p:nvPr/>
        </p:nvSpPr>
        <p:spPr>
          <a:xfrm>
            <a:off x="269289" y="1566720"/>
            <a:ext cx="2059859" cy="1457130"/>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r>
              <a:t>Near at Resonance</a:t>
            </a:r>
          </a:p>
          <a:p>
            <a:r>
              <a:t>4463.1 MHz</a:t>
            </a:r>
          </a:p>
          <a:p>
            <a:r>
              <a:t>RF frequency</a:t>
            </a:r>
          </a:p>
          <a:p>
            <a:r>
              <a:t>1.0 Kr atm</a:t>
            </a:r>
          </a:p>
          <a:p>
            <a:r>
              <a:t>27.4 MeV/c muon</a:t>
            </a:r>
          </a:p>
        </p:txBody>
      </p:sp>
      <p:sp>
        <p:nvSpPr>
          <p:cNvPr id="409" name="Shape 409"/>
          <p:cNvSpPr/>
          <p:nvPr/>
        </p:nvSpPr>
        <p:spPr>
          <a:xfrm>
            <a:off x="293259" y="3915020"/>
            <a:ext cx="2604684" cy="1457130"/>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nchor="ctr">
            <a:spAutoFit/>
          </a:bodyPr>
          <a:lstStyle/>
          <a:p>
            <a:r>
              <a:t>Off-Resonance</a:t>
            </a:r>
          </a:p>
          <a:p>
            <a:r>
              <a:t>RF frequency was far detuned</a:t>
            </a:r>
          </a:p>
          <a:p>
            <a:r>
              <a:t>1.0 Kr atm</a:t>
            </a:r>
          </a:p>
          <a:p>
            <a:r>
              <a:t>27.4 MeV/c muon</a:t>
            </a:r>
          </a:p>
        </p:txBody>
      </p:sp>
      <p:sp>
        <p:nvSpPr>
          <p:cNvPr id="410" name="Shape 410"/>
          <p:cNvSpPr/>
          <p:nvPr/>
        </p:nvSpPr>
        <p:spPr>
          <a:xfrm>
            <a:off x="3757809" y="2740635"/>
            <a:ext cx="4525158" cy="1"/>
          </a:xfrm>
          <a:prstGeom prst="line">
            <a:avLst/>
          </a:prstGeom>
          <a:ln w="25400">
            <a:solidFill>
              <a:srgbClr val="000000"/>
            </a:solidFill>
            <a:miter lim="400000"/>
          </a:ln>
        </p:spPr>
        <p:txBody>
          <a:bodyPr lIns="35719" tIns="35719" rIns="35719" bIns="35719" anchor="ctr"/>
          <a:lstStyle/>
          <a:p>
            <a:pPr defTabSz="294669">
              <a:defRPr sz="2400">
                <a:solidFill>
                  <a:srgbClr val="FFFFFF"/>
                </a:solidFill>
                <a:latin typeface="+mj-lt"/>
                <a:ea typeface="+mj-ea"/>
                <a:cs typeface="+mj-cs"/>
                <a:sym typeface="Helvetica Neue Light"/>
              </a:defRPr>
            </a:pPr>
            <a:endParaRPr sz="1687"/>
          </a:p>
        </p:txBody>
      </p:sp>
      <p:sp>
        <p:nvSpPr>
          <p:cNvPr id="411" name="Shape 411"/>
          <p:cNvSpPr/>
          <p:nvPr/>
        </p:nvSpPr>
        <p:spPr>
          <a:xfrm>
            <a:off x="3746567" y="5368159"/>
            <a:ext cx="4525159" cy="1"/>
          </a:xfrm>
          <a:prstGeom prst="line">
            <a:avLst/>
          </a:prstGeom>
          <a:ln w="25400">
            <a:solidFill>
              <a:srgbClr val="000000"/>
            </a:solidFill>
            <a:miter lim="400000"/>
          </a:ln>
        </p:spPr>
        <p:txBody>
          <a:bodyPr lIns="35719" tIns="35719" rIns="35719" bIns="35719" anchor="ctr"/>
          <a:lstStyle/>
          <a:p>
            <a:pPr defTabSz="294669">
              <a:defRPr sz="2400">
                <a:solidFill>
                  <a:srgbClr val="FFFFFF"/>
                </a:solidFill>
                <a:latin typeface="+mj-lt"/>
                <a:ea typeface="+mj-ea"/>
                <a:cs typeface="+mj-cs"/>
                <a:sym typeface="Helvetica Neue Light"/>
              </a:defRPr>
            </a:pPr>
            <a:endParaRPr sz="1687"/>
          </a:p>
        </p:txBody>
      </p:sp>
      <p:sp>
        <p:nvSpPr>
          <p:cNvPr id="412" name="Shape 412"/>
          <p:cNvSpPr/>
          <p:nvPr/>
        </p:nvSpPr>
        <p:spPr>
          <a:xfrm>
            <a:off x="7114305" y="3419632"/>
            <a:ext cx="969817" cy="34913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r>
              <a:t>time (ns)</a:t>
            </a:r>
          </a:p>
        </p:txBody>
      </p:sp>
      <p:sp>
        <p:nvSpPr>
          <p:cNvPr id="413" name="Shape 413"/>
          <p:cNvSpPr/>
          <p:nvPr/>
        </p:nvSpPr>
        <p:spPr>
          <a:xfrm>
            <a:off x="7033938" y="6169450"/>
            <a:ext cx="969817" cy="34913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r>
              <a:t>time (ns)</a:t>
            </a:r>
          </a:p>
        </p:txBody>
      </p:sp>
      <p:sp>
        <p:nvSpPr>
          <p:cNvPr id="414" name="Shape 414"/>
          <p:cNvSpPr/>
          <p:nvPr/>
        </p:nvSpPr>
        <p:spPr>
          <a:xfrm rot="16200000">
            <a:off x="2511899" y="1810226"/>
            <a:ext cx="1316066" cy="34913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r>
              <a:t>Signal (a.u.)</a:t>
            </a:r>
          </a:p>
        </p:txBody>
      </p:sp>
      <p:sp>
        <p:nvSpPr>
          <p:cNvPr id="415" name="Shape 415"/>
          <p:cNvSpPr/>
          <p:nvPr/>
        </p:nvSpPr>
        <p:spPr>
          <a:xfrm rot="16200000">
            <a:off x="2511899" y="4469018"/>
            <a:ext cx="1316066" cy="34913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r>
              <a:t>Signal (a.u.)</a:t>
            </a:r>
          </a:p>
        </p:txBody>
      </p:sp>
      <p:sp>
        <p:nvSpPr>
          <p:cNvPr id="416" name="Shape 416"/>
          <p:cNvSpPr/>
          <p:nvPr/>
        </p:nvSpPr>
        <p:spPr>
          <a:xfrm>
            <a:off x="4067295" y="1246166"/>
            <a:ext cx="1737656" cy="504883"/>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4000">
                <a:solidFill>
                  <a:schemeClr val="accent4">
                    <a:satOff val="1488"/>
                    <a:lumOff val="-7242"/>
                  </a:schemeClr>
                </a:solidFill>
                <a:latin typeface="Helvetica Neue Medium"/>
                <a:ea typeface="Helvetica Neue Medium"/>
                <a:cs typeface="Helvetica Neue Medium"/>
                <a:sym typeface="Helvetica Neue Medium"/>
              </a:defRPr>
            </a:lvl1pPr>
          </a:lstStyle>
          <a:p>
            <a:r>
              <a:rPr sz="2812"/>
              <a:t>Preliminary</a:t>
            </a:r>
          </a:p>
        </p:txBody>
      </p:sp>
      <p:sp>
        <p:nvSpPr>
          <p:cNvPr id="417" name="Shape 417"/>
          <p:cNvSpPr/>
          <p:nvPr/>
        </p:nvSpPr>
        <p:spPr>
          <a:xfrm>
            <a:off x="4067295" y="4264952"/>
            <a:ext cx="1737656" cy="504883"/>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4000">
                <a:solidFill>
                  <a:schemeClr val="accent4">
                    <a:satOff val="1488"/>
                    <a:lumOff val="-7242"/>
                  </a:schemeClr>
                </a:solidFill>
                <a:latin typeface="Helvetica Neue Medium"/>
                <a:ea typeface="Helvetica Neue Medium"/>
                <a:cs typeface="Helvetica Neue Medium"/>
                <a:sym typeface="Helvetica Neue Medium"/>
              </a:defRPr>
            </a:lvl1pPr>
          </a:lstStyle>
          <a:p>
            <a:r>
              <a:rPr sz="2812"/>
              <a:t>Preliminary</a:t>
            </a:r>
          </a:p>
        </p:txBody>
      </p:sp>
      <p:sp>
        <p:nvSpPr>
          <p:cNvPr id="418" name="Shape 418"/>
          <p:cNvSpPr/>
          <p:nvPr/>
        </p:nvSpPr>
        <p:spPr>
          <a:xfrm>
            <a:off x="415278" y="5798413"/>
            <a:ext cx="2053447" cy="34913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r>
              <a:t>Signal = ON/OFF-1</a:t>
            </a:r>
          </a:p>
        </p:txBody>
      </p:sp>
    </p:spTree>
    <p:extLst>
      <p:ext uri="{BB962C8B-B14F-4D97-AF65-F5344CB8AC3E}">
        <p14:creationId xmlns:p14="http://schemas.microsoft.com/office/powerpoint/2010/main" val="3152825600"/>
      </p:ext>
    </p:extLst>
  </p:cSld>
  <p:clrMapOvr>
    <a:masterClrMapping/>
  </p:clrMapOvr>
  <p:transition spd="slow"/>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0" name="Screenshot 2016-09-24 13.29.52.png"/>
          <p:cNvPicPr>
            <a:picLocks noChangeAspect="1"/>
          </p:cNvPicPr>
          <p:nvPr/>
        </p:nvPicPr>
        <p:blipFill>
          <a:blip r:embed="rId2" cstate="print">
            <a:extLst/>
          </a:blip>
          <a:srcRect t="3103" b="220"/>
          <a:stretch>
            <a:fillRect/>
          </a:stretch>
        </p:blipFill>
        <p:spPr>
          <a:xfrm>
            <a:off x="1436284" y="947899"/>
            <a:ext cx="5690944" cy="4075380"/>
          </a:xfrm>
          <a:prstGeom prst="rect">
            <a:avLst/>
          </a:prstGeom>
          <a:ln w="12700">
            <a:miter lim="400000"/>
          </a:ln>
        </p:spPr>
      </p:pic>
      <p:sp>
        <p:nvSpPr>
          <p:cNvPr id="421" name="Shape 421"/>
          <p:cNvSpPr>
            <a:spLocks noGrp="1"/>
          </p:cNvSpPr>
          <p:nvPr>
            <p:ph type="title"/>
          </p:nvPr>
        </p:nvSpPr>
        <p:spPr>
          <a:prstGeom prst="rect">
            <a:avLst/>
          </a:prstGeom>
        </p:spPr>
        <p:txBody>
          <a:bodyPr/>
          <a:lstStyle/>
          <a:p>
            <a:r>
              <a:t>Resonance Lineshape</a:t>
            </a:r>
          </a:p>
        </p:txBody>
      </p:sp>
      <p:sp>
        <p:nvSpPr>
          <p:cNvPr id="423" name="Shape 423"/>
          <p:cNvSpPr/>
          <p:nvPr/>
        </p:nvSpPr>
        <p:spPr>
          <a:xfrm>
            <a:off x="34933" y="5042605"/>
            <a:ext cx="8095166" cy="1424557"/>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marL="401822" indent="-357175">
              <a:lnSpc>
                <a:spcPct val="90000"/>
              </a:lnSpc>
              <a:spcBef>
                <a:spcPts val="1406"/>
              </a:spcBef>
              <a:buClr>
                <a:srgbClr val="A93400"/>
              </a:buClr>
              <a:buSzPct val="125000"/>
              <a:buFont typeface="Lucida Grande"/>
              <a:buChar char="■"/>
              <a:defRPr sz="3400">
                <a:latin typeface="Helvetica Neue Medium"/>
                <a:ea typeface="Helvetica Neue Medium"/>
                <a:cs typeface="Helvetica Neue Medium"/>
                <a:sym typeface="Helvetica Neue Medium"/>
              </a:defRPr>
            </a:pPr>
            <a:r>
              <a:rPr sz="2391"/>
              <a:t>Muonium HFS resonance was observed</a:t>
            </a:r>
          </a:p>
          <a:p>
            <a:pPr marL="401822" indent="-357175">
              <a:lnSpc>
                <a:spcPct val="90000"/>
              </a:lnSpc>
              <a:spcBef>
                <a:spcPts val="1406"/>
              </a:spcBef>
              <a:buClr>
                <a:srgbClr val="A93400"/>
              </a:buClr>
              <a:buSzPct val="125000"/>
              <a:buFont typeface="Lucida Grande"/>
              <a:buChar char="■"/>
              <a:defRPr sz="3400">
                <a:latin typeface="Helvetica Neue Medium"/>
                <a:ea typeface="Helvetica Neue Medium"/>
                <a:cs typeface="Helvetica Neue Medium"/>
                <a:sym typeface="Helvetica Neue Medium"/>
              </a:defRPr>
            </a:pPr>
            <a:r>
              <a:rPr sz="2391"/>
              <a:t>Fitted by Lorenzian and freq. center was 4463.1+-0.02 MHz</a:t>
            </a:r>
          </a:p>
          <a:p>
            <a:pPr marL="401822" indent="-357175">
              <a:lnSpc>
                <a:spcPct val="90000"/>
              </a:lnSpc>
              <a:spcBef>
                <a:spcPts val="1406"/>
              </a:spcBef>
              <a:buClr>
                <a:srgbClr val="A93400"/>
              </a:buClr>
              <a:buSzPct val="125000"/>
              <a:buFont typeface="Lucida Grande"/>
              <a:buChar char="■"/>
              <a:defRPr sz="3400">
                <a:latin typeface="Helvetica Neue Medium"/>
                <a:ea typeface="Helvetica Neue Medium"/>
                <a:cs typeface="Helvetica Neue Medium"/>
                <a:sym typeface="Helvetica Neue Medium"/>
              </a:defRPr>
            </a:pPr>
            <a:r>
              <a:rPr sz="2391"/>
              <a:t>Expectation from precursor experiments is 4463.1 MHz</a:t>
            </a:r>
          </a:p>
        </p:txBody>
      </p:sp>
      <p:sp>
        <p:nvSpPr>
          <p:cNvPr id="424" name="Shape 424"/>
          <p:cNvSpPr/>
          <p:nvPr/>
        </p:nvSpPr>
        <p:spPr>
          <a:xfrm>
            <a:off x="5656361" y="2575727"/>
            <a:ext cx="1737656" cy="504883"/>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4000">
                <a:solidFill>
                  <a:schemeClr val="accent4">
                    <a:satOff val="1488"/>
                    <a:lumOff val="-7242"/>
                  </a:schemeClr>
                </a:solidFill>
                <a:latin typeface="Helvetica Neue Medium"/>
                <a:ea typeface="Helvetica Neue Medium"/>
                <a:cs typeface="Helvetica Neue Medium"/>
                <a:sym typeface="Helvetica Neue Medium"/>
              </a:defRPr>
            </a:lvl1pPr>
          </a:lstStyle>
          <a:p>
            <a:r>
              <a:rPr sz="2812"/>
              <a:t>Preliminary</a:t>
            </a:r>
          </a:p>
        </p:txBody>
      </p:sp>
    </p:spTree>
    <p:extLst>
      <p:ext uri="{BB962C8B-B14F-4D97-AF65-F5344CB8AC3E}">
        <p14:creationId xmlns:p14="http://schemas.microsoft.com/office/powerpoint/2010/main" val="2056619108"/>
      </p:ext>
    </p:extLst>
  </p:cSld>
  <p:clrMapOvr>
    <a:masterClrMapping/>
  </p:clrMapOvr>
  <p:transition spd="slow"/>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テキスト プレースホルダー 2"/>
          <p:cNvSpPr>
            <a:spLocks noGrp="1"/>
          </p:cNvSpPr>
          <p:nvPr>
            <p:ph type="body" idx="1"/>
          </p:nvPr>
        </p:nvSpPr>
        <p:spPr/>
        <p:txBody>
          <a:bodyPr/>
          <a:lstStyle/>
          <a:p>
            <a:endParaRPr kumimoji="1" lang="ja-JP" altLang="en-US"/>
          </a:p>
        </p:txBody>
      </p:sp>
      <p:pic>
        <p:nvPicPr>
          <p:cNvPr id="4" name="図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54330874"/>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テキスト プレースホルダー 2"/>
          <p:cNvSpPr>
            <a:spLocks noGrp="1"/>
          </p:cNvSpPr>
          <p:nvPr>
            <p:ph type="body" idx="1"/>
          </p:nvPr>
        </p:nvSpPr>
        <p:spPr/>
        <p:txBody>
          <a:bodyPr/>
          <a:lstStyle/>
          <a:p>
            <a:endParaRPr kumimoji="1" lang="ja-JP" altLang="en-US"/>
          </a:p>
        </p:txBody>
      </p:sp>
      <p:pic>
        <p:nvPicPr>
          <p:cNvPr id="4" name="図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99050367"/>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5" name="図 4"/>
          <p:cNvPicPr>
            <a:picLocks noChangeAspect="1"/>
          </p:cNvPicPr>
          <p:nvPr/>
        </p:nvPicPr>
        <p:blipFill>
          <a:blip r:embed="rId2" cstate="print"/>
          <a:stretch>
            <a:fillRect/>
          </a:stretch>
        </p:blipFill>
        <p:spPr>
          <a:xfrm>
            <a:off x="457200" y="1017680"/>
            <a:ext cx="8434648" cy="5691001"/>
          </a:xfrm>
          <a:prstGeom prst="rect">
            <a:avLst/>
          </a:prstGeom>
        </p:spPr>
      </p:pic>
      <p:sp>
        <p:nvSpPr>
          <p:cNvPr id="3" name="テキス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1719944087"/>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4" name="図 3"/>
          <p:cNvPicPr>
            <a:picLocks noChangeAspect="1"/>
          </p:cNvPicPr>
          <p:nvPr/>
        </p:nvPicPr>
        <p:blipFill>
          <a:blip r:embed="rId2" cstate="print"/>
          <a:stretch>
            <a:fillRect/>
          </a:stretch>
        </p:blipFill>
        <p:spPr>
          <a:xfrm>
            <a:off x="303864" y="866517"/>
            <a:ext cx="8536271" cy="5767220"/>
          </a:xfrm>
          <a:prstGeom prst="rect">
            <a:avLst/>
          </a:prstGeom>
        </p:spPr>
      </p:pic>
      <p:sp>
        <p:nvSpPr>
          <p:cNvPr id="3" name="テキス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2654675506"/>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5" descr="http://www.kek.jp/newskek/2004/janfeb/photo/dai-omega0.gif"/>
          <p:cNvPicPr>
            <a:picLocks noChangeAspect="1" noChangeArrowheads="1"/>
          </p:cNvPicPr>
          <p:nvPr/>
        </p:nvPicPr>
        <p:blipFill>
          <a:blip r:embed="rId3" cstate="print"/>
          <a:srcRect/>
          <a:stretch>
            <a:fillRect/>
          </a:stretch>
        </p:blipFill>
        <p:spPr bwMode="auto">
          <a:xfrm>
            <a:off x="1720453" y="1105396"/>
            <a:ext cx="5609492" cy="3429000"/>
          </a:xfrm>
          <a:prstGeom prst="rect">
            <a:avLst/>
          </a:prstGeom>
          <a:noFill/>
          <a:ln w="9525">
            <a:noFill/>
            <a:miter lim="800000"/>
            <a:headEnd/>
            <a:tailEnd/>
          </a:ln>
        </p:spPr>
      </p:pic>
      <p:sp>
        <p:nvSpPr>
          <p:cNvPr id="4101" name="テキスト ボックス 4"/>
          <p:cNvSpPr txBox="1">
            <a:spLocks noChangeArrowheads="1"/>
          </p:cNvSpPr>
          <p:nvPr/>
        </p:nvSpPr>
        <p:spPr bwMode="auto">
          <a:xfrm>
            <a:off x="5436096" y="3013109"/>
            <a:ext cx="1559657" cy="350383"/>
          </a:xfrm>
          <a:prstGeom prst="rect">
            <a:avLst/>
          </a:prstGeom>
          <a:solidFill>
            <a:srgbClr val="302D1C"/>
          </a:solidFill>
          <a:ln w="9525">
            <a:noFill/>
            <a:miter lim="800000"/>
            <a:headEnd/>
            <a:tailEnd/>
          </a:ln>
        </p:spPr>
        <p:txBody>
          <a:bodyPr wrap="none" lIns="103155" tIns="51577" rIns="103155" bIns="51577">
            <a:spAutoFit/>
          </a:bodyPr>
          <a:lstStyle/>
          <a:p>
            <a:r>
              <a:rPr lang="en-US" altLang="ja-JP" sz="1600" dirty="0">
                <a:solidFill>
                  <a:schemeClr val="bg1"/>
                </a:solidFill>
              </a:rPr>
              <a:t>Positive</a:t>
            </a:r>
            <a:r>
              <a:rPr lang="ja-JP" altLang="en-US" sz="1600" dirty="0">
                <a:solidFill>
                  <a:schemeClr val="bg1"/>
                </a:solidFill>
              </a:rPr>
              <a:t>　</a:t>
            </a:r>
            <a:r>
              <a:rPr lang="en-US" altLang="ja-JP" sz="1600" dirty="0" err="1">
                <a:solidFill>
                  <a:schemeClr val="bg1"/>
                </a:solidFill>
              </a:rPr>
              <a:t>Muon</a:t>
            </a:r>
            <a:endParaRPr lang="ja-JP" altLang="en-US" sz="1600" dirty="0">
              <a:solidFill>
                <a:schemeClr val="bg1"/>
              </a:solidFill>
            </a:endParaRPr>
          </a:p>
        </p:txBody>
      </p:sp>
      <p:sp>
        <p:nvSpPr>
          <p:cNvPr id="4102" name="テキスト ボックス 5"/>
          <p:cNvSpPr txBox="1">
            <a:spLocks noChangeArrowheads="1"/>
          </p:cNvSpPr>
          <p:nvPr/>
        </p:nvSpPr>
        <p:spPr bwMode="auto">
          <a:xfrm>
            <a:off x="1807271" y="1368712"/>
            <a:ext cx="2683361" cy="473493"/>
          </a:xfrm>
          <a:prstGeom prst="rect">
            <a:avLst/>
          </a:prstGeom>
          <a:solidFill>
            <a:schemeClr val="bg1"/>
          </a:solidFill>
          <a:ln w="9525">
            <a:noFill/>
            <a:miter lim="800000"/>
            <a:headEnd/>
            <a:tailEnd/>
          </a:ln>
        </p:spPr>
        <p:txBody>
          <a:bodyPr wrap="none" lIns="103155" tIns="51577" rIns="103155" bIns="51577">
            <a:spAutoFit/>
          </a:bodyPr>
          <a:lstStyle/>
          <a:p>
            <a:r>
              <a:rPr lang="ja-JP" altLang="en-US" sz="2400" b="1" dirty="0">
                <a:solidFill>
                  <a:srgbClr val="0070C0"/>
                </a:solidFill>
              </a:rPr>
              <a:t>Ｈｙｄｒｏｇｅｎ</a:t>
            </a:r>
          </a:p>
        </p:txBody>
      </p:sp>
      <p:sp>
        <p:nvSpPr>
          <p:cNvPr id="4103" name="テキスト ボックス 6"/>
          <p:cNvSpPr txBox="1">
            <a:spLocks noChangeArrowheads="1"/>
          </p:cNvSpPr>
          <p:nvPr/>
        </p:nvSpPr>
        <p:spPr bwMode="auto">
          <a:xfrm>
            <a:off x="4896111" y="1368712"/>
            <a:ext cx="2373982" cy="473493"/>
          </a:xfrm>
          <a:prstGeom prst="rect">
            <a:avLst/>
          </a:prstGeom>
          <a:solidFill>
            <a:schemeClr val="bg1"/>
          </a:solidFill>
          <a:ln w="9525">
            <a:noFill/>
            <a:miter lim="800000"/>
            <a:headEnd/>
            <a:tailEnd/>
          </a:ln>
        </p:spPr>
        <p:txBody>
          <a:bodyPr wrap="none" lIns="103155" tIns="51577" rIns="103155" bIns="51577">
            <a:spAutoFit/>
          </a:bodyPr>
          <a:lstStyle/>
          <a:p>
            <a:r>
              <a:rPr lang="ja-JP" altLang="en-US" sz="2400" b="1" dirty="0">
                <a:solidFill>
                  <a:srgbClr val="00B050"/>
                </a:solidFill>
              </a:rPr>
              <a:t>Ｍｕｏｎｉｕｍ</a:t>
            </a:r>
          </a:p>
        </p:txBody>
      </p:sp>
      <p:sp>
        <p:nvSpPr>
          <p:cNvPr id="4104" name="テキスト ボックス 7"/>
          <p:cNvSpPr txBox="1">
            <a:spLocks noChangeArrowheads="1"/>
          </p:cNvSpPr>
          <p:nvPr/>
        </p:nvSpPr>
        <p:spPr bwMode="auto">
          <a:xfrm>
            <a:off x="2441258" y="3108328"/>
            <a:ext cx="1415386" cy="350383"/>
          </a:xfrm>
          <a:prstGeom prst="rect">
            <a:avLst/>
          </a:prstGeom>
          <a:solidFill>
            <a:srgbClr val="302D1C"/>
          </a:solidFill>
          <a:ln w="9525">
            <a:noFill/>
            <a:miter lim="800000"/>
            <a:headEnd/>
            <a:tailEnd/>
          </a:ln>
        </p:spPr>
        <p:txBody>
          <a:bodyPr wrap="none" lIns="103155" tIns="51577" rIns="103155" bIns="51577">
            <a:spAutoFit/>
          </a:bodyPr>
          <a:lstStyle/>
          <a:p>
            <a:r>
              <a:rPr lang="ja-JP" altLang="en-US" sz="1600" dirty="0">
                <a:solidFill>
                  <a:schemeClr val="bg1"/>
                </a:solidFill>
              </a:rPr>
              <a:t>     </a:t>
            </a:r>
            <a:r>
              <a:rPr lang="en-US" altLang="ja-JP" sz="1600" dirty="0">
                <a:solidFill>
                  <a:schemeClr val="bg1"/>
                </a:solidFill>
              </a:rPr>
              <a:t>Proton     </a:t>
            </a:r>
            <a:endParaRPr lang="ja-JP" altLang="en-US" sz="1600" dirty="0">
              <a:solidFill>
                <a:schemeClr val="bg1"/>
              </a:solidFill>
            </a:endParaRPr>
          </a:p>
        </p:txBody>
      </p:sp>
      <p:sp>
        <p:nvSpPr>
          <p:cNvPr id="4105" name="テキスト ボックス 8"/>
          <p:cNvSpPr txBox="1">
            <a:spLocks noChangeArrowheads="1"/>
          </p:cNvSpPr>
          <p:nvPr/>
        </p:nvSpPr>
        <p:spPr bwMode="auto">
          <a:xfrm>
            <a:off x="1858200" y="4034333"/>
            <a:ext cx="1800107" cy="350383"/>
          </a:xfrm>
          <a:prstGeom prst="rect">
            <a:avLst/>
          </a:prstGeom>
          <a:solidFill>
            <a:schemeClr val="tx1"/>
          </a:solidFill>
          <a:ln w="9525">
            <a:noFill/>
            <a:miter lim="800000"/>
            <a:headEnd/>
            <a:tailEnd/>
          </a:ln>
        </p:spPr>
        <p:txBody>
          <a:bodyPr wrap="none" lIns="103155" tIns="51577" rIns="103155" bIns="51577">
            <a:spAutoFit/>
          </a:bodyPr>
          <a:lstStyle/>
          <a:p>
            <a:r>
              <a:rPr lang="en-US" altLang="ja-JP" sz="1600" dirty="0">
                <a:solidFill>
                  <a:schemeClr val="bg1"/>
                </a:solidFill>
              </a:rPr>
              <a:t>        Electron      </a:t>
            </a:r>
            <a:endParaRPr lang="ja-JP" altLang="en-US" sz="1600" dirty="0">
              <a:solidFill>
                <a:schemeClr val="bg1"/>
              </a:solidFill>
            </a:endParaRPr>
          </a:p>
        </p:txBody>
      </p:sp>
      <p:sp>
        <p:nvSpPr>
          <p:cNvPr id="4106" name="テキスト ボックス 9"/>
          <p:cNvSpPr txBox="1">
            <a:spLocks noChangeArrowheads="1"/>
          </p:cNvSpPr>
          <p:nvPr/>
        </p:nvSpPr>
        <p:spPr bwMode="auto">
          <a:xfrm>
            <a:off x="4825603" y="4105772"/>
            <a:ext cx="1800107" cy="350383"/>
          </a:xfrm>
          <a:prstGeom prst="rect">
            <a:avLst/>
          </a:prstGeom>
          <a:solidFill>
            <a:schemeClr val="tx1"/>
          </a:solidFill>
          <a:ln w="9525">
            <a:noFill/>
            <a:miter lim="800000"/>
            <a:headEnd/>
            <a:tailEnd/>
          </a:ln>
        </p:spPr>
        <p:txBody>
          <a:bodyPr wrap="none" lIns="103155" tIns="51577" rIns="103155" bIns="51577">
            <a:spAutoFit/>
          </a:bodyPr>
          <a:lstStyle/>
          <a:p>
            <a:r>
              <a:rPr lang="en-US" altLang="ja-JP" sz="1600">
                <a:solidFill>
                  <a:schemeClr val="bg1"/>
                </a:solidFill>
              </a:rPr>
              <a:t>        Electron      </a:t>
            </a:r>
            <a:endParaRPr lang="ja-JP" altLang="en-US" sz="1600">
              <a:solidFill>
                <a:schemeClr val="bg1"/>
              </a:solidFill>
            </a:endParaRPr>
          </a:p>
        </p:txBody>
      </p:sp>
      <p:sp>
        <p:nvSpPr>
          <p:cNvPr id="12" name="正方形/長方形 11"/>
          <p:cNvSpPr/>
          <p:nvPr/>
        </p:nvSpPr>
        <p:spPr>
          <a:xfrm>
            <a:off x="317989" y="4581129"/>
            <a:ext cx="8508022" cy="1508105"/>
          </a:xfrm>
          <a:prstGeom prst="rect">
            <a:avLst/>
          </a:prstGeom>
        </p:spPr>
        <p:txBody>
          <a:bodyPr wrap="square">
            <a:spAutoFit/>
          </a:bodyPr>
          <a:lstStyle/>
          <a:p>
            <a:pPr marL="385763" indent="-385763">
              <a:spcBef>
                <a:spcPct val="20000"/>
              </a:spcBef>
              <a:buFont typeface="Arial" charset="0"/>
              <a:buChar char="•"/>
              <a:defRPr/>
            </a:pPr>
            <a:r>
              <a:rPr lang="en-US" altLang="ja-JP" sz="2000" dirty="0">
                <a:cs typeface="Times New Roman" pitchFamily="18" charset="0"/>
              </a:rPr>
              <a:t>Pure </a:t>
            </a:r>
            <a:r>
              <a:rPr lang="en-US" altLang="ja-JP" sz="2000" dirty="0" err="1">
                <a:cs typeface="Times New Roman" pitchFamily="18" charset="0"/>
              </a:rPr>
              <a:t>leptonic</a:t>
            </a:r>
            <a:r>
              <a:rPr lang="en-US" altLang="ja-JP" sz="2000" dirty="0">
                <a:cs typeface="Times New Roman" pitchFamily="18" charset="0"/>
              </a:rPr>
              <a:t> bound system, free from finite size effect.</a:t>
            </a:r>
          </a:p>
          <a:p>
            <a:pPr marL="385763" indent="-385763">
              <a:spcBef>
                <a:spcPct val="20000"/>
              </a:spcBef>
              <a:buFont typeface="Arial" charset="0"/>
              <a:buChar char="•"/>
              <a:defRPr/>
            </a:pPr>
            <a:r>
              <a:rPr lang="en-US" altLang="ja-JP" sz="2000" dirty="0">
                <a:cs typeface="Times New Roman" pitchFamily="18" charset="0"/>
              </a:rPr>
              <a:t>Good example for testing QED,</a:t>
            </a:r>
          </a:p>
          <a:p>
            <a:pPr marL="385763" indent="-385763">
              <a:spcBef>
                <a:spcPct val="20000"/>
              </a:spcBef>
              <a:buFont typeface="Arial" charset="0"/>
              <a:buChar char="•"/>
              <a:defRPr/>
            </a:pPr>
            <a:r>
              <a:rPr lang="en-US" altLang="ja-JP" sz="2000" dirty="0">
                <a:cs typeface="Times New Roman" pitchFamily="18" charset="0"/>
              </a:rPr>
              <a:t>HFS,1s-2s, Lamb shift</a:t>
            </a:r>
          </a:p>
          <a:p>
            <a:pPr marL="385763" indent="-385763">
              <a:spcBef>
                <a:spcPct val="20000"/>
              </a:spcBef>
              <a:buFont typeface="Arial" charset="0"/>
              <a:buChar char="•"/>
              <a:defRPr/>
            </a:pPr>
            <a:r>
              <a:rPr lang="en-US" altLang="ja-JP" sz="2000" dirty="0" err="1">
                <a:solidFill>
                  <a:srgbClr val="FF0000"/>
                </a:solidFill>
                <a:cs typeface="Times New Roman" pitchFamily="18" charset="0"/>
              </a:rPr>
              <a:t>Muonium</a:t>
            </a:r>
            <a:r>
              <a:rPr lang="en-US" altLang="ja-JP" sz="2000" dirty="0">
                <a:solidFill>
                  <a:srgbClr val="FF0000"/>
                </a:solidFill>
                <a:cs typeface="Times New Roman" pitchFamily="18" charset="0"/>
              </a:rPr>
              <a:t> is also useful in condensed matter physics and chemistry</a:t>
            </a:r>
          </a:p>
        </p:txBody>
      </p:sp>
      <p:sp>
        <p:nvSpPr>
          <p:cNvPr id="11" name="タイトル 3"/>
          <p:cNvSpPr txBox="1">
            <a:spLocks/>
          </p:cNvSpPr>
          <p:nvPr/>
        </p:nvSpPr>
        <p:spPr>
          <a:xfrm>
            <a:off x="523143" y="10179"/>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en-US" altLang="ja-JP" dirty="0" err="1"/>
              <a:t>Muonium</a:t>
            </a:r>
            <a:endParaRPr lang="ja-JP" altLang="en-US" dirty="0"/>
          </a:p>
        </p:txBody>
      </p:sp>
      <p:sp>
        <p:nvSpPr>
          <p:cNvPr id="2" name="日付プレースホルダー 1"/>
          <p:cNvSpPr>
            <a:spLocks noGrp="1"/>
          </p:cNvSpPr>
          <p:nvPr>
            <p:ph type="dt" sz="half" idx="10"/>
          </p:nvPr>
        </p:nvSpPr>
        <p:spPr/>
        <p:txBody>
          <a:bodyPr/>
          <a:lstStyle/>
          <a:p>
            <a:fld id="{95262DC3-1AA6-4958-AAE6-E21C6301BEDD}" type="datetime1">
              <a:rPr kumimoji="1" lang="ja-JP" altLang="en-US" smtClean="0"/>
              <a:t>2017/9/17</a:t>
            </a:fld>
            <a:endParaRPr kumimoji="1" lang="ja-JP" altLang="en-US"/>
          </a:p>
        </p:txBody>
      </p:sp>
      <p:sp>
        <p:nvSpPr>
          <p:cNvPr id="3" name="フッター プレースホルダー 2"/>
          <p:cNvSpPr>
            <a:spLocks noGrp="1"/>
          </p:cNvSpPr>
          <p:nvPr>
            <p:ph type="ftr" sz="quarter" idx="11"/>
          </p:nvPr>
        </p:nvSpPr>
        <p:spPr/>
        <p:txBody>
          <a:bodyPr/>
          <a:lstStyle/>
          <a:p>
            <a:r>
              <a:rPr kumimoji="1" lang="en-US" altLang="ja-JP"/>
              <a:t>Seoul U. Seminer</a:t>
            </a:r>
            <a:endParaRPr kumimoji="1" lang="ja-JP" altLang="en-US"/>
          </a:p>
        </p:txBody>
      </p:sp>
    </p:spTree>
    <p:extLst>
      <p:ext uri="{BB962C8B-B14F-4D97-AF65-F5344CB8AC3E}">
        <p14:creationId xmlns:p14="http://schemas.microsoft.com/office/powerpoint/2010/main" val="2419167592"/>
      </p:ext>
    </p:extLst>
  </p:cSld>
  <p:clrMapOvr>
    <a:masterClrMapping/>
  </p:clrMapOvr>
  <p:transition advTm="20000">
    <p:wipe dir="d"/>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 name="Shape 253"/>
          <p:cNvSpPr>
            <a:spLocks noGrp="1"/>
          </p:cNvSpPr>
          <p:nvPr>
            <p:ph type="title"/>
          </p:nvPr>
        </p:nvSpPr>
        <p:spPr>
          <a:prstGeom prst="rect">
            <a:avLst/>
          </a:prstGeom>
        </p:spPr>
        <p:txBody>
          <a:bodyPr/>
          <a:lstStyle/>
          <a:p>
            <a:r>
              <a:rPr dirty="0"/>
              <a:t>Resonance </a:t>
            </a:r>
            <a:r>
              <a:rPr dirty="0" err="1"/>
              <a:t>Lineshape</a:t>
            </a:r>
            <a:r>
              <a:rPr dirty="0"/>
              <a:t> (2017</a:t>
            </a:r>
            <a:r>
              <a:rPr lang="ja-JP" altLang="en-US" dirty="0"/>
              <a:t> </a:t>
            </a:r>
            <a:r>
              <a:rPr lang="en-US" altLang="ja-JP" dirty="0"/>
              <a:t>Feb</a:t>
            </a:r>
            <a:r>
              <a:rPr dirty="0"/>
              <a:t>)</a:t>
            </a:r>
          </a:p>
        </p:txBody>
      </p:sp>
      <p:pic>
        <p:nvPicPr>
          <p:cNvPr id="255" name="Screenshot 2017-03-18 01.14.17.png"/>
          <p:cNvPicPr>
            <a:picLocks noChangeAspect="1"/>
          </p:cNvPicPr>
          <p:nvPr/>
        </p:nvPicPr>
        <p:blipFill>
          <a:blip r:embed="rId2" cstate="print">
            <a:extLst/>
          </a:blip>
          <a:srcRect b="4659"/>
          <a:stretch>
            <a:fillRect/>
          </a:stretch>
        </p:blipFill>
        <p:spPr>
          <a:xfrm>
            <a:off x="1932501" y="1271380"/>
            <a:ext cx="5302433" cy="3623217"/>
          </a:xfrm>
          <a:prstGeom prst="rect">
            <a:avLst/>
          </a:prstGeom>
          <a:ln w="12700">
            <a:miter lim="400000"/>
          </a:ln>
        </p:spPr>
      </p:pic>
      <p:sp>
        <p:nvSpPr>
          <p:cNvPr id="256" name="Shape 256"/>
          <p:cNvSpPr/>
          <p:nvPr/>
        </p:nvSpPr>
        <p:spPr>
          <a:xfrm>
            <a:off x="4096510" y="4943727"/>
            <a:ext cx="3173705" cy="400624"/>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nchor="ctr"/>
          <a:lstStyle>
            <a:lvl1pPr>
              <a:defRPr>
                <a:solidFill>
                  <a:srgbClr val="000000"/>
                </a:solidFill>
                <a:latin typeface="Times New Roman"/>
                <a:ea typeface="Times New Roman"/>
                <a:cs typeface="Times New Roman"/>
                <a:sym typeface="Times New Roman"/>
              </a:defRPr>
            </a:lvl1pPr>
          </a:lstStyle>
          <a:p>
            <a:r>
              <a:t>Frequency detuning (kHz)</a:t>
            </a:r>
          </a:p>
        </p:txBody>
      </p:sp>
      <p:sp>
        <p:nvSpPr>
          <p:cNvPr id="257" name="Shape 257"/>
          <p:cNvSpPr/>
          <p:nvPr/>
        </p:nvSpPr>
        <p:spPr>
          <a:xfrm rot="16200000">
            <a:off x="467497" y="2299691"/>
            <a:ext cx="2446499" cy="373141"/>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nchor="ctr"/>
          <a:lstStyle>
            <a:lvl1pPr>
              <a:defRPr>
                <a:solidFill>
                  <a:srgbClr val="000000"/>
                </a:solidFill>
                <a:latin typeface="Times New Roman"/>
                <a:ea typeface="Times New Roman"/>
                <a:cs typeface="Times New Roman"/>
                <a:sym typeface="Times New Roman"/>
              </a:defRPr>
            </a:lvl1pPr>
          </a:lstStyle>
          <a:p>
            <a:r>
              <a:t>Spin flip signal (%)</a:t>
            </a:r>
          </a:p>
        </p:txBody>
      </p:sp>
      <p:sp>
        <p:nvSpPr>
          <p:cNvPr id="258" name="Shape 258"/>
          <p:cNvSpPr/>
          <p:nvPr/>
        </p:nvSpPr>
        <p:spPr>
          <a:xfrm>
            <a:off x="328767" y="5524450"/>
            <a:ext cx="8486466" cy="863891"/>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nchor="ctr">
            <a:spAutoFit/>
          </a:bodyPr>
          <a:lstStyle/>
          <a:p>
            <a:pPr marL="261928" indent="-261928">
              <a:spcBef>
                <a:spcPts val="141"/>
              </a:spcBef>
              <a:buClr>
                <a:srgbClr val="A93400"/>
              </a:buClr>
              <a:buSzPct val="125000"/>
              <a:buFont typeface="Lucida Grande"/>
              <a:buChar char="■"/>
              <a:defRPr sz="3600">
                <a:latin typeface="Helvetica Neue Medium"/>
                <a:ea typeface="Helvetica Neue Medium"/>
                <a:cs typeface="Helvetica Neue Medium"/>
                <a:sym typeface="Helvetica Neue Medium"/>
              </a:defRPr>
            </a:pPr>
            <a:r>
              <a:rPr sz="2531" dirty="0"/>
              <a:t>Statistical uncertainty ~ 4 kHz (x5 improvement)</a:t>
            </a:r>
          </a:p>
          <a:p>
            <a:pPr marL="261928" indent="-261928">
              <a:spcBef>
                <a:spcPts val="141"/>
              </a:spcBef>
              <a:buClr>
                <a:srgbClr val="A93400"/>
              </a:buClr>
              <a:buSzPct val="125000"/>
              <a:buFont typeface="Lucida Grande"/>
              <a:buChar char="■"/>
              <a:defRPr sz="3600">
                <a:latin typeface="Helvetica Neue Medium"/>
                <a:ea typeface="Helvetica Neue Medium"/>
                <a:cs typeface="Helvetica Neue Medium"/>
                <a:sym typeface="Helvetica Neue Medium"/>
              </a:defRPr>
            </a:pPr>
            <a:r>
              <a:rPr sz="2531" dirty="0"/>
              <a:t>Estimation of the systematic uncertainty is in progress</a:t>
            </a:r>
          </a:p>
        </p:txBody>
      </p:sp>
      <p:sp>
        <p:nvSpPr>
          <p:cNvPr id="259" name="Shape 259"/>
          <p:cNvSpPr/>
          <p:nvPr/>
        </p:nvSpPr>
        <p:spPr>
          <a:xfrm>
            <a:off x="3393677" y="3919770"/>
            <a:ext cx="2162451" cy="613181"/>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5000">
                <a:solidFill>
                  <a:schemeClr val="accent5"/>
                </a:solidFill>
                <a:latin typeface="Helvetica Neue Medium"/>
                <a:ea typeface="Helvetica Neue Medium"/>
                <a:cs typeface="Helvetica Neue Medium"/>
                <a:sym typeface="Helvetica Neue Medium"/>
              </a:defRPr>
            </a:lvl1pPr>
          </a:lstStyle>
          <a:p>
            <a:r>
              <a:rPr sz="3516" dirty="0"/>
              <a:t>Preliminary</a:t>
            </a:r>
          </a:p>
        </p:txBody>
      </p:sp>
    </p:spTree>
    <p:extLst>
      <p:ext uri="{BB962C8B-B14F-4D97-AF65-F5344CB8AC3E}">
        <p14:creationId xmlns:p14="http://schemas.microsoft.com/office/powerpoint/2010/main" val="4236880034"/>
      </p:ext>
    </p:extLst>
  </p:cSld>
  <p:clrMapOvr>
    <a:masterClrMapping/>
  </p:clrMapOvr>
  <p:transition spd="slow"/>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テキスト プレースホルダー 2"/>
          <p:cNvSpPr>
            <a:spLocks noGrp="1"/>
          </p:cNvSpPr>
          <p:nvPr>
            <p:ph type="body" idx="1"/>
          </p:nvPr>
        </p:nvSpPr>
        <p:spPr/>
        <p:txBody>
          <a:bodyPr/>
          <a:lstStyle/>
          <a:p>
            <a:endParaRPr kumimoji="1" lang="ja-JP" altLang="en-US"/>
          </a:p>
        </p:txBody>
      </p:sp>
      <p:pic>
        <p:nvPicPr>
          <p:cNvPr id="4" name="図 3"/>
          <p:cNvPicPr>
            <a:picLocks noChangeAspect="1"/>
          </p:cNvPicPr>
          <p:nvPr/>
        </p:nvPicPr>
        <p:blipFill>
          <a:blip r:embed="rId2" cstate="print"/>
          <a:stretch>
            <a:fillRect/>
          </a:stretch>
        </p:blipFill>
        <p:spPr>
          <a:xfrm>
            <a:off x="-178841" y="-16625"/>
            <a:ext cx="9501682" cy="6974017"/>
          </a:xfrm>
          <a:prstGeom prst="rect">
            <a:avLst/>
          </a:prstGeom>
        </p:spPr>
      </p:pic>
    </p:spTree>
    <p:extLst>
      <p:ext uri="{BB962C8B-B14F-4D97-AF65-F5344CB8AC3E}">
        <p14:creationId xmlns:p14="http://schemas.microsoft.com/office/powerpoint/2010/main" val="1848087158"/>
      </p:ext>
    </p:extLst>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テキスト プレースホルダー 2"/>
          <p:cNvSpPr>
            <a:spLocks noGrp="1"/>
          </p:cNvSpPr>
          <p:nvPr>
            <p:ph type="body" idx="1"/>
          </p:nvPr>
        </p:nvSpPr>
        <p:spPr/>
        <p:txBody>
          <a:bodyPr/>
          <a:lstStyle/>
          <a:p>
            <a:endParaRPr kumimoji="1" lang="ja-JP" altLang="en-US"/>
          </a:p>
        </p:txBody>
      </p:sp>
      <p:pic>
        <p:nvPicPr>
          <p:cNvPr id="4" name="図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9044090"/>
      </p:ext>
    </p:extLst>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cstate="print"/>
          <a:stretch>
            <a:fillRect/>
          </a:stretch>
        </p:blipFill>
        <p:spPr>
          <a:xfrm>
            <a:off x="1871700" y="1600200"/>
            <a:ext cx="5400600" cy="3960102"/>
          </a:xfrm>
          <a:prstGeom prst="rect">
            <a:avLst/>
          </a:prstGeom>
        </p:spPr>
      </p:pic>
      <p:sp>
        <p:nvSpPr>
          <p:cNvPr id="5" name="Shape 253"/>
          <p:cNvSpPr>
            <a:spLocks noGrp="1"/>
          </p:cNvSpPr>
          <p:nvPr>
            <p:ph type="title"/>
          </p:nvPr>
        </p:nvSpPr>
        <p:spPr>
          <a:xfrm>
            <a:off x="429394" y="462839"/>
            <a:ext cx="8229600" cy="1143000"/>
          </a:xfrm>
          <a:prstGeom prst="rect">
            <a:avLst/>
          </a:prstGeom>
        </p:spPr>
        <p:txBody>
          <a:bodyPr/>
          <a:lstStyle/>
          <a:p>
            <a:r>
              <a:rPr dirty="0"/>
              <a:t>Resonance </a:t>
            </a:r>
            <a:r>
              <a:rPr dirty="0" err="1"/>
              <a:t>Lineshape</a:t>
            </a:r>
            <a:r>
              <a:rPr dirty="0"/>
              <a:t> (2017</a:t>
            </a:r>
            <a:r>
              <a:rPr lang="ja-JP" altLang="en-US" dirty="0"/>
              <a:t> </a:t>
            </a:r>
            <a:r>
              <a:rPr lang="en-US" altLang="ja-JP" dirty="0"/>
              <a:t>June</a:t>
            </a:r>
            <a:r>
              <a:rPr dirty="0"/>
              <a:t>)</a:t>
            </a:r>
          </a:p>
        </p:txBody>
      </p:sp>
      <p:sp>
        <p:nvSpPr>
          <p:cNvPr id="6" name="Shape 258"/>
          <p:cNvSpPr>
            <a:spLocks noGrp="1"/>
          </p:cNvSpPr>
          <p:nvPr>
            <p:ph type="body" idx="1"/>
          </p:nvPr>
        </p:nvSpPr>
        <p:spPr>
          <a:xfrm>
            <a:off x="443297" y="5793374"/>
            <a:ext cx="8257406" cy="863891"/>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nchor="ctr">
            <a:spAutoFit/>
          </a:bodyPr>
          <a:lstStyle/>
          <a:p>
            <a:pPr marL="261928" indent="-261928">
              <a:spcBef>
                <a:spcPts val="141"/>
              </a:spcBef>
              <a:buClr>
                <a:srgbClr val="A93400"/>
              </a:buClr>
              <a:buSzPct val="125000"/>
              <a:buFont typeface="Lucida Grande"/>
              <a:buChar char="■"/>
              <a:defRPr sz="3600">
                <a:latin typeface="Helvetica Neue Medium"/>
                <a:ea typeface="Helvetica Neue Medium"/>
                <a:cs typeface="Helvetica Neue Medium"/>
                <a:sym typeface="Helvetica Neue Medium"/>
              </a:defRPr>
            </a:pPr>
            <a:r>
              <a:rPr sz="2531" dirty="0"/>
              <a:t>Statistical uncertainty ~ </a:t>
            </a:r>
            <a:r>
              <a:rPr lang="en-US" sz="2531" dirty="0"/>
              <a:t>2</a:t>
            </a:r>
            <a:r>
              <a:rPr sz="2531" dirty="0"/>
              <a:t> kHz (x5 improvement)</a:t>
            </a:r>
            <a:r>
              <a:rPr lang="en-US" sz="2531" dirty="0"/>
              <a:t> 8h run</a:t>
            </a:r>
            <a:endParaRPr sz="2531" dirty="0"/>
          </a:p>
          <a:p>
            <a:pPr marL="261928" indent="-261928">
              <a:spcBef>
                <a:spcPts val="141"/>
              </a:spcBef>
              <a:buClr>
                <a:srgbClr val="A93400"/>
              </a:buClr>
              <a:buSzPct val="125000"/>
              <a:buFont typeface="Lucida Grande"/>
              <a:buChar char="■"/>
              <a:defRPr sz="3600">
                <a:latin typeface="Helvetica Neue Medium"/>
                <a:ea typeface="Helvetica Neue Medium"/>
                <a:cs typeface="Helvetica Neue Medium"/>
                <a:sym typeface="Helvetica Neue Medium"/>
              </a:defRPr>
            </a:pPr>
            <a:r>
              <a:rPr lang="en-US" sz="2531" dirty="0" err="1"/>
              <a:t>Lineshape</a:t>
            </a:r>
            <a:r>
              <a:rPr lang="en-US" sz="2531" dirty="0"/>
              <a:t> narrower !</a:t>
            </a:r>
            <a:endParaRPr sz="2531" dirty="0"/>
          </a:p>
        </p:txBody>
      </p:sp>
      <p:sp>
        <p:nvSpPr>
          <p:cNvPr id="7" name="Shape 259"/>
          <p:cNvSpPr/>
          <p:nvPr/>
        </p:nvSpPr>
        <p:spPr>
          <a:xfrm>
            <a:off x="3490774" y="4365104"/>
            <a:ext cx="2162451" cy="613181"/>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5000">
                <a:solidFill>
                  <a:schemeClr val="accent5"/>
                </a:solidFill>
                <a:latin typeface="Helvetica Neue Medium"/>
                <a:ea typeface="Helvetica Neue Medium"/>
                <a:cs typeface="Helvetica Neue Medium"/>
                <a:sym typeface="Helvetica Neue Medium"/>
              </a:defRPr>
            </a:lvl1pPr>
          </a:lstStyle>
          <a:p>
            <a:r>
              <a:rPr sz="3516" dirty="0"/>
              <a:t>Preliminary</a:t>
            </a:r>
          </a:p>
        </p:txBody>
      </p:sp>
    </p:spTree>
    <p:extLst>
      <p:ext uri="{BB962C8B-B14F-4D97-AF65-F5344CB8AC3E}">
        <p14:creationId xmlns:p14="http://schemas.microsoft.com/office/powerpoint/2010/main" val="3767091091"/>
      </p:ext>
    </p:extLst>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Systematic Error in ZF measurement</a:t>
            </a:r>
            <a:endParaRPr kumimoji="1" lang="ja-JP" altLang="en-US" dirty="0"/>
          </a:p>
        </p:txBody>
      </p:sp>
      <p:sp>
        <p:nvSpPr>
          <p:cNvPr id="4" name="日付プレースホルダー 3"/>
          <p:cNvSpPr>
            <a:spLocks noGrp="1"/>
          </p:cNvSpPr>
          <p:nvPr>
            <p:ph type="dt" sz="half" idx="10"/>
          </p:nvPr>
        </p:nvSpPr>
        <p:spPr/>
        <p:txBody>
          <a:bodyPr/>
          <a:lstStyle/>
          <a:p>
            <a:pPr>
              <a:defRPr/>
            </a:pPr>
            <a:fld id="{EEC500FC-7AB9-4F7A-8330-223FF52C2D79}" type="datetime1">
              <a:rPr lang="ja-JP" altLang="en-US" smtClean="0"/>
              <a:t>2017/9/17</a:t>
            </a:fld>
            <a:endParaRPr lang="ja-JP" altLang="en-US"/>
          </a:p>
        </p:txBody>
      </p:sp>
      <p:sp>
        <p:nvSpPr>
          <p:cNvPr id="5" name="フッター プレースホルダー 4"/>
          <p:cNvSpPr>
            <a:spLocks noGrp="1"/>
          </p:cNvSpPr>
          <p:nvPr>
            <p:ph type="ftr" sz="quarter" idx="11"/>
          </p:nvPr>
        </p:nvSpPr>
        <p:spPr/>
        <p:txBody>
          <a:bodyPr/>
          <a:lstStyle/>
          <a:p>
            <a:pPr>
              <a:defRPr/>
            </a:pPr>
            <a:r>
              <a:rPr lang="en-US" altLang="ja-JP"/>
              <a:t>Seoul U. Seminer</a:t>
            </a:r>
            <a:endParaRPr lang="ja-JP" altLang="en-US"/>
          </a:p>
        </p:txBody>
      </p:sp>
      <p:pic>
        <p:nvPicPr>
          <p:cNvPr id="6" name="図 5"/>
          <p:cNvPicPr>
            <a:picLocks noChangeAspect="1"/>
          </p:cNvPicPr>
          <p:nvPr/>
        </p:nvPicPr>
        <p:blipFill>
          <a:blip r:embed="rId2" cstate="print"/>
          <a:stretch>
            <a:fillRect/>
          </a:stretch>
        </p:blipFill>
        <p:spPr>
          <a:xfrm>
            <a:off x="-1002" y="1555289"/>
            <a:ext cx="9146004" cy="3747422"/>
          </a:xfrm>
          <a:prstGeom prst="rect">
            <a:avLst/>
          </a:prstGeom>
        </p:spPr>
      </p:pic>
      <p:sp>
        <p:nvSpPr>
          <p:cNvPr id="7" name="コンテンツ プレースホルダー 6"/>
          <p:cNvSpPr txBox="1">
            <a:spLocks noGrp="1"/>
          </p:cNvSpPr>
          <p:nvPr>
            <p:ph idx="1"/>
          </p:nvPr>
        </p:nvSpPr>
        <p:spPr>
          <a:xfrm>
            <a:off x="107504" y="5537143"/>
            <a:ext cx="9371476" cy="584775"/>
          </a:xfrm>
          <a:prstGeom prst="rect">
            <a:avLst/>
          </a:prstGeom>
          <a:noFill/>
        </p:spPr>
        <p:txBody>
          <a:bodyPr wrap="none" rtlCol="0">
            <a:spAutoFit/>
          </a:bodyPr>
          <a:lstStyle/>
          <a:p>
            <a:pPr marL="0" indent="0">
              <a:buNone/>
            </a:pPr>
            <a:r>
              <a:rPr kumimoji="1" lang="en-US" altLang="ja-JP" dirty="0"/>
              <a:t>Expected accuracy ~10ppb  if we have enough </a:t>
            </a:r>
            <a:r>
              <a:rPr kumimoji="1" lang="en-US" altLang="ja-JP" dirty="0" err="1"/>
              <a:t>muon</a:t>
            </a:r>
            <a:r>
              <a:rPr kumimoji="1" lang="en-US" altLang="ja-JP" dirty="0"/>
              <a:t>.</a:t>
            </a:r>
            <a:endParaRPr kumimoji="1" lang="ja-JP" altLang="en-US" dirty="0"/>
          </a:p>
        </p:txBody>
      </p:sp>
    </p:spTree>
    <p:extLst>
      <p:ext uri="{BB962C8B-B14F-4D97-AF65-F5344CB8AC3E}">
        <p14:creationId xmlns:p14="http://schemas.microsoft.com/office/powerpoint/2010/main" val="35519847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51520" y="2492896"/>
            <a:ext cx="8229600" cy="1143000"/>
          </a:xfrm>
        </p:spPr>
        <p:txBody>
          <a:bodyPr/>
          <a:lstStyle/>
          <a:p>
            <a:r>
              <a:rPr kumimoji="1" lang="en-US" altLang="ja-JP" dirty="0"/>
              <a:t>High Field Experiment</a:t>
            </a:r>
            <a:endParaRPr kumimoji="1" lang="ja-JP" altLang="en-US" dirty="0"/>
          </a:p>
        </p:txBody>
      </p:sp>
      <p:sp>
        <p:nvSpPr>
          <p:cNvPr id="3" name="日付プレースホルダー 2"/>
          <p:cNvSpPr>
            <a:spLocks noGrp="1"/>
          </p:cNvSpPr>
          <p:nvPr>
            <p:ph type="dt" sz="half" idx="10"/>
          </p:nvPr>
        </p:nvSpPr>
        <p:spPr/>
        <p:txBody>
          <a:bodyPr/>
          <a:lstStyle/>
          <a:p>
            <a:pPr>
              <a:defRPr/>
            </a:pPr>
            <a:fld id="{61D9AF45-08C2-4DBE-947C-B721976F575D}" type="datetime1">
              <a:rPr lang="ja-JP" altLang="en-US" smtClean="0"/>
              <a:t>2017/9/17</a:t>
            </a:fld>
            <a:endParaRPr lang="ja-JP" altLang="en-US"/>
          </a:p>
        </p:txBody>
      </p:sp>
      <p:sp>
        <p:nvSpPr>
          <p:cNvPr id="4" name="フッター プレースホルダー 3"/>
          <p:cNvSpPr>
            <a:spLocks noGrp="1"/>
          </p:cNvSpPr>
          <p:nvPr>
            <p:ph type="ftr" sz="quarter" idx="11"/>
          </p:nvPr>
        </p:nvSpPr>
        <p:spPr/>
        <p:txBody>
          <a:bodyPr/>
          <a:lstStyle/>
          <a:p>
            <a:pPr>
              <a:defRPr/>
            </a:pPr>
            <a:r>
              <a:rPr lang="en-US" altLang="ja-JP"/>
              <a:t>Seoul U. Seminer</a:t>
            </a:r>
            <a:endParaRPr lang="ja-JP" altLang="en-US"/>
          </a:p>
        </p:txBody>
      </p:sp>
    </p:spTree>
    <p:extLst>
      <p:ext uri="{BB962C8B-B14F-4D97-AF65-F5344CB8AC3E}">
        <p14:creationId xmlns:p14="http://schemas.microsoft.com/office/powerpoint/2010/main" val="139062457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タイトル 1"/>
          <p:cNvSpPr>
            <a:spLocks noGrp="1"/>
          </p:cNvSpPr>
          <p:nvPr>
            <p:ph type="title"/>
          </p:nvPr>
        </p:nvSpPr>
        <p:spPr/>
        <p:txBody>
          <a:bodyPr/>
          <a:lstStyle/>
          <a:p>
            <a:r>
              <a:rPr lang="en-US" altLang="ja-JP" sz="3600" dirty="0"/>
              <a:t>Uncertainty of the previous measurement</a:t>
            </a:r>
            <a:endParaRPr lang="ja-JP" altLang="en-US" sz="3600" dirty="0"/>
          </a:p>
        </p:txBody>
      </p:sp>
      <p:grpSp>
        <p:nvGrpSpPr>
          <p:cNvPr id="8195" name="グループ化 2"/>
          <p:cNvGrpSpPr>
            <a:grpSpLocks/>
          </p:cNvGrpSpPr>
          <p:nvPr/>
        </p:nvGrpSpPr>
        <p:grpSpPr bwMode="auto">
          <a:xfrm>
            <a:off x="857250" y="1724050"/>
            <a:ext cx="3810000" cy="3163888"/>
            <a:chOff x="4217916" y="3001262"/>
            <a:chExt cx="3810468" cy="3164042"/>
          </a:xfrm>
        </p:grpSpPr>
        <p:sp>
          <p:nvSpPr>
            <p:cNvPr id="4" name="正方形/長方形 3"/>
            <p:cNvSpPr/>
            <p:nvPr/>
          </p:nvSpPr>
          <p:spPr>
            <a:xfrm>
              <a:off x="5948504" y="3001262"/>
              <a:ext cx="954205" cy="461985"/>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fontAlgn="auto">
                <a:spcBef>
                  <a:spcPts val="0"/>
                </a:spcBef>
                <a:spcAft>
                  <a:spcPts val="0"/>
                </a:spcAft>
                <a:defRPr/>
              </a:pPr>
              <a:r>
                <a:rPr lang="en-US" altLang="ja-JP" sz="2400" dirty="0">
                  <a:latin typeface="Symbol" pitchFamily="18" charset="2"/>
                </a:rPr>
                <a:t>d(</a:t>
              </a:r>
              <a:r>
                <a:rPr lang="en-US" altLang="ja-JP" sz="2400" dirty="0" err="1">
                  <a:latin typeface="Symbol" pitchFamily="18" charset="2"/>
                </a:rPr>
                <a:t>Dn</a:t>
              </a:r>
              <a:r>
                <a:rPr lang="en-US" altLang="ja-JP" sz="2400" dirty="0"/>
                <a:t>) </a:t>
              </a:r>
              <a:endParaRPr lang="ja-JP" altLang="en-US" sz="2400" dirty="0"/>
            </a:p>
          </p:txBody>
        </p:sp>
        <p:cxnSp>
          <p:nvCxnSpPr>
            <p:cNvPr id="5" name="直線コネクタ 4"/>
            <p:cNvCxnSpPr/>
            <p:nvPr/>
          </p:nvCxnSpPr>
          <p:spPr>
            <a:xfrm flipH="1">
              <a:off x="6443864" y="3428321"/>
              <a:ext cx="0" cy="2736983"/>
            </a:xfrm>
            <a:prstGeom prst="line">
              <a:avLst/>
            </a:prstGeom>
          </p:spPr>
          <p:style>
            <a:lnRef idx="1">
              <a:schemeClr val="accent1"/>
            </a:lnRef>
            <a:fillRef idx="0">
              <a:schemeClr val="accent1"/>
            </a:fillRef>
            <a:effectRef idx="0">
              <a:schemeClr val="accent1"/>
            </a:effectRef>
            <a:fontRef idx="minor">
              <a:schemeClr val="tx1"/>
            </a:fontRef>
          </p:style>
        </p:cxnSp>
        <p:sp>
          <p:nvSpPr>
            <p:cNvPr id="6" name="正方形/長方形 5"/>
            <p:cNvSpPr/>
            <p:nvPr/>
          </p:nvSpPr>
          <p:spPr>
            <a:xfrm>
              <a:off x="6443864" y="3717260"/>
              <a:ext cx="1584520" cy="3683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ja-JP" dirty="0"/>
                <a:t>10.9 ppb</a:t>
              </a:r>
              <a:endParaRPr lang="ja-JP" altLang="en-US" dirty="0"/>
            </a:p>
          </p:txBody>
        </p:sp>
        <p:sp>
          <p:nvSpPr>
            <p:cNvPr id="7" name="テキスト ボックス 6"/>
            <p:cNvSpPr txBox="1"/>
            <p:nvPr/>
          </p:nvSpPr>
          <p:spPr>
            <a:xfrm>
              <a:off x="4865696" y="3717260"/>
              <a:ext cx="1078045" cy="368318"/>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fontAlgn="auto">
                <a:spcBef>
                  <a:spcPts val="0"/>
                </a:spcBef>
                <a:spcAft>
                  <a:spcPts val="0"/>
                </a:spcAft>
                <a:defRPr/>
              </a:pPr>
              <a:r>
                <a:rPr lang="en-US" altLang="ja-JP" dirty="0"/>
                <a:t>Statistics</a:t>
              </a:r>
              <a:endParaRPr lang="ja-JP" altLang="en-US" dirty="0"/>
            </a:p>
          </p:txBody>
        </p:sp>
        <p:sp>
          <p:nvSpPr>
            <p:cNvPr id="8" name="正方形/長方形 7"/>
            <p:cNvSpPr/>
            <p:nvPr/>
          </p:nvSpPr>
          <p:spPr>
            <a:xfrm>
              <a:off x="6443864" y="4364991"/>
              <a:ext cx="781146" cy="36038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r>
                <a:rPr lang="en-US" altLang="ja-JP" sz="1400" dirty="0"/>
                <a:t>4.4 ppb</a:t>
              </a:r>
              <a:endParaRPr lang="ja-JP" altLang="en-US" sz="1400" dirty="0"/>
            </a:p>
          </p:txBody>
        </p:sp>
        <p:sp>
          <p:nvSpPr>
            <p:cNvPr id="9" name="テキスト ボックス 8"/>
            <p:cNvSpPr txBox="1"/>
            <p:nvPr/>
          </p:nvSpPr>
          <p:spPr>
            <a:xfrm>
              <a:off x="4217916" y="4353878"/>
              <a:ext cx="2148152" cy="369906"/>
            </a:xfrm>
            <a:prstGeom prst="rect">
              <a:avLst/>
            </a:prstGeom>
          </p:spPr>
          <p:style>
            <a:lnRef idx="2">
              <a:schemeClr val="accent3"/>
            </a:lnRef>
            <a:fillRef idx="1">
              <a:schemeClr val="lt1"/>
            </a:fillRef>
            <a:effectRef idx="0">
              <a:schemeClr val="accent3"/>
            </a:effectRef>
            <a:fontRef idx="minor">
              <a:schemeClr val="dk1"/>
            </a:fontRef>
          </p:style>
          <p:txBody>
            <a:bodyPr wrap="none">
              <a:spAutoFit/>
            </a:bodyPr>
            <a:lstStyle/>
            <a:p>
              <a:pPr fontAlgn="auto">
                <a:spcBef>
                  <a:spcPts val="0"/>
                </a:spcBef>
                <a:spcAft>
                  <a:spcPts val="0"/>
                </a:spcAft>
                <a:defRPr/>
              </a:pPr>
              <a:r>
                <a:rPr lang="en-US" altLang="ja-JP" dirty="0"/>
                <a:t>Kr Density/Pressure</a:t>
              </a:r>
              <a:endParaRPr lang="ja-JP" altLang="en-US" dirty="0"/>
            </a:p>
          </p:txBody>
        </p:sp>
        <p:sp>
          <p:nvSpPr>
            <p:cNvPr id="10" name="正方形/長方形 9"/>
            <p:cNvSpPr/>
            <p:nvPr/>
          </p:nvSpPr>
          <p:spPr>
            <a:xfrm>
              <a:off x="6443864" y="5012723"/>
              <a:ext cx="298487" cy="36038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fontAlgn="auto">
                <a:spcBef>
                  <a:spcPts val="0"/>
                </a:spcBef>
                <a:spcAft>
                  <a:spcPts val="0"/>
                </a:spcAft>
                <a:defRPr/>
              </a:pPr>
              <a:endParaRPr lang="ja-JP" altLang="en-US" sz="400" dirty="0"/>
            </a:p>
          </p:txBody>
        </p:sp>
        <p:sp>
          <p:nvSpPr>
            <p:cNvPr id="8226" name="テキスト ボックス 10"/>
            <p:cNvSpPr txBox="1">
              <a:spLocks noChangeArrowheads="1"/>
            </p:cNvSpPr>
            <p:nvPr/>
          </p:nvSpPr>
          <p:spPr bwMode="auto">
            <a:xfrm>
              <a:off x="6791175" y="5013176"/>
              <a:ext cx="773353" cy="307777"/>
            </a:xfrm>
            <a:prstGeom prst="rect">
              <a:avLst/>
            </a:prstGeom>
            <a:noFill/>
            <a:ln w="9525">
              <a:noFill/>
              <a:miter lim="800000"/>
              <a:headEnd/>
              <a:tailEnd/>
            </a:ln>
          </p:spPr>
          <p:txBody>
            <a:bodyPr wrap="none">
              <a:spAutoFit/>
            </a:bodyPr>
            <a:lstStyle/>
            <a:p>
              <a:r>
                <a:rPr lang="en-US" altLang="ja-JP" sz="1400">
                  <a:latin typeface="Calibri" pitchFamily="34" charset="0"/>
                </a:rPr>
                <a:t>1.0 ppb</a:t>
              </a:r>
              <a:endParaRPr lang="ja-JP" altLang="en-US" sz="1400">
                <a:latin typeface="Calibri" pitchFamily="34" charset="0"/>
              </a:endParaRPr>
            </a:p>
          </p:txBody>
        </p:sp>
        <p:sp>
          <p:nvSpPr>
            <p:cNvPr id="8227" name="テキスト ボックス 11"/>
            <p:cNvSpPr txBox="1">
              <a:spLocks noChangeArrowheads="1"/>
            </p:cNvSpPr>
            <p:nvPr/>
          </p:nvSpPr>
          <p:spPr bwMode="auto">
            <a:xfrm>
              <a:off x="4861243" y="5651956"/>
              <a:ext cx="1087542" cy="369332"/>
            </a:xfrm>
            <a:prstGeom prst="rect">
              <a:avLst/>
            </a:prstGeom>
            <a:noFill/>
            <a:ln w="9525">
              <a:noFill/>
              <a:miter lim="800000"/>
              <a:headEnd/>
              <a:tailEnd/>
            </a:ln>
          </p:spPr>
          <p:txBody>
            <a:bodyPr wrap="none">
              <a:spAutoFit/>
            </a:bodyPr>
            <a:lstStyle/>
            <a:p>
              <a:r>
                <a:rPr lang="en-US" altLang="ja-JP">
                  <a:latin typeface="Calibri" pitchFamily="34" charset="0"/>
                </a:rPr>
                <a:t>RF power</a:t>
              </a:r>
              <a:endParaRPr lang="ja-JP" altLang="en-US">
                <a:latin typeface="Calibri" pitchFamily="34" charset="0"/>
              </a:endParaRPr>
            </a:p>
          </p:txBody>
        </p:sp>
        <p:sp>
          <p:nvSpPr>
            <p:cNvPr id="13" name="正方形/長方形 12"/>
            <p:cNvSpPr/>
            <p:nvPr/>
          </p:nvSpPr>
          <p:spPr>
            <a:xfrm>
              <a:off x="6456566" y="5660454"/>
              <a:ext cx="273084" cy="36038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fontAlgn="auto">
                <a:spcBef>
                  <a:spcPts val="0"/>
                </a:spcBef>
                <a:spcAft>
                  <a:spcPts val="0"/>
                </a:spcAft>
                <a:defRPr/>
              </a:pPr>
              <a:endParaRPr lang="ja-JP" altLang="en-US" sz="400" dirty="0"/>
            </a:p>
          </p:txBody>
        </p:sp>
        <p:sp>
          <p:nvSpPr>
            <p:cNvPr id="8229" name="テキスト ボックス 13"/>
            <p:cNvSpPr txBox="1">
              <a:spLocks noChangeArrowheads="1"/>
            </p:cNvSpPr>
            <p:nvPr/>
          </p:nvSpPr>
          <p:spPr bwMode="auto">
            <a:xfrm>
              <a:off x="6808692" y="5713511"/>
              <a:ext cx="880369" cy="307777"/>
            </a:xfrm>
            <a:prstGeom prst="rect">
              <a:avLst/>
            </a:prstGeom>
            <a:noFill/>
            <a:ln w="9525">
              <a:noFill/>
              <a:miter lim="800000"/>
              <a:headEnd/>
              <a:tailEnd/>
            </a:ln>
          </p:spPr>
          <p:txBody>
            <a:bodyPr wrap="none">
              <a:spAutoFit/>
            </a:bodyPr>
            <a:lstStyle/>
            <a:p>
              <a:r>
                <a:rPr lang="en-US" altLang="ja-JP" sz="1400">
                  <a:latin typeface="Calibri" pitchFamily="34" charset="0"/>
                </a:rPr>
                <a:t>0.96 ppb</a:t>
              </a:r>
              <a:endParaRPr lang="ja-JP" altLang="en-US" sz="1400">
                <a:latin typeface="Calibri" pitchFamily="34" charset="0"/>
              </a:endParaRPr>
            </a:p>
          </p:txBody>
        </p:sp>
        <p:sp>
          <p:nvSpPr>
            <p:cNvPr id="8230" name="テキスト ボックス 14"/>
            <p:cNvSpPr txBox="1">
              <a:spLocks noChangeArrowheads="1"/>
            </p:cNvSpPr>
            <p:nvPr/>
          </p:nvSpPr>
          <p:spPr bwMode="auto">
            <a:xfrm>
              <a:off x="4588252" y="5013176"/>
              <a:ext cx="1633524" cy="369332"/>
            </a:xfrm>
            <a:prstGeom prst="rect">
              <a:avLst/>
            </a:prstGeom>
            <a:noFill/>
            <a:ln w="9525">
              <a:noFill/>
              <a:miter lim="800000"/>
              <a:headEnd/>
              <a:tailEnd/>
            </a:ln>
          </p:spPr>
          <p:txBody>
            <a:bodyPr wrap="none">
              <a:spAutoFit/>
            </a:bodyPr>
            <a:lstStyle/>
            <a:p>
              <a:r>
                <a:rPr lang="en-US" altLang="ja-JP" dirty="0">
                  <a:latin typeface="Calibri" pitchFamily="34" charset="0"/>
                </a:rPr>
                <a:t>Muon stopping</a:t>
              </a:r>
              <a:endParaRPr lang="ja-JP" altLang="en-US" dirty="0">
                <a:latin typeface="Calibri" pitchFamily="34" charset="0"/>
              </a:endParaRPr>
            </a:p>
          </p:txBody>
        </p:sp>
      </p:grpSp>
      <p:grpSp>
        <p:nvGrpSpPr>
          <p:cNvPr id="8196" name="グループ化 15"/>
          <p:cNvGrpSpPr>
            <a:grpSpLocks/>
          </p:cNvGrpSpPr>
          <p:nvPr/>
        </p:nvGrpSpPr>
        <p:grpSpPr bwMode="auto">
          <a:xfrm>
            <a:off x="4757738" y="1628800"/>
            <a:ext cx="3613150" cy="3259138"/>
            <a:chOff x="683568" y="2978657"/>
            <a:chExt cx="3613473" cy="3258655"/>
          </a:xfrm>
        </p:grpSpPr>
        <p:cxnSp>
          <p:nvCxnSpPr>
            <p:cNvPr id="17" name="直線コネクタ 16"/>
            <p:cNvCxnSpPr/>
            <p:nvPr/>
          </p:nvCxnSpPr>
          <p:spPr>
            <a:xfrm flipH="1">
              <a:off x="2712574" y="3429440"/>
              <a:ext cx="0" cy="2736444"/>
            </a:xfrm>
            <a:prstGeom prst="line">
              <a:avLst/>
            </a:prstGeom>
          </p:spPr>
          <p:style>
            <a:lnRef idx="1">
              <a:schemeClr val="accent1"/>
            </a:lnRef>
            <a:fillRef idx="0">
              <a:schemeClr val="accent1"/>
            </a:fillRef>
            <a:effectRef idx="0">
              <a:schemeClr val="accent1"/>
            </a:effectRef>
            <a:fontRef idx="minor">
              <a:schemeClr val="tx1"/>
            </a:fontRef>
          </p:style>
        </p:cxnSp>
        <p:sp>
          <p:nvSpPr>
            <p:cNvPr id="18" name="正方形/長方形 17"/>
            <p:cNvSpPr/>
            <p:nvPr/>
          </p:nvSpPr>
          <p:spPr>
            <a:xfrm>
              <a:off x="2712574" y="3596103"/>
              <a:ext cx="1584467" cy="3698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ja-JP" dirty="0"/>
                <a:t>107 ppb</a:t>
              </a:r>
              <a:endParaRPr lang="ja-JP" altLang="en-US" dirty="0"/>
            </a:p>
          </p:txBody>
        </p:sp>
        <p:sp>
          <p:nvSpPr>
            <p:cNvPr id="19" name="テキスト ボックス 18"/>
            <p:cNvSpPr txBox="1"/>
            <p:nvPr/>
          </p:nvSpPr>
          <p:spPr>
            <a:xfrm>
              <a:off x="1213840" y="3596103"/>
              <a:ext cx="1078008" cy="369832"/>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fontAlgn="auto">
                <a:spcBef>
                  <a:spcPts val="0"/>
                </a:spcBef>
                <a:spcAft>
                  <a:spcPts val="0"/>
                </a:spcAft>
                <a:defRPr/>
              </a:pPr>
              <a:r>
                <a:rPr lang="en-US" altLang="ja-JP" dirty="0"/>
                <a:t>Statistics</a:t>
              </a:r>
              <a:endParaRPr lang="ja-JP" altLang="en-US" dirty="0"/>
            </a:p>
          </p:txBody>
        </p:sp>
        <p:sp>
          <p:nvSpPr>
            <p:cNvPr id="20" name="テキスト ボックス 19"/>
            <p:cNvSpPr txBox="1"/>
            <p:nvPr/>
          </p:nvSpPr>
          <p:spPr>
            <a:xfrm>
              <a:off x="977281" y="4180217"/>
              <a:ext cx="1560653" cy="369832"/>
            </a:xfrm>
            <a:prstGeom prst="rect">
              <a:avLst/>
            </a:prstGeom>
          </p:spPr>
          <p:style>
            <a:lnRef idx="2">
              <a:schemeClr val="accent3"/>
            </a:lnRef>
            <a:fillRef idx="1">
              <a:schemeClr val="lt1"/>
            </a:fillRef>
            <a:effectRef idx="0">
              <a:schemeClr val="accent3"/>
            </a:effectRef>
            <a:fontRef idx="minor">
              <a:schemeClr val="dk1"/>
            </a:fontRef>
          </p:style>
          <p:txBody>
            <a:bodyPr wrap="none">
              <a:spAutoFit/>
            </a:bodyPr>
            <a:lstStyle/>
            <a:p>
              <a:pPr fontAlgn="auto">
                <a:spcBef>
                  <a:spcPts val="0"/>
                </a:spcBef>
                <a:spcAft>
                  <a:spcPts val="0"/>
                </a:spcAft>
                <a:defRPr/>
              </a:pPr>
              <a:r>
                <a:rPr lang="en-US" altLang="ja-JP" dirty="0"/>
                <a:t>Magnetic field</a:t>
              </a:r>
              <a:endParaRPr lang="ja-JP" altLang="en-US" dirty="0"/>
            </a:p>
          </p:txBody>
        </p:sp>
        <p:sp>
          <p:nvSpPr>
            <p:cNvPr id="21" name="正方形/長方形 20"/>
            <p:cNvSpPr/>
            <p:nvPr/>
          </p:nvSpPr>
          <p:spPr>
            <a:xfrm>
              <a:off x="2712574" y="4180217"/>
              <a:ext cx="792233" cy="360309"/>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r>
                <a:rPr lang="en-US" altLang="ja-JP" sz="1400" dirty="0"/>
                <a:t>56 ppb</a:t>
              </a:r>
              <a:endParaRPr lang="ja-JP" altLang="en-US" sz="1400" dirty="0"/>
            </a:p>
          </p:txBody>
        </p:sp>
        <p:sp>
          <p:nvSpPr>
            <p:cNvPr id="8209" name="テキスト ボックス 21"/>
            <p:cNvSpPr txBox="1">
              <a:spLocks noChangeArrowheads="1"/>
            </p:cNvSpPr>
            <p:nvPr/>
          </p:nvSpPr>
          <p:spPr bwMode="auto">
            <a:xfrm>
              <a:off x="683568" y="5291916"/>
              <a:ext cx="2148345" cy="369332"/>
            </a:xfrm>
            <a:prstGeom prst="rect">
              <a:avLst/>
            </a:prstGeom>
            <a:noFill/>
            <a:ln w="9525">
              <a:noFill/>
              <a:miter lim="800000"/>
              <a:headEnd/>
              <a:tailEnd/>
            </a:ln>
          </p:spPr>
          <p:txBody>
            <a:bodyPr wrap="none">
              <a:spAutoFit/>
            </a:bodyPr>
            <a:lstStyle/>
            <a:p>
              <a:r>
                <a:rPr lang="en-US" altLang="ja-JP">
                  <a:latin typeface="Calibri" pitchFamily="34" charset="0"/>
                </a:rPr>
                <a:t>Kr Density/Pressure</a:t>
              </a:r>
              <a:endParaRPr lang="ja-JP" altLang="en-US">
                <a:latin typeface="Calibri" pitchFamily="34" charset="0"/>
              </a:endParaRPr>
            </a:p>
          </p:txBody>
        </p:sp>
        <p:sp>
          <p:nvSpPr>
            <p:cNvPr id="23" name="正方形/長方形 22"/>
            <p:cNvSpPr/>
            <p:nvPr/>
          </p:nvSpPr>
          <p:spPr>
            <a:xfrm>
              <a:off x="2725276" y="5300826"/>
              <a:ext cx="255610" cy="360309"/>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fontAlgn="auto">
                <a:spcBef>
                  <a:spcPts val="0"/>
                </a:spcBef>
                <a:spcAft>
                  <a:spcPts val="0"/>
                </a:spcAft>
                <a:defRPr/>
              </a:pPr>
              <a:endParaRPr lang="ja-JP" altLang="en-US" sz="400" dirty="0"/>
            </a:p>
          </p:txBody>
        </p:sp>
        <p:sp>
          <p:nvSpPr>
            <p:cNvPr id="8211" name="テキスト ボックス 23"/>
            <p:cNvSpPr txBox="1">
              <a:spLocks noChangeArrowheads="1"/>
            </p:cNvSpPr>
            <p:nvPr/>
          </p:nvSpPr>
          <p:spPr bwMode="auto">
            <a:xfrm>
              <a:off x="3059832" y="5301208"/>
              <a:ext cx="726417" cy="307777"/>
            </a:xfrm>
            <a:prstGeom prst="rect">
              <a:avLst/>
            </a:prstGeom>
            <a:noFill/>
            <a:ln w="9525">
              <a:noFill/>
              <a:miter lim="800000"/>
              <a:headEnd/>
              <a:tailEnd/>
            </a:ln>
          </p:spPr>
          <p:txBody>
            <a:bodyPr wrap="none">
              <a:spAutoFit/>
            </a:bodyPr>
            <a:lstStyle/>
            <a:p>
              <a:r>
                <a:rPr lang="en-US" altLang="ja-JP" sz="1400">
                  <a:latin typeface="Calibri" pitchFamily="34" charset="0"/>
                </a:rPr>
                <a:t>11 ppb</a:t>
              </a:r>
              <a:endParaRPr lang="ja-JP" altLang="en-US" sz="1400">
                <a:latin typeface="Calibri" pitchFamily="34" charset="0"/>
              </a:endParaRPr>
            </a:p>
          </p:txBody>
        </p:sp>
        <p:sp>
          <p:nvSpPr>
            <p:cNvPr id="8212" name="テキスト ボックス 24"/>
            <p:cNvSpPr txBox="1">
              <a:spLocks noChangeArrowheads="1"/>
            </p:cNvSpPr>
            <p:nvPr/>
          </p:nvSpPr>
          <p:spPr bwMode="auto">
            <a:xfrm>
              <a:off x="1213969" y="5867980"/>
              <a:ext cx="1087542" cy="369332"/>
            </a:xfrm>
            <a:prstGeom prst="rect">
              <a:avLst/>
            </a:prstGeom>
            <a:noFill/>
            <a:ln w="9525">
              <a:noFill/>
              <a:miter lim="800000"/>
              <a:headEnd/>
              <a:tailEnd/>
            </a:ln>
          </p:spPr>
          <p:txBody>
            <a:bodyPr wrap="none">
              <a:spAutoFit/>
            </a:bodyPr>
            <a:lstStyle/>
            <a:p>
              <a:r>
                <a:rPr lang="en-US" altLang="ja-JP">
                  <a:latin typeface="Calibri" pitchFamily="34" charset="0"/>
                </a:rPr>
                <a:t>RF power</a:t>
              </a:r>
              <a:endParaRPr lang="ja-JP" altLang="en-US">
                <a:latin typeface="Calibri" pitchFamily="34" charset="0"/>
              </a:endParaRPr>
            </a:p>
          </p:txBody>
        </p:sp>
        <p:sp>
          <p:nvSpPr>
            <p:cNvPr id="26" name="正方形/長方形 25"/>
            <p:cNvSpPr/>
            <p:nvPr/>
          </p:nvSpPr>
          <p:spPr>
            <a:xfrm>
              <a:off x="2725276" y="5877002"/>
              <a:ext cx="190517" cy="36031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fontAlgn="auto">
                <a:spcBef>
                  <a:spcPts val="0"/>
                </a:spcBef>
                <a:spcAft>
                  <a:spcPts val="0"/>
                </a:spcAft>
                <a:defRPr/>
              </a:pPr>
              <a:endParaRPr lang="ja-JP" altLang="en-US" sz="400" dirty="0"/>
            </a:p>
          </p:txBody>
        </p:sp>
        <p:sp>
          <p:nvSpPr>
            <p:cNvPr id="8214" name="テキスト ボックス 26"/>
            <p:cNvSpPr txBox="1">
              <a:spLocks noChangeArrowheads="1"/>
            </p:cNvSpPr>
            <p:nvPr/>
          </p:nvSpPr>
          <p:spPr bwMode="auto">
            <a:xfrm>
              <a:off x="3077349" y="5929535"/>
              <a:ext cx="774571" cy="307777"/>
            </a:xfrm>
            <a:prstGeom prst="rect">
              <a:avLst/>
            </a:prstGeom>
            <a:noFill/>
            <a:ln w="9525">
              <a:noFill/>
              <a:miter lim="800000"/>
              <a:headEnd/>
              <a:tailEnd/>
            </a:ln>
          </p:spPr>
          <p:txBody>
            <a:bodyPr wrap="none">
              <a:spAutoFit/>
            </a:bodyPr>
            <a:lstStyle/>
            <a:p>
              <a:r>
                <a:rPr lang="en-US" altLang="ja-JP" sz="1400">
                  <a:latin typeface="Calibri" pitchFamily="34" charset="0"/>
                </a:rPr>
                <a:t>9.6 ppb</a:t>
              </a:r>
              <a:endParaRPr lang="ja-JP" altLang="en-US" sz="1400">
                <a:latin typeface="Calibri" pitchFamily="34" charset="0"/>
              </a:endParaRPr>
            </a:p>
          </p:txBody>
        </p:sp>
        <p:sp>
          <p:nvSpPr>
            <p:cNvPr id="28" name="正方形/長方形 27"/>
            <p:cNvSpPr/>
            <p:nvPr/>
          </p:nvSpPr>
          <p:spPr>
            <a:xfrm>
              <a:off x="2074342" y="2978657"/>
              <a:ext cx="1252649" cy="461895"/>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fontAlgn="auto">
                <a:spcBef>
                  <a:spcPts val="0"/>
                </a:spcBef>
                <a:spcAft>
                  <a:spcPts val="0"/>
                </a:spcAft>
                <a:defRPr/>
              </a:pPr>
              <a:r>
                <a:rPr lang="en-US" altLang="ja-JP" sz="2400" dirty="0">
                  <a:latin typeface="Symbol" pitchFamily="18" charset="2"/>
                </a:rPr>
                <a:t>d(m</a:t>
              </a:r>
              <a:r>
                <a:rPr lang="en-US" altLang="ja-JP" sz="2400" baseline="-25000" dirty="0">
                  <a:latin typeface="Symbol" pitchFamily="18" charset="2"/>
                </a:rPr>
                <a:t>m</a:t>
              </a:r>
              <a:r>
                <a:rPr lang="en-US" altLang="ja-JP" sz="2400" dirty="0"/>
                <a:t>/</a:t>
              </a:r>
              <a:r>
                <a:rPr lang="en-US" altLang="ja-JP" sz="2400" dirty="0" err="1">
                  <a:latin typeface="Symbol" pitchFamily="18" charset="2"/>
                </a:rPr>
                <a:t>m</a:t>
              </a:r>
              <a:r>
                <a:rPr lang="en-US" altLang="ja-JP" sz="2400" baseline="-25000" dirty="0" err="1"/>
                <a:t>p</a:t>
              </a:r>
              <a:r>
                <a:rPr lang="en-US" altLang="ja-JP" sz="2400" dirty="0"/>
                <a:t>)</a:t>
              </a:r>
              <a:endParaRPr lang="ja-JP" altLang="en-US" sz="2400" dirty="0"/>
            </a:p>
          </p:txBody>
        </p:sp>
        <p:sp>
          <p:nvSpPr>
            <p:cNvPr id="8216" name="テキスト ボックス 28"/>
            <p:cNvSpPr txBox="1">
              <a:spLocks noChangeArrowheads="1"/>
            </p:cNvSpPr>
            <p:nvPr/>
          </p:nvSpPr>
          <p:spPr bwMode="auto">
            <a:xfrm>
              <a:off x="940978" y="4725144"/>
              <a:ext cx="1633524" cy="369332"/>
            </a:xfrm>
            <a:prstGeom prst="rect">
              <a:avLst/>
            </a:prstGeom>
            <a:noFill/>
            <a:ln w="9525">
              <a:noFill/>
              <a:miter lim="800000"/>
              <a:headEnd/>
              <a:tailEnd/>
            </a:ln>
          </p:spPr>
          <p:txBody>
            <a:bodyPr wrap="none">
              <a:spAutoFit/>
            </a:bodyPr>
            <a:lstStyle/>
            <a:p>
              <a:r>
                <a:rPr lang="en-US" altLang="ja-JP" dirty="0">
                  <a:latin typeface="Calibri" pitchFamily="34" charset="0"/>
                </a:rPr>
                <a:t>Muon stopping</a:t>
              </a:r>
              <a:endParaRPr lang="ja-JP" altLang="en-US" dirty="0">
                <a:latin typeface="Calibri" pitchFamily="34" charset="0"/>
              </a:endParaRPr>
            </a:p>
          </p:txBody>
        </p:sp>
        <p:sp>
          <p:nvSpPr>
            <p:cNvPr id="30" name="正方形/長方形 29"/>
            <p:cNvSpPr/>
            <p:nvPr/>
          </p:nvSpPr>
          <p:spPr>
            <a:xfrm>
              <a:off x="2712574" y="4734172"/>
              <a:ext cx="298477" cy="36031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fontAlgn="auto">
                <a:spcBef>
                  <a:spcPts val="0"/>
                </a:spcBef>
                <a:spcAft>
                  <a:spcPts val="0"/>
                </a:spcAft>
                <a:defRPr/>
              </a:pPr>
              <a:endParaRPr lang="ja-JP" altLang="en-US" sz="400" dirty="0"/>
            </a:p>
          </p:txBody>
        </p:sp>
        <p:sp>
          <p:nvSpPr>
            <p:cNvPr id="8218" name="テキスト ボックス 30"/>
            <p:cNvSpPr txBox="1">
              <a:spLocks noChangeArrowheads="1"/>
            </p:cNvSpPr>
            <p:nvPr/>
          </p:nvSpPr>
          <p:spPr bwMode="auto">
            <a:xfrm>
              <a:off x="3059832" y="4734436"/>
              <a:ext cx="728084" cy="307777"/>
            </a:xfrm>
            <a:prstGeom prst="rect">
              <a:avLst/>
            </a:prstGeom>
            <a:noFill/>
            <a:ln w="9525">
              <a:noFill/>
              <a:miter lim="800000"/>
              <a:headEnd/>
              <a:tailEnd/>
            </a:ln>
          </p:spPr>
          <p:txBody>
            <a:bodyPr wrap="none">
              <a:spAutoFit/>
            </a:bodyPr>
            <a:lstStyle/>
            <a:p>
              <a:r>
                <a:rPr lang="en-US" altLang="ja-JP" sz="1400">
                  <a:latin typeface="Calibri" pitchFamily="34" charset="0"/>
                </a:rPr>
                <a:t>13 ppb</a:t>
              </a:r>
              <a:endParaRPr lang="ja-JP" altLang="en-US" sz="1400">
                <a:latin typeface="Calibri" pitchFamily="34" charset="0"/>
              </a:endParaRPr>
            </a:p>
          </p:txBody>
        </p:sp>
      </p:grpSp>
      <p:sp>
        <p:nvSpPr>
          <p:cNvPr id="32" name="テキスト ボックス 31"/>
          <p:cNvSpPr txBox="1"/>
          <p:nvPr/>
        </p:nvSpPr>
        <p:spPr>
          <a:xfrm>
            <a:off x="954088" y="1719288"/>
            <a:ext cx="1309687" cy="369887"/>
          </a:xfrm>
          <a:prstGeom prst="rect">
            <a:avLst/>
          </a:prstGeom>
        </p:spPr>
        <p:style>
          <a:lnRef idx="2">
            <a:schemeClr val="accent4"/>
          </a:lnRef>
          <a:fillRef idx="1">
            <a:schemeClr val="lt1"/>
          </a:fillRef>
          <a:effectRef idx="0">
            <a:schemeClr val="accent4"/>
          </a:effectRef>
          <a:fontRef idx="minor">
            <a:schemeClr val="dk1"/>
          </a:fontRef>
        </p:style>
        <p:txBody>
          <a:bodyPr wrap="none">
            <a:spAutoFit/>
          </a:bodyPr>
          <a:lstStyle/>
          <a:p>
            <a:pPr fontAlgn="auto">
              <a:spcBef>
                <a:spcPts val="0"/>
              </a:spcBef>
              <a:spcAft>
                <a:spcPts val="0"/>
              </a:spcAft>
              <a:defRPr/>
            </a:pPr>
            <a:r>
              <a:rPr lang="en-US" altLang="ja-JP" dirty="0"/>
              <a:t>LAMPF exp.</a:t>
            </a:r>
            <a:endParaRPr lang="ja-JP" altLang="en-US" dirty="0"/>
          </a:p>
        </p:txBody>
      </p:sp>
      <p:sp>
        <p:nvSpPr>
          <p:cNvPr id="33" name="テキスト ボックス 32"/>
          <p:cNvSpPr txBox="1"/>
          <p:nvPr/>
        </p:nvSpPr>
        <p:spPr>
          <a:xfrm>
            <a:off x="1285875" y="5081613"/>
            <a:ext cx="1919288" cy="646112"/>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fontAlgn="auto">
              <a:spcBef>
                <a:spcPts val="0"/>
              </a:spcBef>
              <a:spcAft>
                <a:spcPts val="0"/>
              </a:spcAft>
              <a:defRPr/>
            </a:pPr>
            <a:r>
              <a:rPr lang="en-US" altLang="ja-JP" dirty="0"/>
              <a:t>LAMPF  DC 10</a:t>
            </a:r>
            <a:r>
              <a:rPr lang="en-US" altLang="ja-JP" baseline="30000" dirty="0"/>
              <a:t>7</a:t>
            </a:r>
            <a:r>
              <a:rPr lang="en-US" altLang="ja-JP" dirty="0"/>
              <a:t> /s</a:t>
            </a:r>
          </a:p>
          <a:p>
            <a:pPr fontAlgn="auto">
              <a:spcBef>
                <a:spcPts val="0"/>
              </a:spcBef>
              <a:spcAft>
                <a:spcPts val="0"/>
              </a:spcAft>
              <a:defRPr/>
            </a:pPr>
            <a:r>
              <a:rPr lang="en-US" altLang="ja-JP" dirty="0"/>
              <a:t>              total 10</a:t>
            </a:r>
            <a:r>
              <a:rPr lang="en-US" altLang="ja-JP" baseline="30000" dirty="0"/>
              <a:t>13</a:t>
            </a:r>
            <a:endParaRPr lang="ja-JP" altLang="en-US" baseline="30000" dirty="0"/>
          </a:p>
        </p:txBody>
      </p:sp>
      <p:sp>
        <p:nvSpPr>
          <p:cNvPr id="64" name="テキスト ボックス 63"/>
          <p:cNvSpPr txBox="1"/>
          <p:nvPr/>
        </p:nvSpPr>
        <p:spPr>
          <a:xfrm>
            <a:off x="4224338" y="5037163"/>
            <a:ext cx="4087812" cy="830262"/>
          </a:xfrm>
          <a:prstGeom prst="rect">
            <a:avLst/>
          </a:prstGeom>
        </p:spPr>
        <p:style>
          <a:lnRef idx="1">
            <a:schemeClr val="accent2"/>
          </a:lnRef>
          <a:fillRef idx="2">
            <a:schemeClr val="accent2"/>
          </a:fillRef>
          <a:effectRef idx="1">
            <a:schemeClr val="accent2"/>
          </a:effectRef>
          <a:fontRef idx="minor">
            <a:schemeClr val="dk1"/>
          </a:fontRef>
        </p:style>
        <p:txBody>
          <a:bodyPr wrap="none">
            <a:spAutoFit/>
          </a:bodyPr>
          <a:lstStyle/>
          <a:p>
            <a:pPr fontAlgn="auto">
              <a:spcBef>
                <a:spcPts val="0"/>
              </a:spcBef>
              <a:spcAft>
                <a:spcPts val="0"/>
              </a:spcAft>
              <a:defRPr/>
            </a:pPr>
            <a:r>
              <a:rPr lang="en-US" altLang="ja-JP" sz="2400" dirty="0"/>
              <a:t>J-PARC/MUSE  </a:t>
            </a:r>
            <a:r>
              <a:rPr lang="en-US" altLang="ja-JP" sz="2400" b="1" dirty="0">
                <a:effectLst>
                  <a:outerShdw blurRad="38100" dist="38100" dir="2700000" algn="tl">
                    <a:srgbClr val="000000">
                      <a:alpha val="43137"/>
                    </a:srgbClr>
                  </a:outerShdw>
                </a:effectLst>
              </a:rPr>
              <a:t>Pulse</a:t>
            </a:r>
            <a:r>
              <a:rPr lang="en-US" altLang="ja-JP" sz="2400" dirty="0"/>
              <a:t> </a:t>
            </a:r>
            <a:r>
              <a:rPr lang="en-US" altLang="ja-JP" sz="2400" b="1" dirty="0">
                <a:effectLst>
                  <a:outerShdw blurRad="38100" dist="38100" dir="2700000" algn="tl">
                    <a:srgbClr val="000000">
                      <a:alpha val="43137"/>
                    </a:srgbClr>
                  </a:outerShdw>
                </a:effectLst>
              </a:rPr>
              <a:t>1x10</a:t>
            </a:r>
            <a:r>
              <a:rPr lang="en-US" altLang="ja-JP" sz="2400" b="1" baseline="30000" dirty="0">
                <a:effectLst>
                  <a:outerShdw blurRad="38100" dist="38100" dir="2700000" algn="tl">
                    <a:srgbClr val="000000">
                      <a:alpha val="43137"/>
                    </a:srgbClr>
                  </a:outerShdw>
                </a:effectLst>
              </a:rPr>
              <a:t>8</a:t>
            </a:r>
            <a:r>
              <a:rPr lang="en-US" altLang="ja-JP" sz="2400" b="1" dirty="0">
                <a:effectLst>
                  <a:outerShdw blurRad="38100" dist="38100" dir="2700000" algn="tl">
                    <a:srgbClr val="000000">
                      <a:alpha val="43137"/>
                    </a:srgbClr>
                  </a:outerShdw>
                </a:effectLst>
              </a:rPr>
              <a:t> </a:t>
            </a:r>
            <a:r>
              <a:rPr lang="en-US" altLang="ja-JP" sz="2400" dirty="0"/>
              <a:t>/s</a:t>
            </a:r>
          </a:p>
          <a:p>
            <a:pPr fontAlgn="auto">
              <a:spcBef>
                <a:spcPts val="0"/>
              </a:spcBef>
              <a:spcAft>
                <a:spcPts val="0"/>
              </a:spcAft>
              <a:defRPr/>
            </a:pPr>
            <a:r>
              <a:rPr lang="en-US" altLang="ja-JP" sz="2400" dirty="0"/>
              <a:t>H-Line                    total 2x10</a:t>
            </a:r>
            <a:r>
              <a:rPr lang="en-US" altLang="ja-JP" sz="2400" baseline="30000" dirty="0"/>
              <a:t>15</a:t>
            </a:r>
            <a:endParaRPr lang="ja-JP" altLang="en-US" sz="2400" baseline="30000" dirty="0"/>
          </a:p>
        </p:txBody>
      </p:sp>
      <p:sp>
        <p:nvSpPr>
          <p:cNvPr id="65" name="右矢印 64"/>
          <p:cNvSpPr/>
          <p:nvPr/>
        </p:nvSpPr>
        <p:spPr>
          <a:xfrm>
            <a:off x="3286125" y="5153050"/>
            <a:ext cx="857250" cy="500063"/>
          </a:xfrm>
          <a:prstGeom prst="rightArrow">
            <a:avLst/>
          </a:prstGeom>
        </p:spPr>
        <p:style>
          <a:lnRef idx="3">
            <a:schemeClr val="lt1"/>
          </a:lnRef>
          <a:fillRef idx="1">
            <a:schemeClr val="accent3"/>
          </a:fillRef>
          <a:effectRef idx="1">
            <a:schemeClr val="accent3"/>
          </a:effectRef>
          <a:fontRef idx="minor">
            <a:schemeClr val="lt1"/>
          </a:fontRef>
        </p:style>
        <p:txBody>
          <a:bodyPr anchor="ctr"/>
          <a:lstStyle/>
          <a:p>
            <a:pPr algn="ctr" fontAlgn="auto">
              <a:spcBef>
                <a:spcPts val="0"/>
              </a:spcBef>
              <a:spcAft>
                <a:spcPts val="0"/>
              </a:spcAft>
              <a:defRPr/>
            </a:pPr>
            <a:endParaRPr lang="ja-JP" altLang="en-US"/>
          </a:p>
        </p:txBody>
      </p:sp>
      <p:sp>
        <p:nvSpPr>
          <p:cNvPr id="8201" name="テキスト ボックス 35"/>
          <p:cNvSpPr txBox="1">
            <a:spLocks noChangeArrowheads="1"/>
          </p:cNvSpPr>
          <p:nvPr/>
        </p:nvSpPr>
        <p:spPr bwMode="auto">
          <a:xfrm>
            <a:off x="3286125" y="4938738"/>
            <a:ext cx="685800" cy="369887"/>
          </a:xfrm>
          <a:prstGeom prst="rect">
            <a:avLst/>
          </a:prstGeom>
          <a:noFill/>
          <a:ln w="9525">
            <a:noFill/>
            <a:miter lim="800000"/>
            <a:headEnd/>
            <a:tailEnd/>
          </a:ln>
        </p:spPr>
        <p:txBody>
          <a:bodyPr wrap="none">
            <a:spAutoFit/>
          </a:bodyPr>
          <a:lstStyle/>
          <a:p>
            <a:r>
              <a:rPr lang="en-US" altLang="ja-JP">
                <a:latin typeface="Calibri" pitchFamily="34" charset="0"/>
              </a:rPr>
              <a:t>x200</a:t>
            </a:r>
            <a:endParaRPr lang="ja-JP" altLang="en-US">
              <a:latin typeface="Calibri" pitchFamily="34" charset="0"/>
            </a:endParaRPr>
          </a:p>
        </p:txBody>
      </p:sp>
      <p:sp>
        <p:nvSpPr>
          <p:cNvPr id="34" name="日付プレースホルダー 33"/>
          <p:cNvSpPr>
            <a:spLocks noGrp="1"/>
          </p:cNvSpPr>
          <p:nvPr>
            <p:ph type="dt" sz="quarter" idx="10"/>
          </p:nvPr>
        </p:nvSpPr>
        <p:spPr/>
        <p:txBody>
          <a:bodyPr/>
          <a:lstStyle/>
          <a:p>
            <a:pPr>
              <a:defRPr/>
            </a:pPr>
            <a:fld id="{947DA37D-1556-4AA8-B67F-E792143C69BB}" type="datetime1">
              <a:rPr lang="ja-JP" altLang="en-US" smtClean="0"/>
              <a:t>2017/9/17</a:t>
            </a:fld>
            <a:endParaRPr lang="ja-JP" altLang="en-US"/>
          </a:p>
        </p:txBody>
      </p:sp>
      <p:sp>
        <p:nvSpPr>
          <p:cNvPr id="35" name="フッター プレースホルダー 34"/>
          <p:cNvSpPr>
            <a:spLocks noGrp="1"/>
          </p:cNvSpPr>
          <p:nvPr>
            <p:ph type="ftr" sz="quarter" idx="11"/>
          </p:nvPr>
        </p:nvSpPr>
        <p:spPr/>
        <p:txBody>
          <a:bodyPr/>
          <a:lstStyle/>
          <a:p>
            <a:pPr>
              <a:defRPr/>
            </a:pPr>
            <a:r>
              <a:rPr lang="en-US" altLang="ja-JP"/>
              <a:t>Seoul U. Seminer</a:t>
            </a:r>
            <a:endParaRPr lang="ja-JP" altLang="en-US"/>
          </a:p>
        </p:txBody>
      </p:sp>
    </p:spTree>
    <p:extLst>
      <p:ext uri="{BB962C8B-B14F-4D97-AF65-F5344CB8AC3E}">
        <p14:creationId xmlns:p14="http://schemas.microsoft.com/office/powerpoint/2010/main" val="409107642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52536" y="37628"/>
            <a:ext cx="9721080" cy="758032"/>
          </a:xfrm>
        </p:spPr>
        <p:txBody>
          <a:bodyPr>
            <a:normAutofit/>
          </a:bodyPr>
          <a:lstStyle/>
          <a:p>
            <a:r>
              <a:rPr lang="en-US" altLang="ja-JP" sz="3600" dirty="0"/>
              <a:t>MRI magnet for </a:t>
            </a:r>
            <a:r>
              <a:rPr lang="en-US" altLang="ja-JP" sz="3600" dirty="0" err="1"/>
              <a:t>MuSEUM</a:t>
            </a:r>
            <a:r>
              <a:rPr lang="en-US" altLang="ja-JP" sz="3600" dirty="0"/>
              <a:t> experiment</a:t>
            </a:r>
            <a:endParaRPr kumimoji="1" lang="ja-JP" altLang="en-US" dirty="0"/>
          </a:p>
        </p:txBody>
      </p:sp>
      <p:sp>
        <p:nvSpPr>
          <p:cNvPr id="3" name="コンテンツ プレースホルダー 2"/>
          <p:cNvSpPr>
            <a:spLocks noGrp="1"/>
          </p:cNvSpPr>
          <p:nvPr>
            <p:ph sz="quarter" idx="1"/>
          </p:nvPr>
        </p:nvSpPr>
        <p:spPr>
          <a:xfrm>
            <a:off x="91654" y="667795"/>
            <a:ext cx="5891964" cy="5879222"/>
          </a:xfrm>
        </p:spPr>
        <p:txBody>
          <a:bodyPr>
            <a:noAutofit/>
          </a:bodyPr>
          <a:lstStyle/>
          <a:p>
            <a:r>
              <a:rPr kumimoji="1" lang="en-US" altLang="ja-JP" sz="2000" dirty="0"/>
              <a:t>Second-hand 2.9 T MRI magnet  (March 2013</a:t>
            </a:r>
            <a:r>
              <a:rPr lang="en-US" altLang="ja-JP" sz="2000" dirty="0"/>
              <a:t>)</a:t>
            </a:r>
            <a:endParaRPr kumimoji="1" lang="en-US" altLang="ja-JP" sz="2000" dirty="0"/>
          </a:p>
          <a:p>
            <a:r>
              <a:rPr lang="en-US" altLang="ja-JP" sz="2000" dirty="0"/>
              <a:t>Performance test at</a:t>
            </a:r>
            <a:r>
              <a:rPr kumimoji="1" lang="en-US" altLang="ja-JP" sz="2000" dirty="0"/>
              <a:t> NU1 in 2015</a:t>
            </a:r>
          </a:p>
          <a:p>
            <a:pPr lvl="1"/>
            <a:r>
              <a:rPr lang="en-US" altLang="ja-JP" sz="2000" dirty="0"/>
              <a:t>Feb. 2-16</a:t>
            </a:r>
          </a:p>
          <a:p>
            <a:pPr lvl="2"/>
            <a:r>
              <a:rPr lang="en-US" altLang="ja-JP" sz="2000" dirty="0">
                <a:solidFill>
                  <a:schemeClr val="tx1"/>
                </a:solidFill>
              </a:rPr>
              <a:t>Cooling from R. T.</a:t>
            </a:r>
          </a:p>
          <a:p>
            <a:pPr lvl="1"/>
            <a:r>
              <a:rPr lang="en-US" altLang="ja-JP" sz="2000" dirty="0">
                <a:solidFill>
                  <a:schemeClr val="tx1"/>
                </a:solidFill>
              </a:rPr>
              <a:t>Feb. 24-26</a:t>
            </a:r>
          </a:p>
          <a:p>
            <a:pPr lvl="2"/>
            <a:r>
              <a:rPr lang="en-US" altLang="ja-JP" sz="2000" dirty="0"/>
              <a:t>Shimming test #1</a:t>
            </a:r>
            <a:endParaRPr lang="en-US" altLang="ja-JP" sz="2000" dirty="0">
              <a:solidFill>
                <a:schemeClr val="tx1"/>
              </a:solidFill>
            </a:endParaRPr>
          </a:p>
          <a:p>
            <a:pPr lvl="3"/>
            <a:r>
              <a:rPr lang="en-US" altLang="ja-JP" dirty="0"/>
              <a:t>at 1.5 T, by Oxford (Hitachi medical)</a:t>
            </a:r>
          </a:p>
          <a:p>
            <a:pPr lvl="1"/>
            <a:r>
              <a:rPr lang="en-US" altLang="ja-JP" sz="2000" dirty="0"/>
              <a:t>Feb. 27 - Apr. 20</a:t>
            </a:r>
          </a:p>
          <a:p>
            <a:pPr lvl="2"/>
            <a:r>
              <a:rPr lang="en-US" altLang="ja-JP" sz="2000" dirty="0"/>
              <a:t>Measure</a:t>
            </a:r>
          </a:p>
          <a:p>
            <a:pPr lvl="3"/>
            <a:r>
              <a:rPr lang="en-US" altLang="ja-JP" dirty="0"/>
              <a:t>He evaporation rate</a:t>
            </a:r>
          </a:p>
          <a:p>
            <a:pPr lvl="3"/>
            <a:r>
              <a:rPr lang="en-US" altLang="ja-JP" dirty="0"/>
              <a:t>Long term stability</a:t>
            </a:r>
          </a:p>
          <a:p>
            <a:pPr lvl="1"/>
            <a:r>
              <a:rPr lang="en-US" altLang="ja-JP" sz="2000" dirty="0"/>
              <a:t>Apr. 21-23</a:t>
            </a:r>
          </a:p>
          <a:p>
            <a:pPr lvl="2"/>
            <a:r>
              <a:rPr kumimoji="1" lang="en-US" altLang="ja-JP" sz="2000" dirty="0"/>
              <a:t>Shimming test #2</a:t>
            </a:r>
          </a:p>
          <a:p>
            <a:pPr lvl="3"/>
            <a:r>
              <a:rPr kumimoji="1" lang="en-US" altLang="ja-JP" dirty="0"/>
              <a:t>at 1.7 T, by KEK</a:t>
            </a:r>
          </a:p>
          <a:p>
            <a:pPr lvl="1"/>
            <a:r>
              <a:rPr lang="en-US" altLang="ja-JP" sz="2000" dirty="0"/>
              <a:t>Jun. 17</a:t>
            </a:r>
            <a:endParaRPr kumimoji="1" lang="en-US" altLang="ja-JP" sz="2000" dirty="0"/>
          </a:p>
          <a:p>
            <a:pPr lvl="2"/>
            <a:r>
              <a:rPr lang="en-US" altLang="ja-JP" sz="2000" dirty="0"/>
              <a:t>Quench test</a:t>
            </a:r>
            <a:endParaRPr kumimoji="1" lang="en-US" altLang="ja-JP" sz="2000" dirty="0"/>
          </a:p>
        </p:txBody>
      </p:sp>
      <p:sp>
        <p:nvSpPr>
          <p:cNvPr id="6" name="日付プレースホルダー 5"/>
          <p:cNvSpPr>
            <a:spLocks noGrp="1"/>
          </p:cNvSpPr>
          <p:nvPr>
            <p:ph type="dt" sz="half" idx="10"/>
          </p:nvPr>
        </p:nvSpPr>
        <p:spPr/>
        <p:txBody>
          <a:bodyPr/>
          <a:lstStyle/>
          <a:p>
            <a:pPr>
              <a:defRPr/>
            </a:pPr>
            <a:fld id="{B0010FF5-4CF0-4A71-A687-38AA4FB82BE7}" type="datetime1">
              <a:rPr lang="ja-JP" altLang="en-US" smtClean="0"/>
              <a:pPr>
                <a:defRPr/>
              </a:pPr>
              <a:t>2017/9/18</a:t>
            </a:fld>
            <a:endParaRPr lang="en-US" altLang="ja-JP" dirty="0"/>
          </a:p>
        </p:txBody>
      </p:sp>
      <p:pic>
        <p:nvPicPr>
          <p:cNvPr id="7" name="図 6" descr="IMG_1450.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19988" y="795660"/>
            <a:ext cx="3430433" cy="2572825"/>
          </a:xfrm>
          <a:prstGeom prst="rect">
            <a:avLst/>
          </a:prstGeom>
        </p:spPr>
      </p:pic>
      <p:pic>
        <p:nvPicPr>
          <p:cNvPr id="9" name="図 8" descr="IMG_1588.jpg"/>
          <p:cNvPicPr>
            <a:picLocks noChangeAspect="1"/>
          </p:cNvPicPr>
          <p:nvPr/>
        </p:nvPicPr>
        <p:blipFill rotWithShape="1">
          <a:blip r:embed="rId4" cstate="print">
            <a:extLst>
              <a:ext uri="{28A0092B-C50C-407E-A947-70E740481C1C}">
                <a14:useLocalDpi xmlns:a14="http://schemas.microsoft.com/office/drawing/2010/main" val="0"/>
              </a:ext>
            </a:extLst>
          </a:blip>
          <a:srcRect l="5512" t="1248"/>
          <a:stretch/>
        </p:blipFill>
        <p:spPr>
          <a:xfrm>
            <a:off x="6204555" y="4627288"/>
            <a:ext cx="2845866" cy="2230712"/>
          </a:xfrm>
          <a:prstGeom prst="rect">
            <a:avLst/>
          </a:prstGeom>
        </p:spPr>
      </p:pic>
      <p:sp>
        <p:nvSpPr>
          <p:cNvPr id="10" name="フッター プレースホルダー 9"/>
          <p:cNvSpPr>
            <a:spLocks noGrp="1"/>
          </p:cNvSpPr>
          <p:nvPr>
            <p:ph type="ftr" sz="quarter" idx="11"/>
          </p:nvPr>
        </p:nvSpPr>
        <p:spPr/>
        <p:txBody>
          <a:bodyPr/>
          <a:lstStyle/>
          <a:p>
            <a:pPr>
              <a:defRPr/>
            </a:pPr>
            <a:r>
              <a:rPr lang="en-US" altLang="zh-CN"/>
              <a:t>Informal Lecture</a:t>
            </a:r>
            <a:endParaRPr lang="en-US" altLang="ja-JP" dirty="0"/>
          </a:p>
        </p:txBody>
      </p:sp>
      <p:pic>
        <p:nvPicPr>
          <p:cNvPr id="12" name="図 11" descr="IMG_3560.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26832" y="3481098"/>
            <a:ext cx="3061368" cy="2296026"/>
          </a:xfrm>
          <a:prstGeom prst="rect">
            <a:avLst/>
          </a:prstGeom>
        </p:spPr>
      </p:pic>
      <p:sp>
        <p:nvSpPr>
          <p:cNvPr id="14" name="フッター プレースホルダー 9"/>
          <p:cNvSpPr txBox="1">
            <a:spLocks/>
          </p:cNvSpPr>
          <p:nvPr/>
        </p:nvSpPr>
        <p:spPr>
          <a:xfrm>
            <a:off x="8226928" y="6297061"/>
            <a:ext cx="770020" cy="365760"/>
          </a:xfrm>
          <a:prstGeom prst="rect">
            <a:avLst/>
          </a:prstGeom>
          <a:solidFill>
            <a:srgbClr val="FFFFFF"/>
          </a:solidFill>
        </p:spPr>
        <p:txBody>
          <a:bodyPr vert="horz"/>
          <a:lstStyle>
            <a:defPPr>
              <a:defRPr lang="ja-JP"/>
            </a:defPPr>
            <a:lvl1pPr algn="r" rtl="0" eaLnBrk="1" fontAlgn="base" latinLnBrk="0" hangingPunct="1">
              <a:spcBef>
                <a:spcPct val="0"/>
              </a:spcBef>
              <a:spcAft>
                <a:spcPct val="0"/>
              </a:spcAft>
              <a:defRPr kumimoji="0" sz="1400" kern="1200">
                <a:solidFill>
                  <a:schemeClr val="tx2"/>
                </a:solidFill>
                <a:latin typeface="Times" pitchFamily="19" charset="0"/>
                <a:ea typeface="Osaka" pitchFamily="19" charset="-128"/>
                <a:cs typeface="Osaka" pitchFamily="19" charset="-128"/>
              </a:defRPr>
            </a:lvl1pPr>
            <a:lvl2pPr marL="457200" algn="l" rtl="0" fontAlgn="base">
              <a:spcBef>
                <a:spcPct val="0"/>
              </a:spcBef>
              <a:spcAft>
                <a:spcPct val="0"/>
              </a:spcAft>
              <a:defRPr kumimoji="1" sz="2400" kern="1200">
                <a:solidFill>
                  <a:schemeClr val="tx1"/>
                </a:solidFill>
                <a:latin typeface="Times" pitchFamily="19" charset="0"/>
                <a:ea typeface="Osaka" pitchFamily="19" charset="-128"/>
                <a:cs typeface="Osaka" pitchFamily="19" charset="-128"/>
              </a:defRPr>
            </a:lvl2pPr>
            <a:lvl3pPr marL="914400" algn="l" rtl="0" fontAlgn="base">
              <a:spcBef>
                <a:spcPct val="0"/>
              </a:spcBef>
              <a:spcAft>
                <a:spcPct val="0"/>
              </a:spcAft>
              <a:defRPr kumimoji="1" sz="2400" kern="1200">
                <a:solidFill>
                  <a:schemeClr val="tx1"/>
                </a:solidFill>
                <a:latin typeface="Times" pitchFamily="19" charset="0"/>
                <a:ea typeface="Osaka" pitchFamily="19" charset="-128"/>
                <a:cs typeface="Osaka" pitchFamily="19" charset="-128"/>
              </a:defRPr>
            </a:lvl3pPr>
            <a:lvl4pPr marL="1371600" algn="l" rtl="0" fontAlgn="base">
              <a:spcBef>
                <a:spcPct val="0"/>
              </a:spcBef>
              <a:spcAft>
                <a:spcPct val="0"/>
              </a:spcAft>
              <a:defRPr kumimoji="1" sz="2400" kern="1200">
                <a:solidFill>
                  <a:schemeClr val="tx1"/>
                </a:solidFill>
                <a:latin typeface="Times" pitchFamily="19" charset="0"/>
                <a:ea typeface="Osaka" pitchFamily="19" charset="-128"/>
                <a:cs typeface="Osaka" pitchFamily="19" charset="-128"/>
              </a:defRPr>
            </a:lvl4pPr>
            <a:lvl5pPr marL="1828800" algn="l" rtl="0" fontAlgn="base">
              <a:spcBef>
                <a:spcPct val="0"/>
              </a:spcBef>
              <a:spcAft>
                <a:spcPct val="0"/>
              </a:spcAft>
              <a:defRPr kumimoji="1" sz="2400" kern="1200">
                <a:solidFill>
                  <a:schemeClr val="tx1"/>
                </a:solidFill>
                <a:latin typeface="Times" pitchFamily="19" charset="0"/>
                <a:ea typeface="Osaka" pitchFamily="19" charset="-128"/>
                <a:cs typeface="Osaka" pitchFamily="19" charset="-128"/>
              </a:defRPr>
            </a:lvl5pPr>
            <a:lvl6pPr marL="2286000" algn="l" defTabSz="457200" rtl="0" eaLnBrk="1" latinLnBrk="0" hangingPunct="1">
              <a:defRPr kumimoji="1" sz="2400" kern="1200">
                <a:solidFill>
                  <a:schemeClr val="tx1"/>
                </a:solidFill>
                <a:latin typeface="Times" pitchFamily="19" charset="0"/>
                <a:ea typeface="Osaka" pitchFamily="19" charset="-128"/>
                <a:cs typeface="Osaka" pitchFamily="19" charset="-128"/>
              </a:defRPr>
            </a:lvl6pPr>
            <a:lvl7pPr marL="2743200" algn="l" defTabSz="457200" rtl="0" eaLnBrk="1" latinLnBrk="0" hangingPunct="1">
              <a:defRPr kumimoji="1" sz="2400" kern="1200">
                <a:solidFill>
                  <a:schemeClr val="tx1"/>
                </a:solidFill>
                <a:latin typeface="Times" pitchFamily="19" charset="0"/>
                <a:ea typeface="Osaka" pitchFamily="19" charset="-128"/>
                <a:cs typeface="Osaka" pitchFamily="19" charset="-128"/>
              </a:defRPr>
            </a:lvl7pPr>
            <a:lvl8pPr marL="3200400" algn="l" defTabSz="457200" rtl="0" eaLnBrk="1" latinLnBrk="0" hangingPunct="1">
              <a:defRPr kumimoji="1" sz="2400" kern="1200">
                <a:solidFill>
                  <a:schemeClr val="tx1"/>
                </a:solidFill>
                <a:latin typeface="Times" pitchFamily="19" charset="0"/>
                <a:ea typeface="Osaka" pitchFamily="19" charset="-128"/>
                <a:cs typeface="Osaka" pitchFamily="19" charset="-128"/>
              </a:defRPr>
            </a:lvl8pPr>
            <a:lvl9pPr marL="3657600" algn="l" defTabSz="457200" rtl="0" eaLnBrk="1" latinLnBrk="0" hangingPunct="1">
              <a:defRPr kumimoji="1" sz="2400" kern="1200">
                <a:solidFill>
                  <a:schemeClr val="tx1"/>
                </a:solidFill>
                <a:latin typeface="Times" pitchFamily="19" charset="0"/>
                <a:ea typeface="Osaka" pitchFamily="19" charset="-128"/>
                <a:cs typeface="Osaka" pitchFamily="19" charset="-128"/>
              </a:defRPr>
            </a:lvl9pPr>
          </a:lstStyle>
          <a:p>
            <a:pPr algn="l">
              <a:defRPr/>
            </a:pPr>
            <a:r>
              <a:rPr lang="en-US" altLang="ja-JP" dirty="0"/>
              <a:t>Quench</a:t>
            </a:r>
          </a:p>
        </p:txBody>
      </p:sp>
      <p:sp>
        <p:nvSpPr>
          <p:cNvPr id="15" name="フッター プレースホルダー 9"/>
          <p:cNvSpPr txBox="1">
            <a:spLocks/>
          </p:cNvSpPr>
          <p:nvPr/>
        </p:nvSpPr>
        <p:spPr>
          <a:xfrm>
            <a:off x="4126832" y="3495486"/>
            <a:ext cx="965199" cy="365760"/>
          </a:xfrm>
          <a:prstGeom prst="rect">
            <a:avLst/>
          </a:prstGeom>
          <a:solidFill>
            <a:srgbClr val="FFFFFF"/>
          </a:solidFill>
        </p:spPr>
        <p:txBody>
          <a:bodyPr vert="horz"/>
          <a:lstStyle>
            <a:defPPr>
              <a:defRPr lang="ja-JP"/>
            </a:defPPr>
            <a:lvl1pPr algn="r" rtl="0" eaLnBrk="1" fontAlgn="base" latinLnBrk="0" hangingPunct="1">
              <a:spcBef>
                <a:spcPct val="0"/>
              </a:spcBef>
              <a:spcAft>
                <a:spcPct val="0"/>
              </a:spcAft>
              <a:defRPr kumimoji="0" sz="1400" kern="1200">
                <a:solidFill>
                  <a:schemeClr val="tx2"/>
                </a:solidFill>
                <a:latin typeface="Times" pitchFamily="19" charset="0"/>
                <a:ea typeface="Osaka" pitchFamily="19" charset="-128"/>
                <a:cs typeface="Osaka" pitchFamily="19" charset="-128"/>
              </a:defRPr>
            </a:lvl1pPr>
            <a:lvl2pPr marL="457200" algn="l" rtl="0" fontAlgn="base">
              <a:spcBef>
                <a:spcPct val="0"/>
              </a:spcBef>
              <a:spcAft>
                <a:spcPct val="0"/>
              </a:spcAft>
              <a:defRPr kumimoji="1" sz="2400" kern="1200">
                <a:solidFill>
                  <a:schemeClr val="tx1"/>
                </a:solidFill>
                <a:latin typeface="Times" pitchFamily="19" charset="0"/>
                <a:ea typeface="Osaka" pitchFamily="19" charset="-128"/>
                <a:cs typeface="Osaka" pitchFamily="19" charset="-128"/>
              </a:defRPr>
            </a:lvl2pPr>
            <a:lvl3pPr marL="914400" algn="l" rtl="0" fontAlgn="base">
              <a:spcBef>
                <a:spcPct val="0"/>
              </a:spcBef>
              <a:spcAft>
                <a:spcPct val="0"/>
              </a:spcAft>
              <a:defRPr kumimoji="1" sz="2400" kern="1200">
                <a:solidFill>
                  <a:schemeClr val="tx1"/>
                </a:solidFill>
                <a:latin typeface="Times" pitchFamily="19" charset="0"/>
                <a:ea typeface="Osaka" pitchFamily="19" charset="-128"/>
                <a:cs typeface="Osaka" pitchFamily="19" charset="-128"/>
              </a:defRPr>
            </a:lvl3pPr>
            <a:lvl4pPr marL="1371600" algn="l" rtl="0" fontAlgn="base">
              <a:spcBef>
                <a:spcPct val="0"/>
              </a:spcBef>
              <a:spcAft>
                <a:spcPct val="0"/>
              </a:spcAft>
              <a:defRPr kumimoji="1" sz="2400" kern="1200">
                <a:solidFill>
                  <a:schemeClr val="tx1"/>
                </a:solidFill>
                <a:latin typeface="Times" pitchFamily="19" charset="0"/>
                <a:ea typeface="Osaka" pitchFamily="19" charset="-128"/>
                <a:cs typeface="Osaka" pitchFamily="19" charset="-128"/>
              </a:defRPr>
            </a:lvl4pPr>
            <a:lvl5pPr marL="1828800" algn="l" rtl="0" fontAlgn="base">
              <a:spcBef>
                <a:spcPct val="0"/>
              </a:spcBef>
              <a:spcAft>
                <a:spcPct val="0"/>
              </a:spcAft>
              <a:defRPr kumimoji="1" sz="2400" kern="1200">
                <a:solidFill>
                  <a:schemeClr val="tx1"/>
                </a:solidFill>
                <a:latin typeface="Times" pitchFamily="19" charset="0"/>
                <a:ea typeface="Osaka" pitchFamily="19" charset="-128"/>
                <a:cs typeface="Osaka" pitchFamily="19" charset="-128"/>
              </a:defRPr>
            </a:lvl5pPr>
            <a:lvl6pPr marL="2286000" algn="l" defTabSz="457200" rtl="0" eaLnBrk="1" latinLnBrk="0" hangingPunct="1">
              <a:defRPr kumimoji="1" sz="2400" kern="1200">
                <a:solidFill>
                  <a:schemeClr val="tx1"/>
                </a:solidFill>
                <a:latin typeface="Times" pitchFamily="19" charset="0"/>
                <a:ea typeface="Osaka" pitchFamily="19" charset="-128"/>
                <a:cs typeface="Osaka" pitchFamily="19" charset="-128"/>
              </a:defRPr>
            </a:lvl6pPr>
            <a:lvl7pPr marL="2743200" algn="l" defTabSz="457200" rtl="0" eaLnBrk="1" latinLnBrk="0" hangingPunct="1">
              <a:defRPr kumimoji="1" sz="2400" kern="1200">
                <a:solidFill>
                  <a:schemeClr val="tx1"/>
                </a:solidFill>
                <a:latin typeface="Times" pitchFamily="19" charset="0"/>
                <a:ea typeface="Osaka" pitchFamily="19" charset="-128"/>
                <a:cs typeface="Osaka" pitchFamily="19" charset="-128"/>
              </a:defRPr>
            </a:lvl7pPr>
            <a:lvl8pPr marL="3200400" algn="l" defTabSz="457200" rtl="0" eaLnBrk="1" latinLnBrk="0" hangingPunct="1">
              <a:defRPr kumimoji="1" sz="2400" kern="1200">
                <a:solidFill>
                  <a:schemeClr val="tx1"/>
                </a:solidFill>
                <a:latin typeface="Times" pitchFamily="19" charset="0"/>
                <a:ea typeface="Osaka" pitchFamily="19" charset="-128"/>
                <a:cs typeface="Osaka" pitchFamily="19" charset="-128"/>
              </a:defRPr>
            </a:lvl8pPr>
            <a:lvl9pPr marL="3657600" algn="l" defTabSz="457200" rtl="0" eaLnBrk="1" latinLnBrk="0" hangingPunct="1">
              <a:defRPr kumimoji="1" sz="2400" kern="1200">
                <a:solidFill>
                  <a:schemeClr val="tx1"/>
                </a:solidFill>
                <a:latin typeface="Times" pitchFamily="19" charset="0"/>
                <a:ea typeface="Osaka" pitchFamily="19" charset="-128"/>
                <a:cs typeface="Osaka" pitchFamily="19" charset="-128"/>
              </a:defRPr>
            </a:lvl9pPr>
          </a:lstStyle>
          <a:p>
            <a:pPr algn="l">
              <a:defRPr/>
            </a:pPr>
            <a:r>
              <a:rPr lang="en-US" altLang="ja-JP" dirty="0"/>
              <a:t>Shimming</a:t>
            </a:r>
          </a:p>
        </p:txBody>
      </p:sp>
      <p:sp>
        <p:nvSpPr>
          <p:cNvPr id="16" name="フッター プレースホルダー 9"/>
          <p:cNvSpPr txBox="1">
            <a:spLocks/>
          </p:cNvSpPr>
          <p:nvPr/>
        </p:nvSpPr>
        <p:spPr>
          <a:xfrm>
            <a:off x="5657516" y="2885440"/>
            <a:ext cx="1294063" cy="365760"/>
          </a:xfrm>
          <a:prstGeom prst="rect">
            <a:avLst/>
          </a:prstGeom>
          <a:solidFill>
            <a:srgbClr val="FFFFFF"/>
          </a:solidFill>
        </p:spPr>
        <p:txBody>
          <a:bodyPr vert="horz"/>
          <a:lstStyle>
            <a:defPPr>
              <a:defRPr lang="ja-JP"/>
            </a:defPPr>
            <a:lvl1pPr algn="r" rtl="0" eaLnBrk="1" fontAlgn="base" latinLnBrk="0" hangingPunct="1">
              <a:spcBef>
                <a:spcPct val="0"/>
              </a:spcBef>
              <a:spcAft>
                <a:spcPct val="0"/>
              </a:spcAft>
              <a:defRPr kumimoji="0" sz="1400" kern="1200">
                <a:solidFill>
                  <a:schemeClr val="tx2"/>
                </a:solidFill>
                <a:latin typeface="Times" pitchFamily="19" charset="0"/>
                <a:ea typeface="Osaka" pitchFamily="19" charset="-128"/>
                <a:cs typeface="Osaka" pitchFamily="19" charset="-128"/>
              </a:defRPr>
            </a:lvl1pPr>
            <a:lvl2pPr marL="457200" algn="l" rtl="0" fontAlgn="base">
              <a:spcBef>
                <a:spcPct val="0"/>
              </a:spcBef>
              <a:spcAft>
                <a:spcPct val="0"/>
              </a:spcAft>
              <a:defRPr kumimoji="1" sz="2400" kern="1200">
                <a:solidFill>
                  <a:schemeClr val="tx1"/>
                </a:solidFill>
                <a:latin typeface="Times" pitchFamily="19" charset="0"/>
                <a:ea typeface="Osaka" pitchFamily="19" charset="-128"/>
                <a:cs typeface="Osaka" pitchFamily="19" charset="-128"/>
              </a:defRPr>
            </a:lvl2pPr>
            <a:lvl3pPr marL="914400" algn="l" rtl="0" fontAlgn="base">
              <a:spcBef>
                <a:spcPct val="0"/>
              </a:spcBef>
              <a:spcAft>
                <a:spcPct val="0"/>
              </a:spcAft>
              <a:defRPr kumimoji="1" sz="2400" kern="1200">
                <a:solidFill>
                  <a:schemeClr val="tx1"/>
                </a:solidFill>
                <a:latin typeface="Times" pitchFamily="19" charset="0"/>
                <a:ea typeface="Osaka" pitchFamily="19" charset="-128"/>
                <a:cs typeface="Osaka" pitchFamily="19" charset="-128"/>
              </a:defRPr>
            </a:lvl3pPr>
            <a:lvl4pPr marL="1371600" algn="l" rtl="0" fontAlgn="base">
              <a:spcBef>
                <a:spcPct val="0"/>
              </a:spcBef>
              <a:spcAft>
                <a:spcPct val="0"/>
              </a:spcAft>
              <a:defRPr kumimoji="1" sz="2400" kern="1200">
                <a:solidFill>
                  <a:schemeClr val="tx1"/>
                </a:solidFill>
                <a:latin typeface="Times" pitchFamily="19" charset="0"/>
                <a:ea typeface="Osaka" pitchFamily="19" charset="-128"/>
                <a:cs typeface="Osaka" pitchFamily="19" charset="-128"/>
              </a:defRPr>
            </a:lvl4pPr>
            <a:lvl5pPr marL="1828800" algn="l" rtl="0" fontAlgn="base">
              <a:spcBef>
                <a:spcPct val="0"/>
              </a:spcBef>
              <a:spcAft>
                <a:spcPct val="0"/>
              </a:spcAft>
              <a:defRPr kumimoji="1" sz="2400" kern="1200">
                <a:solidFill>
                  <a:schemeClr val="tx1"/>
                </a:solidFill>
                <a:latin typeface="Times" pitchFamily="19" charset="0"/>
                <a:ea typeface="Osaka" pitchFamily="19" charset="-128"/>
                <a:cs typeface="Osaka" pitchFamily="19" charset="-128"/>
              </a:defRPr>
            </a:lvl5pPr>
            <a:lvl6pPr marL="2286000" algn="l" defTabSz="457200" rtl="0" eaLnBrk="1" latinLnBrk="0" hangingPunct="1">
              <a:defRPr kumimoji="1" sz="2400" kern="1200">
                <a:solidFill>
                  <a:schemeClr val="tx1"/>
                </a:solidFill>
                <a:latin typeface="Times" pitchFamily="19" charset="0"/>
                <a:ea typeface="Osaka" pitchFamily="19" charset="-128"/>
                <a:cs typeface="Osaka" pitchFamily="19" charset="-128"/>
              </a:defRPr>
            </a:lvl6pPr>
            <a:lvl7pPr marL="2743200" algn="l" defTabSz="457200" rtl="0" eaLnBrk="1" latinLnBrk="0" hangingPunct="1">
              <a:defRPr kumimoji="1" sz="2400" kern="1200">
                <a:solidFill>
                  <a:schemeClr val="tx1"/>
                </a:solidFill>
                <a:latin typeface="Times" pitchFamily="19" charset="0"/>
                <a:ea typeface="Osaka" pitchFamily="19" charset="-128"/>
                <a:cs typeface="Osaka" pitchFamily="19" charset="-128"/>
              </a:defRPr>
            </a:lvl7pPr>
            <a:lvl8pPr marL="3200400" algn="l" defTabSz="457200" rtl="0" eaLnBrk="1" latinLnBrk="0" hangingPunct="1">
              <a:defRPr kumimoji="1" sz="2400" kern="1200">
                <a:solidFill>
                  <a:schemeClr val="tx1"/>
                </a:solidFill>
                <a:latin typeface="Times" pitchFamily="19" charset="0"/>
                <a:ea typeface="Osaka" pitchFamily="19" charset="-128"/>
                <a:cs typeface="Osaka" pitchFamily="19" charset="-128"/>
              </a:defRPr>
            </a:lvl8pPr>
            <a:lvl9pPr marL="3657600" algn="l" defTabSz="457200" rtl="0" eaLnBrk="1" latinLnBrk="0" hangingPunct="1">
              <a:defRPr kumimoji="1" sz="2400" kern="1200">
                <a:solidFill>
                  <a:schemeClr val="tx1"/>
                </a:solidFill>
                <a:latin typeface="Times" pitchFamily="19" charset="0"/>
                <a:ea typeface="Osaka" pitchFamily="19" charset="-128"/>
                <a:cs typeface="Osaka" pitchFamily="19" charset="-128"/>
              </a:defRPr>
            </a:lvl9pPr>
          </a:lstStyle>
          <a:p>
            <a:pPr algn="l">
              <a:defRPr/>
            </a:pPr>
            <a:r>
              <a:rPr lang="en-US" altLang="ja-JP" dirty="0"/>
              <a:t>Magnet at NU1</a:t>
            </a:r>
          </a:p>
        </p:txBody>
      </p:sp>
    </p:spTree>
    <p:extLst>
      <p:ext uri="{BB962C8B-B14F-4D97-AF65-F5344CB8AC3E}">
        <p14:creationId xmlns:p14="http://schemas.microsoft.com/office/powerpoint/2010/main" val="56540793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43827"/>
            <a:ext cx="8229600" cy="1143000"/>
          </a:xfrm>
        </p:spPr>
        <p:txBody>
          <a:bodyPr>
            <a:normAutofit/>
          </a:bodyPr>
          <a:lstStyle/>
          <a:p>
            <a:r>
              <a:rPr kumimoji="1" lang="en-US" altLang="ja-JP" dirty="0"/>
              <a:t>Long Term Stability</a:t>
            </a:r>
            <a:endParaRPr kumimoji="1" lang="ja-JP" altLang="en-US" dirty="0"/>
          </a:p>
        </p:txBody>
      </p:sp>
      <p:sp>
        <p:nvSpPr>
          <p:cNvPr id="3" name="日付プレースホルダー 2"/>
          <p:cNvSpPr>
            <a:spLocks noGrp="1"/>
          </p:cNvSpPr>
          <p:nvPr>
            <p:ph type="dt" sz="half" idx="10"/>
          </p:nvPr>
        </p:nvSpPr>
        <p:spPr/>
        <p:txBody>
          <a:bodyPr/>
          <a:lstStyle/>
          <a:p>
            <a:pPr>
              <a:defRPr/>
            </a:pPr>
            <a:fld id="{E44E7ED9-962B-4199-80C4-011ACEC2CBCA}" type="datetime1">
              <a:rPr lang="ja-JP" altLang="en-US" smtClean="0"/>
              <a:pPr>
                <a:defRPr/>
              </a:pPr>
              <a:t>2017/9/18</a:t>
            </a:fld>
            <a:endParaRPr lang="en-US" altLang="ja-JP" dirty="0"/>
          </a:p>
        </p:txBody>
      </p:sp>
      <p:sp>
        <p:nvSpPr>
          <p:cNvPr id="4" name="コンテンツ プレースホルダー 3"/>
          <p:cNvSpPr>
            <a:spLocks noGrp="1"/>
          </p:cNvSpPr>
          <p:nvPr>
            <p:ph sz="quarter" idx="1"/>
          </p:nvPr>
        </p:nvSpPr>
        <p:spPr>
          <a:xfrm>
            <a:off x="457200" y="737425"/>
            <a:ext cx="8229600" cy="474314"/>
          </a:xfrm>
        </p:spPr>
        <p:txBody>
          <a:bodyPr>
            <a:normAutofit fontScale="92500" lnSpcReduction="20000"/>
          </a:bodyPr>
          <a:lstStyle/>
          <a:p>
            <a:r>
              <a:rPr kumimoji="1" lang="en-US" altLang="ja-JP" dirty="0"/>
              <a:t>2015/3/</a:t>
            </a:r>
            <a:r>
              <a:rPr lang="en-US" altLang="ja-JP" dirty="0"/>
              <a:t>30 </a:t>
            </a:r>
            <a:r>
              <a:rPr kumimoji="1" lang="en-US" altLang="ja-JP" dirty="0"/>
              <a:t>- 4/9</a:t>
            </a:r>
          </a:p>
          <a:p>
            <a:pPr marL="0" indent="0">
              <a:buNone/>
            </a:pPr>
            <a:endParaRPr kumimoji="1" lang="ja-JP" altLang="en-US" dirty="0"/>
          </a:p>
        </p:txBody>
      </p:sp>
      <p:sp>
        <p:nvSpPr>
          <p:cNvPr id="8" name="テキスト ボックス 7"/>
          <p:cNvSpPr txBox="1"/>
          <p:nvPr/>
        </p:nvSpPr>
        <p:spPr>
          <a:xfrm>
            <a:off x="3432753" y="751513"/>
            <a:ext cx="2595307" cy="707886"/>
          </a:xfrm>
          <a:prstGeom prst="rect">
            <a:avLst/>
          </a:prstGeom>
          <a:noFill/>
        </p:spPr>
        <p:txBody>
          <a:bodyPr wrap="none" rtlCol="0">
            <a:spAutoFit/>
          </a:bodyPr>
          <a:lstStyle/>
          <a:p>
            <a:r>
              <a:rPr kumimoji="1" lang="en-US" altLang="ja-JP" sz="2000" dirty="0"/>
              <a:t>Mod. field : 20 </a:t>
            </a:r>
            <a:r>
              <a:rPr kumimoji="1" lang="en-US" altLang="ja-JP" sz="2000" dirty="0" err="1">
                <a:latin typeface="Symbol" charset="2"/>
                <a:cs typeface="Symbol" charset="2"/>
              </a:rPr>
              <a:t>m</a:t>
            </a:r>
            <a:r>
              <a:rPr kumimoji="1" lang="en-US" altLang="ja-JP" sz="2000" dirty="0" err="1"/>
              <a:t>T</a:t>
            </a:r>
            <a:r>
              <a:rPr kumimoji="1" lang="en-US" altLang="ja-JP" sz="2000" dirty="0"/>
              <a:t> p-p,</a:t>
            </a:r>
          </a:p>
          <a:p>
            <a:r>
              <a:rPr kumimoji="1" lang="en-US" altLang="ja-JP" sz="2000" dirty="0"/>
              <a:t>Mod. span : 200 </a:t>
            </a:r>
            <a:r>
              <a:rPr kumimoji="1" lang="en-US" altLang="ja-JP" sz="2000" dirty="0" err="1"/>
              <a:t>ms</a:t>
            </a:r>
            <a:endParaRPr kumimoji="1" lang="ja-JP" altLang="en-US" sz="2000" dirty="0"/>
          </a:p>
        </p:txBody>
      </p:sp>
      <p:sp>
        <p:nvSpPr>
          <p:cNvPr id="9" name="テキスト ボックス 8"/>
          <p:cNvSpPr txBox="1"/>
          <p:nvPr/>
        </p:nvSpPr>
        <p:spPr>
          <a:xfrm>
            <a:off x="6950521" y="1584392"/>
            <a:ext cx="2193479" cy="461665"/>
          </a:xfrm>
          <a:prstGeom prst="rect">
            <a:avLst/>
          </a:prstGeom>
          <a:noFill/>
        </p:spPr>
        <p:txBody>
          <a:bodyPr wrap="none" rtlCol="0">
            <a:spAutoFit/>
          </a:bodyPr>
          <a:lstStyle/>
          <a:p>
            <a:r>
              <a:rPr lang="en-US" altLang="ja-JP" dirty="0"/>
              <a:t>64</a:t>
            </a:r>
            <a:r>
              <a:rPr kumimoji="1" lang="en-US" altLang="ja-JP" dirty="0"/>
              <a:t> Hz / 9.7 days</a:t>
            </a:r>
            <a:endParaRPr kumimoji="1" lang="ja-JP" altLang="en-US" dirty="0"/>
          </a:p>
        </p:txBody>
      </p:sp>
      <p:sp>
        <p:nvSpPr>
          <p:cNvPr id="10" name="テキスト ボックス 9"/>
          <p:cNvSpPr txBox="1"/>
          <p:nvPr/>
        </p:nvSpPr>
        <p:spPr>
          <a:xfrm>
            <a:off x="7022380" y="2752332"/>
            <a:ext cx="1817625" cy="461665"/>
          </a:xfrm>
          <a:prstGeom prst="rect">
            <a:avLst/>
          </a:prstGeom>
          <a:noFill/>
        </p:spPr>
        <p:txBody>
          <a:bodyPr wrap="none" rtlCol="0">
            <a:spAutoFit/>
          </a:bodyPr>
          <a:lstStyle/>
          <a:p>
            <a:r>
              <a:rPr kumimoji="1" lang="en-US" altLang="ja-JP" dirty="0"/>
              <a:t>0.003 ppm /h</a:t>
            </a:r>
            <a:endParaRPr kumimoji="1" lang="ja-JP" altLang="en-US" dirty="0"/>
          </a:p>
        </p:txBody>
      </p:sp>
      <p:sp>
        <p:nvSpPr>
          <p:cNvPr id="11" name="下矢印 10"/>
          <p:cNvSpPr/>
          <p:nvPr/>
        </p:nvSpPr>
        <p:spPr>
          <a:xfrm>
            <a:off x="7591712" y="2109965"/>
            <a:ext cx="569333" cy="540172"/>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2" name="テキスト ボックス 11"/>
          <p:cNvSpPr txBox="1"/>
          <p:nvPr/>
        </p:nvSpPr>
        <p:spPr>
          <a:xfrm>
            <a:off x="6983751" y="4598767"/>
            <a:ext cx="2101857" cy="646331"/>
          </a:xfrm>
          <a:prstGeom prst="rect">
            <a:avLst/>
          </a:prstGeom>
          <a:noFill/>
        </p:spPr>
        <p:txBody>
          <a:bodyPr wrap="none" rtlCol="0">
            <a:spAutoFit/>
          </a:bodyPr>
          <a:lstStyle/>
          <a:p>
            <a:r>
              <a:rPr lang="en-US" altLang="ja-JP" sz="1800" dirty="0"/>
              <a:t>Water </a:t>
            </a:r>
            <a:r>
              <a:rPr kumimoji="1" lang="en-US" altLang="ja-JP" sz="1800" dirty="0"/>
              <a:t>temp. depend.</a:t>
            </a:r>
          </a:p>
          <a:p>
            <a:r>
              <a:rPr kumimoji="1" lang="en-US" altLang="ja-JP" sz="1800" dirty="0"/>
              <a:t>  10.36e-9/℃</a:t>
            </a:r>
            <a:endParaRPr kumimoji="1" lang="ja-JP" altLang="en-US" sz="1800" dirty="0"/>
          </a:p>
        </p:txBody>
      </p:sp>
      <p:sp>
        <p:nvSpPr>
          <p:cNvPr id="13" name="テキスト ボックス 12"/>
          <p:cNvSpPr txBox="1"/>
          <p:nvPr/>
        </p:nvSpPr>
        <p:spPr>
          <a:xfrm>
            <a:off x="6948783" y="5825102"/>
            <a:ext cx="1991200" cy="830997"/>
          </a:xfrm>
          <a:prstGeom prst="rect">
            <a:avLst/>
          </a:prstGeom>
          <a:noFill/>
          <a:ln>
            <a:solidFill>
              <a:schemeClr val="tx1"/>
            </a:solidFill>
          </a:ln>
        </p:spPr>
        <p:txBody>
          <a:bodyPr wrap="none" rtlCol="0">
            <a:spAutoFit/>
          </a:bodyPr>
          <a:lstStyle/>
          <a:p>
            <a:r>
              <a:rPr kumimoji="1" lang="en-US" altLang="ja-JP" dirty="0"/>
              <a:t>Magnet spec.</a:t>
            </a:r>
          </a:p>
          <a:p>
            <a:r>
              <a:rPr lang="en-US" altLang="ja-JP" dirty="0"/>
              <a:t>  &lt; 0.03 ppm/h</a:t>
            </a:r>
            <a:endParaRPr kumimoji="1" lang="ja-JP" altLang="en-US" dirty="0"/>
          </a:p>
        </p:txBody>
      </p:sp>
      <p:pic>
        <p:nvPicPr>
          <p:cNvPr id="5" name="図 4"/>
          <p:cNvPicPr>
            <a:picLocks noChangeAspect="1"/>
          </p:cNvPicPr>
          <p:nvPr/>
        </p:nvPicPr>
        <p:blipFill rotWithShape="1">
          <a:blip r:embed="rId3" cstate="print"/>
          <a:srcRect t="4666" r="2578"/>
          <a:stretch/>
        </p:blipFill>
        <p:spPr>
          <a:xfrm>
            <a:off x="1" y="1885541"/>
            <a:ext cx="6755818" cy="4875624"/>
          </a:xfrm>
          <a:prstGeom prst="rect">
            <a:avLst/>
          </a:prstGeom>
        </p:spPr>
      </p:pic>
      <p:sp>
        <p:nvSpPr>
          <p:cNvPr id="7" name="テキスト ボックス 6"/>
          <p:cNvSpPr txBox="1"/>
          <p:nvPr/>
        </p:nvSpPr>
        <p:spPr>
          <a:xfrm>
            <a:off x="1409504" y="1525247"/>
            <a:ext cx="2392339" cy="369332"/>
          </a:xfrm>
          <a:prstGeom prst="rect">
            <a:avLst/>
          </a:prstGeom>
          <a:noFill/>
        </p:spPr>
        <p:txBody>
          <a:bodyPr wrap="none" rtlCol="0">
            <a:spAutoFit/>
          </a:bodyPr>
          <a:lstStyle/>
          <a:p>
            <a:r>
              <a:rPr lang="en-US" altLang="ja-JP" sz="1800" dirty="0"/>
              <a:t>Temperature calibration</a:t>
            </a:r>
            <a:endParaRPr kumimoji="1" lang="ja-JP" altLang="en-US" sz="1800" dirty="0"/>
          </a:p>
        </p:txBody>
      </p:sp>
      <p:sp>
        <p:nvSpPr>
          <p:cNvPr id="6" name="フッター プレースホルダー 5"/>
          <p:cNvSpPr>
            <a:spLocks noGrp="1"/>
          </p:cNvSpPr>
          <p:nvPr>
            <p:ph type="ftr" sz="quarter" idx="11"/>
          </p:nvPr>
        </p:nvSpPr>
        <p:spPr/>
        <p:txBody>
          <a:bodyPr/>
          <a:lstStyle/>
          <a:p>
            <a:pPr>
              <a:defRPr/>
            </a:pPr>
            <a:r>
              <a:rPr lang="en-US" altLang="zh-CN"/>
              <a:t>Informal Lecture</a:t>
            </a:r>
            <a:endParaRPr lang="en-US" altLang="ja-JP" dirty="0"/>
          </a:p>
        </p:txBody>
      </p:sp>
    </p:spTree>
    <p:extLst>
      <p:ext uri="{BB962C8B-B14F-4D97-AF65-F5344CB8AC3E}">
        <p14:creationId xmlns:p14="http://schemas.microsoft.com/office/powerpoint/2010/main" val="326046654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331243"/>
          </a:xfrm>
        </p:spPr>
        <p:txBody>
          <a:bodyPr>
            <a:normAutofit fontScale="90000"/>
          </a:bodyPr>
          <a:lstStyle/>
          <a:p>
            <a:r>
              <a:rPr kumimoji="1" lang="en-US" altLang="ja-JP" dirty="0"/>
              <a:t>Shim tray, Iron piece</a:t>
            </a:r>
            <a:endParaRPr kumimoji="1" lang="ja-JP" altLang="en-US" dirty="0"/>
          </a:p>
        </p:txBody>
      </p:sp>
      <p:sp>
        <p:nvSpPr>
          <p:cNvPr id="3" name="日付プレースホルダー 2"/>
          <p:cNvSpPr>
            <a:spLocks noGrp="1"/>
          </p:cNvSpPr>
          <p:nvPr>
            <p:ph type="dt" sz="half" idx="10"/>
          </p:nvPr>
        </p:nvSpPr>
        <p:spPr/>
        <p:txBody>
          <a:bodyPr/>
          <a:lstStyle/>
          <a:p>
            <a:pPr>
              <a:defRPr/>
            </a:pPr>
            <a:fld id="{9F32E882-CB95-4F6E-B28C-64E8F756229D}" type="datetime1">
              <a:rPr lang="ja-JP" altLang="en-US" smtClean="0"/>
              <a:pPr>
                <a:defRPr/>
              </a:pPr>
              <a:t>2017/9/18</a:t>
            </a:fld>
            <a:endParaRPr lang="en-US" altLang="ja-JP" dirty="0"/>
          </a:p>
        </p:txBody>
      </p:sp>
      <p:sp>
        <p:nvSpPr>
          <p:cNvPr id="5" name="コンテンツ プレースホルダー 4"/>
          <p:cNvSpPr>
            <a:spLocks noGrp="1"/>
          </p:cNvSpPr>
          <p:nvPr>
            <p:ph sz="quarter" idx="1"/>
          </p:nvPr>
        </p:nvSpPr>
        <p:spPr>
          <a:xfrm>
            <a:off x="441325" y="658824"/>
            <a:ext cx="8229600" cy="3479800"/>
          </a:xfrm>
        </p:spPr>
        <p:txBody>
          <a:bodyPr>
            <a:normAutofit/>
          </a:bodyPr>
          <a:lstStyle/>
          <a:p>
            <a:r>
              <a:rPr kumimoji="1" lang="en-US" altLang="ja-JP" sz="2000" dirty="0"/>
              <a:t>24 trays</a:t>
            </a:r>
          </a:p>
          <a:p>
            <a:pPr lvl="1"/>
            <a:r>
              <a:rPr lang="en-US" altLang="ja-JP" sz="2000" dirty="0"/>
              <a:t>24 pockets per each tray (576 pockets in total) </a:t>
            </a:r>
          </a:p>
          <a:p>
            <a:r>
              <a:rPr kumimoji="1" lang="en-US" altLang="ja-JP" sz="2000" dirty="0"/>
              <a:t>Iron piece</a:t>
            </a:r>
          </a:p>
          <a:p>
            <a:pPr lvl="1"/>
            <a:r>
              <a:rPr kumimoji="1" lang="en-US" altLang="ja-JP" sz="2000" dirty="0"/>
              <a:t>W 40 mm, D 30 mm</a:t>
            </a:r>
          </a:p>
          <a:p>
            <a:pPr lvl="1"/>
            <a:r>
              <a:rPr lang="en-US" altLang="ja-JP" sz="2000" dirty="0"/>
              <a:t>Thick and Thin piece (t : 25 </a:t>
            </a:r>
            <a:r>
              <a:rPr lang="en-US" altLang="ja-JP" sz="2000" dirty="0">
                <a:latin typeface="Symbol" charset="2"/>
                <a:cs typeface="Symbol" charset="2"/>
              </a:rPr>
              <a:t>m</a:t>
            </a:r>
            <a:r>
              <a:rPr lang="en-US" altLang="ja-JP" sz="2000" dirty="0"/>
              <a:t>m, 5 </a:t>
            </a:r>
            <a:r>
              <a:rPr lang="en-US" altLang="ja-JP" sz="2000" dirty="0">
                <a:latin typeface="Symbol" charset="2"/>
                <a:cs typeface="Symbol" charset="2"/>
              </a:rPr>
              <a:t>m</a:t>
            </a:r>
            <a:r>
              <a:rPr lang="en-US" altLang="ja-JP" sz="2000" dirty="0"/>
              <a:t>m)</a:t>
            </a:r>
          </a:p>
        </p:txBody>
      </p:sp>
      <p:pic>
        <p:nvPicPr>
          <p:cNvPr id="6" name="図 5" descr="IMG_1414.jpg"/>
          <p:cNvPicPr>
            <a:picLocks noChangeAspect="1"/>
          </p:cNvPicPr>
          <p:nvPr/>
        </p:nvPicPr>
        <p:blipFill rotWithShape="1">
          <a:blip r:embed="rId3" cstate="print">
            <a:extLst>
              <a:ext uri="{28A0092B-C50C-407E-A947-70E740481C1C}">
                <a14:useLocalDpi xmlns:a14="http://schemas.microsoft.com/office/drawing/2010/main" val="0"/>
              </a:ext>
            </a:extLst>
          </a:blip>
          <a:srcRect l="15651" r="10356"/>
          <a:stretch/>
        </p:blipFill>
        <p:spPr>
          <a:xfrm>
            <a:off x="207681" y="2631495"/>
            <a:ext cx="4063999" cy="4119321"/>
          </a:xfrm>
          <a:prstGeom prst="rect">
            <a:avLst/>
          </a:prstGeom>
        </p:spPr>
      </p:pic>
      <p:sp>
        <p:nvSpPr>
          <p:cNvPr id="7" name="テキスト ボックス 6"/>
          <p:cNvSpPr txBox="1"/>
          <p:nvPr/>
        </p:nvSpPr>
        <p:spPr>
          <a:xfrm>
            <a:off x="3763681" y="4306066"/>
            <a:ext cx="300082" cy="369332"/>
          </a:xfrm>
          <a:prstGeom prst="rect">
            <a:avLst/>
          </a:prstGeom>
          <a:solidFill>
            <a:schemeClr val="bg1"/>
          </a:solidFill>
        </p:spPr>
        <p:txBody>
          <a:bodyPr wrap="none" rtlCol="0">
            <a:spAutoFit/>
          </a:bodyPr>
          <a:lstStyle/>
          <a:p>
            <a:r>
              <a:rPr kumimoji="1" lang="en-US" altLang="ja-JP" sz="1800" dirty="0"/>
              <a:t>1</a:t>
            </a:r>
            <a:endParaRPr kumimoji="1" lang="ja-JP" altLang="en-US" sz="1800" dirty="0"/>
          </a:p>
        </p:txBody>
      </p:sp>
      <p:sp>
        <p:nvSpPr>
          <p:cNvPr id="8" name="テキスト ボックス 7"/>
          <p:cNvSpPr txBox="1"/>
          <p:nvPr/>
        </p:nvSpPr>
        <p:spPr>
          <a:xfrm>
            <a:off x="2233331" y="2680466"/>
            <a:ext cx="300082" cy="369332"/>
          </a:xfrm>
          <a:prstGeom prst="rect">
            <a:avLst/>
          </a:prstGeom>
          <a:solidFill>
            <a:schemeClr val="bg1"/>
          </a:solidFill>
        </p:spPr>
        <p:txBody>
          <a:bodyPr wrap="none" rtlCol="0">
            <a:spAutoFit/>
          </a:bodyPr>
          <a:lstStyle/>
          <a:p>
            <a:r>
              <a:rPr kumimoji="1" lang="en-US" altLang="ja-JP" sz="1800" dirty="0"/>
              <a:t>6</a:t>
            </a:r>
            <a:endParaRPr kumimoji="1" lang="ja-JP" altLang="en-US" sz="1800" dirty="0"/>
          </a:p>
        </p:txBody>
      </p:sp>
      <p:sp>
        <p:nvSpPr>
          <p:cNvPr id="9" name="テキスト ボックス 8"/>
          <p:cNvSpPr txBox="1"/>
          <p:nvPr/>
        </p:nvSpPr>
        <p:spPr>
          <a:xfrm>
            <a:off x="115606" y="4340991"/>
            <a:ext cx="415498" cy="369332"/>
          </a:xfrm>
          <a:prstGeom prst="rect">
            <a:avLst/>
          </a:prstGeom>
          <a:solidFill>
            <a:schemeClr val="bg1"/>
          </a:solidFill>
        </p:spPr>
        <p:txBody>
          <a:bodyPr wrap="none" rtlCol="0">
            <a:spAutoFit/>
          </a:bodyPr>
          <a:lstStyle/>
          <a:p>
            <a:r>
              <a:rPr kumimoji="1" lang="en-US" altLang="ja-JP" sz="1800" dirty="0"/>
              <a:t>12</a:t>
            </a:r>
            <a:endParaRPr kumimoji="1" lang="ja-JP" altLang="en-US" sz="1800" dirty="0"/>
          </a:p>
        </p:txBody>
      </p:sp>
      <p:sp>
        <p:nvSpPr>
          <p:cNvPr id="10" name="テキスト ボックス 9"/>
          <p:cNvSpPr txBox="1"/>
          <p:nvPr/>
        </p:nvSpPr>
        <p:spPr>
          <a:xfrm>
            <a:off x="1680881" y="6334891"/>
            <a:ext cx="415498" cy="369332"/>
          </a:xfrm>
          <a:prstGeom prst="rect">
            <a:avLst/>
          </a:prstGeom>
          <a:solidFill>
            <a:schemeClr val="bg1"/>
          </a:solidFill>
        </p:spPr>
        <p:txBody>
          <a:bodyPr wrap="none" rtlCol="0">
            <a:spAutoFit/>
          </a:bodyPr>
          <a:lstStyle/>
          <a:p>
            <a:r>
              <a:rPr kumimoji="1" lang="en-US" altLang="ja-JP" sz="1800" dirty="0"/>
              <a:t>18</a:t>
            </a:r>
            <a:endParaRPr kumimoji="1" lang="ja-JP" altLang="en-US" sz="1800" dirty="0"/>
          </a:p>
        </p:txBody>
      </p:sp>
      <p:sp>
        <p:nvSpPr>
          <p:cNvPr id="11" name="テキスト ボックス 10"/>
          <p:cNvSpPr txBox="1"/>
          <p:nvPr/>
        </p:nvSpPr>
        <p:spPr>
          <a:xfrm>
            <a:off x="3706531" y="4883916"/>
            <a:ext cx="415498" cy="369332"/>
          </a:xfrm>
          <a:prstGeom prst="rect">
            <a:avLst/>
          </a:prstGeom>
          <a:solidFill>
            <a:schemeClr val="bg1"/>
          </a:solidFill>
        </p:spPr>
        <p:txBody>
          <a:bodyPr wrap="none" rtlCol="0">
            <a:spAutoFit/>
          </a:bodyPr>
          <a:lstStyle/>
          <a:p>
            <a:r>
              <a:rPr lang="en-US" altLang="ja-JP" sz="1800" dirty="0"/>
              <a:t>24</a:t>
            </a:r>
            <a:endParaRPr kumimoji="1" lang="ja-JP" altLang="en-US" sz="1800" dirty="0"/>
          </a:p>
        </p:txBody>
      </p:sp>
      <p:sp>
        <p:nvSpPr>
          <p:cNvPr id="12" name="テキスト ボックス 11"/>
          <p:cNvSpPr txBox="1"/>
          <p:nvPr/>
        </p:nvSpPr>
        <p:spPr>
          <a:xfrm>
            <a:off x="3652556" y="5353816"/>
            <a:ext cx="415498" cy="369332"/>
          </a:xfrm>
          <a:prstGeom prst="rect">
            <a:avLst/>
          </a:prstGeom>
          <a:solidFill>
            <a:schemeClr val="bg1"/>
          </a:solidFill>
        </p:spPr>
        <p:txBody>
          <a:bodyPr wrap="none" rtlCol="0">
            <a:spAutoFit/>
          </a:bodyPr>
          <a:lstStyle/>
          <a:p>
            <a:r>
              <a:rPr lang="en-US" altLang="ja-JP" sz="1800" dirty="0"/>
              <a:t>23</a:t>
            </a:r>
            <a:endParaRPr kumimoji="1" lang="ja-JP" altLang="en-US" sz="1800" dirty="0"/>
          </a:p>
        </p:txBody>
      </p:sp>
      <p:sp>
        <p:nvSpPr>
          <p:cNvPr id="13" name="テキスト ボックス 12"/>
          <p:cNvSpPr txBox="1"/>
          <p:nvPr/>
        </p:nvSpPr>
        <p:spPr>
          <a:xfrm>
            <a:off x="3408081" y="5776091"/>
            <a:ext cx="415498" cy="369332"/>
          </a:xfrm>
          <a:prstGeom prst="rect">
            <a:avLst/>
          </a:prstGeom>
          <a:solidFill>
            <a:schemeClr val="bg1"/>
          </a:solidFill>
        </p:spPr>
        <p:txBody>
          <a:bodyPr wrap="none" rtlCol="0">
            <a:spAutoFit/>
          </a:bodyPr>
          <a:lstStyle/>
          <a:p>
            <a:r>
              <a:rPr lang="en-US" altLang="ja-JP" sz="1800" dirty="0"/>
              <a:t>22</a:t>
            </a:r>
            <a:endParaRPr kumimoji="1" lang="ja-JP" altLang="en-US" sz="1800" dirty="0"/>
          </a:p>
        </p:txBody>
      </p:sp>
      <p:sp>
        <p:nvSpPr>
          <p:cNvPr id="14" name="テキスト ボックス 13"/>
          <p:cNvSpPr txBox="1"/>
          <p:nvPr/>
        </p:nvSpPr>
        <p:spPr>
          <a:xfrm>
            <a:off x="3058831" y="6061841"/>
            <a:ext cx="415498" cy="369332"/>
          </a:xfrm>
          <a:prstGeom prst="rect">
            <a:avLst/>
          </a:prstGeom>
          <a:solidFill>
            <a:schemeClr val="bg1"/>
          </a:solidFill>
        </p:spPr>
        <p:txBody>
          <a:bodyPr wrap="none" rtlCol="0">
            <a:spAutoFit/>
          </a:bodyPr>
          <a:lstStyle/>
          <a:p>
            <a:r>
              <a:rPr lang="en-US" altLang="ja-JP" sz="1800" dirty="0"/>
              <a:t>21</a:t>
            </a:r>
            <a:endParaRPr kumimoji="1" lang="ja-JP" altLang="en-US" sz="1800" dirty="0"/>
          </a:p>
        </p:txBody>
      </p:sp>
      <p:sp>
        <p:nvSpPr>
          <p:cNvPr id="15" name="テキスト ボックス 14"/>
          <p:cNvSpPr txBox="1"/>
          <p:nvPr/>
        </p:nvSpPr>
        <p:spPr>
          <a:xfrm>
            <a:off x="2630206" y="6220591"/>
            <a:ext cx="415498" cy="369332"/>
          </a:xfrm>
          <a:prstGeom prst="rect">
            <a:avLst/>
          </a:prstGeom>
          <a:solidFill>
            <a:schemeClr val="bg1"/>
          </a:solidFill>
        </p:spPr>
        <p:txBody>
          <a:bodyPr wrap="none" rtlCol="0">
            <a:spAutoFit/>
          </a:bodyPr>
          <a:lstStyle/>
          <a:p>
            <a:r>
              <a:rPr lang="en-US" altLang="ja-JP" sz="1800" dirty="0"/>
              <a:t>20</a:t>
            </a:r>
            <a:endParaRPr kumimoji="1" lang="ja-JP" altLang="en-US" sz="1800" dirty="0"/>
          </a:p>
        </p:txBody>
      </p:sp>
      <p:sp>
        <p:nvSpPr>
          <p:cNvPr id="16" name="テキスト ボックス 15"/>
          <p:cNvSpPr txBox="1"/>
          <p:nvPr/>
        </p:nvSpPr>
        <p:spPr>
          <a:xfrm>
            <a:off x="2153956" y="6363466"/>
            <a:ext cx="415498" cy="369332"/>
          </a:xfrm>
          <a:prstGeom prst="rect">
            <a:avLst/>
          </a:prstGeom>
          <a:solidFill>
            <a:schemeClr val="bg1"/>
          </a:solidFill>
        </p:spPr>
        <p:txBody>
          <a:bodyPr wrap="none" rtlCol="0">
            <a:spAutoFit/>
          </a:bodyPr>
          <a:lstStyle/>
          <a:p>
            <a:r>
              <a:rPr lang="en-US" altLang="ja-JP" sz="1800" dirty="0"/>
              <a:t>19</a:t>
            </a:r>
            <a:endParaRPr kumimoji="1" lang="ja-JP" altLang="en-US" sz="1800" dirty="0"/>
          </a:p>
        </p:txBody>
      </p:sp>
      <p:sp>
        <p:nvSpPr>
          <p:cNvPr id="19" name="テキスト ボックス 18"/>
          <p:cNvSpPr txBox="1"/>
          <p:nvPr/>
        </p:nvSpPr>
        <p:spPr>
          <a:xfrm>
            <a:off x="1277656" y="6249166"/>
            <a:ext cx="415498" cy="369332"/>
          </a:xfrm>
          <a:prstGeom prst="rect">
            <a:avLst/>
          </a:prstGeom>
          <a:solidFill>
            <a:schemeClr val="bg1"/>
          </a:solidFill>
        </p:spPr>
        <p:txBody>
          <a:bodyPr wrap="none" rtlCol="0">
            <a:spAutoFit/>
          </a:bodyPr>
          <a:lstStyle/>
          <a:p>
            <a:r>
              <a:rPr kumimoji="1" lang="en-US" altLang="ja-JP" sz="1800" dirty="0"/>
              <a:t>17</a:t>
            </a:r>
            <a:endParaRPr kumimoji="1" lang="ja-JP" altLang="en-US" sz="1800" dirty="0"/>
          </a:p>
        </p:txBody>
      </p:sp>
      <p:sp>
        <p:nvSpPr>
          <p:cNvPr id="20" name="テキスト ボックス 19"/>
          <p:cNvSpPr txBox="1"/>
          <p:nvPr/>
        </p:nvSpPr>
        <p:spPr>
          <a:xfrm>
            <a:off x="826806" y="6020566"/>
            <a:ext cx="415498" cy="369332"/>
          </a:xfrm>
          <a:prstGeom prst="rect">
            <a:avLst/>
          </a:prstGeom>
          <a:solidFill>
            <a:schemeClr val="bg1"/>
          </a:solidFill>
        </p:spPr>
        <p:txBody>
          <a:bodyPr wrap="none" rtlCol="0">
            <a:spAutoFit/>
          </a:bodyPr>
          <a:lstStyle/>
          <a:p>
            <a:r>
              <a:rPr kumimoji="1" lang="en-US" altLang="ja-JP" sz="1800" dirty="0"/>
              <a:t>16</a:t>
            </a:r>
            <a:endParaRPr kumimoji="1" lang="ja-JP" altLang="en-US" sz="1800" dirty="0"/>
          </a:p>
        </p:txBody>
      </p:sp>
      <p:sp>
        <p:nvSpPr>
          <p:cNvPr id="21" name="テキスト ボックス 20"/>
          <p:cNvSpPr txBox="1"/>
          <p:nvPr/>
        </p:nvSpPr>
        <p:spPr>
          <a:xfrm>
            <a:off x="455331" y="5696716"/>
            <a:ext cx="415498" cy="369332"/>
          </a:xfrm>
          <a:prstGeom prst="rect">
            <a:avLst/>
          </a:prstGeom>
          <a:solidFill>
            <a:schemeClr val="bg1"/>
          </a:solidFill>
        </p:spPr>
        <p:txBody>
          <a:bodyPr wrap="none" rtlCol="0">
            <a:spAutoFit/>
          </a:bodyPr>
          <a:lstStyle/>
          <a:p>
            <a:r>
              <a:rPr kumimoji="1" lang="en-US" altLang="ja-JP" sz="1800" dirty="0"/>
              <a:t>15</a:t>
            </a:r>
            <a:endParaRPr kumimoji="1" lang="ja-JP" altLang="en-US" sz="1800" dirty="0"/>
          </a:p>
        </p:txBody>
      </p:sp>
      <p:sp>
        <p:nvSpPr>
          <p:cNvPr id="22" name="テキスト ボックス 21"/>
          <p:cNvSpPr txBox="1"/>
          <p:nvPr/>
        </p:nvSpPr>
        <p:spPr>
          <a:xfrm>
            <a:off x="210856" y="5309366"/>
            <a:ext cx="415498" cy="369332"/>
          </a:xfrm>
          <a:prstGeom prst="rect">
            <a:avLst/>
          </a:prstGeom>
          <a:solidFill>
            <a:schemeClr val="bg1"/>
          </a:solidFill>
        </p:spPr>
        <p:txBody>
          <a:bodyPr wrap="none" rtlCol="0">
            <a:spAutoFit/>
          </a:bodyPr>
          <a:lstStyle/>
          <a:p>
            <a:r>
              <a:rPr kumimoji="1" lang="en-US" altLang="ja-JP" sz="1800" dirty="0"/>
              <a:t>14</a:t>
            </a:r>
            <a:endParaRPr kumimoji="1" lang="ja-JP" altLang="en-US" sz="1800" dirty="0"/>
          </a:p>
        </p:txBody>
      </p:sp>
      <p:sp>
        <p:nvSpPr>
          <p:cNvPr id="23" name="テキスト ボックス 22"/>
          <p:cNvSpPr txBox="1"/>
          <p:nvPr/>
        </p:nvSpPr>
        <p:spPr>
          <a:xfrm>
            <a:off x="93381" y="4810891"/>
            <a:ext cx="415498" cy="369332"/>
          </a:xfrm>
          <a:prstGeom prst="rect">
            <a:avLst/>
          </a:prstGeom>
          <a:solidFill>
            <a:schemeClr val="bg1"/>
          </a:solidFill>
        </p:spPr>
        <p:txBody>
          <a:bodyPr wrap="none" rtlCol="0">
            <a:spAutoFit/>
          </a:bodyPr>
          <a:lstStyle/>
          <a:p>
            <a:r>
              <a:rPr kumimoji="1" lang="en-US" altLang="ja-JP" sz="1800" dirty="0"/>
              <a:t>13</a:t>
            </a:r>
            <a:endParaRPr kumimoji="1" lang="ja-JP" altLang="en-US" sz="1800" dirty="0"/>
          </a:p>
        </p:txBody>
      </p:sp>
      <p:sp>
        <p:nvSpPr>
          <p:cNvPr id="24" name="テキスト ボックス 23"/>
          <p:cNvSpPr txBox="1"/>
          <p:nvPr/>
        </p:nvSpPr>
        <p:spPr>
          <a:xfrm>
            <a:off x="218471" y="3775965"/>
            <a:ext cx="407045" cy="369332"/>
          </a:xfrm>
          <a:prstGeom prst="rect">
            <a:avLst/>
          </a:prstGeom>
          <a:solidFill>
            <a:schemeClr val="bg1"/>
          </a:solidFill>
        </p:spPr>
        <p:txBody>
          <a:bodyPr wrap="none" rtlCol="0">
            <a:spAutoFit/>
          </a:bodyPr>
          <a:lstStyle/>
          <a:p>
            <a:r>
              <a:rPr kumimoji="1" lang="en-US" altLang="ja-JP" sz="1800" dirty="0"/>
              <a:t>11</a:t>
            </a:r>
            <a:endParaRPr kumimoji="1" lang="ja-JP" altLang="en-US" sz="1800" dirty="0"/>
          </a:p>
        </p:txBody>
      </p:sp>
      <p:sp>
        <p:nvSpPr>
          <p:cNvPr id="25" name="テキスト ボックス 24"/>
          <p:cNvSpPr txBox="1"/>
          <p:nvPr/>
        </p:nvSpPr>
        <p:spPr>
          <a:xfrm>
            <a:off x="450246" y="3404490"/>
            <a:ext cx="415498" cy="369332"/>
          </a:xfrm>
          <a:prstGeom prst="rect">
            <a:avLst/>
          </a:prstGeom>
          <a:solidFill>
            <a:schemeClr val="bg1"/>
          </a:solidFill>
        </p:spPr>
        <p:txBody>
          <a:bodyPr wrap="none" rtlCol="0">
            <a:spAutoFit/>
          </a:bodyPr>
          <a:lstStyle/>
          <a:p>
            <a:r>
              <a:rPr kumimoji="1" lang="en-US" altLang="ja-JP" sz="1800" dirty="0"/>
              <a:t>10</a:t>
            </a:r>
            <a:endParaRPr kumimoji="1" lang="ja-JP" altLang="en-US" sz="1800" dirty="0"/>
          </a:p>
        </p:txBody>
      </p:sp>
      <p:sp>
        <p:nvSpPr>
          <p:cNvPr id="26" name="テキスト ボックス 25"/>
          <p:cNvSpPr txBox="1"/>
          <p:nvPr/>
        </p:nvSpPr>
        <p:spPr>
          <a:xfrm>
            <a:off x="793146" y="3080640"/>
            <a:ext cx="300082" cy="369332"/>
          </a:xfrm>
          <a:prstGeom prst="rect">
            <a:avLst/>
          </a:prstGeom>
          <a:solidFill>
            <a:schemeClr val="bg1"/>
          </a:solidFill>
        </p:spPr>
        <p:txBody>
          <a:bodyPr wrap="none" rtlCol="0">
            <a:spAutoFit/>
          </a:bodyPr>
          <a:lstStyle/>
          <a:p>
            <a:r>
              <a:rPr kumimoji="1" lang="en-US" altLang="ja-JP" sz="1800" dirty="0"/>
              <a:t>9</a:t>
            </a:r>
            <a:endParaRPr kumimoji="1" lang="ja-JP" altLang="en-US" sz="1800" dirty="0"/>
          </a:p>
        </p:txBody>
      </p:sp>
      <p:sp>
        <p:nvSpPr>
          <p:cNvPr id="27" name="テキスト ボックス 26"/>
          <p:cNvSpPr txBox="1"/>
          <p:nvPr/>
        </p:nvSpPr>
        <p:spPr>
          <a:xfrm>
            <a:off x="1167796" y="2804415"/>
            <a:ext cx="300082" cy="369332"/>
          </a:xfrm>
          <a:prstGeom prst="rect">
            <a:avLst/>
          </a:prstGeom>
          <a:solidFill>
            <a:schemeClr val="bg1"/>
          </a:solidFill>
        </p:spPr>
        <p:txBody>
          <a:bodyPr wrap="none" rtlCol="0">
            <a:spAutoFit/>
          </a:bodyPr>
          <a:lstStyle/>
          <a:p>
            <a:r>
              <a:rPr kumimoji="1" lang="en-US" altLang="ja-JP" sz="1800" dirty="0"/>
              <a:t>8</a:t>
            </a:r>
            <a:endParaRPr kumimoji="1" lang="ja-JP" altLang="en-US" sz="1800" dirty="0"/>
          </a:p>
        </p:txBody>
      </p:sp>
      <p:sp>
        <p:nvSpPr>
          <p:cNvPr id="28" name="テキスト ボックス 27"/>
          <p:cNvSpPr txBox="1"/>
          <p:nvPr/>
        </p:nvSpPr>
        <p:spPr>
          <a:xfrm>
            <a:off x="1685321" y="2686940"/>
            <a:ext cx="300082" cy="369332"/>
          </a:xfrm>
          <a:prstGeom prst="rect">
            <a:avLst/>
          </a:prstGeom>
          <a:solidFill>
            <a:schemeClr val="bg1"/>
          </a:solidFill>
        </p:spPr>
        <p:txBody>
          <a:bodyPr wrap="none" rtlCol="0">
            <a:spAutoFit/>
          </a:bodyPr>
          <a:lstStyle/>
          <a:p>
            <a:r>
              <a:rPr kumimoji="1" lang="en-US" altLang="ja-JP" sz="1800" dirty="0"/>
              <a:t>7</a:t>
            </a:r>
            <a:endParaRPr kumimoji="1" lang="ja-JP" altLang="en-US" sz="1800" dirty="0"/>
          </a:p>
        </p:txBody>
      </p:sp>
      <p:sp>
        <p:nvSpPr>
          <p:cNvPr id="29" name="テキスト ボックス 28"/>
          <p:cNvSpPr txBox="1"/>
          <p:nvPr/>
        </p:nvSpPr>
        <p:spPr>
          <a:xfrm>
            <a:off x="2647346" y="2791715"/>
            <a:ext cx="300082" cy="369332"/>
          </a:xfrm>
          <a:prstGeom prst="rect">
            <a:avLst/>
          </a:prstGeom>
          <a:solidFill>
            <a:schemeClr val="bg1"/>
          </a:solidFill>
        </p:spPr>
        <p:txBody>
          <a:bodyPr wrap="none" rtlCol="0">
            <a:spAutoFit/>
          </a:bodyPr>
          <a:lstStyle/>
          <a:p>
            <a:r>
              <a:rPr kumimoji="1" lang="en-US" altLang="ja-JP" sz="1800" dirty="0"/>
              <a:t>5</a:t>
            </a:r>
            <a:endParaRPr kumimoji="1" lang="ja-JP" altLang="en-US" sz="1800" dirty="0"/>
          </a:p>
        </p:txBody>
      </p:sp>
      <p:sp>
        <p:nvSpPr>
          <p:cNvPr id="30" name="テキスト ボックス 29"/>
          <p:cNvSpPr txBox="1"/>
          <p:nvPr/>
        </p:nvSpPr>
        <p:spPr>
          <a:xfrm>
            <a:off x="3101371" y="3055240"/>
            <a:ext cx="300082" cy="369332"/>
          </a:xfrm>
          <a:prstGeom prst="rect">
            <a:avLst/>
          </a:prstGeom>
          <a:solidFill>
            <a:schemeClr val="bg1"/>
          </a:solidFill>
        </p:spPr>
        <p:txBody>
          <a:bodyPr wrap="none" rtlCol="0">
            <a:spAutoFit/>
          </a:bodyPr>
          <a:lstStyle/>
          <a:p>
            <a:r>
              <a:rPr kumimoji="1" lang="en-US" altLang="ja-JP" sz="1800" dirty="0"/>
              <a:t>4</a:t>
            </a:r>
            <a:endParaRPr kumimoji="1" lang="ja-JP" altLang="en-US" sz="1800" dirty="0"/>
          </a:p>
        </p:txBody>
      </p:sp>
      <p:sp>
        <p:nvSpPr>
          <p:cNvPr id="31" name="テキスト ボックス 30"/>
          <p:cNvSpPr txBox="1"/>
          <p:nvPr/>
        </p:nvSpPr>
        <p:spPr>
          <a:xfrm>
            <a:off x="3444271" y="3318765"/>
            <a:ext cx="300082" cy="369332"/>
          </a:xfrm>
          <a:prstGeom prst="rect">
            <a:avLst/>
          </a:prstGeom>
          <a:solidFill>
            <a:schemeClr val="bg1"/>
          </a:solidFill>
        </p:spPr>
        <p:txBody>
          <a:bodyPr wrap="none" rtlCol="0">
            <a:spAutoFit/>
          </a:bodyPr>
          <a:lstStyle/>
          <a:p>
            <a:r>
              <a:rPr kumimoji="1" lang="en-US" altLang="ja-JP" sz="1800" dirty="0"/>
              <a:t>3</a:t>
            </a:r>
            <a:endParaRPr kumimoji="1" lang="ja-JP" altLang="en-US" sz="1800" dirty="0"/>
          </a:p>
        </p:txBody>
      </p:sp>
      <p:sp>
        <p:nvSpPr>
          <p:cNvPr id="32" name="テキスト ボックス 31"/>
          <p:cNvSpPr txBox="1"/>
          <p:nvPr/>
        </p:nvSpPr>
        <p:spPr>
          <a:xfrm>
            <a:off x="3707796" y="3804540"/>
            <a:ext cx="300082" cy="369332"/>
          </a:xfrm>
          <a:prstGeom prst="rect">
            <a:avLst/>
          </a:prstGeom>
          <a:solidFill>
            <a:schemeClr val="bg1"/>
          </a:solidFill>
        </p:spPr>
        <p:txBody>
          <a:bodyPr wrap="none" rtlCol="0">
            <a:spAutoFit/>
          </a:bodyPr>
          <a:lstStyle/>
          <a:p>
            <a:r>
              <a:rPr kumimoji="1" lang="en-US" altLang="ja-JP" sz="1800" dirty="0"/>
              <a:t>2</a:t>
            </a:r>
            <a:endParaRPr kumimoji="1" lang="ja-JP" altLang="en-US" sz="1800" dirty="0"/>
          </a:p>
        </p:txBody>
      </p:sp>
      <p:pic>
        <p:nvPicPr>
          <p:cNvPr id="33" name="図 32" descr="IMG_1610.jpg"/>
          <p:cNvPicPr>
            <a:picLocks noChangeAspect="1"/>
          </p:cNvPicPr>
          <p:nvPr/>
        </p:nvPicPr>
        <p:blipFill rotWithShape="1">
          <a:blip r:embed="rId4" cstate="print">
            <a:extLst>
              <a:ext uri="{28A0092B-C50C-407E-A947-70E740481C1C}">
                <a14:useLocalDpi xmlns:a14="http://schemas.microsoft.com/office/drawing/2010/main" val="0"/>
              </a:ext>
            </a:extLst>
          </a:blip>
          <a:srcRect l="26753" t="34002" r="39043" b="16137"/>
          <a:stretch/>
        </p:blipFill>
        <p:spPr>
          <a:xfrm>
            <a:off x="4936154" y="3692519"/>
            <a:ext cx="2527000" cy="2762840"/>
          </a:xfrm>
          <a:prstGeom prst="rect">
            <a:avLst/>
          </a:prstGeom>
        </p:spPr>
      </p:pic>
      <p:pic>
        <p:nvPicPr>
          <p:cNvPr id="35" name="図 34" descr="IMG_1614.jpg"/>
          <p:cNvPicPr>
            <a:picLocks noChangeAspect="1"/>
          </p:cNvPicPr>
          <p:nvPr/>
        </p:nvPicPr>
        <p:blipFill rotWithShape="1">
          <a:blip r:embed="rId5" cstate="print">
            <a:extLst>
              <a:ext uri="{28A0092B-C50C-407E-A947-70E740481C1C}">
                <a14:useLocalDpi xmlns:a14="http://schemas.microsoft.com/office/drawing/2010/main" val="0"/>
              </a:ext>
            </a:extLst>
          </a:blip>
          <a:srcRect l="41611" r="37515"/>
          <a:stretch/>
        </p:blipFill>
        <p:spPr>
          <a:xfrm>
            <a:off x="7672644" y="0"/>
            <a:ext cx="1073648" cy="6858000"/>
          </a:xfrm>
          <a:prstGeom prst="rect">
            <a:avLst/>
          </a:prstGeom>
        </p:spPr>
      </p:pic>
      <p:sp>
        <p:nvSpPr>
          <p:cNvPr id="36" name="フッター プレースホルダー 35"/>
          <p:cNvSpPr>
            <a:spLocks noGrp="1"/>
          </p:cNvSpPr>
          <p:nvPr>
            <p:ph type="ftr" sz="quarter" idx="11"/>
          </p:nvPr>
        </p:nvSpPr>
        <p:spPr/>
        <p:txBody>
          <a:bodyPr/>
          <a:lstStyle/>
          <a:p>
            <a:pPr>
              <a:defRPr/>
            </a:pPr>
            <a:r>
              <a:rPr lang="en-US" altLang="zh-CN"/>
              <a:t>Informal Lecture</a:t>
            </a:r>
            <a:endParaRPr lang="en-US" altLang="ja-JP" dirty="0"/>
          </a:p>
        </p:txBody>
      </p:sp>
      <p:sp>
        <p:nvSpPr>
          <p:cNvPr id="37" name="テキスト ボックス 36"/>
          <p:cNvSpPr txBox="1"/>
          <p:nvPr/>
        </p:nvSpPr>
        <p:spPr>
          <a:xfrm>
            <a:off x="4517169" y="4124620"/>
            <a:ext cx="840144" cy="400110"/>
          </a:xfrm>
          <a:prstGeom prst="rect">
            <a:avLst/>
          </a:prstGeom>
          <a:noFill/>
        </p:spPr>
        <p:txBody>
          <a:bodyPr wrap="none" rtlCol="0">
            <a:spAutoFit/>
          </a:bodyPr>
          <a:lstStyle/>
          <a:p>
            <a:r>
              <a:rPr lang="en-US" altLang="ja-JP" sz="2000" dirty="0">
                <a:solidFill>
                  <a:srgbClr val="0000FF"/>
                </a:solidFill>
              </a:rPr>
              <a:t>t 5 um</a:t>
            </a:r>
            <a:endParaRPr kumimoji="1" lang="ja-JP" altLang="en-US" sz="2000" dirty="0">
              <a:solidFill>
                <a:srgbClr val="0000FF"/>
              </a:solidFill>
            </a:endParaRPr>
          </a:p>
        </p:txBody>
      </p:sp>
      <p:sp>
        <p:nvSpPr>
          <p:cNvPr id="38" name="テキスト ボックス 37"/>
          <p:cNvSpPr txBox="1"/>
          <p:nvPr/>
        </p:nvSpPr>
        <p:spPr>
          <a:xfrm>
            <a:off x="4281495" y="5080485"/>
            <a:ext cx="968384" cy="400110"/>
          </a:xfrm>
          <a:prstGeom prst="rect">
            <a:avLst/>
          </a:prstGeom>
          <a:noFill/>
        </p:spPr>
        <p:txBody>
          <a:bodyPr wrap="none" rtlCol="0">
            <a:spAutoFit/>
          </a:bodyPr>
          <a:lstStyle/>
          <a:p>
            <a:r>
              <a:rPr lang="en-US" altLang="ja-JP" sz="2000" dirty="0">
                <a:solidFill>
                  <a:srgbClr val="0000FF"/>
                </a:solidFill>
              </a:rPr>
              <a:t>t 25 um</a:t>
            </a:r>
            <a:endParaRPr kumimoji="1" lang="ja-JP" altLang="en-US" sz="2000" dirty="0">
              <a:solidFill>
                <a:srgbClr val="0000FF"/>
              </a:solidFill>
            </a:endParaRPr>
          </a:p>
        </p:txBody>
      </p:sp>
    </p:spTree>
    <p:extLst>
      <p:ext uri="{BB962C8B-B14F-4D97-AF65-F5344CB8AC3E}">
        <p14:creationId xmlns:p14="http://schemas.microsoft.com/office/powerpoint/2010/main" val="39789977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778098"/>
          </a:xfrm>
        </p:spPr>
        <p:txBody>
          <a:bodyPr/>
          <a:lstStyle/>
          <a:p>
            <a:r>
              <a:rPr lang="en-US" altLang="ja-JP" dirty="0"/>
              <a:t>Quantum View of Hydrogen Atom</a:t>
            </a:r>
            <a:endParaRPr kumimoji="1" lang="ja-JP" altLang="en-US" dirty="0"/>
          </a:p>
        </p:txBody>
      </p:sp>
      <p:sp>
        <p:nvSpPr>
          <p:cNvPr id="4" name="日付プレースホルダ 3"/>
          <p:cNvSpPr>
            <a:spLocks noGrp="1"/>
          </p:cNvSpPr>
          <p:nvPr>
            <p:ph type="dt" sz="half" idx="10"/>
          </p:nvPr>
        </p:nvSpPr>
        <p:spPr/>
        <p:txBody>
          <a:bodyPr/>
          <a:lstStyle/>
          <a:p>
            <a:pPr>
              <a:defRPr/>
            </a:pPr>
            <a:fld id="{3314ABC3-76FA-4D20-B517-DA511BB5714E}" type="datetime1">
              <a:rPr lang="ja-JP" altLang="en-US" smtClean="0"/>
              <a:t>2017/9/18</a:t>
            </a:fld>
            <a:endParaRPr lang="ja-JP" altLang="en-US" dirty="0"/>
          </a:p>
        </p:txBody>
      </p:sp>
      <p:sp>
        <p:nvSpPr>
          <p:cNvPr id="5" name="フッター プレースホルダ 4"/>
          <p:cNvSpPr>
            <a:spLocks noGrp="1"/>
          </p:cNvSpPr>
          <p:nvPr>
            <p:ph type="ftr" sz="quarter" idx="11"/>
          </p:nvPr>
        </p:nvSpPr>
        <p:spPr/>
        <p:txBody>
          <a:bodyPr/>
          <a:lstStyle/>
          <a:p>
            <a:pPr>
              <a:defRPr/>
            </a:pPr>
            <a:r>
              <a:rPr lang="en-US" altLang="ja-JP" dirty="0"/>
              <a:t>Seoul U. </a:t>
            </a:r>
            <a:r>
              <a:rPr lang="en-US" altLang="ja-JP" dirty="0" err="1"/>
              <a:t>Seminer</a:t>
            </a:r>
            <a:endParaRPr lang="ja-JP" altLang="en-US" dirty="0"/>
          </a:p>
        </p:txBody>
      </p:sp>
      <p:pic>
        <p:nvPicPr>
          <p:cNvPr id="8" name="コンテンツ プレースホルダ 7" descr="cVwIso2.png"/>
          <p:cNvPicPr>
            <a:picLocks noGrp="1" noChangeAspect="1"/>
          </p:cNvPicPr>
          <p:nvPr>
            <p:ph idx="1"/>
          </p:nvPr>
        </p:nvPicPr>
        <p:blipFill>
          <a:blip r:embed="rId2" cstate="print"/>
          <a:stretch>
            <a:fillRect/>
          </a:stretch>
        </p:blipFill>
        <p:spPr>
          <a:xfrm>
            <a:off x="539552" y="1196752"/>
            <a:ext cx="8040630" cy="4525963"/>
          </a:xfrm>
        </p:spPr>
      </p:pic>
      <p:sp>
        <p:nvSpPr>
          <p:cNvPr id="9" name="テキスト ボックス 8"/>
          <p:cNvSpPr txBox="1"/>
          <p:nvPr/>
        </p:nvSpPr>
        <p:spPr>
          <a:xfrm>
            <a:off x="2771800" y="5805264"/>
            <a:ext cx="3211135" cy="646331"/>
          </a:xfrm>
          <a:prstGeom prst="rect">
            <a:avLst/>
          </a:prstGeom>
          <a:noFill/>
        </p:spPr>
        <p:txBody>
          <a:bodyPr wrap="none" rtlCol="0">
            <a:spAutoFit/>
          </a:bodyPr>
          <a:lstStyle/>
          <a:p>
            <a:r>
              <a:rPr kumimoji="1" lang="en-US" altLang="ja-JP" sz="3600" dirty="0"/>
              <a:t>Electron Cloud</a:t>
            </a:r>
            <a:endParaRPr kumimoji="1" lang="ja-JP" altLang="en-US" sz="3600" dirty="0"/>
          </a:p>
        </p:txBody>
      </p:sp>
    </p:spTree>
    <p:extLst>
      <p:ext uri="{BB962C8B-B14F-4D97-AF65-F5344CB8AC3E}">
        <p14:creationId xmlns:p14="http://schemas.microsoft.com/office/powerpoint/2010/main" val="389678615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IMG_2413.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8766" y="3784175"/>
            <a:ext cx="2285728" cy="3047637"/>
          </a:xfrm>
          <a:prstGeom prst="rect">
            <a:avLst/>
          </a:prstGeom>
        </p:spPr>
      </p:pic>
      <p:sp>
        <p:nvSpPr>
          <p:cNvPr id="2" name="タイトル 1"/>
          <p:cNvSpPr>
            <a:spLocks noGrp="1"/>
          </p:cNvSpPr>
          <p:nvPr>
            <p:ph type="title"/>
          </p:nvPr>
        </p:nvSpPr>
        <p:spPr>
          <a:xfrm>
            <a:off x="457200" y="274638"/>
            <a:ext cx="8229600" cy="286943"/>
          </a:xfrm>
        </p:spPr>
        <p:txBody>
          <a:bodyPr>
            <a:normAutofit fontScale="90000"/>
          </a:bodyPr>
          <a:lstStyle/>
          <a:p>
            <a:r>
              <a:rPr kumimoji="1" lang="en-US" altLang="ja-JP" dirty="0"/>
              <a:t>Shimming work</a:t>
            </a:r>
            <a:endParaRPr kumimoji="1" lang="ja-JP" altLang="en-US" dirty="0"/>
          </a:p>
        </p:txBody>
      </p:sp>
      <p:sp>
        <p:nvSpPr>
          <p:cNvPr id="3" name="日付プレースホルダー 2"/>
          <p:cNvSpPr>
            <a:spLocks noGrp="1"/>
          </p:cNvSpPr>
          <p:nvPr>
            <p:ph type="dt" sz="half" idx="10"/>
          </p:nvPr>
        </p:nvSpPr>
        <p:spPr/>
        <p:txBody>
          <a:bodyPr/>
          <a:lstStyle/>
          <a:p>
            <a:pPr>
              <a:defRPr/>
            </a:pPr>
            <a:fld id="{6906F1B3-15CA-40BD-B283-C20853EF3423}" type="datetime1">
              <a:rPr lang="ja-JP" altLang="en-US" smtClean="0"/>
              <a:pPr>
                <a:defRPr/>
              </a:pPr>
              <a:t>2017/9/18</a:t>
            </a:fld>
            <a:endParaRPr lang="en-US" altLang="ja-JP" dirty="0"/>
          </a:p>
        </p:txBody>
      </p:sp>
      <p:sp>
        <p:nvSpPr>
          <p:cNvPr id="5" name="コンテンツ プレースホルダー 4"/>
          <p:cNvSpPr>
            <a:spLocks noGrp="1"/>
          </p:cNvSpPr>
          <p:nvPr>
            <p:ph sz="quarter" idx="1"/>
          </p:nvPr>
        </p:nvSpPr>
        <p:spPr>
          <a:xfrm>
            <a:off x="140181" y="671918"/>
            <a:ext cx="8278780" cy="3479800"/>
          </a:xfrm>
        </p:spPr>
        <p:txBody>
          <a:bodyPr>
            <a:normAutofit/>
          </a:bodyPr>
          <a:lstStyle/>
          <a:p>
            <a:pPr marL="457200" indent="-457200">
              <a:buClrTx/>
              <a:buFont typeface="+mj-lt"/>
              <a:buAutoNum type="arabicPeriod"/>
            </a:pPr>
            <a:r>
              <a:rPr kumimoji="1" lang="en-US" altLang="ja-JP" sz="2400" dirty="0"/>
              <a:t>Measure magnetic field at 576 points ( </a:t>
            </a:r>
            <a:r>
              <a:rPr kumimoji="1" lang="en-US" altLang="ja-JP" sz="2400" dirty="0">
                <a:solidFill>
                  <a:srgbClr val="FF0000"/>
                </a:solidFill>
              </a:rPr>
              <a:t>&lt; 3 hour </a:t>
            </a:r>
            <a:r>
              <a:rPr kumimoji="1" lang="en-US" altLang="ja-JP" sz="2400" dirty="0"/>
              <a:t>)</a:t>
            </a:r>
          </a:p>
          <a:p>
            <a:pPr marL="457200" indent="-457200">
              <a:buClrTx/>
              <a:buFont typeface="+mj-lt"/>
              <a:buAutoNum type="arabicPeriod"/>
            </a:pPr>
            <a:r>
              <a:rPr kumimoji="1" lang="en-US" altLang="ja-JP" sz="2400" dirty="0"/>
              <a:t>Calculate optimum arrangement of iron shim ( &lt; 1 hour )</a:t>
            </a:r>
          </a:p>
          <a:p>
            <a:pPr marL="457200" indent="-457200">
              <a:buClrTx/>
              <a:buFont typeface="+mj-lt"/>
              <a:buAutoNum type="arabicPeriod"/>
            </a:pPr>
            <a:r>
              <a:rPr lang="en-US" altLang="ja-JP" sz="2400" dirty="0"/>
              <a:t>Down magnetic field to Zero ( ~1 hour )</a:t>
            </a:r>
          </a:p>
          <a:p>
            <a:pPr lvl="1">
              <a:buClrTx/>
            </a:pPr>
            <a:r>
              <a:rPr kumimoji="1" lang="en-US" altLang="ja-JP" sz="2100" dirty="0">
                <a:solidFill>
                  <a:srgbClr val="0000FF"/>
                </a:solidFill>
              </a:rPr>
              <a:t>don’t need if small amount of iron piece would be installed</a:t>
            </a:r>
          </a:p>
          <a:p>
            <a:pPr marL="457200" indent="-457200">
              <a:buClrTx/>
              <a:buFont typeface="+mj-lt"/>
              <a:buAutoNum type="arabicPeriod"/>
            </a:pPr>
            <a:r>
              <a:rPr kumimoji="1" lang="en-US" altLang="ja-JP" sz="2400" dirty="0"/>
              <a:t>Put iron pieces into pockets according to calculation results (  &lt; 3-4 hours )</a:t>
            </a:r>
          </a:p>
          <a:p>
            <a:pPr marL="457200" indent="-457200">
              <a:buClrTx/>
              <a:buFont typeface="+mj-lt"/>
              <a:buAutoNum type="arabicPeriod"/>
            </a:pPr>
            <a:r>
              <a:rPr kumimoji="1" lang="en-US" altLang="ja-JP" sz="2400" dirty="0"/>
              <a:t>Excite magnet up to 1. 7 T (~ 1 hour )</a:t>
            </a:r>
          </a:p>
        </p:txBody>
      </p:sp>
      <p:sp>
        <p:nvSpPr>
          <p:cNvPr id="36" name="フッター プレースホルダー 35"/>
          <p:cNvSpPr>
            <a:spLocks noGrp="1"/>
          </p:cNvSpPr>
          <p:nvPr>
            <p:ph type="ftr" sz="quarter" idx="11"/>
          </p:nvPr>
        </p:nvSpPr>
        <p:spPr>
          <a:xfrm>
            <a:off x="157119" y="6361299"/>
            <a:ext cx="684997" cy="365760"/>
          </a:xfrm>
        </p:spPr>
        <p:txBody>
          <a:bodyPr/>
          <a:lstStyle/>
          <a:p>
            <a:pPr>
              <a:defRPr/>
            </a:pPr>
            <a:r>
              <a:rPr lang="en-US" altLang="zh-CN"/>
              <a:t>Informal Lecture</a:t>
            </a:r>
            <a:endParaRPr lang="en-US" altLang="ja-JP" dirty="0"/>
          </a:p>
        </p:txBody>
      </p:sp>
      <p:sp>
        <p:nvSpPr>
          <p:cNvPr id="39" name="テキスト ボックス 38"/>
          <p:cNvSpPr txBox="1"/>
          <p:nvPr/>
        </p:nvSpPr>
        <p:spPr>
          <a:xfrm>
            <a:off x="418984" y="4203186"/>
            <a:ext cx="338554" cy="461665"/>
          </a:xfrm>
          <a:prstGeom prst="rect">
            <a:avLst/>
          </a:prstGeom>
          <a:solidFill>
            <a:srgbClr val="FFFFFF"/>
          </a:solidFill>
        </p:spPr>
        <p:txBody>
          <a:bodyPr wrap="none" rtlCol="0">
            <a:spAutoFit/>
          </a:bodyPr>
          <a:lstStyle/>
          <a:p>
            <a:r>
              <a:rPr kumimoji="1" lang="en-US" altLang="ja-JP" dirty="0"/>
              <a:t>1</a:t>
            </a:r>
            <a:endParaRPr kumimoji="1" lang="ja-JP" altLang="en-US" dirty="0"/>
          </a:p>
        </p:txBody>
      </p:sp>
      <p:pic>
        <p:nvPicPr>
          <p:cNvPr id="16" name="図 15" descr="IMG_2411.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56493" y="3372851"/>
            <a:ext cx="2525477" cy="3367303"/>
          </a:xfrm>
          <a:prstGeom prst="rect">
            <a:avLst/>
          </a:prstGeom>
        </p:spPr>
      </p:pic>
      <p:sp>
        <p:nvSpPr>
          <p:cNvPr id="19" name="テキスト ボックス 18"/>
          <p:cNvSpPr txBox="1"/>
          <p:nvPr/>
        </p:nvSpPr>
        <p:spPr>
          <a:xfrm>
            <a:off x="6506281" y="3504837"/>
            <a:ext cx="338554" cy="461665"/>
          </a:xfrm>
          <a:prstGeom prst="rect">
            <a:avLst/>
          </a:prstGeom>
          <a:solidFill>
            <a:srgbClr val="FFFFFF"/>
          </a:solidFill>
        </p:spPr>
        <p:txBody>
          <a:bodyPr wrap="none" rtlCol="0">
            <a:spAutoFit/>
          </a:bodyPr>
          <a:lstStyle/>
          <a:p>
            <a:r>
              <a:rPr lang="en-US" altLang="ja-JP" dirty="0"/>
              <a:t>4</a:t>
            </a:r>
            <a:endParaRPr kumimoji="1" lang="ja-JP" altLang="en-US" dirty="0"/>
          </a:p>
        </p:txBody>
      </p:sp>
      <p:pic>
        <p:nvPicPr>
          <p:cNvPr id="7" name="図 6" descr="IMG_3832.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24014" y="4373406"/>
            <a:ext cx="3134809" cy="2351107"/>
          </a:xfrm>
          <a:prstGeom prst="rect">
            <a:avLst/>
          </a:prstGeom>
        </p:spPr>
      </p:pic>
      <p:sp>
        <p:nvSpPr>
          <p:cNvPr id="20" name="テキスト ボックス 19"/>
          <p:cNvSpPr txBox="1"/>
          <p:nvPr/>
        </p:nvSpPr>
        <p:spPr>
          <a:xfrm>
            <a:off x="3228249" y="4455973"/>
            <a:ext cx="338554" cy="461665"/>
          </a:xfrm>
          <a:prstGeom prst="rect">
            <a:avLst/>
          </a:prstGeom>
          <a:solidFill>
            <a:srgbClr val="FFFFFF"/>
          </a:solidFill>
        </p:spPr>
        <p:txBody>
          <a:bodyPr wrap="none" rtlCol="0">
            <a:spAutoFit/>
          </a:bodyPr>
          <a:lstStyle/>
          <a:p>
            <a:r>
              <a:rPr lang="en-US" altLang="ja-JP" dirty="0"/>
              <a:t>4</a:t>
            </a:r>
            <a:endParaRPr kumimoji="1" lang="ja-JP" altLang="en-US" dirty="0"/>
          </a:p>
        </p:txBody>
      </p:sp>
    </p:spTree>
    <p:extLst>
      <p:ext uri="{BB962C8B-B14F-4D97-AF65-F5344CB8AC3E}">
        <p14:creationId xmlns:p14="http://schemas.microsoft.com/office/powerpoint/2010/main" val="148322529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695865"/>
          </a:xfrm>
        </p:spPr>
        <p:txBody>
          <a:bodyPr>
            <a:normAutofit fontScale="90000"/>
          </a:bodyPr>
          <a:lstStyle/>
          <a:p>
            <a:r>
              <a:rPr lang="en-US" altLang="ja-JP" dirty="0"/>
              <a:t>After shimming #3</a:t>
            </a:r>
            <a:endParaRPr kumimoji="1" lang="ja-JP" altLang="en-US" dirty="0"/>
          </a:p>
        </p:txBody>
      </p:sp>
      <p:sp>
        <p:nvSpPr>
          <p:cNvPr id="3" name="日付プレースホルダー 2"/>
          <p:cNvSpPr>
            <a:spLocks noGrp="1"/>
          </p:cNvSpPr>
          <p:nvPr>
            <p:ph type="dt" sz="half" idx="10"/>
          </p:nvPr>
        </p:nvSpPr>
        <p:spPr/>
        <p:txBody>
          <a:bodyPr/>
          <a:lstStyle/>
          <a:p>
            <a:pPr>
              <a:defRPr/>
            </a:pPr>
            <a:fld id="{2FC5355D-8905-47EC-8314-93DE44527B4E}" type="datetime1">
              <a:rPr lang="ja-JP" altLang="en-US" smtClean="0"/>
              <a:pPr>
                <a:defRPr/>
              </a:pPr>
              <a:t>2017/9/18</a:t>
            </a:fld>
            <a:endParaRPr lang="en-US" altLang="ja-JP" dirty="0"/>
          </a:p>
        </p:txBody>
      </p:sp>
      <p:sp>
        <p:nvSpPr>
          <p:cNvPr id="4" name="コンテンツ プレースホルダー 3"/>
          <p:cNvSpPr>
            <a:spLocks noGrp="1"/>
          </p:cNvSpPr>
          <p:nvPr>
            <p:ph sz="quarter" idx="1"/>
          </p:nvPr>
        </p:nvSpPr>
        <p:spPr>
          <a:xfrm>
            <a:off x="-18746" y="1003422"/>
            <a:ext cx="8229600" cy="1325892"/>
          </a:xfrm>
        </p:spPr>
        <p:txBody>
          <a:bodyPr/>
          <a:lstStyle/>
          <a:p>
            <a:r>
              <a:rPr kumimoji="1" lang="en-US" altLang="ja-JP" dirty="0"/>
              <a:t>Measured by single probe system</a:t>
            </a:r>
          </a:p>
          <a:p>
            <a:pPr lvl="1"/>
            <a:r>
              <a:rPr lang="en-US" altLang="ja-JP" dirty="0"/>
              <a:t>Spheroid : r=100 mm, z=300 mm</a:t>
            </a:r>
            <a:endParaRPr kumimoji="1" lang="ja-JP" altLang="en-US" dirty="0"/>
          </a:p>
        </p:txBody>
      </p:sp>
      <p:pic>
        <p:nvPicPr>
          <p:cNvPr id="8" name="図 7"/>
          <p:cNvPicPr>
            <a:picLocks noChangeAspect="1"/>
          </p:cNvPicPr>
          <p:nvPr/>
        </p:nvPicPr>
        <p:blipFill rotWithShape="1">
          <a:blip r:embed="rId3" cstate="print">
            <a:extLst>
              <a:ext uri="{28A0092B-C50C-407E-A947-70E740481C1C}">
                <a14:useLocalDpi xmlns:a14="http://schemas.microsoft.com/office/drawing/2010/main" val="0"/>
              </a:ext>
            </a:extLst>
          </a:blip>
          <a:srcRect t="7888" b="6040"/>
          <a:stretch/>
        </p:blipFill>
        <p:spPr>
          <a:xfrm>
            <a:off x="1186174" y="2514054"/>
            <a:ext cx="6223173" cy="4059151"/>
          </a:xfrm>
          <a:prstGeom prst="rect">
            <a:avLst/>
          </a:prstGeom>
        </p:spPr>
      </p:pic>
      <p:pic>
        <p:nvPicPr>
          <p:cNvPr id="7" name="図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26526" y="970503"/>
            <a:ext cx="3277855" cy="2483999"/>
          </a:xfrm>
          <a:prstGeom prst="rect">
            <a:avLst/>
          </a:prstGeom>
        </p:spPr>
      </p:pic>
      <p:sp>
        <p:nvSpPr>
          <p:cNvPr id="6" name="フッター プレースホルダー 5"/>
          <p:cNvSpPr>
            <a:spLocks noGrp="1"/>
          </p:cNvSpPr>
          <p:nvPr>
            <p:ph type="ftr" sz="quarter" idx="11"/>
          </p:nvPr>
        </p:nvSpPr>
        <p:spPr/>
        <p:txBody>
          <a:bodyPr/>
          <a:lstStyle/>
          <a:p>
            <a:pPr>
              <a:defRPr/>
            </a:pPr>
            <a:r>
              <a:rPr lang="en-US" altLang="zh-CN"/>
              <a:t>Informal Lecture</a:t>
            </a:r>
            <a:endParaRPr lang="en-US" altLang="ja-JP" dirty="0"/>
          </a:p>
        </p:txBody>
      </p:sp>
      <p:sp>
        <p:nvSpPr>
          <p:cNvPr id="9" name="テキスト ボックス 8"/>
          <p:cNvSpPr txBox="1"/>
          <p:nvPr/>
        </p:nvSpPr>
        <p:spPr>
          <a:xfrm>
            <a:off x="654662" y="2828311"/>
            <a:ext cx="1680719" cy="461665"/>
          </a:xfrm>
          <a:prstGeom prst="rect">
            <a:avLst/>
          </a:prstGeom>
          <a:noFill/>
        </p:spPr>
        <p:txBody>
          <a:bodyPr wrap="none" rtlCol="0">
            <a:spAutoFit/>
          </a:bodyPr>
          <a:lstStyle/>
          <a:p>
            <a:r>
              <a:rPr kumimoji="1" lang="en-US" altLang="ja-JP" dirty="0"/>
              <a:t>1.4 ppm p-p</a:t>
            </a:r>
            <a:endParaRPr kumimoji="1" lang="ja-JP" altLang="en-US" dirty="0"/>
          </a:p>
        </p:txBody>
      </p:sp>
      <p:sp>
        <p:nvSpPr>
          <p:cNvPr id="10" name="テキスト ボックス 9"/>
          <p:cNvSpPr txBox="1"/>
          <p:nvPr/>
        </p:nvSpPr>
        <p:spPr>
          <a:xfrm>
            <a:off x="837969" y="4098432"/>
            <a:ext cx="811465" cy="400110"/>
          </a:xfrm>
          <a:prstGeom prst="rect">
            <a:avLst/>
          </a:prstGeom>
          <a:noFill/>
        </p:spPr>
        <p:txBody>
          <a:bodyPr wrap="none" rtlCol="0">
            <a:spAutoFit/>
          </a:bodyPr>
          <a:lstStyle/>
          <a:p>
            <a:r>
              <a:rPr kumimoji="1" lang="en-US" altLang="ja-JP" sz="2000" dirty="0"/>
              <a:t>(ppm)</a:t>
            </a:r>
            <a:endParaRPr kumimoji="1" lang="ja-JP" altLang="en-US" sz="2000" dirty="0"/>
          </a:p>
        </p:txBody>
      </p:sp>
    </p:spTree>
    <p:extLst>
      <p:ext uri="{BB962C8B-B14F-4D97-AF65-F5344CB8AC3E}">
        <p14:creationId xmlns:p14="http://schemas.microsoft.com/office/powerpoint/2010/main" val="251719373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95536" y="116632"/>
            <a:ext cx="8229600" cy="418058"/>
          </a:xfrm>
        </p:spPr>
        <p:txBody>
          <a:bodyPr>
            <a:noAutofit/>
          </a:bodyPr>
          <a:lstStyle/>
          <a:p>
            <a:r>
              <a:rPr lang="en-US" altLang="ja-JP" sz="3200" dirty="0"/>
              <a:t>NMR field monitoring system</a:t>
            </a:r>
            <a:endParaRPr lang="ja-JP" altLang="en-US" sz="3200" dirty="0"/>
          </a:p>
        </p:txBody>
      </p:sp>
      <p:sp>
        <p:nvSpPr>
          <p:cNvPr id="3" name="コンテンツ プレースホルダ 2"/>
          <p:cNvSpPr>
            <a:spLocks noGrp="1"/>
          </p:cNvSpPr>
          <p:nvPr>
            <p:ph sz="quarter" idx="1"/>
          </p:nvPr>
        </p:nvSpPr>
        <p:spPr>
          <a:xfrm>
            <a:off x="-1" y="1167185"/>
            <a:ext cx="4211054" cy="1936088"/>
          </a:xfrm>
        </p:spPr>
        <p:txBody>
          <a:bodyPr>
            <a:normAutofit fontScale="62500" lnSpcReduction="20000"/>
          </a:bodyPr>
          <a:lstStyle/>
          <a:p>
            <a:r>
              <a:rPr lang="en-US" altLang="ja-JP" sz="2400" dirty="0"/>
              <a:t>Analog process + Constant RF</a:t>
            </a:r>
          </a:p>
          <a:p>
            <a:pPr lvl="1"/>
            <a:r>
              <a:rPr lang="en-US" altLang="ja-JP" dirty="0"/>
              <a:t>Offset caused by voltage threshold</a:t>
            </a:r>
          </a:p>
          <a:p>
            <a:pPr lvl="1"/>
            <a:r>
              <a:rPr lang="en-US" altLang="ja-JP" dirty="0"/>
              <a:t>Variation of modulation coil field</a:t>
            </a:r>
          </a:p>
          <a:p>
            <a:pPr lvl="1"/>
            <a:r>
              <a:rPr lang="en-US" altLang="ja-JP" dirty="0"/>
              <a:t>Fluctuation of measured value by circuit noise</a:t>
            </a:r>
          </a:p>
        </p:txBody>
      </p:sp>
      <p:pic>
        <p:nvPicPr>
          <p:cNvPr id="9" name="Picture 2" descr="説明: C:\Users\takehiro\Desktop\image.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flipV="1">
            <a:off x="5180212" y="4755240"/>
            <a:ext cx="2660612" cy="19916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 name="図 13" descr="DAQprocess.tiff"/>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1594" y="3008020"/>
            <a:ext cx="4731249" cy="3557687"/>
          </a:xfrm>
          <a:prstGeom prst="rect">
            <a:avLst/>
          </a:prstGeom>
        </p:spPr>
      </p:pic>
      <p:pic>
        <p:nvPicPr>
          <p:cNvPr id="10" name="図 9" descr="Eq2.tiff"/>
          <p:cNvPicPr>
            <a:picLocks noChangeAspect="1"/>
          </p:cNvPicPr>
          <p:nvPr/>
        </p:nvPicPr>
        <p:blipFill rotWithShape="1">
          <a:blip r:embed="rId5" cstate="print"/>
          <a:srcRect t="85405" r="24469"/>
          <a:stretch/>
        </p:blipFill>
        <p:spPr>
          <a:xfrm>
            <a:off x="1957915" y="638095"/>
            <a:ext cx="5410137" cy="511585"/>
          </a:xfrm>
          <a:prstGeom prst="rect">
            <a:avLst/>
          </a:prstGeom>
        </p:spPr>
      </p:pic>
      <p:sp>
        <p:nvSpPr>
          <p:cNvPr id="11" name="テキスト ボックス 10"/>
          <p:cNvSpPr txBox="1"/>
          <p:nvPr/>
        </p:nvSpPr>
        <p:spPr>
          <a:xfrm>
            <a:off x="5282794" y="671822"/>
            <a:ext cx="660474" cy="400110"/>
          </a:xfrm>
          <a:prstGeom prst="rect">
            <a:avLst/>
          </a:prstGeom>
          <a:solidFill>
            <a:schemeClr val="bg1"/>
          </a:solidFill>
        </p:spPr>
        <p:txBody>
          <a:bodyPr wrap="none" rtlCol="0">
            <a:spAutoFit/>
          </a:bodyPr>
          <a:lstStyle/>
          <a:p>
            <a:r>
              <a:rPr kumimoji="1" lang="ja-JP" altLang="en-US" sz="2000" dirty="0"/>
              <a:t>＋</a:t>
            </a:r>
            <a:r>
              <a:rPr kumimoji="1" lang="en-US" altLang="ja-JP" sz="2000" i="1" dirty="0"/>
              <a:t>δ</a:t>
            </a:r>
            <a:r>
              <a:rPr kumimoji="1" lang="en-US" altLang="ja-JP" sz="2000" baseline="-25000" dirty="0"/>
              <a:t>e</a:t>
            </a:r>
            <a:endParaRPr kumimoji="1" lang="ja-JP" altLang="en-US" sz="2000" baseline="-25000" dirty="0"/>
          </a:p>
        </p:txBody>
      </p:sp>
      <p:sp>
        <p:nvSpPr>
          <p:cNvPr id="15" name="円/楕円 14"/>
          <p:cNvSpPr/>
          <p:nvPr/>
        </p:nvSpPr>
        <p:spPr>
          <a:xfrm>
            <a:off x="5412165" y="638095"/>
            <a:ext cx="504000" cy="540000"/>
          </a:xfrm>
          <a:prstGeom prst="ellipse">
            <a:avLst/>
          </a:prstGeom>
          <a:noFill/>
          <a:ln w="38100" cmpd="sng">
            <a:solidFill>
              <a:srgbClr val="FF00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pic>
        <p:nvPicPr>
          <p:cNvPr id="16" name="図 15" descr="NMRthreshould.tiff"/>
          <p:cNvPicPr>
            <a:picLocks noChangeAspect="1"/>
          </p:cNvPicPr>
          <p:nvPr/>
        </p:nvPicPr>
        <p:blipFill>
          <a:blip r:embed="rId6" cstate="print"/>
          <a:stretch>
            <a:fillRect/>
          </a:stretch>
        </p:blipFill>
        <p:spPr>
          <a:xfrm>
            <a:off x="6231591" y="3103273"/>
            <a:ext cx="2455209" cy="1868890"/>
          </a:xfrm>
          <a:prstGeom prst="rect">
            <a:avLst/>
          </a:prstGeom>
        </p:spPr>
      </p:pic>
      <p:sp>
        <p:nvSpPr>
          <p:cNvPr id="18" name="テキスト ボックス 17"/>
          <p:cNvSpPr txBox="1"/>
          <p:nvPr/>
        </p:nvSpPr>
        <p:spPr>
          <a:xfrm>
            <a:off x="7715022" y="2928250"/>
            <a:ext cx="1139204" cy="400110"/>
          </a:xfrm>
          <a:prstGeom prst="rect">
            <a:avLst/>
          </a:prstGeom>
          <a:noFill/>
        </p:spPr>
        <p:txBody>
          <a:bodyPr wrap="none" rtlCol="0">
            <a:spAutoFit/>
          </a:bodyPr>
          <a:lstStyle/>
          <a:p>
            <a:r>
              <a:rPr kumimoji="1" lang="en-US" altLang="ja-JP" sz="2000" dirty="0"/>
              <a:t>threshold</a:t>
            </a:r>
            <a:endParaRPr kumimoji="1" lang="ja-JP" altLang="en-US" sz="2000" dirty="0"/>
          </a:p>
        </p:txBody>
      </p:sp>
      <p:sp>
        <p:nvSpPr>
          <p:cNvPr id="19" name="コンテンツ プレースホルダ 2"/>
          <p:cNvSpPr txBox="1">
            <a:spLocks/>
          </p:cNvSpPr>
          <p:nvPr/>
        </p:nvSpPr>
        <p:spPr>
          <a:xfrm>
            <a:off x="4634343" y="1231567"/>
            <a:ext cx="4482921" cy="1561647"/>
          </a:xfrm>
          <a:prstGeom prst="rect">
            <a:avLst/>
          </a:prstGeom>
          <a:ln>
            <a:solidFill>
              <a:srgbClr val="4F81BD"/>
            </a:solidFill>
          </a:ln>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kumimoji="1" sz="1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1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r>
              <a:rPr lang="en-US" altLang="ja-JP" sz="2400" dirty="0"/>
              <a:t>Digital process + RF tuning</a:t>
            </a:r>
          </a:p>
          <a:p>
            <a:pPr lvl="1"/>
            <a:r>
              <a:rPr lang="en-US" altLang="ja-JP" dirty="0"/>
              <a:t>improve S/N ratio and minimize offset by data-fitting process</a:t>
            </a:r>
          </a:p>
          <a:p>
            <a:pPr lvl="1"/>
            <a:r>
              <a:rPr lang="en-US" altLang="ja-JP" dirty="0"/>
              <a:t>minimize variation of modulation coil</a:t>
            </a:r>
            <a:endParaRPr lang="ja-JP" altLang="en-US" dirty="0"/>
          </a:p>
        </p:txBody>
      </p:sp>
      <p:sp>
        <p:nvSpPr>
          <p:cNvPr id="4" name="右矢印 3"/>
          <p:cNvSpPr/>
          <p:nvPr/>
        </p:nvSpPr>
        <p:spPr>
          <a:xfrm>
            <a:off x="4233291" y="1510632"/>
            <a:ext cx="360948" cy="78873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3" name="日付プレースホルダ 12"/>
          <p:cNvSpPr>
            <a:spLocks noGrp="1"/>
          </p:cNvSpPr>
          <p:nvPr>
            <p:ph type="dt" sz="half" idx="10"/>
          </p:nvPr>
        </p:nvSpPr>
        <p:spPr/>
        <p:txBody>
          <a:bodyPr/>
          <a:lstStyle/>
          <a:p>
            <a:pPr>
              <a:defRPr/>
            </a:pPr>
            <a:fld id="{CB553347-AC39-4328-A197-4E9E511A4958}" type="datetime1">
              <a:rPr lang="ja-JP" altLang="en-US" smtClean="0"/>
              <a:pPr>
                <a:defRPr/>
              </a:pPr>
              <a:t>2017/9/18</a:t>
            </a:fld>
            <a:endParaRPr lang="ja-JP" altLang="en-US"/>
          </a:p>
        </p:txBody>
      </p:sp>
      <p:sp>
        <p:nvSpPr>
          <p:cNvPr id="17" name="フッター プレースホルダ 16"/>
          <p:cNvSpPr>
            <a:spLocks noGrp="1"/>
          </p:cNvSpPr>
          <p:nvPr>
            <p:ph type="ftr" sz="quarter" idx="11"/>
          </p:nvPr>
        </p:nvSpPr>
        <p:spPr/>
        <p:txBody>
          <a:bodyPr/>
          <a:lstStyle/>
          <a:p>
            <a:pPr>
              <a:defRPr/>
            </a:pPr>
            <a:r>
              <a:rPr lang="en-US" altLang="ja-JP"/>
              <a:t>Informal Lecture</a:t>
            </a:r>
            <a:endParaRPr lang="ja-JP" altLang="en-US"/>
          </a:p>
        </p:txBody>
      </p:sp>
    </p:spTree>
    <p:extLst>
      <p:ext uri="{BB962C8B-B14F-4D97-AF65-F5344CB8AC3E}">
        <p14:creationId xmlns:p14="http://schemas.microsoft.com/office/powerpoint/2010/main" val="60371393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ANLMRI00-043-1stHist.png"/>
          <p:cNvPicPr>
            <a:picLocks noChangeAspect="1"/>
          </p:cNvPicPr>
          <p:nvPr/>
        </p:nvPicPr>
        <p:blipFill rotWithShape="1">
          <a:blip r:embed="rId3" cstate="print">
            <a:extLst>
              <a:ext uri="{28A0092B-C50C-407E-A947-70E740481C1C}">
                <a14:useLocalDpi xmlns:a14="http://schemas.microsoft.com/office/drawing/2010/main" val="0"/>
              </a:ext>
            </a:extLst>
          </a:blip>
          <a:srcRect l="13354"/>
          <a:stretch/>
        </p:blipFill>
        <p:spPr>
          <a:xfrm>
            <a:off x="0" y="2036755"/>
            <a:ext cx="4593369" cy="3809485"/>
          </a:xfrm>
          <a:prstGeom prst="rect">
            <a:avLst/>
          </a:prstGeom>
        </p:spPr>
      </p:pic>
      <p:pic>
        <p:nvPicPr>
          <p:cNvPr id="6" name="図 5" descr="ANLMRI00-043-2ndHist.png"/>
          <p:cNvPicPr>
            <a:picLocks noChangeAspect="1"/>
          </p:cNvPicPr>
          <p:nvPr/>
        </p:nvPicPr>
        <p:blipFill rotWithShape="1">
          <a:blip r:embed="rId4" cstate="print">
            <a:extLst>
              <a:ext uri="{28A0092B-C50C-407E-A947-70E740481C1C}">
                <a14:useLocalDpi xmlns:a14="http://schemas.microsoft.com/office/drawing/2010/main" val="0"/>
              </a:ext>
            </a:extLst>
          </a:blip>
          <a:srcRect l="12998"/>
          <a:stretch/>
        </p:blipFill>
        <p:spPr>
          <a:xfrm>
            <a:off x="4531753" y="2093743"/>
            <a:ext cx="4612247" cy="3809485"/>
          </a:xfrm>
          <a:prstGeom prst="rect">
            <a:avLst/>
          </a:prstGeom>
        </p:spPr>
      </p:pic>
      <p:sp>
        <p:nvSpPr>
          <p:cNvPr id="2" name="タイトル 1"/>
          <p:cNvSpPr>
            <a:spLocks noGrp="1"/>
          </p:cNvSpPr>
          <p:nvPr>
            <p:ph type="title"/>
          </p:nvPr>
        </p:nvSpPr>
        <p:spPr>
          <a:xfrm>
            <a:off x="457200" y="274638"/>
            <a:ext cx="8229600" cy="540282"/>
          </a:xfrm>
        </p:spPr>
        <p:txBody>
          <a:bodyPr>
            <a:noAutofit/>
          </a:bodyPr>
          <a:lstStyle/>
          <a:p>
            <a:r>
              <a:rPr lang="en-US" altLang="ja-JP" sz="2800" dirty="0"/>
              <a:t>NMR measurement @</a:t>
            </a:r>
            <a:r>
              <a:rPr lang="en-US" altLang="ja-JP" sz="2800" dirty="0" err="1"/>
              <a:t>Argone</a:t>
            </a:r>
            <a:endParaRPr kumimoji="1" lang="ja-JP" altLang="en-US" sz="2800" dirty="0"/>
          </a:p>
        </p:txBody>
      </p:sp>
      <p:sp>
        <p:nvSpPr>
          <p:cNvPr id="4" name="コンテンツ プレースホルダー 3"/>
          <p:cNvSpPr>
            <a:spLocks noGrp="1"/>
          </p:cNvSpPr>
          <p:nvPr>
            <p:ph sz="quarter" idx="1"/>
          </p:nvPr>
        </p:nvSpPr>
        <p:spPr>
          <a:xfrm>
            <a:off x="478569" y="814920"/>
            <a:ext cx="8229600" cy="1596830"/>
          </a:xfrm>
        </p:spPr>
        <p:txBody>
          <a:bodyPr>
            <a:noAutofit/>
          </a:bodyPr>
          <a:lstStyle/>
          <a:p>
            <a:pPr>
              <a:lnSpc>
                <a:spcPct val="80000"/>
              </a:lnSpc>
            </a:pPr>
            <a:r>
              <a:rPr lang="en-US" altLang="ja-JP" sz="2000" dirty="0"/>
              <a:t>Modulation : triangle wave</a:t>
            </a:r>
          </a:p>
          <a:p>
            <a:pPr>
              <a:lnSpc>
                <a:spcPct val="80000"/>
              </a:lnSpc>
            </a:pPr>
            <a:r>
              <a:rPr lang="en-US" altLang="ja-JP" sz="2000" dirty="0"/>
              <a:t>Glass tube : In </a:t>
            </a:r>
            <a:r>
              <a:rPr lang="en-US" altLang="ja-JP" sz="2000" dirty="0">
                <a:latin typeface="Symbol" charset="2"/>
                <a:cs typeface="Symbol" charset="2"/>
              </a:rPr>
              <a:t>f</a:t>
            </a:r>
            <a:r>
              <a:rPr lang="en-US" altLang="ja-JP" sz="2000" dirty="0"/>
              <a:t> 7mm, Out </a:t>
            </a:r>
            <a:r>
              <a:rPr lang="en-US" altLang="ja-JP" sz="2000" dirty="0">
                <a:latin typeface="Symbol" charset="2"/>
                <a:cs typeface="Symbol" charset="2"/>
              </a:rPr>
              <a:t>f</a:t>
            </a:r>
            <a:r>
              <a:rPr lang="en-US" altLang="ja-JP" sz="2000" dirty="0"/>
              <a:t>10 mm, </a:t>
            </a:r>
            <a:r>
              <a:rPr lang="en-US" altLang="ja-JP" sz="2000" dirty="0" err="1"/>
              <a:t>RoundEnd</a:t>
            </a:r>
            <a:endParaRPr lang="en-US" altLang="ja-JP" sz="2000" dirty="0"/>
          </a:p>
          <a:p>
            <a:pPr>
              <a:lnSpc>
                <a:spcPct val="80000"/>
              </a:lnSpc>
            </a:pPr>
            <a:r>
              <a:rPr lang="en-US" altLang="ja-JP" sz="2000" dirty="0"/>
              <a:t>Sample : Ultra pure water (supplied by </a:t>
            </a:r>
            <a:r>
              <a:rPr lang="en-US" altLang="ja-JP" sz="2000" dirty="0" err="1"/>
              <a:t>Milli</a:t>
            </a:r>
            <a:r>
              <a:rPr lang="en-US" altLang="ja-JP" sz="2000" dirty="0"/>
              <a:t>-Q at KEK)</a:t>
            </a:r>
          </a:p>
          <a:p>
            <a:pPr>
              <a:lnSpc>
                <a:spcPct val="80000"/>
              </a:lnSpc>
            </a:pPr>
            <a:r>
              <a:rPr lang="en-US" altLang="ja-JP" sz="2000" dirty="0"/>
              <a:t>100 </a:t>
            </a:r>
            <a:r>
              <a:rPr lang="en-US" altLang="ja-JP" sz="2000" dirty="0" err="1"/>
              <a:t>pt</a:t>
            </a:r>
            <a:r>
              <a:rPr lang="en-US" altLang="ja-JP" sz="2000" dirty="0"/>
              <a:t> </a:t>
            </a:r>
            <a:r>
              <a:rPr lang="en-US" altLang="ja-JP" sz="2000" dirty="0" err="1"/>
              <a:t>meas</a:t>
            </a:r>
            <a:r>
              <a:rPr lang="en-US" altLang="ja-JP" sz="2000" dirty="0"/>
              <a:t> </a:t>
            </a:r>
            <a:r>
              <a:rPr lang="en-US" altLang="ja-JP" sz="2000" dirty="0">
                <a:solidFill>
                  <a:srgbClr val="FF0000"/>
                </a:solidFill>
              </a:rPr>
              <a:t>(20 times improvement!)</a:t>
            </a:r>
          </a:p>
        </p:txBody>
      </p:sp>
      <p:sp>
        <p:nvSpPr>
          <p:cNvPr id="7" name="テキスト ボックス 6"/>
          <p:cNvSpPr txBox="1"/>
          <p:nvPr/>
        </p:nvSpPr>
        <p:spPr>
          <a:xfrm>
            <a:off x="2618293" y="4878904"/>
            <a:ext cx="1432904" cy="461665"/>
          </a:xfrm>
          <a:prstGeom prst="rect">
            <a:avLst/>
          </a:prstGeom>
          <a:noFill/>
        </p:spPr>
        <p:txBody>
          <a:bodyPr wrap="none" rtlCol="0">
            <a:spAutoFit/>
          </a:bodyPr>
          <a:lstStyle/>
          <a:p>
            <a:r>
              <a:rPr lang="en-US" altLang="ja-JP" dirty="0"/>
              <a:t>1st  Ramp</a:t>
            </a:r>
          </a:p>
        </p:txBody>
      </p:sp>
      <p:sp>
        <p:nvSpPr>
          <p:cNvPr id="10" name="テキスト ボックス 9"/>
          <p:cNvSpPr txBox="1"/>
          <p:nvPr/>
        </p:nvSpPr>
        <p:spPr>
          <a:xfrm>
            <a:off x="7111646" y="4882060"/>
            <a:ext cx="1535396" cy="461665"/>
          </a:xfrm>
          <a:prstGeom prst="rect">
            <a:avLst/>
          </a:prstGeom>
          <a:noFill/>
        </p:spPr>
        <p:txBody>
          <a:bodyPr wrap="none" rtlCol="0">
            <a:spAutoFit/>
          </a:bodyPr>
          <a:lstStyle/>
          <a:p>
            <a:r>
              <a:rPr lang="en-US" altLang="ja-JP" dirty="0"/>
              <a:t>2nd  Ramp</a:t>
            </a:r>
          </a:p>
        </p:txBody>
      </p:sp>
      <p:sp>
        <p:nvSpPr>
          <p:cNvPr id="11" name="テキスト ボックス 10"/>
          <p:cNvSpPr txBox="1"/>
          <p:nvPr/>
        </p:nvSpPr>
        <p:spPr>
          <a:xfrm>
            <a:off x="968738" y="6130373"/>
            <a:ext cx="2163573" cy="461665"/>
          </a:xfrm>
          <a:prstGeom prst="rect">
            <a:avLst/>
          </a:prstGeom>
          <a:noFill/>
        </p:spPr>
        <p:txBody>
          <a:bodyPr wrap="none" rtlCol="0">
            <a:spAutoFit/>
          </a:bodyPr>
          <a:lstStyle/>
          <a:p>
            <a:r>
              <a:rPr kumimoji="1" lang="en-US" altLang="ja-JP" dirty="0"/>
              <a:t>sigma ~ 3.3 ppb </a:t>
            </a:r>
            <a:endParaRPr kumimoji="1" lang="ja-JP" altLang="en-US" dirty="0"/>
          </a:p>
        </p:txBody>
      </p:sp>
      <p:sp>
        <p:nvSpPr>
          <p:cNvPr id="12" name="テキスト ボックス 11"/>
          <p:cNvSpPr txBox="1"/>
          <p:nvPr/>
        </p:nvSpPr>
        <p:spPr>
          <a:xfrm>
            <a:off x="5679145" y="6099789"/>
            <a:ext cx="2317461" cy="461665"/>
          </a:xfrm>
          <a:prstGeom prst="rect">
            <a:avLst/>
          </a:prstGeom>
          <a:noFill/>
        </p:spPr>
        <p:txBody>
          <a:bodyPr wrap="none" rtlCol="0">
            <a:spAutoFit/>
          </a:bodyPr>
          <a:lstStyle/>
          <a:p>
            <a:r>
              <a:rPr kumimoji="1" lang="en-US" altLang="ja-JP" dirty="0"/>
              <a:t>sigma ~ 0.88 ppb </a:t>
            </a:r>
            <a:endParaRPr kumimoji="1" lang="ja-JP" altLang="en-US" dirty="0"/>
          </a:p>
        </p:txBody>
      </p:sp>
      <p:sp>
        <p:nvSpPr>
          <p:cNvPr id="3" name="日付プレースホルダー 2"/>
          <p:cNvSpPr>
            <a:spLocks noGrp="1"/>
          </p:cNvSpPr>
          <p:nvPr>
            <p:ph type="dt" sz="half" idx="10"/>
          </p:nvPr>
        </p:nvSpPr>
        <p:spPr/>
        <p:txBody>
          <a:bodyPr/>
          <a:lstStyle/>
          <a:p>
            <a:pPr>
              <a:defRPr/>
            </a:pPr>
            <a:fld id="{74A972FE-DBB9-483A-8146-3D342C652F62}" type="datetime1">
              <a:rPr lang="ja-JP" altLang="en-US" smtClean="0"/>
              <a:pPr>
                <a:defRPr/>
              </a:pPr>
              <a:t>2017/9/18</a:t>
            </a:fld>
            <a:endParaRPr lang="ja-JP" altLang="en-US"/>
          </a:p>
        </p:txBody>
      </p:sp>
      <p:sp>
        <p:nvSpPr>
          <p:cNvPr id="8" name="フッター プレースホルダー 7"/>
          <p:cNvSpPr>
            <a:spLocks noGrp="1"/>
          </p:cNvSpPr>
          <p:nvPr>
            <p:ph type="ftr" sz="quarter" idx="11"/>
          </p:nvPr>
        </p:nvSpPr>
        <p:spPr/>
        <p:txBody>
          <a:bodyPr/>
          <a:lstStyle/>
          <a:p>
            <a:pPr>
              <a:defRPr/>
            </a:pPr>
            <a:r>
              <a:rPr lang="en-US" altLang="zh-CN"/>
              <a:t>Informal Lecture</a:t>
            </a:r>
            <a:endParaRPr lang="ja-JP" altLang="en-US"/>
          </a:p>
        </p:txBody>
      </p:sp>
    </p:spTree>
    <p:extLst>
      <p:ext uri="{BB962C8B-B14F-4D97-AF65-F5344CB8AC3E}">
        <p14:creationId xmlns:p14="http://schemas.microsoft.com/office/powerpoint/2010/main" val="167339689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9" name="コンテンツ プレースホルダー 8"/>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0"/>
          </a:xfrm>
        </p:spPr>
      </p:pic>
      <p:sp>
        <p:nvSpPr>
          <p:cNvPr id="4" name="日付プレースホルダー 3"/>
          <p:cNvSpPr>
            <a:spLocks noGrp="1"/>
          </p:cNvSpPr>
          <p:nvPr>
            <p:ph type="dt" sz="half" idx="10"/>
          </p:nvPr>
        </p:nvSpPr>
        <p:spPr/>
        <p:txBody>
          <a:bodyPr/>
          <a:lstStyle/>
          <a:p>
            <a:pPr>
              <a:defRPr/>
            </a:pPr>
            <a:fld id="{A3218A20-B12A-4DEF-977B-EB30BE616327}" type="datetime1">
              <a:rPr lang="ja-JP" altLang="en-US" smtClean="0"/>
              <a:pPr>
                <a:defRPr/>
              </a:pPr>
              <a:t>2017/9/18</a:t>
            </a:fld>
            <a:endParaRPr lang="ja-JP" altLang="en-US"/>
          </a:p>
        </p:txBody>
      </p:sp>
      <p:sp>
        <p:nvSpPr>
          <p:cNvPr id="5" name="フッター プレースホルダー 4"/>
          <p:cNvSpPr>
            <a:spLocks noGrp="1"/>
          </p:cNvSpPr>
          <p:nvPr>
            <p:ph type="ftr" sz="quarter" idx="11"/>
          </p:nvPr>
        </p:nvSpPr>
        <p:spPr/>
        <p:txBody>
          <a:bodyPr/>
          <a:lstStyle/>
          <a:p>
            <a:pPr>
              <a:defRPr/>
            </a:pPr>
            <a:r>
              <a:rPr lang="en-US" altLang="zh-CN"/>
              <a:t>Informal Lecture</a:t>
            </a:r>
            <a:endParaRPr lang="ja-JP" altLang="en-US"/>
          </a:p>
        </p:txBody>
      </p:sp>
    </p:spTree>
    <p:extLst>
      <p:ext uri="{BB962C8B-B14F-4D97-AF65-F5344CB8AC3E}">
        <p14:creationId xmlns:p14="http://schemas.microsoft.com/office/powerpoint/2010/main" val="135820173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2011-12-23_18_27_16.jpg"/>
          <p:cNvPicPr>
            <a:picLocks noChangeAspect="1"/>
          </p:cNvPicPr>
          <p:nvPr/>
        </p:nvPicPr>
        <p:blipFill>
          <a:blip r:embed="rId2" cstate="print"/>
          <a:srcRect l="17821" t="21767" b="36608"/>
          <a:stretch>
            <a:fillRect/>
          </a:stretch>
        </p:blipFill>
        <p:spPr>
          <a:xfrm>
            <a:off x="714348" y="4474368"/>
            <a:ext cx="4741225" cy="1802310"/>
          </a:xfrm>
          <a:prstGeom prst="rect">
            <a:avLst/>
          </a:prstGeom>
        </p:spPr>
      </p:pic>
      <p:pic>
        <p:nvPicPr>
          <p:cNvPr id="6" name="Picture 3"/>
          <p:cNvPicPr>
            <a:picLocks noChangeAspect="1" noChangeArrowheads="1"/>
          </p:cNvPicPr>
          <p:nvPr/>
        </p:nvPicPr>
        <p:blipFill>
          <a:blip r:embed="rId3" cstate="print"/>
          <a:srcRect l="38364"/>
          <a:stretch>
            <a:fillRect/>
          </a:stretch>
        </p:blipFill>
        <p:spPr bwMode="auto">
          <a:xfrm>
            <a:off x="928662" y="1571632"/>
            <a:ext cx="3123209" cy="2857500"/>
          </a:xfrm>
          <a:prstGeom prst="rect">
            <a:avLst/>
          </a:prstGeom>
          <a:noFill/>
          <a:ln w="9525">
            <a:noFill/>
            <a:miter lim="800000"/>
            <a:headEnd/>
            <a:tailEnd/>
          </a:ln>
        </p:spPr>
      </p:pic>
      <p:sp>
        <p:nvSpPr>
          <p:cNvPr id="2" name="タイトル 1"/>
          <p:cNvSpPr>
            <a:spLocks noGrp="1"/>
          </p:cNvSpPr>
          <p:nvPr>
            <p:ph type="title"/>
          </p:nvPr>
        </p:nvSpPr>
        <p:spPr>
          <a:xfrm>
            <a:off x="1095023" y="571480"/>
            <a:ext cx="6965245" cy="1202485"/>
          </a:xfrm>
        </p:spPr>
        <p:txBody>
          <a:bodyPr/>
          <a:lstStyle/>
          <a:p>
            <a:r>
              <a:rPr kumimoji="1" lang="en-US" altLang="ja-JP" dirty="0"/>
              <a:t>RF</a:t>
            </a:r>
            <a:r>
              <a:rPr lang="ja-JP" altLang="en-US" dirty="0"/>
              <a:t> </a:t>
            </a:r>
            <a:r>
              <a:rPr lang="en-US" altLang="ja-JP" dirty="0"/>
              <a:t>cavity</a:t>
            </a:r>
            <a:endParaRPr kumimoji="1" lang="ja-JP" altLang="en-US" dirty="0"/>
          </a:p>
        </p:txBody>
      </p:sp>
      <p:pic>
        <p:nvPicPr>
          <p:cNvPr id="4" name="Picture 2"/>
          <p:cNvPicPr>
            <a:picLocks noChangeAspect="1" noChangeArrowheads="1"/>
          </p:cNvPicPr>
          <p:nvPr/>
        </p:nvPicPr>
        <p:blipFill>
          <a:blip r:embed="rId4" cstate="print"/>
          <a:stretch>
            <a:fillRect/>
          </a:stretch>
        </p:blipFill>
        <p:spPr bwMode="auto">
          <a:xfrm>
            <a:off x="3789243" y="1571612"/>
            <a:ext cx="4595310" cy="3217548"/>
          </a:xfrm>
          <a:prstGeom prst="rect">
            <a:avLst/>
          </a:prstGeom>
          <a:noFill/>
          <a:ln w="9525">
            <a:noFill/>
            <a:miter lim="800000"/>
            <a:headEnd/>
            <a:tailEnd/>
          </a:ln>
        </p:spPr>
      </p:pic>
      <p:sp>
        <p:nvSpPr>
          <p:cNvPr id="5" name="下矢印 4"/>
          <p:cNvSpPr/>
          <p:nvPr/>
        </p:nvSpPr>
        <p:spPr>
          <a:xfrm rot="2499312">
            <a:off x="3867731" y="4284578"/>
            <a:ext cx="857256" cy="571504"/>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dirty="0"/>
          </a:p>
        </p:txBody>
      </p:sp>
      <p:sp>
        <p:nvSpPr>
          <p:cNvPr id="7" name="下矢印 6"/>
          <p:cNvSpPr/>
          <p:nvPr/>
        </p:nvSpPr>
        <p:spPr>
          <a:xfrm rot="16200000">
            <a:off x="3625366" y="2786059"/>
            <a:ext cx="857256" cy="571504"/>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dirty="0"/>
          </a:p>
        </p:txBody>
      </p:sp>
      <p:sp>
        <p:nvSpPr>
          <p:cNvPr id="10" name="テキスト ボックス 9"/>
          <p:cNvSpPr txBox="1"/>
          <p:nvPr/>
        </p:nvSpPr>
        <p:spPr>
          <a:xfrm>
            <a:off x="1000100" y="3786190"/>
            <a:ext cx="1728294" cy="369332"/>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kumimoji="1" lang="en-US" altLang="ja-JP" dirty="0"/>
              <a:t>MWS</a:t>
            </a:r>
            <a:r>
              <a:rPr lang="ja-JP" altLang="en-US" dirty="0"/>
              <a:t> </a:t>
            </a:r>
            <a:r>
              <a:rPr lang="en-US" altLang="ja-JP" dirty="0"/>
              <a:t>simulation</a:t>
            </a:r>
            <a:endParaRPr kumimoji="1" lang="ja-JP" altLang="en-US" dirty="0"/>
          </a:p>
        </p:txBody>
      </p:sp>
      <p:sp>
        <p:nvSpPr>
          <p:cNvPr id="11" name="テキスト ボックス 10"/>
          <p:cNvSpPr txBox="1"/>
          <p:nvPr/>
        </p:nvSpPr>
        <p:spPr>
          <a:xfrm>
            <a:off x="5286380" y="3938590"/>
            <a:ext cx="931665" cy="369332"/>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n-US" altLang="ja-JP" dirty="0"/>
              <a:t>3D CAD</a:t>
            </a:r>
            <a:endParaRPr kumimoji="1" lang="ja-JP" altLang="en-US" dirty="0"/>
          </a:p>
        </p:txBody>
      </p:sp>
      <p:sp>
        <p:nvSpPr>
          <p:cNvPr id="12" name="テキスト ボックス 11"/>
          <p:cNvSpPr txBox="1"/>
          <p:nvPr/>
        </p:nvSpPr>
        <p:spPr>
          <a:xfrm>
            <a:off x="1357290" y="5774312"/>
            <a:ext cx="1177245" cy="369332"/>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n-US" altLang="ja-JP" dirty="0"/>
              <a:t>Test Cavity</a:t>
            </a:r>
            <a:endParaRPr kumimoji="1" lang="ja-JP" altLang="en-US" dirty="0"/>
          </a:p>
        </p:txBody>
      </p:sp>
      <p:sp>
        <p:nvSpPr>
          <p:cNvPr id="8" name="日付プレースホルダー 7"/>
          <p:cNvSpPr>
            <a:spLocks noGrp="1"/>
          </p:cNvSpPr>
          <p:nvPr>
            <p:ph type="dt" sz="half" idx="10"/>
          </p:nvPr>
        </p:nvSpPr>
        <p:spPr/>
        <p:txBody>
          <a:bodyPr/>
          <a:lstStyle/>
          <a:p>
            <a:fld id="{9AD68073-CBEB-4F88-A6D8-8D2C7B4CBAAD}" type="datetime1">
              <a:rPr kumimoji="1" lang="ja-JP" altLang="en-US" smtClean="0"/>
              <a:t>2017/9/17</a:t>
            </a:fld>
            <a:endParaRPr kumimoji="1" lang="ja-JP" altLang="en-US"/>
          </a:p>
        </p:txBody>
      </p:sp>
      <p:sp>
        <p:nvSpPr>
          <p:cNvPr id="9" name="フッター プレースホルダー 8"/>
          <p:cNvSpPr>
            <a:spLocks noGrp="1"/>
          </p:cNvSpPr>
          <p:nvPr>
            <p:ph type="ftr" sz="quarter" idx="11"/>
          </p:nvPr>
        </p:nvSpPr>
        <p:spPr/>
        <p:txBody>
          <a:bodyPr/>
          <a:lstStyle/>
          <a:p>
            <a:r>
              <a:rPr kumimoji="1" lang="en-US" altLang="ja-JP"/>
              <a:t>Seoul U. Seminer</a:t>
            </a:r>
            <a:endParaRPr kumimoji="1" lang="ja-JP" altLang="en-US"/>
          </a:p>
        </p:txBody>
      </p:sp>
    </p:spTree>
    <p:extLst>
      <p:ext uri="{BB962C8B-B14F-4D97-AF65-F5344CB8AC3E}">
        <p14:creationId xmlns:p14="http://schemas.microsoft.com/office/powerpoint/2010/main" val="382289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Q value (for HF)</a:t>
            </a:r>
            <a:endParaRPr kumimoji="1" lang="ja-JP" altLang="en-US" dirty="0"/>
          </a:p>
        </p:txBody>
      </p:sp>
      <p:pic>
        <p:nvPicPr>
          <p:cNvPr id="5" name="図 4"/>
          <p:cNvPicPr>
            <a:picLocks noChangeAspect="1"/>
          </p:cNvPicPr>
          <p:nvPr/>
        </p:nvPicPr>
        <p:blipFill>
          <a:blip r:embed="rId2" cstate="print"/>
          <a:stretch>
            <a:fillRect/>
          </a:stretch>
        </p:blipFill>
        <p:spPr>
          <a:xfrm>
            <a:off x="-175334" y="1417638"/>
            <a:ext cx="4747334" cy="3290255"/>
          </a:xfrm>
          <a:prstGeom prst="rect">
            <a:avLst/>
          </a:prstGeom>
        </p:spPr>
      </p:pic>
      <p:pic>
        <p:nvPicPr>
          <p:cNvPr id="4" name="図 3"/>
          <p:cNvPicPr>
            <a:picLocks noChangeAspect="1"/>
          </p:cNvPicPr>
          <p:nvPr/>
        </p:nvPicPr>
        <p:blipFill>
          <a:blip r:embed="rId3" cstate="print"/>
          <a:stretch>
            <a:fillRect/>
          </a:stretch>
        </p:blipFill>
        <p:spPr>
          <a:xfrm>
            <a:off x="4541243" y="1417638"/>
            <a:ext cx="4788024" cy="3290255"/>
          </a:xfrm>
          <a:prstGeom prst="rect">
            <a:avLst/>
          </a:prstGeom>
        </p:spPr>
      </p:pic>
      <p:pic>
        <p:nvPicPr>
          <p:cNvPr id="6" name="図 5"/>
          <p:cNvPicPr>
            <a:picLocks noChangeAspect="1"/>
          </p:cNvPicPr>
          <p:nvPr/>
        </p:nvPicPr>
        <p:blipFill>
          <a:blip r:embed="rId4" cstate="print"/>
          <a:stretch>
            <a:fillRect/>
          </a:stretch>
        </p:blipFill>
        <p:spPr>
          <a:xfrm>
            <a:off x="1294682" y="4896251"/>
            <a:ext cx="6554636" cy="1841953"/>
          </a:xfrm>
          <a:prstGeom prst="rect">
            <a:avLst/>
          </a:prstGeom>
        </p:spPr>
      </p:pic>
    </p:spTree>
    <p:extLst>
      <p:ext uri="{BB962C8B-B14F-4D97-AF65-F5344CB8AC3E}">
        <p14:creationId xmlns:p14="http://schemas.microsoft.com/office/powerpoint/2010/main" val="1669013305"/>
      </p:ext>
    </p:extLst>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タイトル 1"/>
          <p:cNvSpPr>
            <a:spLocks noGrp="1"/>
          </p:cNvSpPr>
          <p:nvPr>
            <p:ph type="title"/>
          </p:nvPr>
        </p:nvSpPr>
        <p:spPr>
          <a:xfrm>
            <a:off x="467544" y="28049"/>
            <a:ext cx="8229600" cy="520632"/>
          </a:xfrm>
        </p:spPr>
        <p:txBody>
          <a:bodyPr/>
          <a:lstStyle/>
          <a:p>
            <a:r>
              <a:rPr lang="en-US" altLang="ja-JP" dirty="0"/>
              <a:t>Systematic Error (Preliminary)</a:t>
            </a:r>
            <a:endParaRPr lang="ja-JP" altLang="en-US" dirty="0"/>
          </a:p>
        </p:txBody>
      </p:sp>
      <p:sp>
        <p:nvSpPr>
          <p:cNvPr id="3" name="日付プレースホルダー 2"/>
          <p:cNvSpPr>
            <a:spLocks noGrp="1"/>
          </p:cNvSpPr>
          <p:nvPr>
            <p:ph type="dt" sz="quarter" idx="10"/>
          </p:nvPr>
        </p:nvSpPr>
        <p:spPr/>
        <p:txBody>
          <a:bodyPr/>
          <a:lstStyle/>
          <a:p>
            <a:pPr>
              <a:defRPr/>
            </a:pPr>
            <a:fld id="{2D111AC9-0CF9-40E3-8B4C-B0000D52BC7D}" type="datetime1">
              <a:rPr lang="ja-JP" altLang="en-US" smtClean="0"/>
              <a:t>2017/9/17</a:t>
            </a:fld>
            <a:endParaRPr lang="ja-JP" altLang="en-US"/>
          </a:p>
        </p:txBody>
      </p:sp>
      <p:sp>
        <p:nvSpPr>
          <p:cNvPr id="4" name="フッター プレースホルダー 3"/>
          <p:cNvSpPr>
            <a:spLocks noGrp="1"/>
          </p:cNvSpPr>
          <p:nvPr>
            <p:ph type="ftr" sz="quarter" idx="11"/>
          </p:nvPr>
        </p:nvSpPr>
        <p:spPr/>
        <p:txBody>
          <a:bodyPr/>
          <a:lstStyle/>
          <a:p>
            <a:pPr>
              <a:defRPr/>
            </a:pPr>
            <a:r>
              <a:rPr lang="en-US" altLang="ja-JP"/>
              <a:t>Seoul U. Seminer</a:t>
            </a:r>
            <a:endParaRPr lang="ja-JP" altLang="en-US" dirty="0"/>
          </a:p>
        </p:txBody>
      </p:sp>
      <p:graphicFrame>
        <p:nvGraphicFramePr>
          <p:cNvPr id="6" name="表 5"/>
          <p:cNvGraphicFramePr>
            <a:graphicFrameLocks noGrp="1"/>
          </p:cNvGraphicFramePr>
          <p:nvPr>
            <p:extLst>
              <p:ext uri="{D42A27DB-BD31-4B8C-83A1-F6EECF244321}">
                <p14:modId xmlns:p14="http://schemas.microsoft.com/office/powerpoint/2010/main" val="2670806198"/>
              </p:ext>
            </p:extLst>
          </p:nvPr>
        </p:nvGraphicFramePr>
        <p:xfrm>
          <a:off x="297867" y="574924"/>
          <a:ext cx="8568953" cy="5088356"/>
        </p:xfrm>
        <a:graphic>
          <a:graphicData uri="http://schemas.openxmlformats.org/drawingml/2006/table">
            <a:tbl>
              <a:tblPr firstRow="1" firstCol="1" bandRow="1"/>
              <a:tblGrid>
                <a:gridCol w="2485206">
                  <a:extLst>
                    <a:ext uri="{9D8B030D-6E8A-4147-A177-3AD203B41FA5}">
                      <a16:colId xmlns:a16="http://schemas.microsoft.com/office/drawing/2014/main" val="20000"/>
                    </a:ext>
                  </a:extLst>
                </a:gridCol>
                <a:gridCol w="1331218">
                  <a:extLst>
                    <a:ext uri="{9D8B030D-6E8A-4147-A177-3AD203B41FA5}">
                      <a16:colId xmlns:a16="http://schemas.microsoft.com/office/drawing/2014/main" val="20001"/>
                    </a:ext>
                  </a:extLst>
                </a:gridCol>
                <a:gridCol w="936104">
                  <a:extLst>
                    <a:ext uri="{9D8B030D-6E8A-4147-A177-3AD203B41FA5}">
                      <a16:colId xmlns:a16="http://schemas.microsoft.com/office/drawing/2014/main" val="20002"/>
                    </a:ext>
                  </a:extLst>
                </a:gridCol>
                <a:gridCol w="1152128">
                  <a:extLst>
                    <a:ext uri="{9D8B030D-6E8A-4147-A177-3AD203B41FA5}">
                      <a16:colId xmlns:a16="http://schemas.microsoft.com/office/drawing/2014/main" val="20003"/>
                    </a:ext>
                  </a:extLst>
                </a:gridCol>
                <a:gridCol w="1008112">
                  <a:extLst>
                    <a:ext uri="{9D8B030D-6E8A-4147-A177-3AD203B41FA5}">
                      <a16:colId xmlns:a16="http://schemas.microsoft.com/office/drawing/2014/main" val="20004"/>
                    </a:ext>
                  </a:extLst>
                </a:gridCol>
                <a:gridCol w="1656185">
                  <a:extLst>
                    <a:ext uri="{9D8B030D-6E8A-4147-A177-3AD203B41FA5}">
                      <a16:colId xmlns:a16="http://schemas.microsoft.com/office/drawing/2014/main" val="20005"/>
                    </a:ext>
                  </a:extLst>
                </a:gridCol>
              </a:tblGrid>
              <a:tr h="549820">
                <a:tc>
                  <a:txBody>
                    <a:bodyPr/>
                    <a:lstStyle/>
                    <a:p>
                      <a:pPr algn="just">
                        <a:spcAft>
                          <a:spcPts val="0"/>
                        </a:spcAft>
                      </a:pPr>
                      <a:r>
                        <a:rPr lang="en-US" sz="900" kern="100" dirty="0">
                          <a:effectLst/>
                          <a:latin typeface="Century"/>
                          <a:ea typeface="ＭＳ 明朝"/>
                          <a:cs typeface="Times New Roman"/>
                        </a:rPr>
                        <a:t> </a:t>
                      </a:r>
                      <a:endParaRPr lang="ja-JP" sz="1050" kern="100" dirty="0">
                        <a:effectLst/>
                        <a:latin typeface="Century"/>
                        <a:ea typeface="ＭＳ 明朝"/>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algn="just">
                        <a:spcAft>
                          <a:spcPts val="0"/>
                        </a:spcAft>
                      </a:pPr>
                      <a:r>
                        <a:rPr lang="en-US" altLang="ja-JP" sz="2000" kern="100" dirty="0">
                          <a:effectLst/>
                          <a:latin typeface="Century"/>
                          <a:ea typeface="ＭＳ 明朝"/>
                          <a:cs typeface="Times New Roman"/>
                        </a:rPr>
                        <a:t>Accuracy</a:t>
                      </a:r>
                      <a:endParaRPr lang="ja-JP" sz="2000" kern="100" dirty="0">
                        <a:effectLst/>
                        <a:latin typeface="Century"/>
                        <a:ea typeface="ＭＳ 明朝"/>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algn="just">
                        <a:spcAft>
                          <a:spcPts val="0"/>
                        </a:spcAft>
                      </a:pPr>
                      <a:r>
                        <a:rPr lang="en-US" altLang="ja-JP" sz="2000" kern="100" dirty="0">
                          <a:effectLst/>
                          <a:latin typeface="Century"/>
                          <a:ea typeface="ＭＳ 明朝"/>
                          <a:cs typeface="Times New Roman"/>
                        </a:rPr>
                        <a:t>ν</a:t>
                      </a:r>
                      <a:r>
                        <a:rPr lang="en-US" sz="2000" kern="100" dirty="0">
                          <a:effectLst/>
                          <a:latin typeface="Century"/>
                          <a:ea typeface="ＭＳ 明朝"/>
                          <a:cs typeface="Times New Roman"/>
                        </a:rPr>
                        <a:t>12</a:t>
                      </a:r>
                    </a:p>
                    <a:p>
                      <a:pPr algn="just">
                        <a:spcAft>
                          <a:spcPts val="0"/>
                        </a:spcAft>
                      </a:pPr>
                      <a:r>
                        <a:rPr lang="en-US" sz="2000" kern="100" dirty="0">
                          <a:effectLst/>
                          <a:latin typeface="Century"/>
                          <a:ea typeface="ＭＳ 明朝"/>
                          <a:cs typeface="Times New Roman"/>
                        </a:rPr>
                        <a:t>ν34</a:t>
                      </a:r>
                      <a:endParaRPr lang="ja-JP" sz="2000" kern="100" dirty="0">
                        <a:effectLst/>
                        <a:latin typeface="Century"/>
                        <a:ea typeface="ＭＳ 明朝"/>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algn="just">
                        <a:spcAft>
                          <a:spcPts val="0"/>
                        </a:spcAft>
                      </a:pPr>
                      <a:r>
                        <a:rPr lang="en-US" sz="2000" kern="100" dirty="0">
                          <a:effectLst/>
                          <a:latin typeface="Century"/>
                          <a:ea typeface="ＭＳ 明朝"/>
                          <a:cs typeface="Times New Roman"/>
                        </a:rPr>
                        <a:t>HFS</a:t>
                      </a:r>
                      <a:endParaRPr lang="ja-JP" sz="2000" kern="100" dirty="0">
                        <a:effectLst/>
                        <a:latin typeface="Century"/>
                        <a:ea typeface="ＭＳ 明朝"/>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algn="just">
                        <a:spcAft>
                          <a:spcPts val="0"/>
                        </a:spcAft>
                      </a:pPr>
                      <a:r>
                        <a:rPr lang="en-US" sz="2000" i="1" kern="100" dirty="0">
                          <a:effectLst/>
                          <a:latin typeface="Symbol"/>
                          <a:ea typeface="ＭＳ 明朝"/>
                          <a:cs typeface="Times New Roman"/>
                        </a:rPr>
                        <a:t>m</a:t>
                      </a:r>
                      <a:r>
                        <a:rPr lang="en-US" sz="2000" i="1" kern="100" baseline="-25000" dirty="0">
                          <a:effectLst/>
                          <a:latin typeface="Symbol"/>
                          <a:ea typeface="ＭＳ 明朝"/>
                          <a:cs typeface="Times New Roman"/>
                        </a:rPr>
                        <a:t>m</a:t>
                      </a:r>
                      <a:r>
                        <a:rPr lang="en-US" sz="2000" i="1" kern="100" dirty="0">
                          <a:effectLst/>
                          <a:latin typeface="Century"/>
                          <a:ea typeface="ＭＳ 明朝"/>
                          <a:cs typeface="Times New Roman"/>
                        </a:rPr>
                        <a:t>/</a:t>
                      </a:r>
                      <a:r>
                        <a:rPr lang="en-US" sz="2000" i="1" kern="100" dirty="0" err="1">
                          <a:effectLst/>
                          <a:latin typeface="Symbol"/>
                          <a:ea typeface="ＭＳ 明朝"/>
                          <a:cs typeface="Times New Roman"/>
                        </a:rPr>
                        <a:t>m</a:t>
                      </a:r>
                      <a:r>
                        <a:rPr lang="en-US" sz="2000" i="1" kern="100" baseline="-25000" dirty="0" err="1">
                          <a:effectLst/>
                          <a:latin typeface="Century"/>
                          <a:ea typeface="ＭＳ 明朝"/>
                          <a:cs typeface="Times New Roman"/>
                        </a:rPr>
                        <a:t>p</a:t>
                      </a:r>
                      <a:endParaRPr lang="ja-JP" sz="2000" kern="100" dirty="0">
                        <a:effectLst/>
                        <a:latin typeface="Century"/>
                        <a:ea typeface="ＭＳ 明朝"/>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algn="just">
                        <a:spcAft>
                          <a:spcPts val="0"/>
                        </a:spcAft>
                      </a:pPr>
                      <a:endParaRPr lang="ja-JP" sz="2000" kern="100" dirty="0">
                        <a:effectLst/>
                        <a:latin typeface="Century"/>
                        <a:ea typeface="ＭＳ 明朝"/>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80582">
                <a:tc>
                  <a:txBody>
                    <a:bodyPr/>
                    <a:lstStyle/>
                    <a:p>
                      <a:pPr algn="just">
                        <a:spcAft>
                          <a:spcPts val="0"/>
                        </a:spcAft>
                      </a:pPr>
                      <a:r>
                        <a:rPr lang="en-US" altLang="ja-JP" sz="2000" kern="100" dirty="0">
                          <a:effectLst/>
                          <a:latin typeface="Century"/>
                          <a:ea typeface="ＭＳ 明朝"/>
                          <a:cs typeface="Times New Roman"/>
                        </a:rPr>
                        <a:t>Magnetic</a:t>
                      </a:r>
                      <a:r>
                        <a:rPr lang="en-US" altLang="ja-JP" sz="2000" kern="100" baseline="0" dirty="0">
                          <a:effectLst/>
                          <a:latin typeface="Century"/>
                          <a:ea typeface="ＭＳ 明朝"/>
                          <a:cs typeface="Times New Roman"/>
                        </a:rPr>
                        <a:t> Field</a:t>
                      </a:r>
                      <a:r>
                        <a:rPr lang="en-US" altLang="ja-JP" sz="2000" kern="100" baseline="0" dirty="0">
                          <a:solidFill>
                            <a:srgbClr val="FF0000"/>
                          </a:solidFill>
                          <a:effectLst/>
                          <a:latin typeface="Century"/>
                          <a:ea typeface="ＭＳ 明朝"/>
                          <a:cs typeface="Times New Roman"/>
                        </a:rPr>
                        <a:t>*</a:t>
                      </a:r>
                      <a:endParaRPr lang="ja-JP" sz="2000" kern="100" dirty="0">
                        <a:solidFill>
                          <a:srgbClr val="FF0000"/>
                        </a:solidFill>
                        <a:effectLst/>
                        <a:latin typeface="Century"/>
                        <a:ea typeface="ＭＳ 明朝"/>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000" kern="100" dirty="0">
                          <a:effectLst/>
                          <a:latin typeface="Century"/>
                          <a:ea typeface="ＭＳ 明朝"/>
                          <a:cs typeface="Times New Roman"/>
                        </a:rPr>
                        <a:t>30 ppb</a:t>
                      </a:r>
                      <a:endParaRPr lang="ja-JP" sz="2000" kern="100" dirty="0">
                        <a:effectLst/>
                        <a:latin typeface="Century"/>
                        <a:ea typeface="ＭＳ 明朝"/>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000" kern="100" dirty="0">
                          <a:effectLst/>
                          <a:latin typeface="Century"/>
                          <a:ea typeface="ＭＳ 明朝"/>
                          <a:cs typeface="Times New Roman"/>
                        </a:rPr>
                        <a:t> </a:t>
                      </a:r>
                      <a:endParaRPr lang="ja-JP" sz="2000" kern="100" dirty="0">
                        <a:effectLst/>
                        <a:latin typeface="Century"/>
                        <a:ea typeface="ＭＳ 明朝"/>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000" kern="100" dirty="0">
                          <a:effectLst/>
                          <a:latin typeface="Century"/>
                          <a:ea typeface="ＭＳ 明朝"/>
                          <a:cs typeface="Times New Roman"/>
                        </a:rPr>
                        <a:t>0.0 ppb</a:t>
                      </a:r>
                      <a:endParaRPr lang="ja-JP" sz="2000" kern="100" dirty="0">
                        <a:effectLst/>
                        <a:latin typeface="Century"/>
                        <a:ea typeface="ＭＳ 明朝"/>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000" kern="100" baseline="0" dirty="0">
                          <a:solidFill>
                            <a:schemeClr val="tx1"/>
                          </a:solidFill>
                          <a:effectLst/>
                          <a:latin typeface="Century"/>
                          <a:ea typeface="ＭＳ 明朝"/>
                          <a:cs typeface="Times New Roman"/>
                        </a:rPr>
                        <a:t>15 ppb</a:t>
                      </a:r>
                      <a:endParaRPr lang="ja-JP" sz="2000" kern="100" baseline="0" dirty="0">
                        <a:solidFill>
                          <a:schemeClr val="tx1"/>
                        </a:solidFill>
                        <a:effectLst/>
                        <a:latin typeface="Century"/>
                        <a:ea typeface="ＭＳ 明朝"/>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000" kern="100" dirty="0">
                          <a:effectLst/>
                          <a:latin typeface="Century"/>
                          <a:ea typeface="ＭＳ 明朝"/>
                          <a:cs typeface="Times New Roman"/>
                        </a:rPr>
                        <a:t> </a:t>
                      </a:r>
                      <a:endParaRPr lang="ja-JP" sz="2000" kern="100" dirty="0">
                        <a:effectLst/>
                        <a:latin typeface="Century"/>
                        <a:ea typeface="ＭＳ 明朝"/>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80582">
                <a:tc>
                  <a:txBody>
                    <a:bodyPr/>
                    <a:lstStyle/>
                    <a:p>
                      <a:pPr algn="just">
                        <a:spcAft>
                          <a:spcPts val="0"/>
                        </a:spcAft>
                      </a:pPr>
                      <a:r>
                        <a:rPr lang="en-US" altLang="ja-JP" sz="2000" kern="100" dirty="0">
                          <a:effectLst/>
                          <a:latin typeface="Century"/>
                          <a:ea typeface="ＭＳ 明朝"/>
                          <a:cs typeface="Times New Roman"/>
                        </a:rPr>
                        <a:t>RF</a:t>
                      </a:r>
                      <a:r>
                        <a:rPr lang="en-US" altLang="ja-JP" sz="2000" kern="100" baseline="0" dirty="0">
                          <a:effectLst/>
                          <a:latin typeface="Century"/>
                          <a:ea typeface="ＭＳ 明朝"/>
                          <a:cs typeface="Times New Roman"/>
                        </a:rPr>
                        <a:t> power</a:t>
                      </a:r>
                      <a:endParaRPr lang="ja-JP" sz="2000" kern="100" dirty="0">
                        <a:effectLst/>
                        <a:latin typeface="Century"/>
                        <a:ea typeface="ＭＳ 明朝"/>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000" kern="100" dirty="0">
                          <a:effectLst/>
                          <a:latin typeface="Century"/>
                          <a:ea typeface="ＭＳ 明朝"/>
                          <a:cs typeface="Times New Roman"/>
                        </a:rPr>
                        <a:t>0.2%</a:t>
                      </a:r>
                      <a:endParaRPr lang="ja-JP" sz="2000" kern="100" dirty="0">
                        <a:effectLst/>
                        <a:latin typeface="Century"/>
                        <a:ea typeface="ＭＳ 明朝"/>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000" kern="100" dirty="0">
                          <a:effectLst/>
                          <a:latin typeface="Century"/>
                          <a:ea typeface="ＭＳ 明朝"/>
                          <a:cs typeface="Times New Roman"/>
                        </a:rPr>
                        <a:t>  4Hz</a:t>
                      </a:r>
                      <a:endParaRPr lang="ja-JP" sz="2000" kern="100" dirty="0">
                        <a:effectLst/>
                        <a:latin typeface="Century"/>
                        <a:ea typeface="ＭＳ 明朝"/>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000" kern="100" dirty="0">
                          <a:solidFill>
                            <a:schemeClr val="tx1"/>
                          </a:solidFill>
                          <a:effectLst/>
                          <a:latin typeface="Century"/>
                          <a:ea typeface="ＭＳ 明朝"/>
                          <a:cs typeface="Times New Roman"/>
                        </a:rPr>
                        <a:t>0.8 ppb</a:t>
                      </a:r>
                      <a:endParaRPr lang="ja-JP" sz="2000" kern="100" dirty="0">
                        <a:solidFill>
                          <a:schemeClr val="tx1"/>
                        </a:solidFill>
                        <a:effectLst/>
                        <a:latin typeface="Century"/>
                        <a:ea typeface="ＭＳ 明朝"/>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000" kern="100" dirty="0">
                          <a:solidFill>
                            <a:srgbClr val="FF0000"/>
                          </a:solidFill>
                          <a:effectLst/>
                          <a:latin typeface="Century"/>
                          <a:ea typeface="ＭＳ 明朝"/>
                          <a:cs typeface="Times New Roman"/>
                        </a:rPr>
                        <a:t> </a:t>
                      </a:r>
                      <a:r>
                        <a:rPr lang="en-US" sz="2000" kern="100" dirty="0">
                          <a:solidFill>
                            <a:schemeClr val="tx1"/>
                          </a:solidFill>
                          <a:effectLst/>
                          <a:latin typeface="Century"/>
                          <a:ea typeface="ＭＳ 明朝"/>
                          <a:cs typeface="Times New Roman"/>
                        </a:rPr>
                        <a:t>8 ppb</a:t>
                      </a:r>
                      <a:endParaRPr lang="ja-JP" sz="2000" kern="100" dirty="0">
                        <a:solidFill>
                          <a:schemeClr val="tx1"/>
                        </a:solidFill>
                        <a:effectLst/>
                        <a:latin typeface="Century"/>
                        <a:ea typeface="ＭＳ 明朝"/>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000" kern="100">
                          <a:effectLst/>
                          <a:latin typeface="Century"/>
                          <a:ea typeface="ＭＳ 明朝"/>
                          <a:cs typeface="Times New Roman"/>
                        </a:rPr>
                        <a:t> </a:t>
                      </a:r>
                      <a:endParaRPr lang="ja-JP" sz="2000" kern="100">
                        <a:effectLst/>
                        <a:latin typeface="Century"/>
                        <a:ea typeface="ＭＳ 明朝"/>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80582">
                <a:tc>
                  <a:txBody>
                    <a:bodyPr/>
                    <a:lstStyle/>
                    <a:p>
                      <a:pPr algn="just">
                        <a:spcAft>
                          <a:spcPts val="0"/>
                        </a:spcAft>
                      </a:pPr>
                      <a:r>
                        <a:rPr lang="en-US" altLang="ja-JP" sz="2000" kern="100" dirty="0">
                          <a:effectLst/>
                          <a:latin typeface="Century"/>
                          <a:ea typeface="ＭＳ 明朝"/>
                          <a:cs typeface="Times New Roman"/>
                        </a:rPr>
                        <a:t>Kr</a:t>
                      </a:r>
                      <a:r>
                        <a:rPr lang="en-US" altLang="ja-JP" sz="2000" kern="100" baseline="0" dirty="0">
                          <a:effectLst/>
                          <a:latin typeface="Century"/>
                          <a:ea typeface="ＭＳ 明朝"/>
                          <a:cs typeface="Times New Roman"/>
                        </a:rPr>
                        <a:t> gas temp.</a:t>
                      </a:r>
                      <a:endParaRPr lang="ja-JP" sz="2000" kern="100" dirty="0">
                        <a:effectLst/>
                        <a:latin typeface="Century"/>
                        <a:ea typeface="ＭＳ 明朝"/>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000" kern="100" dirty="0">
                          <a:effectLst/>
                          <a:latin typeface="Century"/>
                          <a:ea typeface="ＭＳ 明朝"/>
                          <a:cs typeface="Times New Roman"/>
                        </a:rPr>
                        <a:t>0.2 K</a:t>
                      </a:r>
                      <a:endParaRPr lang="ja-JP" sz="2000" kern="100" dirty="0">
                        <a:effectLst/>
                        <a:latin typeface="Century"/>
                        <a:ea typeface="ＭＳ 明朝"/>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000" kern="100" dirty="0">
                          <a:effectLst/>
                          <a:latin typeface="Century"/>
                          <a:ea typeface="ＭＳ 明朝"/>
                          <a:cs typeface="Times New Roman"/>
                        </a:rPr>
                        <a:t>&lt; 2Hz</a:t>
                      </a:r>
                      <a:endParaRPr lang="ja-JP" sz="2000" kern="100" dirty="0">
                        <a:effectLst/>
                        <a:latin typeface="Century"/>
                        <a:ea typeface="ＭＳ 明朝"/>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000" kern="100" dirty="0">
                          <a:effectLst/>
                          <a:latin typeface="Century"/>
                          <a:ea typeface="ＭＳ 明朝"/>
                          <a:cs typeface="Times New Roman"/>
                        </a:rPr>
                        <a:t>0.4 ppb</a:t>
                      </a:r>
                      <a:endParaRPr lang="ja-JP" sz="2000" kern="100" dirty="0">
                        <a:effectLst/>
                        <a:latin typeface="Century"/>
                        <a:ea typeface="ＭＳ 明朝"/>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000" kern="100" dirty="0">
                          <a:effectLst/>
                          <a:latin typeface="Century"/>
                          <a:ea typeface="ＭＳ 明朝"/>
                          <a:cs typeface="Times New Roman"/>
                        </a:rPr>
                        <a:t> 4 ppb</a:t>
                      </a:r>
                      <a:endParaRPr lang="ja-JP" sz="2000" kern="100" dirty="0">
                        <a:effectLst/>
                        <a:latin typeface="Century"/>
                        <a:ea typeface="ＭＳ 明朝"/>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000" kern="100" dirty="0">
                          <a:effectLst/>
                          <a:latin typeface="Century"/>
                          <a:ea typeface="ＭＳ 明朝"/>
                          <a:cs typeface="Times New Roman"/>
                        </a:rPr>
                        <a:t> </a:t>
                      </a:r>
                      <a:endParaRPr lang="ja-JP" sz="2000" kern="100" dirty="0">
                        <a:effectLst/>
                        <a:latin typeface="Century"/>
                        <a:ea typeface="ＭＳ 明朝"/>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80582">
                <a:tc>
                  <a:txBody>
                    <a:bodyPr/>
                    <a:lstStyle/>
                    <a:p>
                      <a:pPr algn="just">
                        <a:spcAft>
                          <a:spcPts val="0"/>
                        </a:spcAft>
                      </a:pPr>
                      <a:r>
                        <a:rPr lang="en-US" altLang="ja-JP" sz="2000" kern="100" dirty="0">
                          <a:effectLst/>
                          <a:latin typeface="Century"/>
                          <a:ea typeface="ＭＳ 明朝"/>
                          <a:cs typeface="Times New Roman"/>
                        </a:rPr>
                        <a:t>Kr</a:t>
                      </a:r>
                      <a:r>
                        <a:rPr lang="en-US" altLang="ja-JP" sz="2000" kern="100" baseline="0" dirty="0">
                          <a:effectLst/>
                          <a:latin typeface="Century"/>
                          <a:ea typeface="ＭＳ 明朝"/>
                          <a:cs typeface="Times New Roman"/>
                        </a:rPr>
                        <a:t> gas pressure</a:t>
                      </a:r>
                      <a:endParaRPr lang="ja-JP" sz="2000" kern="100" dirty="0">
                        <a:effectLst/>
                        <a:latin typeface="Century"/>
                        <a:ea typeface="ＭＳ 明朝"/>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000" kern="100" dirty="0">
                          <a:effectLst/>
                          <a:latin typeface="Century"/>
                          <a:ea typeface="ＭＳ 明朝"/>
                          <a:cs typeface="Times New Roman"/>
                        </a:rPr>
                        <a:t>0.01 </a:t>
                      </a:r>
                      <a:r>
                        <a:rPr lang="en-US" sz="2000" kern="100" dirty="0" err="1">
                          <a:effectLst/>
                          <a:latin typeface="Century"/>
                          <a:ea typeface="ＭＳ 明朝"/>
                          <a:cs typeface="Times New Roman"/>
                        </a:rPr>
                        <a:t>hPa</a:t>
                      </a:r>
                      <a:endParaRPr lang="ja-JP" sz="2000" kern="100" dirty="0">
                        <a:effectLst/>
                        <a:latin typeface="Century"/>
                        <a:ea typeface="ＭＳ 明朝"/>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000" kern="100">
                          <a:effectLst/>
                          <a:latin typeface="Century"/>
                          <a:ea typeface="ＭＳ 明朝"/>
                          <a:cs typeface="Times New Roman"/>
                        </a:rPr>
                        <a:t>  1Hz</a:t>
                      </a:r>
                      <a:endParaRPr lang="ja-JP" sz="2000" kern="100">
                        <a:effectLst/>
                        <a:latin typeface="Century"/>
                        <a:ea typeface="ＭＳ 明朝"/>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000" kern="100" dirty="0">
                          <a:solidFill>
                            <a:schemeClr val="tx1"/>
                          </a:solidFill>
                          <a:effectLst/>
                          <a:latin typeface="Century"/>
                          <a:ea typeface="ＭＳ 明朝"/>
                          <a:cs typeface="Times New Roman"/>
                        </a:rPr>
                        <a:t>0.2 ppb</a:t>
                      </a:r>
                      <a:endParaRPr lang="ja-JP" sz="2000" kern="100" dirty="0">
                        <a:solidFill>
                          <a:schemeClr val="tx1"/>
                        </a:solidFill>
                        <a:effectLst/>
                        <a:latin typeface="Century"/>
                        <a:ea typeface="ＭＳ 明朝"/>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000" kern="100" dirty="0">
                          <a:solidFill>
                            <a:schemeClr val="tx1"/>
                          </a:solidFill>
                          <a:effectLst/>
                          <a:latin typeface="Century"/>
                          <a:ea typeface="ＭＳ 明朝"/>
                          <a:cs typeface="Times New Roman"/>
                        </a:rPr>
                        <a:t> 0 ppb</a:t>
                      </a:r>
                      <a:endParaRPr lang="ja-JP" sz="2000" kern="100" dirty="0">
                        <a:solidFill>
                          <a:schemeClr val="tx1"/>
                        </a:solidFill>
                        <a:effectLst/>
                        <a:latin typeface="Century"/>
                        <a:ea typeface="ＭＳ 明朝"/>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endParaRPr lang="ja-JP" sz="2000" kern="100" dirty="0">
                        <a:effectLst/>
                        <a:latin typeface="Century"/>
                        <a:ea typeface="ＭＳ 明朝"/>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56336">
                <a:tc>
                  <a:txBody>
                    <a:bodyPr/>
                    <a:lstStyle/>
                    <a:p>
                      <a:pPr algn="just">
                        <a:spcAft>
                          <a:spcPts val="0"/>
                        </a:spcAft>
                      </a:pPr>
                      <a:r>
                        <a:rPr lang="en-US" altLang="ja-JP" sz="2000" kern="100" dirty="0">
                          <a:effectLst/>
                          <a:latin typeface="Century"/>
                          <a:ea typeface="ＭＳ 明朝"/>
                          <a:cs typeface="Times New Roman"/>
                        </a:rPr>
                        <a:t>H</a:t>
                      </a:r>
                      <a:r>
                        <a:rPr lang="en-US" altLang="ja-JP" sz="2000" kern="100" baseline="0" dirty="0">
                          <a:effectLst/>
                          <a:latin typeface="Century"/>
                          <a:ea typeface="ＭＳ 明朝"/>
                          <a:cs typeface="Times New Roman"/>
                        </a:rPr>
                        <a:t> impurity</a:t>
                      </a:r>
                      <a:endParaRPr lang="ja-JP" sz="2000" kern="100" dirty="0">
                        <a:effectLst/>
                        <a:latin typeface="Century"/>
                        <a:ea typeface="ＭＳ 明朝"/>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000" kern="100" dirty="0">
                          <a:effectLst/>
                          <a:latin typeface="Century"/>
                          <a:ea typeface="ＭＳ 明朝"/>
                          <a:cs typeface="Times New Roman"/>
                        </a:rPr>
                        <a:t>&lt;50 ppm</a:t>
                      </a:r>
                      <a:endParaRPr lang="ja-JP" sz="2000" kern="100" dirty="0">
                        <a:effectLst/>
                        <a:latin typeface="Century"/>
                        <a:ea typeface="ＭＳ 明朝"/>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000" kern="100">
                          <a:effectLst/>
                          <a:latin typeface="Century"/>
                          <a:ea typeface="ＭＳ 明朝"/>
                          <a:cs typeface="Times New Roman"/>
                        </a:rPr>
                        <a:t>  1Hz</a:t>
                      </a:r>
                      <a:endParaRPr lang="ja-JP" sz="2000" kern="100">
                        <a:effectLst/>
                        <a:latin typeface="Century"/>
                        <a:ea typeface="ＭＳ 明朝"/>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000" kern="100" dirty="0">
                          <a:solidFill>
                            <a:schemeClr val="tx1"/>
                          </a:solidFill>
                          <a:effectLst/>
                          <a:latin typeface="Century"/>
                          <a:ea typeface="ＭＳ 明朝"/>
                          <a:cs typeface="Times New Roman"/>
                        </a:rPr>
                        <a:t>0.5 ppb</a:t>
                      </a:r>
                      <a:endParaRPr lang="ja-JP" sz="2000" kern="100" dirty="0">
                        <a:solidFill>
                          <a:schemeClr val="tx1"/>
                        </a:solidFill>
                        <a:effectLst/>
                        <a:latin typeface="Century"/>
                        <a:ea typeface="ＭＳ 明朝"/>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000" kern="100" dirty="0">
                          <a:solidFill>
                            <a:schemeClr val="tx1"/>
                          </a:solidFill>
                          <a:effectLst/>
                          <a:latin typeface="Century"/>
                          <a:ea typeface="ＭＳ 明朝"/>
                          <a:cs typeface="Times New Roman"/>
                        </a:rPr>
                        <a:t> 0 ppb</a:t>
                      </a:r>
                      <a:endParaRPr lang="ja-JP" sz="2000" kern="100" dirty="0">
                        <a:solidFill>
                          <a:schemeClr val="tx1"/>
                        </a:solidFill>
                        <a:effectLst/>
                        <a:latin typeface="Century"/>
                        <a:ea typeface="ＭＳ 明朝"/>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endParaRPr lang="ja-JP" sz="2000" kern="100" dirty="0">
                        <a:effectLst/>
                        <a:latin typeface="Century"/>
                        <a:ea typeface="ＭＳ 明朝"/>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561164">
                <a:tc>
                  <a:txBody>
                    <a:bodyPr/>
                    <a:lstStyle/>
                    <a:p>
                      <a:pPr algn="just">
                        <a:spcAft>
                          <a:spcPts val="0"/>
                        </a:spcAft>
                      </a:pPr>
                      <a:r>
                        <a:rPr lang="en-US" altLang="ja-JP" sz="2000" kern="100" baseline="0" dirty="0">
                          <a:effectLst/>
                          <a:latin typeface="Century"/>
                          <a:ea typeface="ＭＳ 明朝"/>
                          <a:cs typeface="Times New Roman"/>
                        </a:rPr>
                        <a:t>Quadratic pressure</a:t>
                      </a:r>
                    </a:p>
                    <a:p>
                      <a:pPr algn="just">
                        <a:spcAft>
                          <a:spcPts val="0"/>
                        </a:spcAft>
                      </a:pPr>
                      <a:r>
                        <a:rPr lang="en-US" altLang="ja-JP" sz="2000" kern="100" baseline="0" dirty="0">
                          <a:effectLst/>
                          <a:latin typeface="Century"/>
                          <a:ea typeface="ＭＳ 明朝"/>
                          <a:cs typeface="Times New Roman"/>
                        </a:rPr>
                        <a:t>dependence</a:t>
                      </a:r>
                      <a:endParaRPr lang="ja-JP" sz="2000" kern="100" dirty="0">
                        <a:effectLst/>
                        <a:latin typeface="Century"/>
                        <a:ea typeface="ＭＳ 明朝"/>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000" kern="100" dirty="0">
                          <a:effectLst/>
                          <a:latin typeface="Century"/>
                          <a:ea typeface="ＭＳ 明朝"/>
                          <a:cs typeface="Times New Roman"/>
                        </a:rPr>
                        <a:t> </a:t>
                      </a:r>
                      <a:endParaRPr lang="ja-JP" sz="2000" kern="100" dirty="0">
                        <a:effectLst/>
                        <a:latin typeface="Century"/>
                        <a:ea typeface="ＭＳ 明朝"/>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000" kern="100" dirty="0">
                          <a:effectLst/>
                          <a:latin typeface="Century"/>
                          <a:ea typeface="ＭＳ 明朝"/>
                          <a:cs typeface="Times New Roman"/>
                        </a:rPr>
                        <a:t>  5Hz</a:t>
                      </a:r>
                      <a:endParaRPr lang="ja-JP" sz="2000" kern="100" dirty="0">
                        <a:effectLst/>
                        <a:latin typeface="Century"/>
                        <a:ea typeface="ＭＳ 明朝"/>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000" kern="100" dirty="0">
                          <a:solidFill>
                            <a:schemeClr val="tx1"/>
                          </a:solidFill>
                          <a:effectLst/>
                          <a:latin typeface="Century"/>
                          <a:ea typeface="ＭＳ 明朝"/>
                          <a:cs typeface="Times New Roman"/>
                        </a:rPr>
                        <a:t>1.0 ppb</a:t>
                      </a:r>
                      <a:endParaRPr lang="ja-JP" sz="2000" kern="100" dirty="0">
                        <a:solidFill>
                          <a:schemeClr val="tx1"/>
                        </a:solidFill>
                        <a:effectLst/>
                        <a:latin typeface="Century"/>
                        <a:ea typeface="ＭＳ 明朝"/>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000" kern="100" dirty="0">
                          <a:solidFill>
                            <a:schemeClr val="tx1"/>
                          </a:solidFill>
                          <a:effectLst/>
                          <a:latin typeface="Century"/>
                          <a:ea typeface="ＭＳ 明朝"/>
                          <a:cs typeface="Times New Roman"/>
                        </a:rPr>
                        <a:t> 5 ppb</a:t>
                      </a:r>
                      <a:endParaRPr lang="ja-JP" sz="2000" kern="100" dirty="0">
                        <a:solidFill>
                          <a:schemeClr val="tx1"/>
                        </a:solidFill>
                        <a:effectLst/>
                        <a:latin typeface="Century"/>
                        <a:ea typeface="ＭＳ 明朝"/>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endParaRPr lang="ja-JP" sz="2000" kern="100" dirty="0">
                        <a:effectLst/>
                        <a:latin typeface="Century"/>
                        <a:ea typeface="ＭＳ 明朝"/>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561164">
                <a:tc>
                  <a:txBody>
                    <a:bodyPr/>
                    <a:lstStyle/>
                    <a:p>
                      <a:pPr algn="just">
                        <a:spcAft>
                          <a:spcPts val="0"/>
                        </a:spcAft>
                      </a:pPr>
                      <a:r>
                        <a:rPr lang="en-US" altLang="ja-JP" sz="2000" kern="100" baseline="0" dirty="0">
                          <a:effectLst/>
                          <a:latin typeface="Century"/>
                          <a:ea typeface="ＭＳ 明朝"/>
                          <a:cs typeface="Times New Roman"/>
                        </a:rPr>
                        <a:t>Muonium</a:t>
                      </a:r>
                    </a:p>
                    <a:p>
                      <a:pPr algn="just">
                        <a:spcAft>
                          <a:spcPts val="0"/>
                        </a:spcAft>
                      </a:pPr>
                      <a:r>
                        <a:rPr lang="en-US" altLang="ja-JP" sz="2000" kern="100" baseline="0" dirty="0">
                          <a:effectLst/>
                          <a:latin typeface="Century"/>
                          <a:ea typeface="ＭＳ 明朝"/>
                          <a:cs typeface="Times New Roman"/>
                        </a:rPr>
                        <a:t>Position (</a:t>
                      </a:r>
                      <a:r>
                        <a:rPr lang="en-US" altLang="ja-JP" sz="2000" kern="100" baseline="0" dirty="0" err="1">
                          <a:effectLst/>
                          <a:latin typeface="Century"/>
                          <a:ea typeface="ＭＳ 明朝"/>
                          <a:cs typeface="Times New Roman"/>
                        </a:rPr>
                        <a:t>x,y</a:t>
                      </a:r>
                      <a:r>
                        <a:rPr lang="en-US" altLang="ja-JP" sz="2000" kern="100" baseline="0" dirty="0">
                          <a:effectLst/>
                          <a:latin typeface="Century"/>
                          <a:ea typeface="ＭＳ 明朝"/>
                          <a:cs typeface="Times New Roman"/>
                        </a:rPr>
                        <a:t>)</a:t>
                      </a:r>
                      <a:endParaRPr lang="ja-JP" sz="2000" kern="100" dirty="0">
                        <a:effectLst/>
                        <a:latin typeface="Century"/>
                        <a:ea typeface="ＭＳ 明朝"/>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000" kern="100">
                          <a:effectLst/>
                          <a:latin typeface="Century"/>
                          <a:ea typeface="ＭＳ 明朝"/>
                          <a:cs typeface="Times New Roman"/>
                        </a:rPr>
                        <a:t>1mm</a:t>
                      </a:r>
                      <a:endParaRPr lang="ja-JP" sz="2000" kern="100">
                        <a:effectLst/>
                        <a:latin typeface="Century"/>
                        <a:ea typeface="ＭＳ 明朝"/>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14300" algn="just">
                        <a:spcAft>
                          <a:spcPts val="0"/>
                        </a:spcAft>
                      </a:pPr>
                      <a:r>
                        <a:rPr lang="en-US" sz="2000" kern="100" dirty="0">
                          <a:effectLst/>
                          <a:latin typeface="Century"/>
                          <a:ea typeface="ＭＳ 明朝"/>
                          <a:cs typeface="Times New Roman"/>
                        </a:rPr>
                        <a:t>3 Hz</a:t>
                      </a:r>
                      <a:endParaRPr lang="ja-JP" sz="2000" kern="100" dirty="0">
                        <a:effectLst/>
                        <a:latin typeface="Century"/>
                        <a:ea typeface="ＭＳ 明朝"/>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000" kern="100" dirty="0">
                          <a:solidFill>
                            <a:schemeClr val="tx1"/>
                          </a:solidFill>
                          <a:effectLst/>
                          <a:latin typeface="Century"/>
                          <a:ea typeface="ＭＳ 明朝"/>
                          <a:cs typeface="Times New Roman"/>
                        </a:rPr>
                        <a:t>0.6ppb</a:t>
                      </a:r>
                      <a:endParaRPr lang="ja-JP" sz="2000" kern="100" dirty="0">
                        <a:solidFill>
                          <a:schemeClr val="tx1"/>
                        </a:solidFill>
                        <a:effectLst/>
                        <a:latin typeface="Century"/>
                        <a:ea typeface="ＭＳ 明朝"/>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000" kern="100" dirty="0">
                          <a:solidFill>
                            <a:schemeClr val="tx1"/>
                          </a:solidFill>
                          <a:effectLst/>
                          <a:latin typeface="Century"/>
                          <a:ea typeface="ＭＳ 明朝"/>
                          <a:cs typeface="Times New Roman"/>
                        </a:rPr>
                        <a:t> 6 ppb</a:t>
                      </a:r>
                      <a:endParaRPr lang="ja-JP" sz="2000" kern="100" dirty="0">
                        <a:solidFill>
                          <a:schemeClr val="tx1"/>
                        </a:solidFill>
                        <a:effectLst/>
                        <a:latin typeface="Century"/>
                        <a:ea typeface="ＭＳ 明朝"/>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000" kern="100" dirty="0">
                          <a:effectLst/>
                          <a:latin typeface="Century"/>
                          <a:ea typeface="ＭＳ 明朝"/>
                          <a:cs typeface="Times New Roman"/>
                        </a:rPr>
                        <a:t> </a:t>
                      </a:r>
                      <a:endParaRPr lang="ja-JP" sz="2000" kern="100" dirty="0">
                        <a:effectLst/>
                        <a:latin typeface="Century"/>
                        <a:ea typeface="ＭＳ 明朝"/>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427888">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altLang="ja-JP" sz="2000" kern="100" dirty="0">
                          <a:effectLst/>
                          <a:latin typeface="Century"/>
                          <a:ea typeface="ＭＳ 明朝"/>
                          <a:cs typeface="Times New Roman"/>
                        </a:rPr>
                        <a:t>Muonium</a:t>
                      </a:r>
                    </a:p>
                    <a:p>
                      <a:pPr marL="0" marR="0" indent="0" algn="just" defTabSz="914400" rtl="0" eaLnBrk="1" fontAlgn="auto" latinLnBrk="0" hangingPunct="1">
                        <a:lnSpc>
                          <a:spcPct val="100000"/>
                        </a:lnSpc>
                        <a:spcBef>
                          <a:spcPts val="0"/>
                        </a:spcBef>
                        <a:spcAft>
                          <a:spcPts val="0"/>
                        </a:spcAft>
                        <a:buClrTx/>
                        <a:buSzTx/>
                        <a:buFontTx/>
                        <a:buNone/>
                        <a:tabLst/>
                        <a:defRPr/>
                      </a:pPr>
                      <a:r>
                        <a:rPr lang="en-US" altLang="ja-JP" sz="2000" kern="100" baseline="0" dirty="0">
                          <a:effectLst/>
                          <a:latin typeface="Century"/>
                          <a:ea typeface="ＭＳ 明朝"/>
                          <a:cs typeface="Times New Roman"/>
                        </a:rPr>
                        <a:t>position(z)</a:t>
                      </a:r>
                      <a:endParaRPr lang="ja-JP" altLang="ja-JP" sz="2000" kern="100" dirty="0">
                        <a:effectLst/>
                        <a:latin typeface="Century"/>
                        <a:ea typeface="ＭＳ 明朝"/>
                        <a:cs typeface="Times New Roman"/>
                      </a:endParaRPr>
                    </a:p>
                    <a:p>
                      <a:pPr algn="just">
                        <a:spcAft>
                          <a:spcPts val="0"/>
                        </a:spcAft>
                      </a:pPr>
                      <a:endParaRPr lang="ja-JP" sz="1050" kern="100" dirty="0">
                        <a:effectLst/>
                        <a:latin typeface="Century"/>
                        <a:ea typeface="ＭＳ 明朝"/>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000" kern="100">
                          <a:effectLst/>
                          <a:latin typeface="Century"/>
                          <a:ea typeface="ＭＳ 明朝"/>
                          <a:cs typeface="Times New Roman"/>
                        </a:rPr>
                        <a:t>1mm</a:t>
                      </a:r>
                      <a:endParaRPr lang="ja-JP" sz="2000" kern="100">
                        <a:effectLst/>
                        <a:latin typeface="Century"/>
                        <a:ea typeface="ＭＳ 明朝"/>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000" kern="100" dirty="0">
                          <a:effectLst/>
                          <a:latin typeface="Century"/>
                          <a:ea typeface="ＭＳ 明朝"/>
                          <a:cs typeface="Times New Roman"/>
                        </a:rPr>
                        <a:t>&lt; 1 Hz</a:t>
                      </a:r>
                      <a:endParaRPr lang="ja-JP" sz="2000" kern="100" dirty="0">
                        <a:effectLst/>
                        <a:latin typeface="Century"/>
                        <a:ea typeface="ＭＳ 明朝"/>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000" kern="100" dirty="0">
                          <a:solidFill>
                            <a:schemeClr val="tx1"/>
                          </a:solidFill>
                          <a:effectLst/>
                          <a:latin typeface="Century"/>
                          <a:ea typeface="ＭＳ 明朝"/>
                          <a:cs typeface="Times New Roman"/>
                        </a:rPr>
                        <a:t>0.2ppb</a:t>
                      </a:r>
                      <a:endParaRPr lang="ja-JP" sz="2000" kern="100" dirty="0">
                        <a:solidFill>
                          <a:schemeClr val="tx1"/>
                        </a:solidFill>
                        <a:effectLst/>
                        <a:latin typeface="Century"/>
                        <a:ea typeface="ＭＳ 明朝"/>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000" kern="100" dirty="0">
                          <a:solidFill>
                            <a:schemeClr val="tx1"/>
                          </a:solidFill>
                          <a:effectLst/>
                          <a:latin typeface="Century"/>
                          <a:ea typeface="ＭＳ 明朝"/>
                          <a:cs typeface="Times New Roman"/>
                        </a:rPr>
                        <a:t> 2 ppb</a:t>
                      </a:r>
                      <a:endParaRPr lang="ja-JP" sz="2000" kern="100" dirty="0">
                        <a:solidFill>
                          <a:schemeClr val="tx1"/>
                        </a:solidFill>
                        <a:effectLst/>
                        <a:latin typeface="Century"/>
                        <a:ea typeface="ＭＳ 明朝"/>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000" kern="100" dirty="0">
                          <a:effectLst/>
                          <a:latin typeface="Century"/>
                          <a:ea typeface="ＭＳ 明朝"/>
                          <a:cs typeface="Times New Roman"/>
                        </a:rPr>
                        <a:t> </a:t>
                      </a:r>
                      <a:endParaRPr lang="ja-JP" sz="2000" kern="100" dirty="0">
                        <a:effectLst/>
                        <a:latin typeface="Century"/>
                        <a:ea typeface="ＭＳ 明朝"/>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280582">
                <a:tc>
                  <a:txBody>
                    <a:bodyPr/>
                    <a:lstStyle/>
                    <a:p>
                      <a:pPr algn="just">
                        <a:spcAft>
                          <a:spcPts val="0"/>
                        </a:spcAft>
                      </a:pPr>
                      <a:r>
                        <a:rPr lang="en-US" altLang="ja-JP" sz="2000" kern="100" dirty="0">
                          <a:effectLst/>
                          <a:latin typeface="Century"/>
                          <a:ea typeface="ＭＳ 明朝"/>
                          <a:cs typeface="Times New Roman"/>
                        </a:rPr>
                        <a:t>Beam</a:t>
                      </a:r>
                      <a:r>
                        <a:rPr lang="en-US" altLang="ja-JP" sz="2000" kern="100" baseline="0" dirty="0">
                          <a:effectLst/>
                          <a:latin typeface="Century"/>
                          <a:ea typeface="ＭＳ 明朝"/>
                          <a:cs typeface="Times New Roman"/>
                        </a:rPr>
                        <a:t> intensity</a:t>
                      </a:r>
                      <a:endParaRPr lang="ja-JP" sz="2000" kern="100" dirty="0">
                        <a:effectLst/>
                        <a:latin typeface="Century"/>
                        <a:ea typeface="ＭＳ 明朝"/>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000" kern="100" dirty="0">
                          <a:effectLst/>
                          <a:latin typeface="Century"/>
                          <a:ea typeface="ＭＳ 明朝"/>
                          <a:cs typeface="Times New Roman"/>
                        </a:rPr>
                        <a:t>1e-4</a:t>
                      </a:r>
                      <a:endParaRPr lang="ja-JP" sz="2000" kern="100" dirty="0">
                        <a:effectLst/>
                        <a:latin typeface="Century"/>
                        <a:ea typeface="ＭＳ 明朝"/>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000" kern="100" dirty="0">
                          <a:effectLst/>
                          <a:latin typeface="Century"/>
                          <a:ea typeface="ＭＳ 明朝"/>
                          <a:cs typeface="Times New Roman"/>
                        </a:rPr>
                        <a:t>&lt; 1 Hz</a:t>
                      </a:r>
                      <a:endParaRPr lang="ja-JP" sz="2000" kern="100" dirty="0">
                        <a:effectLst/>
                        <a:latin typeface="Century"/>
                        <a:ea typeface="ＭＳ 明朝"/>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000" kern="100" dirty="0">
                          <a:solidFill>
                            <a:schemeClr val="tx1"/>
                          </a:solidFill>
                          <a:effectLst/>
                          <a:latin typeface="Century"/>
                          <a:ea typeface="ＭＳ 明朝"/>
                          <a:cs typeface="Times New Roman"/>
                        </a:rPr>
                        <a:t>0.2ppb</a:t>
                      </a:r>
                      <a:endParaRPr lang="ja-JP" sz="2000" kern="100" dirty="0">
                        <a:solidFill>
                          <a:schemeClr val="tx1"/>
                        </a:solidFill>
                        <a:effectLst/>
                        <a:latin typeface="Century"/>
                        <a:ea typeface="ＭＳ 明朝"/>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000" kern="100" dirty="0">
                          <a:solidFill>
                            <a:schemeClr val="tx1"/>
                          </a:solidFill>
                          <a:effectLst/>
                          <a:latin typeface="Century"/>
                          <a:ea typeface="ＭＳ 明朝"/>
                          <a:cs typeface="Times New Roman"/>
                        </a:rPr>
                        <a:t> 2 ppb</a:t>
                      </a:r>
                      <a:endParaRPr lang="ja-JP" sz="2000" kern="100" dirty="0">
                        <a:solidFill>
                          <a:schemeClr val="tx1"/>
                        </a:solidFill>
                        <a:effectLst/>
                        <a:latin typeface="Century"/>
                        <a:ea typeface="ＭＳ 明朝"/>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000" kern="100" dirty="0">
                          <a:effectLst/>
                          <a:latin typeface="Century"/>
                          <a:ea typeface="ＭＳ 明朝"/>
                          <a:cs typeface="Times New Roman"/>
                        </a:rPr>
                        <a:t> </a:t>
                      </a:r>
                      <a:endParaRPr lang="ja-JP" sz="2000" kern="100" dirty="0">
                        <a:effectLst/>
                        <a:latin typeface="Century"/>
                        <a:ea typeface="ＭＳ 明朝"/>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601319">
                <a:tc>
                  <a:txBody>
                    <a:bodyPr/>
                    <a:lstStyle/>
                    <a:p>
                      <a:pPr algn="just">
                        <a:spcAft>
                          <a:spcPts val="0"/>
                        </a:spcAft>
                      </a:pPr>
                      <a:r>
                        <a:rPr lang="en-US" altLang="ja-JP" sz="2000" kern="100" dirty="0">
                          <a:effectLst/>
                          <a:latin typeface="Century"/>
                          <a:ea typeface="ＭＳ 明朝"/>
                          <a:cs typeface="Times New Roman"/>
                        </a:rPr>
                        <a:t>Detector</a:t>
                      </a:r>
                      <a:r>
                        <a:rPr lang="en-US" altLang="ja-JP" sz="2000" kern="100" baseline="0" dirty="0">
                          <a:effectLst/>
                          <a:latin typeface="Century"/>
                          <a:ea typeface="ＭＳ 明朝"/>
                          <a:cs typeface="Times New Roman"/>
                        </a:rPr>
                        <a:t> pile up</a:t>
                      </a:r>
                      <a:endParaRPr lang="ja-JP" sz="2000" kern="100" dirty="0">
                        <a:effectLst/>
                        <a:latin typeface="Century"/>
                        <a:ea typeface="ＭＳ 明朝"/>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000" kern="100" dirty="0">
                          <a:effectLst/>
                          <a:latin typeface="Century"/>
                          <a:ea typeface="ＭＳ 明朝"/>
                          <a:cs typeface="Times New Roman"/>
                        </a:rPr>
                        <a:t> </a:t>
                      </a:r>
                      <a:endParaRPr lang="ja-JP" sz="2000" kern="100" dirty="0">
                        <a:effectLst/>
                        <a:latin typeface="Century"/>
                        <a:ea typeface="ＭＳ 明朝"/>
                        <a:cs typeface="Times New Roman"/>
                      </a:endParaRPr>
                    </a:p>
                    <a:p>
                      <a:pPr algn="just">
                        <a:spcAft>
                          <a:spcPts val="0"/>
                        </a:spcAft>
                      </a:pPr>
                      <a:r>
                        <a:rPr lang="en-US" sz="2000" kern="100" dirty="0">
                          <a:effectLst/>
                          <a:latin typeface="Century"/>
                          <a:ea typeface="ＭＳ 明朝"/>
                          <a:cs typeface="Times New Roman"/>
                        </a:rPr>
                        <a:t> </a:t>
                      </a:r>
                      <a:endParaRPr lang="ja-JP" sz="2000" kern="100" dirty="0">
                        <a:effectLst/>
                        <a:latin typeface="Century"/>
                        <a:ea typeface="ＭＳ 明朝"/>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000" kern="100" dirty="0">
                          <a:effectLst/>
                          <a:latin typeface="Century"/>
                          <a:ea typeface="ＭＳ 明朝"/>
                          <a:cs typeface="Times New Roman"/>
                        </a:rPr>
                        <a:t>2.8 Hz 0.3 Hz</a:t>
                      </a:r>
                      <a:endParaRPr lang="ja-JP" sz="2000" kern="100" dirty="0">
                        <a:effectLst/>
                        <a:latin typeface="Century"/>
                        <a:ea typeface="ＭＳ 明朝"/>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000" kern="100" dirty="0">
                          <a:effectLst/>
                          <a:latin typeface="Century"/>
                          <a:ea typeface="ＭＳ 明朝"/>
                          <a:cs typeface="Times New Roman"/>
                        </a:rPr>
                        <a:t>0.5 ppb</a:t>
                      </a:r>
                      <a:endParaRPr lang="ja-JP" sz="2000" kern="100" dirty="0">
                        <a:effectLst/>
                        <a:latin typeface="Century"/>
                        <a:ea typeface="ＭＳ 明朝"/>
                        <a:cs typeface="Times New Roman"/>
                      </a:endParaRPr>
                    </a:p>
                    <a:p>
                      <a:pPr algn="just">
                        <a:spcAft>
                          <a:spcPts val="0"/>
                        </a:spcAft>
                      </a:pPr>
                      <a:r>
                        <a:rPr lang="en-US" sz="2000" kern="100" dirty="0">
                          <a:effectLst/>
                          <a:latin typeface="Century"/>
                          <a:ea typeface="ＭＳ 明朝"/>
                          <a:cs typeface="Times New Roman"/>
                        </a:rPr>
                        <a:t>&lt;0.1 ppb</a:t>
                      </a:r>
                      <a:endParaRPr lang="ja-JP" sz="2000" kern="100" dirty="0">
                        <a:effectLst/>
                        <a:latin typeface="Century"/>
                        <a:ea typeface="ＭＳ 明朝"/>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000" kern="100" dirty="0">
                          <a:effectLst/>
                          <a:latin typeface="Century"/>
                          <a:ea typeface="ＭＳ 明朝"/>
                          <a:cs typeface="Times New Roman"/>
                        </a:rPr>
                        <a:t> 3 ppb</a:t>
                      </a:r>
                      <a:endParaRPr lang="ja-JP" sz="2000" kern="100" dirty="0">
                        <a:effectLst/>
                        <a:latin typeface="Century"/>
                        <a:ea typeface="ＭＳ 明朝"/>
                        <a:cs typeface="Times New Roman"/>
                      </a:endParaRPr>
                    </a:p>
                    <a:p>
                      <a:pPr algn="just">
                        <a:spcAft>
                          <a:spcPts val="0"/>
                        </a:spcAft>
                      </a:pPr>
                      <a:r>
                        <a:rPr lang="en-US" sz="2000" kern="100" dirty="0">
                          <a:effectLst/>
                          <a:latin typeface="Century"/>
                          <a:ea typeface="ＭＳ 明朝"/>
                          <a:cs typeface="Times New Roman"/>
                        </a:rPr>
                        <a:t>&lt;1 ppb</a:t>
                      </a:r>
                      <a:endParaRPr lang="ja-JP" sz="2000" kern="100" dirty="0">
                        <a:effectLst/>
                        <a:latin typeface="Century"/>
                        <a:ea typeface="ＭＳ 明朝"/>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altLang="ja-JP" sz="2000" kern="100" dirty="0">
                          <a:effectLst/>
                          <a:latin typeface="Century"/>
                          <a:ea typeface="ＭＳ 明朝"/>
                          <a:cs typeface="Times New Roman"/>
                        </a:rPr>
                        <a:t>Without ab.</a:t>
                      </a:r>
                    </a:p>
                    <a:p>
                      <a:pPr algn="just">
                        <a:spcAft>
                          <a:spcPts val="0"/>
                        </a:spcAft>
                      </a:pPr>
                      <a:r>
                        <a:rPr lang="en-US" altLang="ja-JP" sz="2000" kern="100" dirty="0">
                          <a:effectLst/>
                          <a:latin typeface="Century"/>
                          <a:ea typeface="ＭＳ 明朝"/>
                          <a:cs typeface="Times New Roman"/>
                        </a:rPr>
                        <a:t>With ab.</a:t>
                      </a:r>
                      <a:endParaRPr lang="ja-JP" sz="2000" kern="100" dirty="0">
                        <a:effectLst/>
                        <a:latin typeface="Century"/>
                        <a:ea typeface="ＭＳ 明朝"/>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bl>
          </a:graphicData>
        </a:graphic>
      </p:graphicFrame>
      <p:sp>
        <p:nvSpPr>
          <p:cNvPr id="7" name="正方形/長方形 6"/>
          <p:cNvSpPr/>
          <p:nvPr/>
        </p:nvSpPr>
        <p:spPr>
          <a:xfrm>
            <a:off x="704256" y="5738569"/>
            <a:ext cx="7992888" cy="830997"/>
          </a:xfrm>
          <a:prstGeom prst="rect">
            <a:avLst/>
          </a:prstGeom>
        </p:spPr>
        <p:txBody>
          <a:bodyPr wrap="square">
            <a:spAutoFit/>
          </a:bodyPr>
          <a:lstStyle/>
          <a:p>
            <a:r>
              <a:rPr lang="en-US" altLang="ja-JP" sz="2400" dirty="0">
                <a:solidFill>
                  <a:srgbClr val="FF0000"/>
                </a:solidFill>
              </a:rPr>
              <a:t>*should be re-estimated by latest progress.</a:t>
            </a:r>
          </a:p>
          <a:p>
            <a:r>
              <a:rPr lang="en-US" altLang="ja-JP" sz="2400" dirty="0">
                <a:solidFill>
                  <a:srgbClr val="FF0000"/>
                </a:solidFill>
              </a:rPr>
              <a:t>Total Systematic Error of HFS ~2 ppb,</a:t>
            </a:r>
            <a:r>
              <a:rPr lang="en-US" altLang="ja-JP" sz="2400" i="1" dirty="0">
                <a:solidFill>
                  <a:srgbClr val="FF0000"/>
                </a:solidFill>
              </a:rPr>
              <a:t> </a:t>
            </a:r>
            <a:r>
              <a:rPr lang="en-US" altLang="ja-JP" sz="2400" i="1" dirty="0">
                <a:solidFill>
                  <a:srgbClr val="FF0000"/>
                </a:solidFill>
                <a:latin typeface="Symbol" pitchFamily="18" charset="2"/>
              </a:rPr>
              <a:t>m</a:t>
            </a:r>
            <a:r>
              <a:rPr lang="en-US" altLang="ja-JP" sz="2400" i="1" baseline="-25000" dirty="0">
                <a:solidFill>
                  <a:srgbClr val="FF0000"/>
                </a:solidFill>
                <a:latin typeface="Symbol" pitchFamily="18" charset="2"/>
              </a:rPr>
              <a:t>m</a:t>
            </a:r>
            <a:r>
              <a:rPr lang="en-US" altLang="ja-JP" sz="2400" i="1" dirty="0">
                <a:solidFill>
                  <a:srgbClr val="FF0000"/>
                </a:solidFill>
                <a:latin typeface="Symbol" pitchFamily="18" charset="2"/>
              </a:rPr>
              <a:t>/</a:t>
            </a:r>
            <a:r>
              <a:rPr lang="en-US" altLang="ja-JP" sz="2400" i="1" dirty="0" err="1">
                <a:solidFill>
                  <a:srgbClr val="FF0000"/>
                </a:solidFill>
                <a:latin typeface="Symbol" pitchFamily="18" charset="2"/>
              </a:rPr>
              <a:t>m</a:t>
            </a:r>
            <a:r>
              <a:rPr lang="en-US" altLang="ja-JP" sz="2400" i="1" baseline="-25000" dirty="0" err="1">
                <a:solidFill>
                  <a:srgbClr val="FF0000"/>
                </a:solidFill>
                <a:latin typeface="+mn-lt"/>
              </a:rPr>
              <a:t>p</a:t>
            </a:r>
            <a:r>
              <a:rPr lang="en-US" altLang="ja-JP" sz="2400" i="1" baseline="-25000" dirty="0">
                <a:solidFill>
                  <a:srgbClr val="FF0000"/>
                </a:solidFill>
                <a:latin typeface="Symbol" pitchFamily="18" charset="2"/>
              </a:rPr>
              <a:t> </a:t>
            </a:r>
            <a:r>
              <a:rPr lang="en-US" altLang="ja-JP" sz="2400" dirty="0">
                <a:solidFill>
                  <a:srgbClr val="FF0000"/>
                </a:solidFill>
              </a:rPr>
              <a:t>~ 25 ppb</a:t>
            </a:r>
            <a:endParaRPr lang="ja-JP" altLang="en-US" sz="2400" dirty="0">
              <a:solidFill>
                <a:srgbClr val="FF0000"/>
              </a:solidFill>
            </a:endParaRPr>
          </a:p>
        </p:txBody>
      </p:sp>
    </p:spTree>
    <p:extLst>
      <p:ext uri="{BB962C8B-B14F-4D97-AF65-F5344CB8AC3E}">
        <p14:creationId xmlns:p14="http://schemas.microsoft.com/office/powerpoint/2010/main" val="153015015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6" name="MuSEUM_Setup_rev.tiff"/>
          <p:cNvPicPr>
            <a:picLocks noChangeAspect="1"/>
          </p:cNvPicPr>
          <p:nvPr/>
        </p:nvPicPr>
        <p:blipFill>
          <a:blip r:embed="rId2" cstate="print">
            <a:alphaModFix amt="25437"/>
            <a:extLst/>
          </a:blip>
          <a:stretch>
            <a:fillRect/>
          </a:stretch>
        </p:blipFill>
        <p:spPr>
          <a:xfrm>
            <a:off x="-1600589" y="892580"/>
            <a:ext cx="12309461" cy="5627183"/>
          </a:xfrm>
          <a:prstGeom prst="rect">
            <a:avLst/>
          </a:prstGeom>
          <a:ln w="12700">
            <a:miter lim="400000"/>
          </a:ln>
        </p:spPr>
      </p:pic>
      <p:sp>
        <p:nvSpPr>
          <p:cNvPr id="427" name="Shape 427"/>
          <p:cNvSpPr>
            <a:spLocks noGrp="1"/>
          </p:cNvSpPr>
          <p:nvPr>
            <p:ph type="title"/>
          </p:nvPr>
        </p:nvSpPr>
        <p:spPr>
          <a:xfrm>
            <a:off x="457200" y="274638"/>
            <a:ext cx="8229600" cy="617942"/>
          </a:xfrm>
          <a:prstGeom prst="rect">
            <a:avLst/>
          </a:prstGeom>
        </p:spPr>
        <p:txBody>
          <a:bodyPr/>
          <a:lstStyle/>
          <a:p>
            <a:r>
              <a:rPr dirty="0"/>
              <a:t>Summary and Prospects</a:t>
            </a:r>
          </a:p>
        </p:txBody>
      </p:sp>
      <p:sp>
        <p:nvSpPr>
          <p:cNvPr id="429" name="Shape 429"/>
          <p:cNvSpPr>
            <a:spLocks noGrp="1"/>
          </p:cNvSpPr>
          <p:nvPr>
            <p:ph type="body" idx="1"/>
          </p:nvPr>
        </p:nvSpPr>
        <p:spPr>
          <a:xfrm>
            <a:off x="194639" y="1096863"/>
            <a:ext cx="8754722" cy="5314653"/>
          </a:xfrm>
          <a:prstGeom prst="rect">
            <a:avLst/>
          </a:prstGeom>
        </p:spPr>
        <p:txBody>
          <a:bodyPr/>
          <a:lstStyle/>
          <a:p>
            <a:pPr marL="491115" indent="-357175">
              <a:lnSpc>
                <a:spcPct val="90000"/>
              </a:lnSpc>
              <a:spcBef>
                <a:spcPts val="1195"/>
              </a:spcBef>
              <a:defRPr sz="3400"/>
            </a:pPr>
            <a:r>
              <a:rPr sz="2400" dirty="0" err="1"/>
              <a:t>Muonium</a:t>
            </a:r>
            <a:r>
              <a:rPr sz="2400" dirty="0"/>
              <a:t> HFS measurement is one of the high sensitivity experiments for beyond standard model physics</a:t>
            </a:r>
            <a:endParaRPr lang="en-US" sz="2400" dirty="0"/>
          </a:p>
          <a:p>
            <a:pPr marL="491115" indent="-357175">
              <a:lnSpc>
                <a:spcPct val="90000"/>
              </a:lnSpc>
              <a:spcBef>
                <a:spcPts val="1195"/>
              </a:spcBef>
              <a:defRPr sz="3400"/>
            </a:pPr>
            <a:r>
              <a:rPr sz="2400" dirty="0"/>
              <a:t>The first physics measurement of </a:t>
            </a:r>
            <a:r>
              <a:rPr sz="2400" dirty="0" err="1"/>
              <a:t>muonium</a:t>
            </a:r>
            <a:r>
              <a:rPr sz="2400" dirty="0"/>
              <a:t> HFS at “zero” magnetic field was performed</a:t>
            </a:r>
          </a:p>
          <a:p>
            <a:pPr marL="491115" indent="-357175">
              <a:lnSpc>
                <a:spcPct val="90000"/>
              </a:lnSpc>
              <a:spcBef>
                <a:spcPts val="1195"/>
              </a:spcBef>
              <a:defRPr sz="3400"/>
            </a:pPr>
            <a:r>
              <a:rPr sz="2400" dirty="0" err="1"/>
              <a:t>Muonium</a:t>
            </a:r>
            <a:r>
              <a:rPr sz="2400" dirty="0"/>
              <a:t> HFS resonance was observed at 1.0</a:t>
            </a:r>
            <a:r>
              <a:rPr lang="en-US" sz="2400" dirty="0"/>
              <a:t> </a:t>
            </a:r>
            <a:r>
              <a:rPr lang="en-US" sz="2400" dirty="0" err="1"/>
              <a:t>atm</a:t>
            </a:r>
            <a:r>
              <a:rPr sz="2400" dirty="0"/>
              <a:t> Kr gas pressure with 27.4 MeV/</a:t>
            </a:r>
            <a:r>
              <a:rPr sz="2400" i="1" dirty="0"/>
              <a:t>c</a:t>
            </a:r>
            <a:r>
              <a:rPr sz="2400" dirty="0"/>
              <a:t> </a:t>
            </a:r>
            <a:r>
              <a:rPr sz="2400" dirty="0" err="1"/>
              <a:t>muon</a:t>
            </a:r>
            <a:r>
              <a:rPr sz="2400" dirty="0"/>
              <a:t> beam</a:t>
            </a:r>
          </a:p>
          <a:p>
            <a:pPr marL="491115" indent="-357175">
              <a:lnSpc>
                <a:spcPct val="90000"/>
              </a:lnSpc>
              <a:spcBef>
                <a:spcPts val="1195"/>
              </a:spcBef>
              <a:defRPr sz="3400"/>
            </a:pPr>
            <a:r>
              <a:rPr sz="2400" dirty="0"/>
              <a:t>Obtained HFS frequency was 4463 MHz and consistent w/previous experimental result</a:t>
            </a:r>
          </a:p>
          <a:p>
            <a:pPr marL="491115" indent="-357175">
              <a:lnSpc>
                <a:spcPct val="90000"/>
              </a:lnSpc>
              <a:spcBef>
                <a:spcPts val="1195"/>
              </a:spcBef>
              <a:defRPr sz="3400"/>
            </a:pPr>
            <a:r>
              <a:rPr sz="2400" dirty="0"/>
              <a:t>B-field uniformity, RF stability, gas purity were good enough</a:t>
            </a:r>
            <a:r>
              <a:rPr lang="en-US" sz="2400" dirty="0"/>
              <a:t>.</a:t>
            </a:r>
            <a:endParaRPr sz="2400" dirty="0"/>
          </a:p>
          <a:p>
            <a:pPr marL="491115" indent="-357175">
              <a:lnSpc>
                <a:spcPct val="90000"/>
              </a:lnSpc>
              <a:spcBef>
                <a:spcPts val="1195"/>
              </a:spcBef>
              <a:defRPr sz="3400"/>
            </a:pPr>
            <a:r>
              <a:rPr sz="2400" dirty="0"/>
              <a:t>Data analysis improvement is under study</a:t>
            </a:r>
          </a:p>
          <a:p>
            <a:pPr marL="491115" indent="-357175">
              <a:lnSpc>
                <a:spcPct val="90000"/>
              </a:lnSpc>
              <a:spcBef>
                <a:spcPts val="1195"/>
              </a:spcBef>
              <a:defRPr sz="3400"/>
            </a:pPr>
            <a:r>
              <a:rPr sz="2400" dirty="0"/>
              <a:t>Next zero field experiment is scheduled after summer shut down</a:t>
            </a:r>
            <a:endParaRPr lang="en-US" sz="2400" dirty="0"/>
          </a:p>
          <a:p>
            <a:pPr marL="491115" indent="-357175">
              <a:lnSpc>
                <a:spcPct val="90000"/>
              </a:lnSpc>
              <a:spcBef>
                <a:spcPts val="1195"/>
              </a:spcBef>
              <a:defRPr sz="3400"/>
            </a:pPr>
            <a:r>
              <a:rPr lang="en-US" altLang="ja-JP" sz="2400" dirty="0">
                <a:solidFill>
                  <a:srgbClr val="FF0000"/>
                </a:solidFill>
              </a:rPr>
              <a:t>R&amp;D for High Field Experiment </a:t>
            </a:r>
            <a:r>
              <a:rPr lang="en-US" altLang="ja-JP" sz="2400">
                <a:solidFill>
                  <a:srgbClr val="FF0000"/>
                </a:solidFill>
              </a:rPr>
              <a:t>is no</a:t>
            </a:r>
            <a:r>
              <a:rPr lang="en-US" altLang="ja-JP" sz="2400" dirty="0">
                <a:solidFill>
                  <a:srgbClr val="FF0000"/>
                </a:solidFill>
              </a:rPr>
              <a:t>w</a:t>
            </a:r>
            <a:r>
              <a:rPr lang="en-US" altLang="ja-JP" sz="2400">
                <a:solidFill>
                  <a:srgbClr val="FF0000"/>
                </a:solidFill>
              </a:rPr>
              <a:t> </a:t>
            </a:r>
            <a:r>
              <a:rPr lang="en-US" altLang="ja-JP" sz="2400" dirty="0">
                <a:solidFill>
                  <a:srgbClr val="FF0000"/>
                </a:solidFill>
              </a:rPr>
              <a:t>in progress</a:t>
            </a:r>
          </a:p>
          <a:p>
            <a:pPr marL="491115" indent="-357175">
              <a:lnSpc>
                <a:spcPct val="90000"/>
              </a:lnSpc>
              <a:spcBef>
                <a:spcPts val="1195"/>
              </a:spcBef>
              <a:defRPr sz="3400"/>
            </a:pPr>
            <a:endParaRPr sz="2400" dirty="0"/>
          </a:p>
        </p:txBody>
      </p:sp>
    </p:spTree>
    <p:extLst>
      <p:ext uri="{BB962C8B-B14F-4D97-AF65-F5344CB8AC3E}">
        <p14:creationId xmlns:p14="http://schemas.microsoft.com/office/powerpoint/2010/main" val="1667586157"/>
      </p:ext>
    </p:extLst>
  </p:cSld>
  <p:clrMapOvr>
    <a:masterClrMapping/>
  </p:clrMapOvr>
  <p:transition spd="slow"/>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テキス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845400982"/>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490066"/>
          </a:xfrm>
        </p:spPr>
        <p:txBody>
          <a:bodyPr/>
          <a:lstStyle/>
          <a:p>
            <a:r>
              <a:rPr kumimoji="1" lang="en-US" altLang="ja-JP" dirty="0"/>
              <a:t>Hyperfine Structure</a:t>
            </a:r>
            <a:endParaRPr kumimoji="1" lang="ja-JP" altLang="en-US" dirty="0"/>
          </a:p>
        </p:txBody>
      </p:sp>
      <p:pic>
        <p:nvPicPr>
          <p:cNvPr id="6" name="コンテンツ プレースホルダ 5" descr="elec_nucleus_qm.png"/>
          <p:cNvPicPr>
            <a:picLocks noGrp="1" noChangeAspect="1"/>
          </p:cNvPicPr>
          <p:nvPr>
            <p:ph idx="1"/>
          </p:nvPr>
        </p:nvPicPr>
        <p:blipFill>
          <a:blip r:embed="rId3" cstate="print"/>
          <a:stretch>
            <a:fillRect/>
          </a:stretch>
        </p:blipFill>
        <p:spPr>
          <a:xfrm>
            <a:off x="0" y="2708920"/>
            <a:ext cx="3528392" cy="3511908"/>
          </a:xfrm>
        </p:spPr>
      </p:pic>
      <p:sp>
        <p:nvSpPr>
          <p:cNvPr id="4" name="日付プレースホルダ 3"/>
          <p:cNvSpPr>
            <a:spLocks noGrp="1"/>
          </p:cNvSpPr>
          <p:nvPr>
            <p:ph type="dt" sz="half" idx="10"/>
          </p:nvPr>
        </p:nvSpPr>
        <p:spPr/>
        <p:txBody>
          <a:bodyPr/>
          <a:lstStyle/>
          <a:p>
            <a:pPr>
              <a:defRPr/>
            </a:pPr>
            <a:fld id="{3151928D-7007-4FBE-BCE5-95FD9FA95EDD}" type="datetime1">
              <a:rPr lang="ja-JP" altLang="en-US" smtClean="0"/>
              <a:t>2017/9/18</a:t>
            </a:fld>
            <a:endParaRPr lang="ja-JP" altLang="en-US" dirty="0"/>
          </a:p>
        </p:txBody>
      </p:sp>
      <p:sp>
        <p:nvSpPr>
          <p:cNvPr id="5" name="フッター プレースホルダ 4"/>
          <p:cNvSpPr>
            <a:spLocks noGrp="1"/>
          </p:cNvSpPr>
          <p:nvPr>
            <p:ph type="ftr" sz="quarter" idx="11"/>
          </p:nvPr>
        </p:nvSpPr>
        <p:spPr/>
        <p:txBody>
          <a:bodyPr/>
          <a:lstStyle/>
          <a:p>
            <a:pPr>
              <a:defRPr/>
            </a:pPr>
            <a:r>
              <a:rPr lang="en-US" altLang="ja-JP"/>
              <a:t>Seoul U. Seminer</a:t>
            </a:r>
            <a:endParaRPr lang="ja-JP" altLang="en-US" dirty="0"/>
          </a:p>
        </p:txBody>
      </p:sp>
      <p:pic>
        <p:nvPicPr>
          <p:cNvPr id="7" name="Picture 2"/>
          <p:cNvPicPr>
            <a:picLocks noChangeAspect="1" noChangeArrowheads="1"/>
          </p:cNvPicPr>
          <p:nvPr/>
        </p:nvPicPr>
        <p:blipFill>
          <a:blip r:embed="rId4" cstate="print"/>
          <a:srcRect/>
          <a:stretch>
            <a:fillRect/>
          </a:stretch>
        </p:blipFill>
        <p:spPr bwMode="auto">
          <a:xfrm>
            <a:off x="3563888" y="4941168"/>
            <a:ext cx="5407181" cy="1246336"/>
          </a:xfrm>
          <a:prstGeom prst="rect">
            <a:avLst/>
          </a:prstGeom>
          <a:noFill/>
          <a:ln w="12700">
            <a:noFill/>
            <a:miter lim="800000"/>
            <a:headEnd/>
            <a:tailEnd/>
          </a:ln>
        </p:spPr>
      </p:pic>
      <p:cxnSp>
        <p:nvCxnSpPr>
          <p:cNvPr id="9" name="直線矢印コネクタ 8"/>
          <p:cNvCxnSpPr/>
          <p:nvPr/>
        </p:nvCxnSpPr>
        <p:spPr>
          <a:xfrm flipV="1">
            <a:off x="1763688" y="4077072"/>
            <a:ext cx="0" cy="576064"/>
          </a:xfrm>
          <a:prstGeom prst="straightConnector1">
            <a:avLst/>
          </a:prstGeom>
          <a:ln w="1016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3" name="直線矢印コネクタ 12"/>
          <p:cNvCxnSpPr/>
          <p:nvPr/>
        </p:nvCxnSpPr>
        <p:spPr>
          <a:xfrm flipV="1">
            <a:off x="2843808" y="4077072"/>
            <a:ext cx="0" cy="64807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237570" name="Object 2"/>
          <p:cNvGraphicFramePr>
            <a:graphicFrameLocks/>
          </p:cNvGraphicFramePr>
          <p:nvPr/>
        </p:nvGraphicFramePr>
        <p:xfrm>
          <a:off x="1187624" y="1052736"/>
          <a:ext cx="6858000" cy="800100"/>
        </p:xfrm>
        <a:graphic>
          <a:graphicData uri="http://schemas.openxmlformats.org/presentationml/2006/ole">
            <mc:AlternateContent xmlns:mc="http://schemas.openxmlformats.org/markup-compatibility/2006">
              <mc:Choice xmlns:v="urn:schemas-microsoft-com:vml" Requires="v">
                <p:oleObj spid="_x0000_s406534" name="Equation" r:id="rId5" imgW="4114800" imgH="482600" progId="">
                  <p:embed/>
                </p:oleObj>
              </mc:Choice>
              <mc:Fallback>
                <p:oleObj name="Equation" r:id="rId5" imgW="4114800" imgH="482600" progId="">
                  <p:embed/>
                  <p:pic>
                    <p:nvPicPr>
                      <p:cNvPr id="237570" name="Object 2"/>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87624" y="1052736"/>
                        <a:ext cx="68580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oleObj>
              </mc:Fallback>
            </mc:AlternateContent>
          </a:graphicData>
        </a:graphic>
      </p:graphicFrame>
      <p:sp>
        <p:nvSpPr>
          <p:cNvPr id="16" name="正方形/長方形 15"/>
          <p:cNvSpPr/>
          <p:nvPr/>
        </p:nvSpPr>
        <p:spPr>
          <a:xfrm>
            <a:off x="1907704" y="1052736"/>
            <a:ext cx="4032448" cy="864096"/>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p:cNvSpPr/>
          <p:nvPr/>
        </p:nvSpPr>
        <p:spPr>
          <a:xfrm>
            <a:off x="6228184" y="1052736"/>
            <a:ext cx="1872208" cy="8640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ボックス 19"/>
          <p:cNvSpPr txBox="1"/>
          <p:nvPr/>
        </p:nvSpPr>
        <p:spPr>
          <a:xfrm>
            <a:off x="3347864" y="2132856"/>
            <a:ext cx="2210862" cy="646331"/>
          </a:xfrm>
          <a:prstGeom prst="rect">
            <a:avLst/>
          </a:prstGeom>
          <a:noFill/>
        </p:spPr>
        <p:txBody>
          <a:bodyPr wrap="square" rtlCol="0">
            <a:spAutoFit/>
          </a:bodyPr>
          <a:lstStyle/>
          <a:p>
            <a:r>
              <a:rPr kumimoji="1" lang="en-US" altLang="ja-JP" dirty="0"/>
              <a:t>Dipole –Dipole term</a:t>
            </a:r>
          </a:p>
          <a:p>
            <a:endParaRPr kumimoji="1" lang="ja-JP" altLang="en-US" dirty="0"/>
          </a:p>
        </p:txBody>
      </p:sp>
      <p:sp>
        <p:nvSpPr>
          <p:cNvPr id="21" name="テキスト ボックス 20"/>
          <p:cNvSpPr txBox="1"/>
          <p:nvPr/>
        </p:nvSpPr>
        <p:spPr>
          <a:xfrm>
            <a:off x="6084168" y="2132856"/>
            <a:ext cx="2108269" cy="369332"/>
          </a:xfrm>
          <a:prstGeom prst="rect">
            <a:avLst/>
          </a:prstGeom>
          <a:noFill/>
        </p:spPr>
        <p:txBody>
          <a:bodyPr wrap="none" rtlCol="0">
            <a:spAutoFit/>
          </a:bodyPr>
          <a:lstStyle/>
          <a:p>
            <a:r>
              <a:rPr lang="en-US" altLang="ja-JP" dirty="0"/>
              <a:t>Fermi contact</a:t>
            </a:r>
            <a:r>
              <a:rPr kumimoji="1" lang="en-US" altLang="ja-JP" dirty="0"/>
              <a:t> term</a:t>
            </a:r>
            <a:endParaRPr kumimoji="1" lang="ja-JP" altLang="en-US" dirty="0"/>
          </a:p>
        </p:txBody>
      </p:sp>
      <p:sp>
        <p:nvSpPr>
          <p:cNvPr id="22" name="正方形/長方形 21"/>
          <p:cNvSpPr/>
          <p:nvPr/>
        </p:nvSpPr>
        <p:spPr>
          <a:xfrm>
            <a:off x="3851920" y="3861048"/>
            <a:ext cx="4572000" cy="646331"/>
          </a:xfrm>
          <a:prstGeom prst="rect">
            <a:avLst/>
          </a:prstGeom>
        </p:spPr>
        <p:txBody>
          <a:bodyPr>
            <a:spAutoFit/>
          </a:bodyPr>
          <a:lstStyle/>
          <a:p>
            <a:pPr algn="ctr"/>
            <a:r>
              <a:rPr lang="en-US" altLang="en-US" dirty="0">
                <a:solidFill>
                  <a:srgbClr val="FF0000"/>
                </a:solidFill>
                <a:sym typeface="Symbol" pitchFamily="18" charset="2"/>
              </a:rPr>
              <a:t>For </a:t>
            </a:r>
            <a:r>
              <a:rPr lang="en-US" altLang="en-US" i="1" dirty="0">
                <a:solidFill>
                  <a:srgbClr val="FF0000"/>
                </a:solidFill>
                <a:sym typeface="Symbol" pitchFamily="18" charset="2"/>
              </a:rPr>
              <a:t>s</a:t>
            </a:r>
            <a:r>
              <a:rPr lang="en-US" altLang="en-US" dirty="0">
                <a:solidFill>
                  <a:srgbClr val="FF0000"/>
                </a:solidFill>
                <a:sym typeface="Symbol" pitchFamily="18" charset="2"/>
              </a:rPr>
              <a:t>-wave states, only the Fermi contact term contributes to hyperfine splitting</a:t>
            </a:r>
            <a:endParaRPr lang="en-US" altLang="en-US" i="1" dirty="0">
              <a:solidFill>
                <a:srgbClr val="FF0000"/>
              </a:solidFill>
              <a:sym typeface="Symbol" pitchFamily="18" charset="2"/>
            </a:endParaRPr>
          </a:p>
        </p:txBody>
      </p:sp>
    </p:spTree>
    <p:extLst>
      <p:ext uri="{BB962C8B-B14F-4D97-AF65-F5344CB8AC3E}">
        <p14:creationId xmlns:p14="http://schemas.microsoft.com/office/powerpoint/2010/main" val="1755590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37570"/>
                                        </p:tgtEl>
                                        <p:attrNameLst>
                                          <p:attrName>style.visibility</p:attrName>
                                        </p:attrNameLst>
                                      </p:cBhvr>
                                      <p:to>
                                        <p:strVal val="visible"/>
                                      </p:to>
                                    </p:set>
                                    <p:animEffect transition="in" filter="wipe(left)">
                                      <p:cBhvr>
                                        <p:cTn id="7" dur="500"/>
                                        <p:tgtEl>
                                          <p:spTgt spid="2375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0D00C37-D748-4AAE-A19D-288031649CF9}"/>
              </a:ext>
            </a:extLst>
          </p:cNvPr>
          <p:cNvSpPr>
            <a:spLocks noGrp="1"/>
          </p:cNvSpPr>
          <p:nvPr>
            <p:ph type="title"/>
          </p:nvPr>
        </p:nvSpPr>
        <p:spPr/>
        <p:txBody>
          <a:bodyPr/>
          <a:lstStyle/>
          <a:p>
            <a:r>
              <a:rPr kumimoji="1" lang="en-US" altLang="ja-JP" dirty="0"/>
              <a:t>Magnetic Dipole Moment</a:t>
            </a:r>
            <a:endParaRPr kumimoji="1" lang="ja-JP" altLang="en-US" dirty="0"/>
          </a:p>
        </p:txBody>
      </p:sp>
      <p:pic>
        <p:nvPicPr>
          <p:cNvPr id="7" name="コンテンツ プレースホルダー 6">
            <a:extLst>
              <a:ext uri="{FF2B5EF4-FFF2-40B4-BE49-F238E27FC236}">
                <a16:creationId xmlns:a16="http://schemas.microsoft.com/office/drawing/2014/main" id="{8AEC24E1-9EAA-4895-921B-227D0DB325A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7910" y="2380888"/>
            <a:ext cx="4465780" cy="3419847"/>
          </a:xfrm>
        </p:spPr>
      </p:pic>
      <p:sp>
        <p:nvSpPr>
          <p:cNvPr id="4" name="日付プレースホルダー 3">
            <a:extLst>
              <a:ext uri="{FF2B5EF4-FFF2-40B4-BE49-F238E27FC236}">
                <a16:creationId xmlns:a16="http://schemas.microsoft.com/office/drawing/2014/main" id="{CE266499-F9ED-454C-9E41-E64B02A61C12}"/>
              </a:ext>
            </a:extLst>
          </p:cNvPr>
          <p:cNvSpPr>
            <a:spLocks noGrp="1"/>
          </p:cNvSpPr>
          <p:nvPr>
            <p:ph type="dt" sz="half" idx="10"/>
          </p:nvPr>
        </p:nvSpPr>
        <p:spPr/>
        <p:txBody>
          <a:bodyPr/>
          <a:lstStyle/>
          <a:p>
            <a:pPr>
              <a:defRPr/>
            </a:pPr>
            <a:fld id="{F979FCF6-E187-4C67-99E0-9213093245EE}" type="datetime1">
              <a:rPr lang="ja-JP" altLang="en-US" smtClean="0"/>
              <a:t>2017/9/18</a:t>
            </a:fld>
            <a:endParaRPr lang="ja-JP" altLang="en-US"/>
          </a:p>
        </p:txBody>
      </p:sp>
      <p:sp>
        <p:nvSpPr>
          <p:cNvPr id="5" name="フッター プレースホルダー 4">
            <a:extLst>
              <a:ext uri="{FF2B5EF4-FFF2-40B4-BE49-F238E27FC236}">
                <a16:creationId xmlns:a16="http://schemas.microsoft.com/office/drawing/2014/main" id="{A196B1B9-AC36-4851-8AF7-86D135FB5A90}"/>
              </a:ext>
            </a:extLst>
          </p:cNvPr>
          <p:cNvSpPr>
            <a:spLocks noGrp="1"/>
          </p:cNvSpPr>
          <p:nvPr>
            <p:ph type="ftr" sz="quarter" idx="11"/>
          </p:nvPr>
        </p:nvSpPr>
        <p:spPr/>
        <p:txBody>
          <a:bodyPr/>
          <a:lstStyle/>
          <a:p>
            <a:pPr>
              <a:defRPr/>
            </a:pPr>
            <a:r>
              <a:rPr lang="en-US" altLang="ja-JP"/>
              <a:t>Seoul U. Seminer</a:t>
            </a:r>
            <a:endParaRPr lang="ja-JP" altLang="en-US"/>
          </a:p>
        </p:txBody>
      </p:sp>
      <p:pic>
        <p:nvPicPr>
          <p:cNvPr id="9" name="図 8">
            <a:extLst>
              <a:ext uri="{FF2B5EF4-FFF2-40B4-BE49-F238E27FC236}">
                <a16:creationId xmlns:a16="http://schemas.microsoft.com/office/drawing/2014/main" id="{A3BF5A02-9D2C-469B-A933-8CB00B3118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2040" y="2371241"/>
            <a:ext cx="3905474" cy="3429494"/>
          </a:xfrm>
          <a:prstGeom prst="rect">
            <a:avLst/>
          </a:prstGeom>
        </p:spPr>
      </p:pic>
    </p:spTree>
    <p:extLst>
      <p:ext uri="{BB962C8B-B14F-4D97-AF65-F5344CB8AC3E}">
        <p14:creationId xmlns:p14="http://schemas.microsoft.com/office/powerpoint/2010/main" val="2065684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Magnetic dipole moment </a:t>
            </a:r>
            <a:br>
              <a:rPr kumimoji="1" lang="en-US" altLang="ja-JP" dirty="0"/>
            </a:br>
            <a:r>
              <a:rPr kumimoji="1" lang="en-US" altLang="ja-JP" dirty="0"/>
              <a:t>with loop current</a:t>
            </a:r>
            <a:endParaRPr kumimoji="1" lang="ja-JP" altLang="en-US" dirty="0"/>
          </a:p>
        </p:txBody>
      </p:sp>
      <p:pic>
        <p:nvPicPr>
          <p:cNvPr id="6" name="コンテンツ プレースホルダー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20805574">
            <a:off x="748352" y="2132856"/>
            <a:ext cx="4515836" cy="3612669"/>
          </a:xfrm>
        </p:spPr>
      </p:pic>
      <p:sp>
        <p:nvSpPr>
          <p:cNvPr id="4" name="日付プレースホルダー 3"/>
          <p:cNvSpPr>
            <a:spLocks noGrp="1"/>
          </p:cNvSpPr>
          <p:nvPr>
            <p:ph type="dt" sz="half" idx="10"/>
          </p:nvPr>
        </p:nvSpPr>
        <p:spPr/>
        <p:txBody>
          <a:bodyPr/>
          <a:lstStyle/>
          <a:p>
            <a:pPr>
              <a:defRPr/>
            </a:pPr>
            <a:fld id="{0BFC2D06-CC71-4888-AFFC-32AACA767A04}" type="datetime1">
              <a:rPr lang="ja-JP" altLang="en-US" smtClean="0"/>
              <a:t>2017/9/18</a:t>
            </a:fld>
            <a:endParaRPr lang="ja-JP" altLang="en-US"/>
          </a:p>
        </p:txBody>
      </p:sp>
      <p:sp>
        <p:nvSpPr>
          <p:cNvPr id="5" name="フッター プレースホルダー 4"/>
          <p:cNvSpPr>
            <a:spLocks noGrp="1"/>
          </p:cNvSpPr>
          <p:nvPr>
            <p:ph type="ftr" sz="quarter" idx="11"/>
          </p:nvPr>
        </p:nvSpPr>
        <p:spPr/>
        <p:txBody>
          <a:bodyPr/>
          <a:lstStyle/>
          <a:p>
            <a:pPr>
              <a:defRPr/>
            </a:pPr>
            <a:r>
              <a:rPr lang="en-US" altLang="ja-JP"/>
              <a:t>Seoul U. Seminer</a:t>
            </a:r>
            <a:endParaRPr lang="ja-JP" altLang="en-US"/>
          </a:p>
        </p:txBody>
      </p:sp>
      <p:sp>
        <p:nvSpPr>
          <p:cNvPr id="7" name="テキスト ボックス 6"/>
          <p:cNvSpPr txBox="1"/>
          <p:nvPr/>
        </p:nvSpPr>
        <p:spPr>
          <a:xfrm>
            <a:off x="6228184" y="2963664"/>
            <a:ext cx="1641796" cy="923330"/>
          </a:xfrm>
          <a:prstGeom prst="rect">
            <a:avLst/>
          </a:prstGeom>
          <a:noFill/>
        </p:spPr>
        <p:txBody>
          <a:bodyPr wrap="none" rtlCol="0">
            <a:spAutoFit/>
          </a:bodyPr>
          <a:lstStyle/>
          <a:p>
            <a:r>
              <a:rPr kumimoji="1" lang="en-US" altLang="ja-JP" sz="5400" i="1" dirty="0">
                <a:latin typeface="Symbol" panose="05050102010706020507" pitchFamily="18" charset="2"/>
              </a:rPr>
              <a:t>m</a:t>
            </a:r>
            <a:r>
              <a:rPr kumimoji="1" lang="en-US" altLang="ja-JP" sz="5400" i="1" dirty="0"/>
              <a:t>=IS</a:t>
            </a:r>
            <a:endParaRPr kumimoji="1" lang="ja-JP" altLang="en-US" sz="5400" i="1" dirty="0"/>
          </a:p>
        </p:txBody>
      </p:sp>
    </p:spTree>
    <p:extLst>
      <p:ext uri="{BB962C8B-B14F-4D97-AF65-F5344CB8AC3E}">
        <p14:creationId xmlns:p14="http://schemas.microsoft.com/office/powerpoint/2010/main" val="7944670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フッター プレースホルダ 4"/>
          <p:cNvSpPr>
            <a:spLocks noGrp="1"/>
          </p:cNvSpPr>
          <p:nvPr>
            <p:ph type="ftr" sz="quarter" idx="11"/>
          </p:nvPr>
        </p:nvSpPr>
        <p:spPr/>
        <p:txBody>
          <a:bodyPr/>
          <a:lstStyle/>
          <a:p>
            <a:r>
              <a:rPr lang="en-US" altLang="ja-JP"/>
              <a:t>Seoul U. Seminer</a:t>
            </a:r>
          </a:p>
        </p:txBody>
      </p:sp>
      <p:sp>
        <p:nvSpPr>
          <p:cNvPr id="674818" name="Rectangle 2"/>
          <p:cNvSpPr>
            <a:spLocks noGrp="1" noChangeArrowheads="1"/>
          </p:cNvSpPr>
          <p:nvPr>
            <p:ph type="title"/>
          </p:nvPr>
        </p:nvSpPr>
        <p:spPr/>
        <p:txBody>
          <a:bodyPr/>
          <a:lstStyle/>
          <a:p>
            <a:r>
              <a:rPr lang="en-US" altLang="ja-JP">
                <a:ea typeface="ＭＳ Ｐゴシック" pitchFamily="50" charset="-128"/>
              </a:rPr>
              <a:t>Orbital magnetic dipole moments</a:t>
            </a:r>
          </a:p>
        </p:txBody>
      </p:sp>
      <p:sp>
        <p:nvSpPr>
          <p:cNvPr id="674819" name="Rectangle 3"/>
          <p:cNvSpPr>
            <a:spLocks noGrp="1" noChangeArrowheads="1"/>
          </p:cNvSpPr>
          <p:nvPr>
            <p:ph type="body" idx="1"/>
          </p:nvPr>
        </p:nvSpPr>
        <p:spPr>
          <a:xfrm>
            <a:off x="457200" y="1143000"/>
            <a:ext cx="6096000" cy="4983163"/>
          </a:xfrm>
        </p:spPr>
        <p:txBody>
          <a:bodyPr/>
          <a:lstStyle/>
          <a:p>
            <a:r>
              <a:rPr lang="en-US" altLang="ja-JP" sz="1600" dirty="0">
                <a:ea typeface="ＭＳ Ｐゴシック" pitchFamily="50" charset="-128"/>
              </a:rPr>
              <a:t>Consider electron moving with velocity (</a:t>
            </a:r>
            <a:r>
              <a:rPr lang="en-US" altLang="ja-JP" sz="1600" i="1" dirty="0">
                <a:ea typeface="ＭＳ Ｐゴシック" pitchFamily="50" charset="-128"/>
              </a:rPr>
              <a:t>v</a:t>
            </a:r>
            <a:r>
              <a:rPr lang="en-US" altLang="ja-JP" sz="1600" dirty="0">
                <a:ea typeface="ＭＳ Ｐゴシック" pitchFamily="50" charset="-128"/>
              </a:rPr>
              <a:t>) in a circular Bohr orbit of radius </a:t>
            </a:r>
            <a:r>
              <a:rPr lang="en-US" altLang="ja-JP" sz="1600" i="1" dirty="0">
                <a:ea typeface="ＭＳ Ｐゴシック" pitchFamily="50" charset="-128"/>
              </a:rPr>
              <a:t>r. </a:t>
            </a:r>
            <a:r>
              <a:rPr lang="en-US" altLang="ja-JP" sz="1600" dirty="0">
                <a:ea typeface="ＭＳ Ｐゴシック" pitchFamily="50" charset="-128"/>
              </a:rPr>
              <a:t>Produces a current</a:t>
            </a:r>
            <a:endParaRPr lang="en-US" altLang="ja-JP" sz="1600" i="1" dirty="0">
              <a:ea typeface="ＭＳ Ｐゴシック" pitchFamily="50" charset="-128"/>
            </a:endParaRPr>
          </a:p>
          <a:p>
            <a:endParaRPr lang="en-US" altLang="ja-JP" sz="1600" i="1" dirty="0">
              <a:ea typeface="ＭＳ Ｐゴシック" pitchFamily="50" charset="-128"/>
            </a:endParaRPr>
          </a:p>
          <a:p>
            <a:endParaRPr lang="en-US" altLang="ja-JP" sz="1600" i="1" dirty="0">
              <a:ea typeface="ＭＳ Ｐゴシック" pitchFamily="50" charset="-128"/>
            </a:endParaRPr>
          </a:p>
          <a:p>
            <a:pPr>
              <a:buFontTx/>
              <a:buNone/>
            </a:pPr>
            <a:r>
              <a:rPr lang="en-US" altLang="ja-JP" sz="1600" i="1" dirty="0">
                <a:ea typeface="ＭＳ Ｐゴシック" pitchFamily="50" charset="-128"/>
              </a:rPr>
              <a:t>	</a:t>
            </a:r>
            <a:r>
              <a:rPr lang="en-US" altLang="ja-JP" sz="1600" dirty="0">
                <a:ea typeface="ＭＳ Ｐゴシック" pitchFamily="50" charset="-128"/>
              </a:rPr>
              <a:t>where </a:t>
            </a:r>
            <a:r>
              <a:rPr lang="en-US" altLang="ja-JP" sz="1600" i="1" dirty="0">
                <a:ea typeface="ＭＳ Ｐゴシック" pitchFamily="50" charset="-128"/>
              </a:rPr>
              <a:t>T</a:t>
            </a:r>
            <a:r>
              <a:rPr lang="en-US" altLang="ja-JP" sz="1600" dirty="0">
                <a:ea typeface="ＭＳ Ｐゴシック" pitchFamily="50" charset="-128"/>
              </a:rPr>
              <a:t> is the orbital period of the electron.</a:t>
            </a:r>
          </a:p>
          <a:p>
            <a:pPr>
              <a:buFontTx/>
              <a:buNone/>
            </a:pPr>
            <a:endParaRPr lang="en-US" altLang="ja-JP" sz="1600" dirty="0">
              <a:ea typeface="ＭＳ Ｐゴシック" pitchFamily="50" charset="-128"/>
            </a:endParaRPr>
          </a:p>
          <a:p>
            <a:r>
              <a:rPr lang="en-US" altLang="ja-JP" sz="1600" dirty="0">
                <a:ea typeface="ＭＳ Ｐゴシック" pitchFamily="50" charset="-128"/>
              </a:rPr>
              <a:t>Current loop produces a magnetic field, with a moment </a:t>
            </a:r>
          </a:p>
          <a:p>
            <a:pPr algn="ctr">
              <a:buFontTx/>
              <a:buNone/>
            </a:pPr>
            <a:r>
              <a:rPr lang="en-US" altLang="ja-JP" sz="1600" i="1" dirty="0">
                <a:ea typeface="ＭＳ Ｐゴシック" pitchFamily="50" charset="-128"/>
                <a:sym typeface="Symbol" pitchFamily="18" charset="2"/>
              </a:rPr>
              <a:t>	</a:t>
            </a:r>
          </a:p>
          <a:p>
            <a:pPr algn="ctr">
              <a:buFontTx/>
              <a:buNone/>
            </a:pPr>
            <a:endParaRPr lang="en-US" altLang="ja-JP" sz="1600" dirty="0">
              <a:ea typeface="ＭＳ Ｐゴシック" pitchFamily="50" charset="-128"/>
            </a:endParaRPr>
          </a:p>
          <a:p>
            <a:r>
              <a:rPr lang="en-US" altLang="ja-JP" sz="1600" dirty="0">
                <a:ea typeface="ＭＳ Ｐゴシック" pitchFamily="50" charset="-128"/>
              </a:rPr>
              <a:t>Specifies strength of magnetic dipole. </a:t>
            </a:r>
            <a:endParaRPr lang="en-US" altLang="ja-JP" sz="1600" i="1" dirty="0">
              <a:ea typeface="ＭＳ Ｐゴシック" pitchFamily="50" charset="-128"/>
            </a:endParaRPr>
          </a:p>
          <a:p>
            <a:endParaRPr lang="en-US" altLang="ja-JP" sz="1600" dirty="0">
              <a:ea typeface="ＭＳ Ｐゴシック" pitchFamily="50" charset="-128"/>
            </a:endParaRPr>
          </a:p>
          <a:p>
            <a:r>
              <a:rPr lang="en-US" altLang="ja-JP" sz="1600" dirty="0">
                <a:ea typeface="ＭＳ Ｐゴシック" pitchFamily="50" charset="-128"/>
              </a:rPr>
              <a:t>Magnitude of orbital angular momentum is </a:t>
            </a:r>
            <a:r>
              <a:rPr lang="en-US" altLang="ja-JP" sz="1600" i="1" dirty="0">
                <a:ea typeface="ＭＳ Ｐゴシック" pitchFamily="50" charset="-128"/>
              </a:rPr>
              <a:t>L = </a:t>
            </a:r>
            <a:r>
              <a:rPr lang="en-US" altLang="ja-JP" sz="1600" i="1" dirty="0" err="1">
                <a:ea typeface="ＭＳ Ｐゴシック" pitchFamily="50" charset="-128"/>
              </a:rPr>
              <a:t>mvr</a:t>
            </a:r>
            <a:r>
              <a:rPr lang="en-US" altLang="ja-JP" sz="1600" i="1" dirty="0">
                <a:ea typeface="ＭＳ Ｐゴシック" pitchFamily="50" charset="-128"/>
              </a:rPr>
              <a:t> = m</a:t>
            </a:r>
            <a:r>
              <a:rPr lang="en-US" altLang="ja-JP" sz="1600" i="1" dirty="0">
                <a:ea typeface="ＭＳ Ｐゴシック" pitchFamily="50" charset="-128"/>
                <a:sym typeface="Symbol" pitchFamily="18" charset="2"/>
              </a:rPr>
              <a:t>r</a:t>
            </a:r>
            <a:r>
              <a:rPr lang="en-US" altLang="ja-JP" sz="1600" i="1" baseline="30000" dirty="0">
                <a:ea typeface="ＭＳ Ｐゴシック" pitchFamily="50" charset="-128"/>
                <a:sym typeface="Symbol" pitchFamily="18" charset="2"/>
              </a:rPr>
              <a:t>2</a:t>
            </a:r>
            <a:r>
              <a:rPr lang="en-US" altLang="ja-JP" sz="1600" i="1" dirty="0">
                <a:ea typeface="ＭＳ Ｐゴシック" pitchFamily="50" charset="-128"/>
                <a:sym typeface="Symbol" pitchFamily="18" charset="2"/>
              </a:rPr>
              <a:t>. </a:t>
            </a:r>
            <a:r>
              <a:rPr lang="en-US" altLang="ja-JP" sz="1600" dirty="0">
                <a:ea typeface="ＭＳ Ｐゴシック" pitchFamily="50" charset="-128"/>
                <a:sym typeface="Symbol" pitchFamily="18" charset="2"/>
              </a:rPr>
              <a:t>Combining with Eqn. 1 =&gt;</a:t>
            </a:r>
          </a:p>
          <a:p>
            <a:endParaRPr lang="en-US" altLang="ja-JP" sz="1600" dirty="0">
              <a:ea typeface="ＭＳ Ｐゴシック" pitchFamily="50" charset="-128"/>
              <a:sym typeface="Symbol" pitchFamily="18" charset="2"/>
            </a:endParaRPr>
          </a:p>
          <a:p>
            <a:r>
              <a:rPr lang="en-US" altLang="ja-JP" sz="1600" dirty="0">
                <a:ea typeface="ＭＳ Ｐゴシック" pitchFamily="50" charset="-128"/>
                <a:sym typeface="Symbol" pitchFamily="18" charset="2"/>
              </a:rPr>
              <a:t>An electron in the first Bohr orbit with              has a magnetic moment </a:t>
            </a:r>
            <a:r>
              <a:rPr lang="en-US" altLang="ja-JP" sz="1600" i="1" dirty="0">
                <a:ea typeface="ＭＳ Ｐゴシック" pitchFamily="50" charset="-128"/>
                <a:sym typeface="Symbol" pitchFamily="18" charset="2"/>
              </a:rPr>
              <a:t> </a:t>
            </a:r>
            <a:r>
              <a:rPr lang="en-US" altLang="ja-JP" sz="1600" dirty="0">
                <a:ea typeface="ＭＳ Ｐゴシック" pitchFamily="50" charset="-128"/>
                <a:sym typeface="Symbol" pitchFamily="18" charset="2"/>
              </a:rPr>
              <a:t>defined as</a:t>
            </a:r>
          </a:p>
          <a:p>
            <a:pPr>
              <a:buFontTx/>
              <a:buNone/>
            </a:pPr>
            <a:r>
              <a:rPr lang="en-US" altLang="ja-JP" sz="1600" dirty="0">
                <a:ea typeface="ＭＳ Ｐゴシック" pitchFamily="50" charset="-128"/>
              </a:rPr>
              <a:t>					= 9.27x10</a:t>
            </a:r>
            <a:r>
              <a:rPr lang="en-US" altLang="ja-JP" sz="1600" baseline="30000" dirty="0">
                <a:ea typeface="ＭＳ Ｐゴシック" pitchFamily="50" charset="-128"/>
              </a:rPr>
              <a:t>-24</a:t>
            </a:r>
            <a:r>
              <a:rPr lang="en-US" altLang="ja-JP" sz="1600" dirty="0">
                <a:ea typeface="ＭＳ Ｐゴシック" pitchFamily="50" charset="-128"/>
              </a:rPr>
              <a:t> Am</a:t>
            </a:r>
            <a:r>
              <a:rPr lang="en-US" altLang="ja-JP" sz="1600" baseline="30000" dirty="0">
                <a:ea typeface="ＭＳ Ｐゴシック" pitchFamily="50" charset="-128"/>
              </a:rPr>
              <a:t>2</a:t>
            </a:r>
            <a:endParaRPr lang="en-US" altLang="ja-JP" sz="1600" dirty="0">
              <a:ea typeface="ＭＳ Ｐゴシック" pitchFamily="50" charset="-128"/>
            </a:endParaRPr>
          </a:p>
        </p:txBody>
      </p:sp>
      <p:graphicFrame>
        <p:nvGraphicFramePr>
          <p:cNvPr id="674820" name="Object 4"/>
          <p:cNvGraphicFramePr>
            <a:graphicFrameLocks noChangeAspect="1"/>
          </p:cNvGraphicFramePr>
          <p:nvPr/>
        </p:nvGraphicFramePr>
        <p:xfrm>
          <a:off x="3052763" y="1714500"/>
          <a:ext cx="1379537" cy="571500"/>
        </p:xfrm>
        <a:graphic>
          <a:graphicData uri="http://schemas.openxmlformats.org/presentationml/2006/ole">
            <mc:AlternateContent xmlns:mc="http://schemas.openxmlformats.org/markup-compatibility/2006">
              <mc:Choice xmlns:v="urn:schemas-microsoft-com:vml" Requires="v">
                <p:oleObj spid="_x0000_s407574" name="Equation" r:id="rId4" imgW="889000" imgH="368300" progId="Equation.3">
                  <p:embed/>
                </p:oleObj>
              </mc:Choice>
              <mc:Fallback>
                <p:oleObj name="Equation" r:id="rId4" imgW="889000" imgH="368300" progId="Equation.3">
                  <p:embed/>
                  <p:pic>
                    <p:nvPicPr>
                      <p:cNvPr id="67482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52763" y="1714500"/>
                        <a:ext cx="1379537" cy="57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74832" name="Oval 16"/>
          <p:cNvSpPr>
            <a:spLocks noChangeArrowheads="1"/>
          </p:cNvSpPr>
          <p:nvPr/>
        </p:nvSpPr>
        <p:spPr bwMode="auto">
          <a:xfrm>
            <a:off x="6553200" y="1981200"/>
            <a:ext cx="2057400" cy="838200"/>
          </a:xfrm>
          <a:prstGeom prst="ellipse">
            <a:avLst/>
          </a:prstGeom>
          <a:noFill/>
          <a:ln w="9525">
            <a:solidFill>
              <a:schemeClr val="bg2"/>
            </a:solidFill>
            <a:round/>
            <a:headEnd/>
            <a:tailEnd/>
          </a:ln>
          <a:effectLst/>
        </p:spPr>
        <p:txBody>
          <a:bodyPr wrap="none" anchor="ctr"/>
          <a:lstStyle/>
          <a:p>
            <a:endParaRPr lang="ja-JP" altLang="en-US"/>
          </a:p>
        </p:txBody>
      </p:sp>
      <p:sp>
        <p:nvSpPr>
          <p:cNvPr id="674833" name="Line 17"/>
          <p:cNvSpPr>
            <a:spLocks noChangeShapeType="1"/>
          </p:cNvSpPr>
          <p:nvPr/>
        </p:nvSpPr>
        <p:spPr bwMode="auto">
          <a:xfrm>
            <a:off x="7620000" y="1371600"/>
            <a:ext cx="0" cy="1981200"/>
          </a:xfrm>
          <a:prstGeom prst="line">
            <a:avLst/>
          </a:prstGeom>
          <a:noFill/>
          <a:ln w="9525">
            <a:solidFill>
              <a:schemeClr val="tx1"/>
            </a:solidFill>
            <a:round/>
            <a:headEnd/>
            <a:tailEnd/>
          </a:ln>
          <a:effectLst/>
        </p:spPr>
        <p:txBody>
          <a:bodyPr wrap="none" anchor="ctr"/>
          <a:lstStyle/>
          <a:p>
            <a:endParaRPr lang="ja-JP" altLang="en-US"/>
          </a:p>
        </p:txBody>
      </p:sp>
      <p:sp>
        <p:nvSpPr>
          <p:cNvPr id="674834" name="Line 18"/>
          <p:cNvSpPr>
            <a:spLocks noChangeShapeType="1"/>
          </p:cNvSpPr>
          <p:nvPr/>
        </p:nvSpPr>
        <p:spPr bwMode="auto">
          <a:xfrm flipH="1">
            <a:off x="6248400" y="2362200"/>
            <a:ext cx="2667000" cy="0"/>
          </a:xfrm>
          <a:prstGeom prst="line">
            <a:avLst/>
          </a:prstGeom>
          <a:noFill/>
          <a:ln w="9525">
            <a:solidFill>
              <a:schemeClr val="tx1"/>
            </a:solidFill>
            <a:round/>
            <a:headEnd/>
            <a:tailEnd/>
          </a:ln>
          <a:effectLst/>
        </p:spPr>
        <p:txBody>
          <a:bodyPr wrap="none" anchor="ctr"/>
          <a:lstStyle/>
          <a:p>
            <a:endParaRPr lang="ja-JP" altLang="en-US"/>
          </a:p>
        </p:txBody>
      </p:sp>
      <p:sp>
        <p:nvSpPr>
          <p:cNvPr id="674835" name="Line 19"/>
          <p:cNvSpPr>
            <a:spLocks noChangeShapeType="1"/>
          </p:cNvSpPr>
          <p:nvPr/>
        </p:nvSpPr>
        <p:spPr bwMode="auto">
          <a:xfrm flipH="1">
            <a:off x="6553200" y="1828800"/>
            <a:ext cx="2209800" cy="1066800"/>
          </a:xfrm>
          <a:prstGeom prst="line">
            <a:avLst/>
          </a:prstGeom>
          <a:noFill/>
          <a:ln w="9525">
            <a:solidFill>
              <a:schemeClr val="tx1"/>
            </a:solidFill>
            <a:round/>
            <a:headEnd/>
            <a:tailEnd/>
          </a:ln>
          <a:effectLst/>
        </p:spPr>
        <p:txBody>
          <a:bodyPr wrap="none" anchor="ctr"/>
          <a:lstStyle/>
          <a:p>
            <a:endParaRPr lang="ja-JP" altLang="en-US"/>
          </a:p>
        </p:txBody>
      </p:sp>
      <p:sp>
        <p:nvSpPr>
          <p:cNvPr id="674836" name="Line 20"/>
          <p:cNvSpPr>
            <a:spLocks noChangeShapeType="1"/>
          </p:cNvSpPr>
          <p:nvPr/>
        </p:nvSpPr>
        <p:spPr bwMode="auto">
          <a:xfrm>
            <a:off x="7620000" y="2362200"/>
            <a:ext cx="533400" cy="381000"/>
          </a:xfrm>
          <a:prstGeom prst="line">
            <a:avLst/>
          </a:prstGeom>
          <a:noFill/>
          <a:ln w="25400">
            <a:solidFill>
              <a:srgbClr val="FF0000"/>
            </a:solidFill>
            <a:round/>
            <a:headEnd/>
            <a:tailEnd type="triangle" w="med" len="med"/>
          </a:ln>
          <a:effectLst/>
        </p:spPr>
        <p:txBody>
          <a:bodyPr wrap="none" anchor="ctr"/>
          <a:lstStyle/>
          <a:p>
            <a:endParaRPr lang="ja-JP" altLang="en-US"/>
          </a:p>
        </p:txBody>
      </p:sp>
      <p:sp>
        <p:nvSpPr>
          <p:cNvPr id="674837" name="Line 21"/>
          <p:cNvSpPr>
            <a:spLocks noChangeShapeType="1"/>
          </p:cNvSpPr>
          <p:nvPr/>
        </p:nvSpPr>
        <p:spPr bwMode="auto">
          <a:xfrm flipH="1">
            <a:off x="7696200" y="2743200"/>
            <a:ext cx="457200" cy="152400"/>
          </a:xfrm>
          <a:prstGeom prst="line">
            <a:avLst/>
          </a:prstGeom>
          <a:noFill/>
          <a:ln w="25400">
            <a:solidFill>
              <a:srgbClr val="FF0000"/>
            </a:solidFill>
            <a:round/>
            <a:headEnd/>
            <a:tailEnd type="triangle" w="med" len="med"/>
          </a:ln>
          <a:effectLst/>
        </p:spPr>
        <p:txBody>
          <a:bodyPr wrap="none" anchor="ctr"/>
          <a:lstStyle/>
          <a:p>
            <a:endParaRPr lang="ja-JP" altLang="en-US"/>
          </a:p>
        </p:txBody>
      </p:sp>
      <p:sp>
        <p:nvSpPr>
          <p:cNvPr id="674838" name="Oval 22"/>
          <p:cNvSpPr>
            <a:spLocks noChangeArrowheads="1"/>
          </p:cNvSpPr>
          <p:nvPr/>
        </p:nvSpPr>
        <p:spPr bwMode="auto">
          <a:xfrm>
            <a:off x="8153400" y="2743200"/>
            <a:ext cx="76200" cy="76200"/>
          </a:xfrm>
          <a:prstGeom prst="ellipse">
            <a:avLst/>
          </a:prstGeom>
          <a:solidFill>
            <a:schemeClr val="accent1"/>
          </a:solidFill>
          <a:ln w="9525">
            <a:solidFill>
              <a:schemeClr val="tx1"/>
            </a:solidFill>
            <a:round/>
            <a:headEnd/>
            <a:tailEnd/>
          </a:ln>
          <a:effectLst/>
        </p:spPr>
        <p:txBody>
          <a:bodyPr wrap="none" anchor="ctr"/>
          <a:lstStyle/>
          <a:p>
            <a:endParaRPr lang="ja-JP" altLang="en-US"/>
          </a:p>
        </p:txBody>
      </p:sp>
      <p:sp>
        <p:nvSpPr>
          <p:cNvPr id="674839" name="Rectangle 23"/>
          <p:cNvSpPr>
            <a:spLocks noChangeArrowheads="1"/>
          </p:cNvSpPr>
          <p:nvPr/>
        </p:nvSpPr>
        <p:spPr bwMode="auto">
          <a:xfrm>
            <a:off x="7867650" y="2819400"/>
            <a:ext cx="285750" cy="366713"/>
          </a:xfrm>
          <a:prstGeom prst="rect">
            <a:avLst/>
          </a:prstGeom>
          <a:noFill/>
          <a:ln w="9525">
            <a:noFill/>
            <a:miter lim="800000"/>
            <a:headEnd/>
            <a:tailEnd/>
          </a:ln>
          <a:effectLst/>
        </p:spPr>
        <p:txBody>
          <a:bodyPr wrap="none">
            <a:spAutoFit/>
          </a:bodyPr>
          <a:lstStyle/>
          <a:p>
            <a:r>
              <a:rPr lang="en-US" altLang="ja-JP">
                <a:latin typeface="Times New Roman" pitchFamily="18" charset="0"/>
                <a:ea typeface="ＭＳ Ｐゴシック" pitchFamily="50" charset="-128"/>
              </a:rPr>
              <a:t>v</a:t>
            </a:r>
          </a:p>
        </p:txBody>
      </p:sp>
      <p:sp>
        <p:nvSpPr>
          <p:cNvPr id="674840" name="Rectangle 24"/>
          <p:cNvSpPr>
            <a:spLocks noChangeArrowheads="1"/>
          </p:cNvSpPr>
          <p:nvPr/>
        </p:nvSpPr>
        <p:spPr bwMode="auto">
          <a:xfrm>
            <a:off x="7924800" y="2362200"/>
            <a:ext cx="273050" cy="366713"/>
          </a:xfrm>
          <a:prstGeom prst="rect">
            <a:avLst/>
          </a:prstGeom>
          <a:noFill/>
          <a:ln w="9525">
            <a:noFill/>
            <a:miter lim="800000"/>
            <a:headEnd/>
            <a:tailEnd/>
          </a:ln>
          <a:effectLst/>
        </p:spPr>
        <p:txBody>
          <a:bodyPr wrap="none">
            <a:spAutoFit/>
          </a:bodyPr>
          <a:lstStyle/>
          <a:p>
            <a:r>
              <a:rPr lang="en-US" altLang="ja-JP">
                <a:latin typeface="Times New Roman" pitchFamily="18" charset="0"/>
                <a:ea typeface="ＭＳ Ｐゴシック" pitchFamily="50" charset="-128"/>
              </a:rPr>
              <a:t>r</a:t>
            </a:r>
          </a:p>
        </p:txBody>
      </p:sp>
      <p:sp>
        <p:nvSpPr>
          <p:cNvPr id="674841" name="Rectangle 25"/>
          <p:cNvSpPr>
            <a:spLocks noChangeArrowheads="1"/>
          </p:cNvSpPr>
          <p:nvPr/>
        </p:nvSpPr>
        <p:spPr bwMode="auto">
          <a:xfrm>
            <a:off x="8229600" y="2667000"/>
            <a:ext cx="336550" cy="366713"/>
          </a:xfrm>
          <a:prstGeom prst="rect">
            <a:avLst/>
          </a:prstGeom>
          <a:noFill/>
          <a:ln w="9525">
            <a:noFill/>
            <a:miter lim="800000"/>
            <a:headEnd/>
            <a:tailEnd/>
          </a:ln>
          <a:effectLst/>
        </p:spPr>
        <p:txBody>
          <a:bodyPr wrap="none">
            <a:spAutoFit/>
          </a:bodyPr>
          <a:lstStyle/>
          <a:p>
            <a:r>
              <a:rPr lang="en-US" altLang="ja-JP">
                <a:latin typeface="Times New Roman" pitchFamily="18" charset="0"/>
                <a:ea typeface="ＭＳ Ｐゴシック" pitchFamily="50" charset="-128"/>
              </a:rPr>
              <a:t>e</a:t>
            </a:r>
            <a:r>
              <a:rPr lang="en-US" altLang="ja-JP" baseline="30000">
                <a:latin typeface="Times New Roman" pitchFamily="18" charset="0"/>
                <a:ea typeface="ＭＳ Ｐゴシック" pitchFamily="50" charset="-128"/>
              </a:rPr>
              <a:t>-</a:t>
            </a:r>
            <a:endParaRPr lang="en-US" altLang="ja-JP">
              <a:latin typeface="Times New Roman" pitchFamily="18" charset="0"/>
              <a:ea typeface="ＭＳ Ｐゴシック" pitchFamily="50" charset="-128"/>
            </a:endParaRPr>
          </a:p>
        </p:txBody>
      </p:sp>
      <p:sp>
        <p:nvSpPr>
          <p:cNvPr id="674842" name="Line 26"/>
          <p:cNvSpPr>
            <a:spLocks noChangeShapeType="1"/>
          </p:cNvSpPr>
          <p:nvPr/>
        </p:nvSpPr>
        <p:spPr bwMode="auto">
          <a:xfrm flipV="1">
            <a:off x="7620000" y="1524000"/>
            <a:ext cx="0" cy="838200"/>
          </a:xfrm>
          <a:prstGeom prst="line">
            <a:avLst/>
          </a:prstGeom>
          <a:noFill/>
          <a:ln w="25400">
            <a:solidFill>
              <a:srgbClr val="FF0000"/>
            </a:solidFill>
            <a:round/>
            <a:headEnd/>
            <a:tailEnd type="triangle" w="med" len="med"/>
          </a:ln>
          <a:effectLst/>
        </p:spPr>
        <p:txBody>
          <a:bodyPr wrap="none" anchor="ctr"/>
          <a:lstStyle/>
          <a:p>
            <a:endParaRPr lang="ja-JP" altLang="en-US"/>
          </a:p>
        </p:txBody>
      </p:sp>
      <p:sp>
        <p:nvSpPr>
          <p:cNvPr id="674843" name="Rectangle 27"/>
          <p:cNvSpPr>
            <a:spLocks noChangeArrowheads="1"/>
          </p:cNvSpPr>
          <p:nvPr/>
        </p:nvSpPr>
        <p:spPr bwMode="auto">
          <a:xfrm>
            <a:off x="7239000" y="1447800"/>
            <a:ext cx="358775" cy="366713"/>
          </a:xfrm>
          <a:prstGeom prst="rect">
            <a:avLst/>
          </a:prstGeom>
          <a:noFill/>
          <a:ln w="9525">
            <a:noFill/>
            <a:miter lim="800000"/>
            <a:headEnd/>
            <a:tailEnd/>
          </a:ln>
          <a:effectLst/>
        </p:spPr>
        <p:txBody>
          <a:bodyPr wrap="none">
            <a:spAutoFit/>
          </a:bodyPr>
          <a:lstStyle/>
          <a:p>
            <a:r>
              <a:rPr lang="en-US" altLang="ja-JP">
                <a:latin typeface="Times New Roman" pitchFamily="18" charset="0"/>
                <a:ea typeface="ＭＳ Ｐゴシック" pitchFamily="50" charset="-128"/>
                <a:sym typeface="Symbol" pitchFamily="18" charset="2"/>
              </a:rPr>
              <a:t></a:t>
            </a:r>
            <a:r>
              <a:rPr lang="en-US" altLang="ja-JP" baseline="-25000">
                <a:latin typeface="Times New Roman" pitchFamily="18" charset="0"/>
                <a:ea typeface="ＭＳ Ｐゴシック" pitchFamily="50" charset="-128"/>
                <a:sym typeface="Symbol" pitchFamily="18" charset="2"/>
              </a:rPr>
              <a:t>l</a:t>
            </a:r>
            <a:endParaRPr lang="en-US" altLang="ja-JP">
              <a:latin typeface="Times New Roman" pitchFamily="18" charset="0"/>
              <a:ea typeface="ＭＳ Ｐゴシック" pitchFamily="50" charset="-128"/>
            </a:endParaRPr>
          </a:p>
        </p:txBody>
      </p:sp>
      <p:sp>
        <p:nvSpPr>
          <p:cNvPr id="674844" name="Line 28"/>
          <p:cNvSpPr>
            <a:spLocks noChangeShapeType="1"/>
          </p:cNvSpPr>
          <p:nvPr/>
        </p:nvSpPr>
        <p:spPr bwMode="auto">
          <a:xfrm>
            <a:off x="7620000" y="2438400"/>
            <a:ext cx="0" cy="762000"/>
          </a:xfrm>
          <a:prstGeom prst="line">
            <a:avLst/>
          </a:prstGeom>
          <a:noFill/>
          <a:ln w="25400">
            <a:solidFill>
              <a:srgbClr val="FF0000"/>
            </a:solidFill>
            <a:round/>
            <a:headEnd/>
            <a:tailEnd type="triangle" w="med" len="med"/>
          </a:ln>
          <a:effectLst/>
        </p:spPr>
        <p:txBody>
          <a:bodyPr wrap="none" anchor="ctr"/>
          <a:lstStyle/>
          <a:p>
            <a:endParaRPr lang="ja-JP" altLang="en-US"/>
          </a:p>
        </p:txBody>
      </p:sp>
      <p:sp>
        <p:nvSpPr>
          <p:cNvPr id="674845" name="Rectangle 29"/>
          <p:cNvSpPr>
            <a:spLocks noChangeArrowheads="1"/>
          </p:cNvSpPr>
          <p:nvPr/>
        </p:nvSpPr>
        <p:spPr bwMode="auto">
          <a:xfrm>
            <a:off x="7232650" y="2909888"/>
            <a:ext cx="311150" cy="366712"/>
          </a:xfrm>
          <a:prstGeom prst="rect">
            <a:avLst/>
          </a:prstGeom>
          <a:noFill/>
          <a:ln w="9525">
            <a:noFill/>
            <a:miter lim="800000"/>
            <a:headEnd/>
            <a:tailEnd/>
          </a:ln>
          <a:effectLst/>
        </p:spPr>
        <p:txBody>
          <a:bodyPr wrap="none">
            <a:spAutoFit/>
          </a:bodyPr>
          <a:lstStyle/>
          <a:p>
            <a:r>
              <a:rPr lang="en-US" altLang="ja-JP">
                <a:latin typeface="Times New Roman" pitchFamily="18" charset="0"/>
                <a:ea typeface="ＭＳ Ｐゴシック" pitchFamily="50" charset="-128"/>
                <a:sym typeface="Symbol" pitchFamily="18" charset="2"/>
              </a:rPr>
              <a:t>L</a:t>
            </a:r>
            <a:endParaRPr lang="en-US" altLang="ja-JP">
              <a:latin typeface="Times New Roman" pitchFamily="18" charset="0"/>
              <a:ea typeface="ＭＳ Ｐゴシック" pitchFamily="50" charset="-128"/>
            </a:endParaRPr>
          </a:p>
        </p:txBody>
      </p:sp>
      <p:graphicFrame>
        <p:nvGraphicFramePr>
          <p:cNvPr id="674846" name="Object 30"/>
          <p:cNvGraphicFramePr>
            <a:graphicFrameLocks noChangeAspect="1"/>
          </p:cNvGraphicFramePr>
          <p:nvPr/>
        </p:nvGraphicFramePr>
        <p:xfrm>
          <a:off x="2513013" y="3162300"/>
          <a:ext cx="2738437" cy="571500"/>
        </p:xfrm>
        <a:graphic>
          <a:graphicData uri="http://schemas.openxmlformats.org/presentationml/2006/ole">
            <mc:AlternateContent xmlns:mc="http://schemas.openxmlformats.org/markup-compatibility/2006">
              <mc:Choice xmlns:v="urn:schemas-microsoft-com:vml" Requires="v">
                <p:oleObj spid="_x0000_s407575" name="Equation" r:id="rId6" imgW="1765300" imgH="368300" progId="Equation.3">
                  <p:embed/>
                </p:oleObj>
              </mc:Choice>
              <mc:Fallback>
                <p:oleObj name="Equation" r:id="rId6" imgW="1765300" imgH="368300" progId="Equation.3">
                  <p:embed/>
                  <p:pic>
                    <p:nvPicPr>
                      <p:cNvPr id="674846" name="Object 3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13013" y="3162300"/>
                        <a:ext cx="2738437" cy="57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74847" name="Text Box 31"/>
          <p:cNvSpPr txBox="1">
            <a:spLocks noChangeArrowheads="1"/>
          </p:cNvSpPr>
          <p:nvPr/>
        </p:nvSpPr>
        <p:spPr bwMode="auto">
          <a:xfrm>
            <a:off x="5775325" y="3595688"/>
            <a:ext cx="184150" cy="366712"/>
          </a:xfrm>
          <a:prstGeom prst="rect">
            <a:avLst/>
          </a:prstGeom>
          <a:noFill/>
          <a:ln w="9525">
            <a:noFill/>
            <a:miter lim="800000"/>
            <a:headEnd/>
            <a:tailEnd/>
          </a:ln>
          <a:effectLst/>
        </p:spPr>
        <p:txBody>
          <a:bodyPr wrap="none">
            <a:spAutoFit/>
          </a:bodyPr>
          <a:lstStyle/>
          <a:p>
            <a:endParaRPr lang="ja-JP" altLang="ja-JP" i="0"/>
          </a:p>
        </p:txBody>
      </p:sp>
      <p:sp>
        <p:nvSpPr>
          <p:cNvPr id="674848" name="Rectangle 32"/>
          <p:cNvSpPr>
            <a:spLocks noChangeArrowheads="1"/>
          </p:cNvSpPr>
          <p:nvPr/>
        </p:nvSpPr>
        <p:spPr bwMode="auto">
          <a:xfrm>
            <a:off x="5486400" y="3290888"/>
            <a:ext cx="450850" cy="366712"/>
          </a:xfrm>
          <a:prstGeom prst="rect">
            <a:avLst/>
          </a:prstGeom>
          <a:noFill/>
          <a:ln w="9525">
            <a:noFill/>
            <a:miter lim="800000"/>
            <a:headEnd/>
            <a:tailEnd/>
          </a:ln>
          <a:effectLst/>
        </p:spPr>
        <p:txBody>
          <a:bodyPr wrap="none">
            <a:spAutoFit/>
          </a:bodyPr>
          <a:lstStyle/>
          <a:p>
            <a:pPr algn="ctr"/>
            <a:r>
              <a:rPr lang="en-US" altLang="ja-JP">
                <a:latin typeface="Times New Roman" pitchFamily="18" charset="0"/>
                <a:ea typeface="ＭＳ Ｐゴシック" pitchFamily="50" charset="-128"/>
              </a:rPr>
              <a:t>(1)</a:t>
            </a:r>
          </a:p>
        </p:txBody>
      </p:sp>
      <p:graphicFrame>
        <p:nvGraphicFramePr>
          <p:cNvPr id="674849" name="Object 33"/>
          <p:cNvGraphicFramePr>
            <a:graphicFrameLocks noChangeAspect="1"/>
          </p:cNvGraphicFramePr>
          <p:nvPr/>
        </p:nvGraphicFramePr>
        <p:xfrm>
          <a:off x="3427413" y="4572000"/>
          <a:ext cx="1141412" cy="571500"/>
        </p:xfrm>
        <a:graphic>
          <a:graphicData uri="http://schemas.openxmlformats.org/presentationml/2006/ole">
            <mc:AlternateContent xmlns:mc="http://schemas.openxmlformats.org/markup-compatibility/2006">
              <mc:Choice xmlns:v="urn:schemas-microsoft-com:vml" Requires="v">
                <p:oleObj spid="_x0000_s407576" name="Equation" r:id="rId8" imgW="736600" imgH="368300" progId="Equation.3">
                  <p:embed/>
                </p:oleObj>
              </mc:Choice>
              <mc:Fallback>
                <p:oleObj name="Equation" r:id="rId8" imgW="736600" imgH="368300" progId="Equation.3">
                  <p:embed/>
                  <p:pic>
                    <p:nvPicPr>
                      <p:cNvPr id="674849" name="Object 3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27413" y="4572000"/>
                        <a:ext cx="1141412" cy="57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74850" name="Object 34"/>
          <p:cNvGraphicFramePr>
            <a:graphicFrameLocks noChangeAspect="1"/>
          </p:cNvGraphicFramePr>
          <p:nvPr/>
        </p:nvGraphicFramePr>
        <p:xfrm>
          <a:off x="4114800" y="5219700"/>
          <a:ext cx="533400" cy="190500"/>
        </p:xfrm>
        <a:graphic>
          <a:graphicData uri="http://schemas.openxmlformats.org/presentationml/2006/ole">
            <mc:AlternateContent xmlns:mc="http://schemas.openxmlformats.org/markup-compatibility/2006">
              <mc:Choice xmlns:v="urn:schemas-microsoft-com:vml" Requires="v">
                <p:oleObj spid="_x0000_s407577" name="Equation" r:id="rId10" imgW="355600" imgH="127000" progId="Equation.3">
                  <p:embed/>
                </p:oleObj>
              </mc:Choice>
              <mc:Fallback>
                <p:oleObj name="Equation" r:id="rId10" imgW="355600" imgH="127000" progId="Equation.3">
                  <p:embed/>
                  <p:pic>
                    <p:nvPicPr>
                      <p:cNvPr id="674850" name="Object 3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114800" y="5219700"/>
                        <a:ext cx="533400" cy="190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74851" name="Object 35"/>
          <p:cNvGraphicFramePr>
            <a:graphicFrameLocks noChangeAspect="1"/>
          </p:cNvGraphicFramePr>
          <p:nvPr/>
        </p:nvGraphicFramePr>
        <p:xfrm>
          <a:off x="3090863" y="5562600"/>
          <a:ext cx="1023937" cy="571500"/>
        </p:xfrm>
        <a:graphic>
          <a:graphicData uri="http://schemas.openxmlformats.org/presentationml/2006/ole">
            <mc:AlternateContent xmlns:mc="http://schemas.openxmlformats.org/markup-compatibility/2006">
              <mc:Choice xmlns:v="urn:schemas-microsoft-com:vml" Requires="v">
                <p:oleObj spid="_x0000_s407578" name="Equation" r:id="rId12" imgW="660400" imgH="368300" progId="Equation.3">
                  <p:embed/>
                </p:oleObj>
              </mc:Choice>
              <mc:Fallback>
                <p:oleObj name="Equation" r:id="rId12" imgW="660400" imgH="368300" progId="Equation.3">
                  <p:embed/>
                  <p:pic>
                    <p:nvPicPr>
                      <p:cNvPr id="674851" name="Object 3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090863" y="5562600"/>
                        <a:ext cx="1023937" cy="57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74852" name="Rectangle 36"/>
          <p:cNvSpPr>
            <a:spLocks noChangeArrowheads="1"/>
          </p:cNvSpPr>
          <p:nvPr/>
        </p:nvSpPr>
        <p:spPr bwMode="auto">
          <a:xfrm>
            <a:off x="6078538" y="5683250"/>
            <a:ext cx="1465262" cy="336550"/>
          </a:xfrm>
          <a:prstGeom prst="rect">
            <a:avLst/>
          </a:prstGeom>
          <a:noFill/>
          <a:ln w="9525">
            <a:noFill/>
            <a:miter lim="800000"/>
            <a:headEnd/>
            <a:tailEnd/>
          </a:ln>
          <a:effectLst/>
        </p:spPr>
        <p:txBody>
          <a:bodyPr wrap="none">
            <a:spAutoFit/>
          </a:bodyPr>
          <a:lstStyle/>
          <a:p>
            <a:r>
              <a:rPr lang="en-US" altLang="ja-JP" sz="1600">
                <a:latin typeface="Times New Roman" pitchFamily="18" charset="0"/>
                <a:ea typeface="ＭＳ Ｐゴシック" pitchFamily="50" charset="-128"/>
                <a:sym typeface="Symbol" pitchFamily="18" charset="2"/>
              </a:rPr>
              <a:t>Bohr Magneton</a:t>
            </a:r>
          </a:p>
        </p:txBody>
      </p:sp>
      <p:sp>
        <p:nvSpPr>
          <p:cNvPr id="674853" name="Rectangle 37"/>
          <p:cNvSpPr>
            <a:spLocks noChangeArrowheads="1"/>
          </p:cNvSpPr>
          <p:nvPr/>
        </p:nvSpPr>
        <p:spPr bwMode="auto">
          <a:xfrm>
            <a:off x="2895600" y="5562600"/>
            <a:ext cx="2895600" cy="609600"/>
          </a:xfrm>
          <a:prstGeom prst="rect">
            <a:avLst/>
          </a:prstGeom>
          <a:noFill/>
          <a:ln w="9525">
            <a:solidFill>
              <a:srgbClr val="FF0000"/>
            </a:solidFill>
            <a:miter lim="800000"/>
            <a:headEnd/>
            <a:tailEnd/>
          </a:ln>
          <a:effectLst/>
        </p:spPr>
        <p:txBody>
          <a:bodyPr wrap="none" anchor="ctr"/>
          <a:lstStyle/>
          <a:p>
            <a:endParaRPr lang="ja-JP" altLang="en-US"/>
          </a:p>
        </p:txBody>
      </p:sp>
      <p:sp>
        <p:nvSpPr>
          <p:cNvPr id="674854" name="Rectangle 38"/>
          <p:cNvSpPr>
            <a:spLocks noChangeArrowheads="1"/>
          </p:cNvSpPr>
          <p:nvPr/>
        </p:nvSpPr>
        <p:spPr bwMode="auto">
          <a:xfrm>
            <a:off x="5486400" y="4724400"/>
            <a:ext cx="450850" cy="366713"/>
          </a:xfrm>
          <a:prstGeom prst="rect">
            <a:avLst/>
          </a:prstGeom>
          <a:noFill/>
          <a:ln w="9525">
            <a:noFill/>
            <a:miter lim="800000"/>
            <a:headEnd/>
            <a:tailEnd/>
          </a:ln>
          <a:effectLst/>
        </p:spPr>
        <p:txBody>
          <a:bodyPr wrap="none">
            <a:spAutoFit/>
          </a:bodyPr>
          <a:lstStyle/>
          <a:p>
            <a:r>
              <a:rPr lang="en-US" altLang="ja-JP">
                <a:latin typeface="Times New Roman" pitchFamily="18" charset="0"/>
                <a:ea typeface="ＭＳ Ｐゴシック" pitchFamily="50" charset="-128"/>
              </a:rPr>
              <a:t>(2)</a:t>
            </a:r>
          </a:p>
        </p:txBody>
      </p:sp>
      <p:sp>
        <p:nvSpPr>
          <p:cNvPr id="30" name="日付プレースホルダ 29"/>
          <p:cNvSpPr>
            <a:spLocks noGrp="1"/>
          </p:cNvSpPr>
          <p:nvPr>
            <p:ph type="dt" sz="half" idx="10"/>
          </p:nvPr>
        </p:nvSpPr>
        <p:spPr/>
        <p:txBody>
          <a:bodyPr/>
          <a:lstStyle/>
          <a:p>
            <a:pPr>
              <a:defRPr/>
            </a:pPr>
            <a:fld id="{E58B4A6C-FC08-483B-9A14-5A8F40A54148}" type="datetime1">
              <a:rPr lang="ja-JP" altLang="en-US" smtClean="0"/>
              <a:t>2017/9/18</a:t>
            </a:fld>
            <a:endParaRPr lang="ja-JP" altLang="en-US"/>
          </a:p>
        </p:txBody>
      </p:sp>
    </p:spTree>
    <p:extLst>
      <p:ext uri="{BB962C8B-B14F-4D97-AF65-F5344CB8AC3E}">
        <p14:creationId xmlns:p14="http://schemas.microsoft.com/office/powerpoint/2010/main" val="2894099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748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7484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7484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7485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748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sz="3600" dirty="0"/>
              <a:t>Particle Spin produce Magnetic Moment</a:t>
            </a:r>
            <a:endParaRPr kumimoji="1" lang="ja-JP" altLang="en-US" sz="3600" dirty="0"/>
          </a:p>
        </p:txBody>
      </p:sp>
      <p:sp>
        <p:nvSpPr>
          <p:cNvPr id="4" name="日付プレースホルダ 3"/>
          <p:cNvSpPr>
            <a:spLocks noGrp="1"/>
          </p:cNvSpPr>
          <p:nvPr>
            <p:ph type="dt" sz="half" idx="10"/>
          </p:nvPr>
        </p:nvSpPr>
        <p:spPr/>
        <p:txBody>
          <a:bodyPr/>
          <a:lstStyle/>
          <a:p>
            <a:pPr>
              <a:defRPr/>
            </a:pPr>
            <a:fld id="{8C7FE012-67BA-4D88-A709-DD9BD584F228}" type="datetime1">
              <a:rPr lang="ja-JP" altLang="en-US" smtClean="0"/>
              <a:t>2017/9/18</a:t>
            </a:fld>
            <a:endParaRPr lang="ja-JP" altLang="en-US"/>
          </a:p>
        </p:txBody>
      </p:sp>
      <p:sp>
        <p:nvSpPr>
          <p:cNvPr id="5" name="フッター プレースホルダ 4"/>
          <p:cNvSpPr>
            <a:spLocks noGrp="1"/>
          </p:cNvSpPr>
          <p:nvPr>
            <p:ph type="ftr" sz="quarter" idx="11"/>
          </p:nvPr>
        </p:nvSpPr>
        <p:spPr/>
        <p:txBody>
          <a:bodyPr/>
          <a:lstStyle/>
          <a:p>
            <a:pPr>
              <a:defRPr/>
            </a:pPr>
            <a:r>
              <a:rPr lang="en-US" altLang="ja-JP"/>
              <a:t>Seoul U. Seminer</a:t>
            </a:r>
            <a:endParaRPr lang="ja-JP" altLang="en-US"/>
          </a:p>
        </p:txBody>
      </p:sp>
      <p:graphicFrame>
        <p:nvGraphicFramePr>
          <p:cNvPr id="232451" name="Object 3"/>
          <p:cNvGraphicFramePr>
            <a:graphicFrameLocks/>
          </p:cNvGraphicFramePr>
          <p:nvPr/>
        </p:nvGraphicFramePr>
        <p:xfrm>
          <a:off x="755576" y="1124744"/>
          <a:ext cx="2736304" cy="1872208"/>
        </p:xfrm>
        <a:graphic>
          <a:graphicData uri="http://schemas.openxmlformats.org/presentationml/2006/ole">
            <mc:AlternateContent xmlns:mc="http://schemas.openxmlformats.org/markup-compatibility/2006">
              <mc:Choice xmlns:v="urn:schemas-microsoft-com:vml" Requires="v">
                <p:oleObj spid="_x0000_s408582" name="Equation" r:id="rId3" imgW="723586" imgH="469696" progId="">
                  <p:embed/>
                </p:oleObj>
              </mc:Choice>
              <mc:Fallback>
                <p:oleObj name="Equation" r:id="rId3" imgW="723586" imgH="469696" progId="">
                  <p:embed/>
                  <p:pic>
                    <p:nvPicPr>
                      <p:cNvPr id="232451" name="Object 3"/>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576" y="1124744"/>
                        <a:ext cx="2736304" cy="1872208"/>
                      </a:xfrm>
                      <a:prstGeom prst="rect">
                        <a:avLst/>
                      </a:prstGeom>
                      <a:noFill/>
                      <a:ln w="25400">
                        <a:solidFill>
                          <a:srgbClr val="00660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9" name="Picture 11" descr="3025"/>
          <p:cNvPicPr>
            <a:picLocks noChangeAspect="1" noChangeArrowheads="1"/>
          </p:cNvPicPr>
          <p:nvPr/>
        </p:nvPicPr>
        <p:blipFill>
          <a:blip r:embed="rId5" cstate="print"/>
          <a:srcRect/>
          <a:stretch>
            <a:fillRect/>
          </a:stretch>
        </p:blipFill>
        <p:spPr bwMode="auto">
          <a:xfrm>
            <a:off x="4932040" y="1268760"/>
            <a:ext cx="3535363" cy="3735388"/>
          </a:xfrm>
          <a:prstGeom prst="rect">
            <a:avLst/>
          </a:prstGeom>
          <a:noFill/>
        </p:spPr>
      </p:pic>
      <p:sp>
        <p:nvSpPr>
          <p:cNvPr id="10" name="Rectangle 5"/>
          <p:cNvSpPr txBox="1">
            <a:spLocks noChangeArrowheads="1"/>
          </p:cNvSpPr>
          <p:nvPr/>
        </p:nvSpPr>
        <p:spPr bwMode="auto">
          <a:xfrm>
            <a:off x="0" y="3068960"/>
            <a:ext cx="4608512" cy="278985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 typeface="Arial" pitchFamily="34" charset="0"/>
              <a:buChar char="•"/>
              <a:tabLst/>
              <a:defRPr/>
            </a:pPr>
            <a:r>
              <a:rPr kumimoji="1" lang="en-US" altLang="ja-JP" sz="2000" b="0" i="0" u="none" strike="noStrike" kern="1200" cap="none" spc="0" normalizeH="0" baseline="0" noProof="0" dirty="0">
                <a:ln>
                  <a:noFill/>
                </a:ln>
                <a:solidFill>
                  <a:schemeClr val="tx1"/>
                </a:solidFill>
                <a:effectLst/>
                <a:uLnTx/>
                <a:uFillTx/>
                <a:latin typeface="+mn-lt"/>
                <a:ea typeface="ＭＳ Ｐゴシック" charset="-128"/>
                <a:cs typeface="+mn-cs"/>
              </a:rPr>
              <a:t>Electrons (and other particles) have an intrinsic property called </a:t>
            </a:r>
            <a:r>
              <a:rPr kumimoji="1" lang="en-US" altLang="ja-JP" sz="2000" b="1" i="0" u="none" strike="noStrike" kern="1200" cap="none" spc="0" normalizeH="0" baseline="0" noProof="0" dirty="0">
                <a:ln>
                  <a:noFill/>
                </a:ln>
                <a:solidFill>
                  <a:schemeClr val="tx1"/>
                </a:solidFill>
                <a:effectLst/>
                <a:uLnTx/>
                <a:uFillTx/>
                <a:latin typeface="+mn-lt"/>
                <a:ea typeface="ＭＳ Ｐゴシック" charset="-128"/>
                <a:cs typeface="+mn-cs"/>
              </a:rPr>
              <a:t>spin</a:t>
            </a:r>
            <a:r>
              <a:rPr kumimoji="1" lang="en-US" altLang="ja-JP" sz="2000" b="0" i="0" u="none" strike="noStrike" kern="1200" cap="none" spc="0" normalizeH="0" baseline="0" noProof="0" dirty="0">
                <a:ln>
                  <a:noFill/>
                </a:ln>
                <a:solidFill>
                  <a:schemeClr val="tx1"/>
                </a:solidFill>
                <a:effectLst/>
                <a:uLnTx/>
                <a:uFillTx/>
                <a:latin typeface="+mn-lt"/>
                <a:ea typeface="ＭＳ Ｐゴシック" charset="-128"/>
                <a:cs typeface="+mn-cs"/>
              </a:rPr>
              <a:t> that also contributes to their magnetic moment</a:t>
            </a:r>
          </a:p>
          <a:p>
            <a:pPr marL="742950" marR="0" lvl="1" indent="-285750" algn="l" defTabSz="914400" rtl="0" eaLnBrk="1" fontAlgn="base" latinLnBrk="0" hangingPunct="1">
              <a:lnSpc>
                <a:spcPct val="100000"/>
              </a:lnSpc>
              <a:spcBef>
                <a:spcPct val="20000"/>
              </a:spcBef>
              <a:spcAft>
                <a:spcPct val="0"/>
              </a:spcAft>
              <a:buClrTx/>
              <a:buSzTx/>
              <a:buFont typeface="Arial" pitchFamily="34" charset="0"/>
              <a:buChar char="–"/>
              <a:tabLst/>
              <a:defRPr/>
            </a:pPr>
            <a:r>
              <a:rPr kumimoji="1" lang="en-US" altLang="ja-JP" sz="2000" b="0" i="0" u="none" strike="noStrike" kern="1200" cap="none" spc="0" normalizeH="0" baseline="0" noProof="0" dirty="0">
                <a:ln>
                  <a:noFill/>
                </a:ln>
                <a:solidFill>
                  <a:schemeClr val="tx1"/>
                </a:solidFill>
                <a:effectLst/>
                <a:uLnTx/>
                <a:uFillTx/>
                <a:latin typeface="+mn-lt"/>
                <a:ea typeface="ＭＳ Ｐゴシック" charset="-128"/>
                <a:cs typeface="+mn-cs"/>
              </a:rPr>
              <a:t>The electron is not physically spinning</a:t>
            </a:r>
          </a:p>
          <a:p>
            <a:pPr marL="742950" marR="0" lvl="1" indent="-285750" algn="l" defTabSz="914400" rtl="0" eaLnBrk="1" fontAlgn="base" latinLnBrk="0" hangingPunct="1">
              <a:lnSpc>
                <a:spcPct val="100000"/>
              </a:lnSpc>
              <a:spcBef>
                <a:spcPct val="20000"/>
              </a:spcBef>
              <a:spcAft>
                <a:spcPct val="0"/>
              </a:spcAft>
              <a:buClrTx/>
              <a:buSzTx/>
              <a:buFont typeface="Arial" pitchFamily="34" charset="0"/>
              <a:buChar char="–"/>
              <a:tabLst/>
              <a:defRPr/>
            </a:pPr>
            <a:r>
              <a:rPr kumimoji="1" lang="en-US" altLang="ja-JP" sz="2000" b="0" i="0" u="none" strike="noStrike" kern="1200" cap="none" spc="0" normalizeH="0" baseline="0" noProof="0" dirty="0">
                <a:ln>
                  <a:noFill/>
                </a:ln>
                <a:solidFill>
                  <a:schemeClr val="tx1"/>
                </a:solidFill>
                <a:effectLst/>
                <a:uLnTx/>
                <a:uFillTx/>
                <a:latin typeface="+mn-lt"/>
                <a:ea typeface="ＭＳ Ｐゴシック" charset="-128"/>
                <a:cs typeface="+mn-cs"/>
              </a:rPr>
              <a:t>It has an intrinsic angular momentum as if it were spinning</a:t>
            </a:r>
          </a:p>
          <a:p>
            <a:pPr marL="742950" marR="0" lvl="1" indent="-285750" algn="l" defTabSz="914400" rtl="0" eaLnBrk="1" fontAlgn="base" latinLnBrk="0" hangingPunct="1">
              <a:lnSpc>
                <a:spcPct val="100000"/>
              </a:lnSpc>
              <a:spcBef>
                <a:spcPct val="20000"/>
              </a:spcBef>
              <a:spcAft>
                <a:spcPct val="0"/>
              </a:spcAft>
              <a:buClrTx/>
              <a:buSzTx/>
              <a:buFont typeface="Arial" pitchFamily="34" charset="0"/>
              <a:buChar char="–"/>
              <a:tabLst/>
              <a:defRPr/>
            </a:pPr>
            <a:r>
              <a:rPr kumimoji="1" lang="en-US" altLang="ja-JP" sz="2000" b="0" i="0" u="none" strike="noStrike" kern="1200" cap="none" spc="0" normalizeH="0" baseline="0" noProof="0" dirty="0">
                <a:ln>
                  <a:noFill/>
                </a:ln>
                <a:solidFill>
                  <a:schemeClr val="tx1"/>
                </a:solidFill>
                <a:effectLst/>
                <a:uLnTx/>
                <a:uFillTx/>
                <a:latin typeface="+mn-lt"/>
                <a:ea typeface="ＭＳ Ｐゴシック" charset="-128"/>
                <a:cs typeface="+mn-cs"/>
              </a:rPr>
              <a:t>Spin angular momentum is actually a relativistic effect</a:t>
            </a:r>
          </a:p>
        </p:txBody>
      </p:sp>
      <p:sp>
        <p:nvSpPr>
          <p:cNvPr id="11" name="正方形/長方形 10"/>
          <p:cNvSpPr/>
          <p:nvPr/>
        </p:nvSpPr>
        <p:spPr>
          <a:xfrm>
            <a:off x="4427984" y="5301208"/>
            <a:ext cx="4572000" cy="1077218"/>
          </a:xfrm>
          <a:prstGeom prst="rect">
            <a:avLst/>
          </a:prstGeom>
        </p:spPr>
        <p:txBody>
          <a:bodyPr>
            <a:spAutoFit/>
          </a:bodyPr>
          <a:lstStyle/>
          <a:p>
            <a:pPr marL="742950" lvl="1" indent="-285750">
              <a:spcBef>
                <a:spcPct val="20000"/>
              </a:spcBef>
              <a:buFont typeface="Arial" pitchFamily="34" charset="0"/>
              <a:buChar char="–"/>
              <a:defRPr/>
            </a:pPr>
            <a:r>
              <a:rPr lang="en-US" altLang="ja-JP" sz="2000" dirty="0">
                <a:solidFill>
                  <a:srgbClr val="FF0000"/>
                </a:solidFill>
                <a:ea typeface="ＭＳ Ｐゴシック" charset="-128"/>
              </a:rPr>
              <a:t>g factor should be multiplied !  g=2 for electron and </a:t>
            </a:r>
            <a:r>
              <a:rPr lang="en-US" altLang="ja-JP" sz="2000" dirty="0" err="1">
                <a:solidFill>
                  <a:srgbClr val="FF0000"/>
                </a:solidFill>
                <a:ea typeface="ＭＳ Ｐゴシック" charset="-128"/>
              </a:rPr>
              <a:t>muon</a:t>
            </a:r>
            <a:r>
              <a:rPr lang="en-US" altLang="ja-JP" sz="2000" dirty="0">
                <a:solidFill>
                  <a:srgbClr val="FF0000"/>
                </a:solidFill>
                <a:ea typeface="ＭＳ Ｐゴシック" charset="-128"/>
              </a:rPr>
              <a:t>. </a:t>
            </a:r>
          </a:p>
          <a:p>
            <a:pPr marL="742950" lvl="1" indent="-285750">
              <a:spcBef>
                <a:spcPct val="20000"/>
              </a:spcBef>
              <a:buFont typeface="Arial" pitchFamily="34" charset="0"/>
              <a:buChar char="–"/>
              <a:defRPr/>
            </a:pPr>
            <a:r>
              <a:rPr lang="en-US" altLang="ja-JP" sz="2000" dirty="0">
                <a:solidFill>
                  <a:srgbClr val="FF0000"/>
                </a:solidFill>
                <a:ea typeface="ＭＳ Ｐゴシック" charset="-128"/>
              </a:rPr>
              <a:t>g=5.58 for proton</a:t>
            </a:r>
          </a:p>
        </p:txBody>
      </p:sp>
    </p:spTree>
    <p:extLst>
      <p:ext uri="{BB962C8B-B14F-4D97-AF65-F5344CB8AC3E}">
        <p14:creationId xmlns:p14="http://schemas.microsoft.com/office/powerpoint/2010/main" val="421518567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57F1C61-A11B-486B-A5F5-A6D79FFE12FC}"/>
              </a:ext>
            </a:extLst>
          </p:cNvPr>
          <p:cNvSpPr>
            <a:spLocks noGrp="1"/>
          </p:cNvSpPr>
          <p:nvPr>
            <p:ph type="title"/>
          </p:nvPr>
        </p:nvSpPr>
        <p:spPr/>
        <p:txBody>
          <a:bodyPr/>
          <a:lstStyle/>
          <a:p>
            <a:endParaRPr kumimoji="1" lang="ja-JP" altLang="en-US"/>
          </a:p>
        </p:txBody>
      </p:sp>
      <p:sp>
        <p:nvSpPr>
          <p:cNvPr id="3" name="テキスト プレースホルダー 2">
            <a:extLst>
              <a:ext uri="{FF2B5EF4-FFF2-40B4-BE49-F238E27FC236}">
                <a16:creationId xmlns:a16="http://schemas.microsoft.com/office/drawing/2014/main" id="{32A62668-0CAA-44C5-92D7-8AF48CE92B09}"/>
              </a:ext>
            </a:extLst>
          </p:cNvPr>
          <p:cNvSpPr>
            <a:spLocks noGrp="1"/>
          </p:cNvSpPr>
          <p:nvPr>
            <p:ph type="body" idx="1"/>
          </p:nvPr>
        </p:nvSpPr>
        <p:spPr/>
        <p:txBody>
          <a:bodyPr/>
          <a:lstStyle/>
          <a:p>
            <a:endParaRPr kumimoji="1" lang="ja-JP" altLang="en-US"/>
          </a:p>
        </p:txBody>
      </p:sp>
      <p:pic>
        <p:nvPicPr>
          <p:cNvPr id="4" name="図 3">
            <a:extLst>
              <a:ext uri="{FF2B5EF4-FFF2-40B4-BE49-F238E27FC236}">
                <a16:creationId xmlns:a16="http://schemas.microsoft.com/office/drawing/2014/main" id="{BADFD461-6AC3-4ED4-AEF0-E5E2F6926E2F}"/>
              </a:ext>
            </a:extLst>
          </p:cNvPr>
          <p:cNvPicPr>
            <a:picLocks noChangeAspect="1"/>
          </p:cNvPicPr>
          <p:nvPr/>
        </p:nvPicPr>
        <p:blipFill>
          <a:blip r:embed="rId2"/>
          <a:stretch>
            <a:fillRect/>
          </a:stretch>
        </p:blipFill>
        <p:spPr>
          <a:xfrm>
            <a:off x="0" y="42466"/>
            <a:ext cx="9144000" cy="6773067"/>
          </a:xfrm>
          <a:prstGeom prst="rect">
            <a:avLst/>
          </a:prstGeom>
        </p:spPr>
      </p:pic>
    </p:spTree>
    <p:extLst>
      <p:ext uri="{BB962C8B-B14F-4D97-AF65-F5344CB8AC3E}">
        <p14:creationId xmlns:p14="http://schemas.microsoft.com/office/powerpoint/2010/main" val="1687434158"/>
      </p:ext>
    </p:extLst>
  </p:cSld>
  <p:clrMapOvr>
    <a:masterClrMapping/>
  </p:clrMapOvr>
  <p:transition spd="med"/>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34AF6F0-0624-4274-B977-6B2167D3AD46}"/>
              </a:ext>
            </a:extLst>
          </p:cNvPr>
          <p:cNvSpPr>
            <a:spLocks noGrp="1"/>
          </p:cNvSpPr>
          <p:nvPr>
            <p:ph type="title"/>
          </p:nvPr>
        </p:nvSpPr>
        <p:spPr/>
        <p:txBody>
          <a:bodyPr/>
          <a:lstStyle/>
          <a:p>
            <a:endParaRPr kumimoji="1" lang="ja-JP" altLang="en-US"/>
          </a:p>
        </p:txBody>
      </p:sp>
      <p:sp>
        <p:nvSpPr>
          <p:cNvPr id="3" name="テキスト プレースホルダー 2">
            <a:extLst>
              <a:ext uri="{FF2B5EF4-FFF2-40B4-BE49-F238E27FC236}">
                <a16:creationId xmlns:a16="http://schemas.microsoft.com/office/drawing/2014/main" id="{7DC07045-36D1-4C11-8154-5D21A7042C1A}"/>
              </a:ext>
            </a:extLst>
          </p:cNvPr>
          <p:cNvSpPr>
            <a:spLocks noGrp="1"/>
          </p:cNvSpPr>
          <p:nvPr>
            <p:ph type="body" idx="1"/>
          </p:nvPr>
        </p:nvSpPr>
        <p:spPr/>
        <p:txBody>
          <a:bodyPr/>
          <a:lstStyle/>
          <a:p>
            <a:endParaRPr kumimoji="1" lang="ja-JP" altLang="en-US"/>
          </a:p>
        </p:txBody>
      </p:sp>
      <p:pic>
        <p:nvPicPr>
          <p:cNvPr id="4" name="図 3">
            <a:extLst>
              <a:ext uri="{FF2B5EF4-FFF2-40B4-BE49-F238E27FC236}">
                <a16:creationId xmlns:a16="http://schemas.microsoft.com/office/drawing/2014/main" id="{0D98847C-BBCF-4ADE-B2D5-B6D56EE13272}"/>
              </a:ext>
            </a:extLst>
          </p:cNvPr>
          <p:cNvPicPr>
            <a:picLocks noChangeAspect="1"/>
          </p:cNvPicPr>
          <p:nvPr/>
        </p:nvPicPr>
        <p:blipFill>
          <a:blip r:embed="rId2"/>
          <a:stretch>
            <a:fillRect/>
          </a:stretch>
        </p:blipFill>
        <p:spPr>
          <a:xfrm>
            <a:off x="124" y="0"/>
            <a:ext cx="9143752" cy="6858000"/>
          </a:xfrm>
          <a:prstGeom prst="rect">
            <a:avLst/>
          </a:prstGeom>
        </p:spPr>
      </p:pic>
    </p:spTree>
    <p:extLst>
      <p:ext uri="{BB962C8B-B14F-4D97-AF65-F5344CB8AC3E}">
        <p14:creationId xmlns:p14="http://schemas.microsoft.com/office/powerpoint/2010/main" val="2835484787"/>
      </p:ext>
    </p:extLst>
  </p:cSld>
  <p:clrMapOvr>
    <a:masterClrMapping/>
  </p:clrMapOvr>
  <p:transition spd="med"/>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0196614-FED3-4AE8-8C33-A6994B0ED747}"/>
              </a:ext>
            </a:extLst>
          </p:cNvPr>
          <p:cNvSpPr>
            <a:spLocks noGrp="1"/>
          </p:cNvSpPr>
          <p:nvPr>
            <p:ph type="title"/>
          </p:nvPr>
        </p:nvSpPr>
        <p:spPr/>
        <p:txBody>
          <a:bodyPr/>
          <a:lstStyle/>
          <a:p>
            <a:endParaRPr kumimoji="1" lang="ja-JP" altLang="en-US"/>
          </a:p>
        </p:txBody>
      </p:sp>
      <p:sp>
        <p:nvSpPr>
          <p:cNvPr id="3" name="テキスト プレースホルダー 2">
            <a:extLst>
              <a:ext uri="{FF2B5EF4-FFF2-40B4-BE49-F238E27FC236}">
                <a16:creationId xmlns:a16="http://schemas.microsoft.com/office/drawing/2014/main" id="{069F2E81-3721-4C91-8F0C-5127F60A6D97}"/>
              </a:ext>
            </a:extLst>
          </p:cNvPr>
          <p:cNvSpPr>
            <a:spLocks noGrp="1"/>
          </p:cNvSpPr>
          <p:nvPr>
            <p:ph type="body" idx="1"/>
          </p:nvPr>
        </p:nvSpPr>
        <p:spPr/>
        <p:txBody>
          <a:bodyPr/>
          <a:lstStyle/>
          <a:p>
            <a:endParaRPr kumimoji="1" lang="ja-JP" altLang="en-US"/>
          </a:p>
        </p:txBody>
      </p:sp>
      <p:pic>
        <p:nvPicPr>
          <p:cNvPr id="4" name="図 3">
            <a:extLst>
              <a:ext uri="{FF2B5EF4-FFF2-40B4-BE49-F238E27FC236}">
                <a16:creationId xmlns:a16="http://schemas.microsoft.com/office/drawing/2014/main" id="{21003308-482B-46AA-AC2D-6E8E3CD320DC}"/>
              </a:ext>
            </a:extLst>
          </p:cNvPr>
          <p:cNvPicPr>
            <a:picLocks noChangeAspect="1"/>
          </p:cNvPicPr>
          <p:nvPr/>
        </p:nvPicPr>
        <p:blipFill>
          <a:blip r:embed="rId2"/>
          <a:stretch>
            <a:fillRect/>
          </a:stretch>
        </p:blipFill>
        <p:spPr>
          <a:xfrm>
            <a:off x="0" y="24357"/>
            <a:ext cx="9144000" cy="6809286"/>
          </a:xfrm>
          <a:prstGeom prst="rect">
            <a:avLst/>
          </a:prstGeom>
        </p:spPr>
      </p:pic>
    </p:spTree>
    <p:extLst>
      <p:ext uri="{BB962C8B-B14F-4D97-AF65-F5344CB8AC3E}">
        <p14:creationId xmlns:p14="http://schemas.microsoft.com/office/powerpoint/2010/main" val="526565893"/>
      </p:ext>
    </p:extLst>
  </p:cSld>
  <p:clrMapOvr>
    <a:masterClrMapping/>
  </p:clrMapOvr>
  <p:transition spd="med"/>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ABC9211-C22E-49E5-A822-39D94FEAE1B6}"/>
              </a:ext>
            </a:extLst>
          </p:cNvPr>
          <p:cNvSpPr>
            <a:spLocks noGrp="1"/>
          </p:cNvSpPr>
          <p:nvPr>
            <p:ph type="title"/>
          </p:nvPr>
        </p:nvSpPr>
        <p:spPr/>
        <p:txBody>
          <a:bodyPr/>
          <a:lstStyle/>
          <a:p>
            <a:endParaRPr kumimoji="1" lang="ja-JP" altLang="en-US"/>
          </a:p>
        </p:txBody>
      </p:sp>
      <p:sp>
        <p:nvSpPr>
          <p:cNvPr id="3" name="テキスト プレースホルダー 2">
            <a:extLst>
              <a:ext uri="{FF2B5EF4-FFF2-40B4-BE49-F238E27FC236}">
                <a16:creationId xmlns:a16="http://schemas.microsoft.com/office/drawing/2014/main" id="{37762DF3-5AFD-4699-A721-710AE8A65203}"/>
              </a:ext>
            </a:extLst>
          </p:cNvPr>
          <p:cNvSpPr>
            <a:spLocks noGrp="1"/>
          </p:cNvSpPr>
          <p:nvPr>
            <p:ph type="body" idx="1"/>
          </p:nvPr>
        </p:nvSpPr>
        <p:spPr/>
        <p:txBody>
          <a:bodyPr/>
          <a:lstStyle/>
          <a:p>
            <a:endParaRPr kumimoji="1" lang="ja-JP" altLang="en-US"/>
          </a:p>
        </p:txBody>
      </p:sp>
      <p:pic>
        <p:nvPicPr>
          <p:cNvPr id="4" name="図 3">
            <a:extLst>
              <a:ext uri="{FF2B5EF4-FFF2-40B4-BE49-F238E27FC236}">
                <a16:creationId xmlns:a16="http://schemas.microsoft.com/office/drawing/2014/main" id="{EF6688B8-32A1-4B94-9D85-423CE9DEBD30}"/>
              </a:ext>
            </a:extLst>
          </p:cNvPr>
          <p:cNvPicPr>
            <a:picLocks noChangeAspect="1"/>
          </p:cNvPicPr>
          <p:nvPr/>
        </p:nvPicPr>
        <p:blipFill>
          <a:blip r:embed="rId2"/>
          <a:stretch>
            <a:fillRect/>
          </a:stretch>
        </p:blipFill>
        <p:spPr>
          <a:xfrm>
            <a:off x="0" y="30307"/>
            <a:ext cx="9144000" cy="6797386"/>
          </a:xfrm>
          <a:prstGeom prst="rect">
            <a:avLst/>
          </a:prstGeom>
        </p:spPr>
      </p:pic>
    </p:spTree>
    <p:extLst>
      <p:ext uri="{BB962C8B-B14F-4D97-AF65-F5344CB8AC3E}">
        <p14:creationId xmlns:p14="http://schemas.microsoft.com/office/powerpoint/2010/main" val="2991035672"/>
      </p:ext>
    </p:extLst>
  </p:cSld>
  <p:clrMapOvr>
    <a:masterClrMapping/>
  </p:clrMapOvr>
  <p:transition spd="med"/>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D84EFAE-0A91-4A85-99C9-5A063C2B846F}"/>
              </a:ext>
            </a:extLst>
          </p:cNvPr>
          <p:cNvSpPr>
            <a:spLocks noGrp="1"/>
          </p:cNvSpPr>
          <p:nvPr>
            <p:ph type="title"/>
          </p:nvPr>
        </p:nvSpPr>
        <p:spPr/>
        <p:txBody>
          <a:bodyPr/>
          <a:lstStyle/>
          <a:p>
            <a:endParaRPr kumimoji="1" lang="ja-JP" altLang="en-US"/>
          </a:p>
        </p:txBody>
      </p:sp>
      <p:sp>
        <p:nvSpPr>
          <p:cNvPr id="3" name="テキスト プレースホルダー 2">
            <a:extLst>
              <a:ext uri="{FF2B5EF4-FFF2-40B4-BE49-F238E27FC236}">
                <a16:creationId xmlns:a16="http://schemas.microsoft.com/office/drawing/2014/main" id="{E50043A8-81EE-432B-B243-1497B8D2DB4A}"/>
              </a:ext>
            </a:extLst>
          </p:cNvPr>
          <p:cNvSpPr>
            <a:spLocks noGrp="1"/>
          </p:cNvSpPr>
          <p:nvPr>
            <p:ph type="body" idx="1"/>
          </p:nvPr>
        </p:nvSpPr>
        <p:spPr/>
        <p:txBody>
          <a:bodyPr/>
          <a:lstStyle/>
          <a:p>
            <a:endParaRPr kumimoji="1" lang="ja-JP" altLang="en-US"/>
          </a:p>
        </p:txBody>
      </p:sp>
      <p:pic>
        <p:nvPicPr>
          <p:cNvPr id="4" name="図 3">
            <a:extLst>
              <a:ext uri="{FF2B5EF4-FFF2-40B4-BE49-F238E27FC236}">
                <a16:creationId xmlns:a16="http://schemas.microsoft.com/office/drawing/2014/main" id="{073D02EF-3AD3-417D-9DA9-52CC1752DAAB}"/>
              </a:ext>
            </a:extLst>
          </p:cNvPr>
          <p:cNvPicPr>
            <a:picLocks noChangeAspect="1"/>
          </p:cNvPicPr>
          <p:nvPr/>
        </p:nvPicPr>
        <p:blipFill>
          <a:blip r:embed="rId2"/>
          <a:stretch>
            <a:fillRect/>
          </a:stretch>
        </p:blipFill>
        <p:spPr>
          <a:xfrm>
            <a:off x="0" y="18147"/>
            <a:ext cx="9144000" cy="6821706"/>
          </a:xfrm>
          <a:prstGeom prst="rect">
            <a:avLst/>
          </a:prstGeom>
        </p:spPr>
      </p:pic>
    </p:spTree>
    <p:extLst>
      <p:ext uri="{BB962C8B-B14F-4D97-AF65-F5344CB8AC3E}">
        <p14:creationId xmlns:p14="http://schemas.microsoft.com/office/powerpoint/2010/main" val="4082756856"/>
      </p:ext>
    </p:extLst>
  </p:cSld>
  <p:clrMapOvr>
    <a:masterClrMapping/>
  </p:clrMapOvr>
  <p:transition spd="med"/>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63A2F5C-1CEC-4A87-8CC5-1B45751605E6}"/>
              </a:ext>
            </a:extLst>
          </p:cNvPr>
          <p:cNvSpPr>
            <a:spLocks noGrp="1"/>
          </p:cNvSpPr>
          <p:nvPr>
            <p:ph type="title"/>
          </p:nvPr>
        </p:nvSpPr>
        <p:spPr/>
        <p:txBody>
          <a:bodyPr/>
          <a:lstStyle/>
          <a:p>
            <a:endParaRPr kumimoji="1" lang="ja-JP" altLang="en-US"/>
          </a:p>
        </p:txBody>
      </p:sp>
      <p:sp>
        <p:nvSpPr>
          <p:cNvPr id="3" name="テキスト プレースホルダー 2">
            <a:extLst>
              <a:ext uri="{FF2B5EF4-FFF2-40B4-BE49-F238E27FC236}">
                <a16:creationId xmlns:a16="http://schemas.microsoft.com/office/drawing/2014/main" id="{DB4942FE-6CE8-4563-B13C-970E57A9DF5E}"/>
              </a:ext>
            </a:extLst>
          </p:cNvPr>
          <p:cNvSpPr>
            <a:spLocks noGrp="1"/>
          </p:cNvSpPr>
          <p:nvPr>
            <p:ph type="body" idx="1"/>
          </p:nvPr>
        </p:nvSpPr>
        <p:spPr/>
        <p:txBody>
          <a:bodyPr/>
          <a:lstStyle/>
          <a:p>
            <a:endParaRPr kumimoji="1" lang="ja-JP" altLang="en-US"/>
          </a:p>
        </p:txBody>
      </p:sp>
      <p:pic>
        <p:nvPicPr>
          <p:cNvPr id="4" name="図 3">
            <a:extLst>
              <a:ext uri="{FF2B5EF4-FFF2-40B4-BE49-F238E27FC236}">
                <a16:creationId xmlns:a16="http://schemas.microsoft.com/office/drawing/2014/main" id="{B847E14A-64ED-4B13-B610-ECB46B1195A4}"/>
              </a:ext>
            </a:extLst>
          </p:cNvPr>
          <p:cNvPicPr>
            <a:picLocks noChangeAspect="1"/>
          </p:cNvPicPr>
          <p:nvPr/>
        </p:nvPicPr>
        <p:blipFill>
          <a:blip r:embed="rId2"/>
          <a:stretch>
            <a:fillRect/>
          </a:stretch>
        </p:blipFill>
        <p:spPr>
          <a:xfrm>
            <a:off x="16279" y="0"/>
            <a:ext cx="9111442" cy="6858000"/>
          </a:xfrm>
          <a:prstGeom prst="rect">
            <a:avLst/>
          </a:prstGeom>
        </p:spPr>
      </p:pic>
    </p:spTree>
    <p:extLst>
      <p:ext uri="{BB962C8B-B14F-4D97-AF65-F5344CB8AC3E}">
        <p14:creationId xmlns:p14="http://schemas.microsoft.com/office/powerpoint/2010/main" val="442207453"/>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5" descr="mterm_11"/>
          <p:cNvPicPr>
            <a:picLocks noChangeAspect="1" noChangeArrowheads="1"/>
          </p:cNvPicPr>
          <p:nvPr/>
        </p:nvPicPr>
        <p:blipFill>
          <a:blip r:embed="rId2" cstate="print"/>
          <a:srcRect/>
          <a:stretch>
            <a:fillRect/>
          </a:stretch>
        </p:blipFill>
        <p:spPr bwMode="auto">
          <a:xfrm>
            <a:off x="238858" y="1000125"/>
            <a:ext cx="5783873" cy="5321300"/>
          </a:xfrm>
          <a:prstGeom prst="rect">
            <a:avLst/>
          </a:prstGeom>
          <a:noFill/>
          <a:ln w="9525">
            <a:noFill/>
            <a:miter lim="800000"/>
            <a:headEnd/>
            <a:tailEnd/>
          </a:ln>
        </p:spPr>
      </p:pic>
      <p:pic>
        <p:nvPicPr>
          <p:cNvPr id="5124" name="Picture 5"/>
          <p:cNvPicPr>
            <a:picLocks noChangeAspect="1" noChangeArrowheads="1"/>
          </p:cNvPicPr>
          <p:nvPr/>
        </p:nvPicPr>
        <p:blipFill>
          <a:blip r:embed="rId3" cstate="print"/>
          <a:srcRect/>
          <a:stretch>
            <a:fillRect/>
          </a:stretch>
        </p:blipFill>
        <p:spPr bwMode="auto">
          <a:xfrm>
            <a:off x="3253154" y="5013176"/>
            <a:ext cx="5890846" cy="1090613"/>
          </a:xfrm>
          <a:prstGeom prst="rect">
            <a:avLst/>
          </a:prstGeom>
          <a:noFill/>
          <a:ln w="9525">
            <a:noFill/>
            <a:miter lim="800000"/>
            <a:headEnd/>
            <a:tailEnd/>
          </a:ln>
        </p:spPr>
      </p:pic>
      <p:sp>
        <p:nvSpPr>
          <p:cNvPr id="5125" name="テキスト ボックス 12"/>
          <p:cNvSpPr txBox="1">
            <a:spLocks noChangeArrowheads="1"/>
          </p:cNvSpPr>
          <p:nvPr/>
        </p:nvSpPr>
        <p:spPr bwMode="auto">
          <a:xfrm>
            <a:off x="3648808" y="6215064"/>
            <a:ext cx="4395755" cy="369332"/>
          </a:xfrm>
          <a:prstGeom prst="rect">
            <a:avLst/>
          </a:prstGeom>
          <a:noFill/>
          <a:ln w="9525">
            <a:noFill/>
            <a:miter lim="800000"/>
            <a:headEnd/>
            <a:tailEnd/>
          </a:ln>
        </p:spPr>
        <p:txBody>
          <a:bodyPr wrap="none">
            <a:spAutoFit/>
          </a:bodyPr>
          <a:lstStyle/>
          <a:p>
            <a:r>
              <a:rPr lang="en-US" altLang="ja-JP"/>
              <a:t>Not included QED weak hadronic correction</a:t>
            </a:r>
            <a:endParaRPr lang="ja-JP" altLang="en-US"/>
          </a:p>
        </p:txBody>
      </p:sp>
      <p:sp>
        <p:nvSpPr>
          <p:cNvPr id="14" name="テキスト ボックス 13"/>
          <p:cNvSpPr txBox="1"/>
          <p:nvPr/>
        </p:nvSpPr>
        <p:spPr>
          <a:xfrm>
            <a:off x="6352443" y="1357313"/>
            <a:ext cx="2010487" cy="646331"/>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defRPr/>
            </a:pPr>
            <a:r>
              <a:rPr lang="en-US" altLang="ja-JP" dirty="0"/>
              <a:t>Fine Structure </a:t>
            </a:r>
          </a:p>
          <a:p>
            <a:pPr>
              <a:defRPr/>
            </a:pPr>
            <a:r>
              <a:rPr lang="en-US" altLang="ja-JP" dirty="0"/>
              <a:t> explained by Dirac</a:t>
            </a:r>
            <a:endParaRPr lang="ja-JP" altLang="en-US" dirty="0"/>
          </a:p>
        </p:txBody>
      </p:sp>
      <p:sp>
        <p:nvSpPr>
          <p:cNvPr id="15" name="テキスト ボックス 14"/>
          <p:cNvSpPr txBox="1"/>
          <p:nvPr/>
        </p:nvSpPr>
        <p:spPr>
          <a:xfrm>
            <a:off x="6286501" y="2286000"/>
            <a:ext cx="2199641" cy="1200329"/>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pPr>
              <a:defRPr/>
            </a:pPr>
            <a:r>
              <a:rPr lang="en-US" altLang="ja-JP" dirty="0"/>
              <a:t>Classical Lamb Shift </a:t>
            </a:r>
          </a:p>
          <a:p>
            <a:pPr>
              <a:defRPr/>
            </a:pPr>
            <a:r>
              <a:rPr lang="en-US" altLang="ja-JP" dirty="0"/>
              <a:t> QED</a:t>
            </a:r>
          </a:p>
          <a:p>
            <a:pPr>
              <a:defRPr/>
            </a:pPr>
            <a:r>
              <a:rPr lang="en-US" altLang="ja-JP" dirty="0" err="1"/>
              <a:t>Tomonaga</a:t>
            </a:r>
            <a:r>
              <a:rPr lang="en-US" altLang="ja-JP" dirty="0"/>
              <a:t>, </a:t>
            </a:r>
            <a:r>
              <a:rPr lang="en-US" altLang="ja-JP" dirty="0" err="1"/>
              <a:t>Shwinger</a:t>
            </a:r>
            <a:r>
              <a:rPr lang="en-US" altLang="ja-JP" dirty="0"/>
              <a:t>,</a:t>
            </a:r>
          </a:p>
          <a:p>
            <a:pPr>
              <a:defRPr/>
            </a:pPr>
            <a:r>
              <a:rPr lang="en-US" altLang="ja-JP" dirty="0"/>
              <a:t>Feynman </a:t>
            </a:r>
            <a:endParaRPr lang="ja-JP" altLang="en-US" dirty="0"/>
          </a:p>
        </p:txBody>
      </p:sp>
      <p:cxnSp>
        <p:nvCxnSpPr>
          <p:cNvPr id="17" name="直線矢印コネクタ 16"/>
          <p:cNvCxnSpPr>
            <a:stCxn id="14" idx="1"/>
          </p:cNvCxnSpPr>
          <p:nvPr/>
        </p:nvCxnSpPr>
        <p:spPr>
          <a:xfrm flipH="1">
            <a:off x="4637943" y="1680479"/>
            <a:ext cx="1714500" cy="24833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9" name="直線矢印コネクタ 18"/>
          <p:cNvCxnSpPr>
            <a:stCxn id="15" idx="1"/>
          </p:cNvCxnSpPr>
          <p:nvPr/>
        </p:nvCxnSpPr>
        <p:spPr>
          <a:xfrm flipH="1" flipV="1">
            <a:off x="3846637" y="2643190"/>
            <a:ext cx="2439864" cy="242975"/>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sp>
        <p:nvSpPr>
          <p:cNvPr id="11" name="タイトル 3"/>
          <p:cNvSpPr txBox="1">
            <a:spLocks/>
          </p:cNvSpPr>
          <p:nvPr/>
        </p:nvSpPr>
        <p:spPr>
          <a:xfrm>
            <a:off x="523143" y="10179"/>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en-US" altLang="ja-JP" dirty="0"/>
              <a:t>Mu(H) Energy Diagram </a:t>
            </a:r>
            <a:endParaRPr lang="ja-JP" altLang="en-US" dirty="0"/>
          </a:p>
        </p:txBody>
      </p:sp>
      <p:sp>
        <p:nvSpPr>
          <p:cNvPr id="2" name="日付プレースホルダー 1"/>
          <p:cNvSpPr>
            <a:spLocks noGrp="1"/>
          </p:cNvSpPr>
          <p:nvPr>
            <p:ph type="dt" sz="half" idx="10"/>
          </p:nvPr>
        </p:nvSpPr>
        <p:spPr/>
        <p:txBody>
          <a:bodyPr/>
          <a:lstStyle/>
          <a:p>
            <a:fld id="{3BE4200D-9226-44CC-9E93-244B234F57BF}" type="datetime1">
              <a:rPr kumimoji="1" lang="ja-JP" altLang="en-US" smtClean="0"/>
              <a:t>2017/9/17</a:t>
            </a:fld>
            <a:endParaRPr kumimoji="1" lang="ja-JP" altLang="en-US"/>
          </a:p>
        </p:txBody>
      </p:sp>
      <p:sp>
        <p:nvSpPr>
          <p:cNvPr id="3" name="フッター プレースホルダー 2"/>
          <p:cNvSpPr>
            <a:spLocks noGrp="1"/>
          </p:cNvSpPr>
          <p:nvPr>
            <p:ph type="ftr" sz="quarter" idx="11"/>
          </p:nvPr>
        </p:nvSpPr>
        <p:spPr/>
        <p:txBody>
          <a:bodyPr/>
          <a:lstStyle/>
          <a:p>
            <a:r>
              <a:rPr kumimoji="1" lang="en-US" altLang="ja-JP"/>
              <a:t>Seoul U. Seminer</a:t>
            </a:r>
            <a:endParaRPr kumimoji="1" lang="ja-JP" altLang="en-US"/>
          </a:p>
        </p:txBody>
      </p:sp>
    </p:spTree>
    <p:extLst>
      <p:ext uri="{BB962C8B-B14F-4D97-AF65-F5344CB8AC3E}">
        <p14:creationId xmlns:p14="http://schemas.microsoft.com/office/powerpoint/2010/main" val="750455547"/>
      </p:ext>
    </p:extLst>
  </p:cSld>
  <p:clrMapOvr>
    <a:masterClrMapping/>
  </p:clrMapOvr>
  <p:transition>
    <p:wipe dir="d"/>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4660EF0-231A-410D-B423-A4849E6433A8}"/>
              </a:ext>
            </a:extLst>
          </p:cNvPr>
          <p:cNvSpPr>
            <a:spLocks noGrp="1"/>
          </p:cNvSpPr>
          <p:nvPr>
            <p:ph type="title"/>
          </p:nvPr>
        </p:nvSpPr>
        <p:spPr/>
        <p:txBody>
          <a:bodyPr/>
          <a:lstStyle/>
          <a:p>
            <a:endParaRPr kumimoji="1" lang="ja-JP" altLang="en-US"/>
          </a:p>
        </p:txBody>
      </p:sp>
      <p:sp>
        <p:nvSpPr>
          <p:cNvPr id="3" name="テキスト プレースホルダー 2">
            <a:extLst>
              <a:ext uri="{FF2B5EF4-FFF2-40B4-BE49-F238E27FC236}">
                <a16:creationId xmlns:a16="http://schemas.microsoft.com/office/drawing/2014/main" id="{4B44C8D5-4F5B-483B-91D3-F102347C91A4}"/>
              </a:ext>
            </a:extLst>
          </p:cNvPr>
          <p:cNvSpPr>
            <a:spLocks noGrp="1"/>
          </p:cNvSpPr>
          <p:nvPr>
            <p:ph type="body" idx="1"/>
          </p:nvPr>
        </p:nvSpPr>
        <p:spPr/>
        <p:txBody>
          <a:bodyPr/>
          <a:lstStyle/>
          <a:p>
            <a:endParaRPr kumimoji="1" lang="ja-JP" altLang="en-US"/>
          </a:p>
        </p:txBody>
      </p:sp>
      <p:pic>
        <p:nvPicPr>
          <p:cNvPr id="4" name="図 3">
            <a:extLst>
              <a:ext uri="{FF2B5EF4-FFF2-40B4-BE49-F238E27FC236}">
                <a16:creationId xmlns:a16="http://schemas.microsoft.com/office/drawing/2014/main" id="{58D2809B-B782-4CCE-B1E4-62CEFDA9970B}"/>
              </a:ext>
            </a:extLst>
          </p:cNvPr>
          <p:cNvPicPr>
            <a:picLocks noChangeAspect="1"/>
          </p:cNvPicPr>
          <p:nvPr/>
        </p:nvPicPr>
        <p:blipFill>
          <a:blip r:embed="rId2"/>
          <a:stretch>
            <a:fillRect/>
          </a:stretch>
        </p:blipFill>
        <p:spPr>
          <a:xfrm>
            <a:off x="0" y="6020"/>
            <a:ext cx="9144000" cy="6845960"/>
          </a:xfrm>
          <a:prstGeom prst="rect">
            <a:avLst/>
          </a:prstGeom>
        </p:spPr>
      </p:pic>
    </p:spTree>
    <p:extLst>
      <p:ext uri="{BB962C8B-B14F-4D97-AF65-F5344CB8AC3E}">
        <p14:creationId xmlns:p14="http://schemas.microsoft.com/office/powerpoint/2010/main" val="1112889162"/>
      </p:ext>
    </p:extLst>
  </p:cSld>
  <p:clrMapOvr>
    <a:masterClrMapping/>
  </p:clrMapOvr>
  <p:transition spd="med"/>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9DC9EE-4AA8-4037-8719-F4E5F5F9705C}"/>
              </a:ext>
            </a:extLst>
          </p:cNvPr>
          <p:cNvSpPr>
            <a:spLocks noGrp="1"/>
          </p:cNvSpPr>
          <p:nvPr>
            <p:ph type="title"/>
          </p:nvPr>
        </p:nvSpPr>
        <p:spPr/>
        <p:txBody>
          <a:bodyPr/>
          <a:lstStyle/>
          <a:p>
            <a:endParaRPr kumimoji="1" lang="ja-JP" altLang="en-US"/>
          </a:p>
        </p:txBody>
      </p:sp>
      <p:sp>
        <p:nvSpPr>
          <p:cNvPr id="3" name="テキスト プレースホルダー 2">
            <a:extLst>
              <a:ext uri="{FF2B5EF4-FFF2-40B4-BE49-F238E27FC236}">
                <a16:creationId xmlns:a16="http://schemas.microsoft.com/office/drawing/2014/main" id="{1527A273-E48D-4650-8FB9-F51F59300DA5}"/>
              </a:ext>
            </a:extLst>
          </p:cNvPr>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1560601905"/>
      </p:ext>
    </p:extLst>
  </p:cSld>
  <p:clrMapOvr>
    <a:masterClrMapping/>
  </p:clrMapOvr>
  <p:transition spd="med"/>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350357" y="1881911"/>
            <a:ext cx="8443286" cy="2627209"/>
          </a:xfrm>
        </p:spPr>
        <p:txBody>
          <a:bodyPr>
            <a:normAutofit/>
          </a:bodyPr>
          <a:lstStyle/>
          <a:p>
            <a:pPr>
              <a:defRPr/>
            </a:pPr>
            <a:r>
              <a:rPr lang="en-US" altLang="ja-JP" sz="4000" dirty="0"/>
              <a:t>  Derivation of hyperfine structure in hydrogen atom</a:t>
            </a:r>
            <a:br>
              <a:rPr lang="en-US" altLang="ja-JP" sz="4000" dirty="0"/>
            </a:br>
            <a:endParaRPr lang="ja-JP" altLang="en-US" sz="4000" dirty="0">
              <a:solidFill>
                <a:srgbClr val="408000"/>
              </a:solidFill>
            </a:endParaRPr>
          </a:p>
        </p:txBody>
      </p:sp>
      <p:sp>
        <p:nvSpPr>
          <p:cNvPr id="4" name="日付プレースホルダ 3"/>
          <p:cNvSpPr>
            <a:spLocks noGrp="1"/>
          </p:cNvSpPr>
          <p:nvPr>
            <p:ph type="dt" sz="half" idx="10"/>
          </p:nvPr>
        </p:nvSpPr>
        <p:spPr/>
        <p:txBody>
          <a:bodyPr/>
          <a:lstStyle/>
          <a:p>
            <a:pPr>
              <a:defRPr/>
            </a:pPr>
            <a:fld id="{34CCD587-D659-417B-81B4-FDA19577B877}" type="datetime1">
              <a:rPr lang="ja-JP" altLang="en-US" smtClean="0"/>
              <a:t>2017/9/17</a:t>
            </a:fld>
            <a:endParaRPr lang="en-US" altLang="ja-JP" dirty="0"/>
          </a:p>
        </p:txBody>
      </p:sp>
      <p:sp>
        <p:nvSpPr>
          <p:cNvPr id="5" name="フッター プレースホルダ 4"/>
          <p:cNvSpPr>
            <a:spLocks noGrp="1"/>
          </p:cNvSpPr>
          <p:nvPr>
            <p:ph type="ftr" sz="quarter" idx="11"/>
          </p:nvPr>
        </p:nvSpPr>
        <p:spPr/>
        <p:txBody>
          <a:bodyPr/>
          <a:lstStyle/>
          <a:p>
            <a:pPr>
              <a:defRPr/>
            </a:pPr>
            <a:r>
              <a:rPr lang="en-US" altLang="ja-JP"/>
              <a:t>Seoul U. Seminer</a:t>
            </a:r>
            <a:endParaRPr lang="en-US" altLang="ja-JP" dirty="0"/>
          </a:p>
        </p:txBody>
      </p:sp>
    </p:spTree>
    <p:extLst>
      <p:ext uri="{BB962C8B-B14F-4D97-AF65-F5344CB8AC3E}">
        <p14:creationId xmlns:p14="http://schemas.microsoft.com/office/powerpoint/2010/main" val="360221253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r>
              <a:rPr lang="en-US" altLang="ja-JP" dirty="0">
                <a:ea typeface="ＭＳ Ｐゴシック" charset="-128"/>
              </a:rPr>
              <a:t>Magnetic Moments – Classical </a:t>
            </a:r>
          </a:p>
        </p:txBody>
      </p:sp>
      <p:sp>
        <p:nvSpPr>
          <p:cNvPr id="65539" name="Rectangle 3"/>
          <p:cNvSpPr>
            <a:spLocks noGrp="1" noChangeArrowheads="1"/>
          </p:cNvSpPr>
          <p:nvPr>
            <p:ph type="body" idx="1"/>
          </p:nvPr>
        </p:nvSpPr>
        <p:spPr/>
        <p:txBody>
          <a:bodyPr/>
          <a:lstStyle/>
          <a:p>
            <a:r>
              <a:rPr lang="en-US" altLang="ja-JP">
                <a:ea typeface="ＭＳ Ｐゴシック" charset="-128"/>
              </a:rPr>
              <a:t>The magnetic moment is</a:t>
            </a:r>
          </a:p>
          <a:p>
            <a:r>
              <a:rPr lang="en-US" altLang="ja-JP">
                <a:ea typeface="ＭＳ Ｐゴシック" charset="-128"/>
              </a:rPr>
              <a:t>The magnetic moment can also be expressed in terms of the angular momentum  </a:t>
            </a:r>
          </a:p>
        </p:txBody>
      </p:sp>
      <p:graphicFrame>
        <p:nvGraphicFramePr>
          <p:cNvPr id="65541" name="Object 5"/>
          <p:cNvGraphicFramePr>
            <a:graphicFrameLocks noChangeAspect="1"/>
          </p:cNvGraphicFramePr>
          <p:nvPr/>
        </p:nvGraphicFramePr>
        <p:xfrm>
          <a:off x="5105400" y="1524000"/>
          <a:ext cx="2389188" cy="936625"/>
        </p:xfrm>
        <a:graphic>
          <a:graphicData uri="http://schemas.openxmlformats.org/presentationml/2006/ole">
            <mc:AlternateContent xmlns:mc="http://schemas.openxmlformats.org/markup-compatibility/2006">
              <mc:Choice xmlns:v="urn:schemas-microsoft-com:vml" Requires="v">
                <p:oleObj spid="_x0000_s238628" name="Equation" r:id="rId3" imgW="1002865" imgH="393529" progId="">
                  <p:embed/>
                </p:oleObj>
              </mc:Choice>
              <mc:Fallback>
                <p:oleObj name="Equation" r:id="rId3" imgW="1002865" imgH="393529" progId="">
                  <p:embed/>
                  <p:pic>
                    <p:nvPicPr>
                      <p:cNvPr id="0"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1524000"/>
                        <a:ext cx="2389188" cy="9366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5542" name="Object 6"/>
          <p:cNvGraphicFramePr>
            <a:graphicFrameLocks noChangeAspect="1"/>
          </p:cNvGraphicFramePr>
          <p:nvPr/>
        </p:nvGraphicFramePr>
        <p:xfrm>
          <a:off x="3131840" y="3789040"/>
          <a:ext cx="2171700" cy="1214438"/>
        </p:xfrm>
        <a:graphic>
          <a:graphicData uri="http://schemas.openxmlformats.org/presentationml/2006/ole">
            <mc:AlternateContent xmlns:mc="http://schemas.openxmlformats.org/markup-compatibility/2006">
              <mc:Choice xmlns:v="urn:schemas-microsoft-com:vml" Requires="v">
                <p:oleObj spid="_x0000_s238629" name="Equation" r:id="rId5" imgW="863225" imgH="482391" progId="">
                  <p:embed/>
                </p:oleObj>
              </mc:Choice>
              <mc:Fallback>
                <p:oleObj name="Equation" r:id="rId5" imgW="863225" imgH="482391" progId="">
                  <p:embed/>
                  <p:pic>
                    <p:nvPicPr>
                      <p:cNvPr id="0" name="Picture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31840" y="3789040"/>
                        <a:ext cx="2171700" cy="12144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日付プレースホルダ 5"/>
          <p:cNvSpPr>
            <a:spLocks noGrp="1"/>
          </p:cNvSpPr>
          <p:nvPr>
            <p:ph type="dt" sz="half" idx="10"/>
          </p:nvPr>
        </p:nvSpPr>
        <p:spPr/>
        <p:txBody>
          <a:bodyPr/>
          <a:lstStyle/>
          <a:p>
            <a:pPr>
              <a:defRPr/>
            </a:pPr>
            <a:fld id="{944CF2C7-4CB3-46C6-B6B1-ACE9321E96DB}" type="datetime1">
              <a:rPr lang="ja-JP" altLang="en-US" smtClean="0"/>
              <a:t>2017/9/17</a:t>
            </a:fld>
            <a:endParaRPr lang="ja-JP" altLang="en-US"/>
          </a:p>
        </p:txBody>
      </p:sp>
      <p:sp>
        <p:nvSpPr>
          <p:cNvPr id="7" name="フッター プレースホルダ 6"/>
          <p:cNvSpPr>
            <a:spLocks noGrp="1"/>
          </p:cNvSpPr>
          <p:nvPr>
            <p:ph type="ftr" sz="quarter" idx="11"/>
          </p:nvPr>
        </p:nvSpPr>
        <p:spPr/>
        <p:txBody>
          <a:bodyPr/>
          <a:lstStyle/>
          <a:p>
            <a:pPr>
              <a:defRPr/>
            </a:pPr>
            <a:r>
              <a:rPr lang="en-US" altLang="ja-JP"/>
              <a:t>Seoul U. Seminer</a:t>
            </a:r>
            <a:endParaRPr lang="ja-JP" altLang="en-US"/>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Box 3"/>
          <p:cNvSpPr txBox="1">
            <a:spLocks noChangeArrowheads="1"/>
          </p:cNvSpPr>
          <p:nvPr/>
        </p:nvSpPr>
        <p:spPr bwMode="auto">
          <a:xfrm>
            <a:off x="0" y="1211792"/>
            <a:ext cx="9144000" cy="656655"/>
          </a:xfrm>
          <a:prstGeom prst="rect">
            <a:avLst/>
          </a:prstGeom>
          <a:solidFill>
            <a:schemeClr val="accent6"/>
          </a:solidFill>
          <a:ln>
            <a:noFill/>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defRPr/>
            </a:pPr>
            <a:r>
              <a:rPr lang="en-US" altLang="en-US" sz="3667" dirty="0">
                <a:solidFill>
                  <a:schemeClr val="bg1"/>
                </a:solidFill>
              </a:rPr>
              <a:t>Magnetic Dipole Moment</a:t>
            </a:r>
          </a:p>
        </p:txBody>
      </p:sp>
      <p:sp>
        <p:nvSpPr>
          <p:cNvPr id="21508" name="Text Box 3"/>
          <p:cNvSpPr txBox="1">
            <a:spLocks noChangeArrowheads="1"/>
          </p:cNvSpPr>
          <p:nvPr/>
        </p:nvSpPr>
        <p:spPr bwMode="auto">
          <a:xfrm>
            <a:off x="0" y="574146"/>
            <a:ext cx="9144000" cy="656655"/>
          </a:xfrm>
          <a:prstGeom prst="rect">
            <a:avLst/>
          </a:prstGeom>
          <a:solidFill>
            <a:srgbClr val="006600"/>
          </a:solidFill>
          <a:ln w="9525">
            <a:noFill/>
            <a:miter lim="800000"/>
            <a:headEnd/>
            <a:tailEnd/>
          </a:ln>
        </p:spPr>
        <p:txBody>
          <a:bodyPr>
            <a:spAutoFit/>
          </a:bodyPr>
          <a:lstStyle/>
          <a:p>
            <a:pPr algn="ctr"/>
            <a:r>
              <a:rPr lang="en-US" altLang="en-US" sz="3667" dirty="0"/>
              <a:t>Classical Electrodynamics</a:t>
            </a:r>
          </a:p>
        </p:txBody>
      </p:sp>
      <p:pic>
        <p:nvPicPr>
          <p:cNvPr id="2" name="図 1"/>
          <p:cNvPicPr>
            <a:picLocks noChangeAspect="1"/>
          </p:cNvPicPr>
          <p:nvPr/>
        </p:nvPicPr>
        <p:blipFill>
          <a:blip r:embed="rId2" cstate="print"/>
          <a:stretch>
            <a:fillRect/>
          </a:stretch>
        </p:blipFill>
        <p:spPr>
          <a:xfrm>
            <a:off x="467544" y="1903780"/>
            <a:ext cx="8434648" cy="4954220"/>
          </a:xfrm>
          <a:prstGeom prst="rect">
            <a:avLst/>
          </a:prstGeom>
        </p:spPr>
      </p:pic>
      <p:sp>
        <p:nvSpPr>
          <p:cNvPr id="5" name="日付プレースホルダ 4"/>
          <p:cNvSpPr>
            <a:spLocks noGrp="1"/>
          </p:cNvSpPr>
          <p:nvPr>
            <p:ph type="dt" sz="half" idx="10"/>
          </p:nvPr>
        </p:nvSpPr>
        <p:spPr/>
        <p:txBody>
          <a:bodyPr/>
          <a:lstStyle/>
          <a:p>
            <a:pPr>
              <a:defRPr/>
            </a:pPr>
            <a:fld id="{A6FD7E08-C553-400A-8C41-A2FC31EE003F}" type="datetime1">
              <a:rPr lang="ja-JP" altLang="en-US" smtClean="0"/>
              <a:t>2017/9/17</a:t>
            </a:fld>
            <a:endParaRPr lang="ja-JP" altLang="en-US"/>
          </a:p>
        </p:txBody>
      </p:sp>
      <p:sp>
        <p:nvSpPr>
          <p:cNvPr id="6" name="フッター プレースホルダ 5"/>
          <p:cNvSpPr>
            <a:spLocks noGrp="1"/>
          </p:cNvSpPr>
          <p:nvPr>
            <p:ph type="ftr" sz="quarter" idx="11"/>
          </p:nvPr>
        </p:nvSpPr>
        <p:spPr/>
        <p:txBody>
          <a:bodyPr/>
          <a:lstStyle/>
          <a:p>
            <a:pPr>
              <a:defRPr/>
            </a:pPr>
            <a:r>
              <a:rPr lang="en-US" altLang="ja-JP"/>
              <a:t>Seoul U. Seminer</a:t>
            </a:r>
            <a:endParaRPr lang="ja-JP" altLang="en-US"/>
          </a:p>
        </p:txBody>
      </p:sp>
    </p:spTree>
    <p:extLst>
      <p:ext uri="{BB962C8B-B14F-4D97-AF65-F5344CB8AC3E}">
        <p14:creationId xmlns:p14="http://schemas.microsoft.com/office/powerpoint/2010/main" val="533648300"/>
      </p:ext>
    </p:extLst>
  </p:cSld>
  <p:clrMapOvr>
    <a:masterClrMapping/>
  </p:clrMapOvr>
  <p:transition spd="slow"/>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Box 3"/>
          <p:cNvSpPr txBox="1">
            <a:spLocks noChangeArrowheads="1"/>
          </p:cNvSpPr>
          <p:nvPr/>
        </p:nvSpPr>
        <p:spPr bwMode="auto">
          <a:xfrm>
            <a:off x="0" y="404664"/>
            <a:ext cx="9144000" cy="656655"/>
          </a:xfrm>
          <a:prstGeom prst="rect">
            <a:avLst/>
          </a:prstGeom>
          <a:solidFill>
            <a:schemeClr val="accent6"/>
          </a:solidFill>
          <a:ln>
            <a:noFill/>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defRPr/>
            </a:pPr>
            <a:r>
              <a:rPr lang="en-US" altLang="en-US" sz="3667" dirty="0">
                <a:solidFill>
                  <a:schemeClr val="bg1"/>
                </a:solidFill>
              </a:rPr>
              <a:t>Magnetic Dipole Moment</a:t>
            </a:r>
          </a:p>
        </p:txBody>
      </p:sp>
      <p:pic>
        <p:nvPicPr>
          <p:cNvPr id="3" name="図 2"/>
          <p:cNvPicPr>
            <a:picLocks noChangeAspect="1"/>
          </p:cNvPicPr>
          <p:nvPr/>
        </p:nvPicPr>
        <p:blipFill>
          <a:blip r:embed="rId2" cstate="print"/>
          <a:stretch>
            <a:fillRect/>
          </a:stretch>
        </p:blipFill>
        <p:spPr>
          <a:xfrm>
            <a:off x="251520" y="1340768"/>
            <a:ext cx="8739515" cy="5208282"/>
          </a:xfrm>
          <a:prstGeom prst="rect">
            <a:avLst/>
          </a:prstGeom>
        </p:spPr>
      </p:pic>
      <p:sp>
        <p:nvSpPr>
          <p:cNvPr id="4" name="正方形/長方形 3"/>
          <p:cNvSpPr/>
          <p:nvPr/>
        </p:nvSpPr>
        <p:spPr>
          <a:xfrm>
            <a:off x="5652120" y="4869160"/>
            <a:ext cx="1872208" cy="79208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日付プレースホルダ 4"/>
          <p:cNvSpPr>
            <a:spLocks noGrp="1"/>
          </p:cNvSpPr>
          <p:nvPr>
            <p:ph type="dt" sz="half" idx="10"/>
          </p:nvPr>
        </p:nvSpPr>
        <p:spPr/>
        <p:txBody>
          <a:bodyPr/>
          <a:lstStyle/>
          <a:p>
            <a:pPr>
              <a:defRPr/>
            </a:pPr>
            <a:fld id="{AC2F05C7-C772-4E17-8F0D-5B6C212CCCDE}" type="datetime1">
              <a:rPr lang="ja-JP" altLang="en-US" smtClean="0"/>
              <a:t>2017/9/17</a:t>
            </a:fld>
            <a:endParaRPr lang="ja-JP" altLang="en-US"/>
          </a:p>
        </p:txBody>
      </p:sp>
      <p:sp>
        <p:nvSpPr>
          <p:cNvPr id="6" name="フッター プレースホルダ 5"/>
          <p:cNvSpPr>
            <a:spLocks noGrp="1"/>
          </p:cNvSpPr>
          <p:nvPr>
            <p:ph type="ftr" sz="quarter" idx="11"/>
          </p:nvPr>
        </p:nvSpPr>
        <p:spPr/>
        <p:txBody>
          <a:bodyPr/>
          <a:lstStyle/>
          <a:p>
            <a:pPr>
              <a:defRPr/>
            </a:pPr>
            <a:r>
              <a:rPr lang="en-US" altLang="ja-JP"/>
              <a:t>Seoul U. Seminer</a:t>
            </a:r>
            <a:endParaRPr lang="ja-JP" altLang="en-US"/>
          </a:p>
        </p:txBody>
      </p:sp>
    </p:spTree>
    <p:extLst>
      <p:ext uri="{BB962C8B-B14F-4D97-AF65-F5344CB8AC3E}">
        <p14:creationId xmlns:p14="http://schemas.microsoft.com/office/powerpoint/2010/main" val="815065067"/>
      </p:ext>
    </p:extLst>
  </p:cSld>
  <p:clrMapOvr>
    <a:masterClrMapping/>
  </p:clrMapOvr>
  <p:transition spd="slow"/>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Box 23"/>
          <p:cNvSpPr txBox="1">
            <a:spLocks noChangeArrowheads="1"/>
          </p:cNvSpPr>
          <p:nvPr/>
        </p:nvSpPr>
        <p:spPr bwMode="auto">
          <a:xfrm>
            <a:off x="317500" y="1841500"/>
            <a:ext cx="8773583"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285739" indent="-285739">
              <a:buFontTx/>
              <a:buChar char="•"/>
            </a:pPr>
            <a:r>
              <a:rPr lang="en-US" altLang="en-US" sz="2000" dirty="0">
                <a:solidFill>
                  <a:srgbClr val="2D2DB9"/>
                </a:solidFill>
              </a:rPr>
              <a:t>The proton is itself a rotating electric charge</a:t>
            </a:r>
          </a:p>
          <a:p>
            <a:pPr marL="285739" indent="-285739">
              <a:buFontTx/>
              <a:buChar char="•"/>
            </a:pPr>
            <a:r>
              <a:rPr lang="en-US" altLang="en-US" sz="2000" dirty="0">
                <a:solidFill>
                  <a:srgbClr val="2D2DB9"/>
                </a:solidFill>
                <a:sym typeface="Symbol" pitchFamily="18" charset="2"/>
              </a:rPr>
              <a:t>We would expect it would have a magnetic </a:t>
            </a:r>
            <a:br>
              <a:rPr lang="en-US" altLang="en-US" sz="2000" dirty="0">
                <a:solidFill>
                  <a:srgbClr val="2D2DB9"/>
                </a:solidFill>
                <a:sym typeface="Symbol" pitchFamily="18" charset="2"/>
              </a:rPr>
            </a:br>
            <a:r>
              <a:rPr lang="en-US" altLang="en-US" sz="2000" dirty="0">
                <a:solidFill>
                  <a:srgbClr val="2D2DB9"/>
                </a:solidFill>
                <a:sym typeface="Symbol" pitchFamily="18" charset="2"/>
              </a:rPr>
              <a:t>dipole moment in the direction it is spinning:</a:t>
            </a:r>
          </a:p>
          <a:p>
            <a:pPr marL="619100" lvl="1" indent="-238115">
              <a:buFontTx/>
              <a:buChar char="–"/>
            </a:pPr>
            <a:r>
              <a:rPr lang="en-US" altLang="en-US" sz="2000" dirty="0">
                <a:solidFill>
                  <a:srgbClr val="2D2DB9"/>
                </a:solidFill>
                <a:sym typeface="Symbol" pitchFamily="18" charset="2"/>
              </a:rPr>
              <a:t>Where </a:t>
            </a:r>
            <a:r>
              <a:rPr lang="en-US" altLang="en-US" sz="2000" b="1" dirty="0">
                <a:solidFill>
                  <a:srgbClr val="2D2DB9"/>
                </a:solidFill>
                <a:sym typeface="Symbol" pitchFamily="18" charset="2"/>
              </a:rPr>
              <a:t>I</a:t>
            </a:r>
            <a:r>
              <a:rPr lang="en-US" altLang="en-US" sz="2000" dirty="0">
                <a:solidFill>
                  <a:srgbClr val="2D2DB9"/>
                </a:solidFill>
                <a:sym typeface="Symbol" pitchFamily="18" charset="2"/>
              </a:rPr>
              <a:t> is the spin of the proton</a:t>
            </a:r>
          </a:p>
          <a:p>
            <a:pPr marL="285739" indent="-285739">
              <a:buFontTx/>
              <a:buChar char="•"/>
            </a:pPr>
            <a:r>
              <a:rPr lang="en-US" altLang="en-US" sz="2000" dirty="0">
                <a:solidFill>
                  <a:srgbClr val="2D2DB9"/>
                </a:solidFill>
                <a:sym typeface="Symbol" pitchFamily="18" charset="2"/>
              </a:rPr>
              <a:t>If the proton were elementary, we</a:t>
            </a:r>
            <a:br>
              <a:rPr lang="en-US" altLang="en-US" sz="2000" dirty="0">
                <a:solidFill>
                  <a:srgbClr val="2D2DB9"/>
                </a:solidFill>
                <a:sym typeface="Symbol" pitchFamily="18" charset="2"/>
              </a:rPr>
            </a:br>
            <a:r>
              <a:rPr lang="en-US" altLang="en-US" sz="2000" dirty="0">
                <a:solidFill>
                  <a:srgbClr val="2D2DB9"/>
                </a:solidFill>
                <a:sym typeface="Symbol" pitchFamily="18" charset="2"/>
              </a:rPr>
              <a:t>would predict </a:t>
            </a:r>
            <a:r>
              <a:rPr lang="en-US" altLang="en-US" sz="2000" i="1" dirty="0" err="1">
                <a:solidFill>
                  <a:srgbClr val="2D2DB9"/>
                </a:solidFill>
                <a:sym typeface="Symbol" pitchFamily="18" charset="2"/>
              </a:rPr>
              <a:t>g</a:t>
            </a:r>
            <a:r>
              <a:rPr lang="en-US" altLang="en-US" sz="2000" i="1" baseline="-25000" dirty="0" err="1">
                <a:solidFill>
                  <a:srgbClr val="2D2DB9"/>
                </a:solidFill>
                <a:sym typeface="Symbol" pitchFamily="18" charset="2"/>
              </a:rPr>
              <a:t>p</a:t>
            </a:r>
            <a:r>
              <a:rPr lang="en-US" altLang="en-US" sz="2000" dirty="0">
                <a:solidFill>
                  <a:srgbClr val="2D2DB9"/>
                </a:solidFill>
                <a:sym typeface="Symbol" pitchFamily="18" charset="2"/>
              </a:rPr>
              <a:t> 2, but actually</a:t>
            </a:r>
          </a:p>
          <a:p>
            <a:pPr marL="285739" indent="-285739">
              <a:buFontTx/>
              <a:buChar char="•"/>
            </a:pPr>
            <a:r>
              <a:rPr lang="en-US" altLang="en-US" sz="2000" dirty="0">
                <a:solidFill>
                  <a:srgbClr val="006600"/>
                </a:solidFill>
                <a:sym typeface="Symbol" pitchFamily="18" charset="2"/>
              </a:rPr>
              <a:t>We will approximate the proton as a uniformly</a:t>
            </a:r>
            <a:br>
              <a:rPr lang="en-US" altLang="en-US" sz="2000" dirty="0">
                <a:solidFill>
                  <a:srgbClr val="006600"/>
                </a:solidFill>
                <a:sym typeface="Symbol" pitchFamily="18" charset="2"/>
              </a:rPr>
            </a:br>
            <a:r>
              <a:rPr lang="en-US" altLang="en-US" sz="2000" dirty="0">
                <a:solidFill>
                  <a:srgbClr val="006600"/>
                </a:solidFill>
                <a:sym typeface="Symbol" pitchFamily="18" charset="2"/>
              </a:rPr>
              <a:t>magnetized sphere of radius </a:t>
            </a:r>
            <a:r>
              <a:rPr lang="en-US" altLang="en-US" sz="2000" i="1" dirty="0">
                <a:solidFill>
                  <a:srgbClr val="006600"/>
                </a:solidFill>
                <a:sym typeface="Symbol" pitchFamily="18" charset="2"/>
              </a:rPr>
              <a:t>a</a:t>
            </a:r>
            <a:r>
              <a:rPr lang="en-US" altLang="en-US" sz="2000" dirty="0">
                <a:solidFill>
                  <a:srgbClr val="006600"/>
                </a:solidFill>
                <a:sym typeface="Symbol" pitchFamily="18" charset="2"/>
              </a:rPr>
              <a:t>:</a:t>
            </a:r>
          </a:p>
          <a:p>
            <a:pPr marL="285739" indent="-285739">
              <a:buFontTx/>
              <a:buChar char="•"/>
            </a:pPr>
            <a:r>
              <a:rPr lang="en-US" altLang="en-US" sz="2000" dirty="0">
                <a:solidFill>
                  <a:srgbClr val="006600"/>
                </a:solidFill>
                <a:sym typeface="Symbol" pitchFamily="18" charset="2"/>
              </a:rPr>
              <a:t>Magnetization:</a:t>
            </a:r>
          </a:p>
          <a:p>
            <a:pPr marL="285739" indent="-285739">
              <a:buFontTx/>
              <a:buChar char="•"/>
            </a:pPr>
            <a:r>
              <a:rPr lang="en-US" altLang="en-US" sz="2000" dirty="0">
                <a:solidFill>
                  <a:srgbClr val="006600"/>
                </a:solidFill>
                <a:sym typeface="Symbol" pitchFamily="18" charset="2"/>
              </a:rPr>
              <a:t>Vector potential, Jackson eq. (5.111):</a:t>
            </a:r>
          </a:p>
          <a:p>
            <a:pPr marL="619100" lvl="1" indent="-238115">
              <a:buFontTx/>
              <a:buChar char="–"/>
            </a:pPr>
            <a:r>
              <a:rPr lang="en-US" altLang="en-US" sz="2000" i="1" dirty="0">
                <a:solidFill>
                  <a:srgbClr val="006600"/>
                </a:solidFill>
                <a:sym typeface="Symbol" pitchFamily="18" charset="2"/>
              </a:rPr>
              <a:t></a:t>
            </a:r>
            <a:r>
              <a:rPr lang="en-US" altLang="en-US" sz="2000" baseline="-25000" dirty="0">
                <a:solidFill>
                  <a:srgbClr val="006600"/>
                </a:solidFill>
                <a:sym typeface="Symbol" pitchFamily="18" charset="2"/>
              </a:rPr>
              <a:t>0</a:t>
            </a:r>
            <a:r>
              <a:rPr lang="en-US" altLang="en-US" sz="2000" dirty="0">
                <a:solidFill>
                  <a:srgbClr val="006600"/>
                </a:solidFill>
                <a:sym typeface="Symbol" pitchFamily="18" charset="2"/>
              </a:rPr>
              <a:t> is magnetic permeability of free space</a:t>
            </a:r>
            <a:endParaRPr lang="en-US" altLang="en-US" sz="2000" i="1" dirty="0">
              <a:solidFill>
                <a:srgbClr val="006600"/>
              </a:solidFill>
              <a:sym typeface="Symbol" pitchFamily="18" charset="2"/>
            </a:endParaRPr>
          </a:p>
          <a:p>
            <a:pPr marL="285739" indent="-285739">
              <a:buFontTx/>
              <a:buChar char="•"/>
            </a:pPr>
            <a:r>
              <a:rPr lang="en-US" altLang="en-US" sz="2000" dirty="0">
                <a:solidFill>
                  <a:srgbClr val="006600"/>
                </a:solidFill>
                <a:sym typeface="Symbol" pitchFamily="18" charset="2"/>
              </a:rPr>
              <a:t>Magnetic field:</a:t>
            </a:r>
          </a:p>
        </p:txBody>
      </p:sp>
      <p:sp>
        <p:nvSpPr>
          <p:cNvPr id="15" name="Text Box 3"/>
          <p:cNvSpPr txBox="1">
            <a:spLocks noChangeArrowheads="1"/>
          </p:cNvSpPr>
          <p:nvPr/>
        </p:nvSpPr>
        <p:spPr bwMode="auto">
          <a:xfrm>
            <a:off x="0" y="1211792"/>
            <a:ext cx="9144000" cy="656655"/>
          </a:xfrm>
          <a:prstGeom prst="rect">
            <a:avLst/>
          </a:prstGeom>
          <a:solidFill>
            <a:schemeClr val="accent6"/>
          </a:solidFill>
          <a:ln>
            <a:noFill/>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defRPr/>
            </a:pPr>
            <a:r>
              <a:rPr lang="en-US" altLang="en-US" sz="3667" dirty="0">
                <a:solidFill>
                  <a:schemeClr val="bg1"/>
                </a:solidFill>
              </a:rPr>
              <a:t>Magnetic Dipole Moment</a:t>
            </a:r>
          </a:p>
        </p:txBody>
      </p:sp>
      <p:sp>
        <p:nvSpPr>
          <p:cNvPr id="21508" name="Text Box 3"/>
          <p:cNvSpPr txBox="1">
            <a:spLocks noChangeArrowheads="1"/>
          </p:cNvSpPr>
          <p:nvPr/>
        </p:nvSpPr>
        <p:spPr bwMode="auto">
          <a:xfrm>
            <a:off x="0" y="574146"/>
            <a:ext cx="9144000" cy="656655"/>
          </a:xfrm>
          <a:prstGeom prst="rect">
            <a:avLst/>
          </a:prstGeom>
          <a:solidFill>
            <a:srgbClr val="006600"/>
          </a:solidFill>
          <a:ln w="9525">
            <a:noFill/>
            <a:miter lim="800000"/>
            <a:headEnd/>
            <a:tailEnd/>
          </a:ln>
        </p:spPr>
        <p:txBody>
          <a:bodyPr>
            <a:spAutoFit/>
          </a:bodyPr>
          <a:lstStyle/>
          <a:p>
            <a:pPr algn="ctr"/>
            <a:r>
              <a:rPr lang="en-US" altLang="en-US" sz="3667" dirty="0"/>
              <a:t>Hyperfine Splitting</a:t>
            </a:r>
          </a:p>
        </p:txBody>
      </p:sp>
      <p:graphicFrame>
        <p:nvGraphicFramePr>
          <p:cNvPr id="8" name="Object 30"/>
          <p:cNvGraphicFramePr>
            <a:graphicFrameLocks/>
          </p:cNvGraphicFramePr>
          <p:nvPr/>
        </p:nvGraphicFramePr>
        <p:xfrm>
          <a:off x="6858000" y="2087562"/>
          <a:ext cx="1206500" cy="783167"/>
        </p:xfrm>
        <a:graphic>
          <a:graphicData uri="http://schemas.openxmlformats.org/presentationml/2006/ole">
            <mc:AlternateContent xmlns:mc="http://schemas.openxmlformats.org/markup-compatibility/2006">
              <mc:Choice xmlns:v="urn:schemas-microsoft-com:vml" Requires="v">
                <p:oleObj spid="_x0000_s25716" name="Equation" r:id="rId3" imgW="723586" imgH="469696" progId="">
                  <p:embed/>
                </p:oleObj>
              </mc:Choice>
              <mc:Fallback>
                <p:oleObj name="Equation" r:id="rId3" imgW="723586" imgH="469696" progId="">
                  <p:embed/>
                  <p:pic>
                    <p:nvPicPr>
                      <p:cNvPr id="0" name="Picture 4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0" y="2087562"/>
                        <a:ext cx="1206500" cy="783167"/>
                      </a:xfrm>
                      <a:prstGeom prst="rect">
                        <a:avLst/>
                      </a:prstGeom>
                      <a:noFill/>
                      <a:ln w="25400">
                        <a:solidFill>
                          <a:srgbClr val="00660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 name="Object 30"/>
          <p:cNvGraphicFramePr>
            <a:graphicFrameLocks/>
          </p:cNvGraphicFramePr>
          <p:nvPr>
            <p:extLst>
              <p:ext uri="{D42A27DB-BD31-4B8C-83A1-F6EECF244321}">
                <p14:modId xmlns:p14="http://schemas.microsoft.com/office/powerpoint/2010/main" val="3258667419"/>
              </p:ext>
            </p:extLst>
          </p:nvPr>
        </p:nvGraphicFramePr>
        <p:xfrm>
          <a:off x="4431771" y="3389818"/>
          <a:ext cx="1164167" cy="402167"/>
        </p:xfrm>
        <a:graphic>
          <a:graphicData uri="http://schemas.openxmlformats.org/presentationml/2006/ole">
            <mc:AlternateContent xmlns:mc="http://schemas.openxmlformats.org/markup-compatibility/2006">
              <mc:Choice xmlns:v="urn:schemas-microsoft-com:vml" Requires="v">
                <p:oleObj spid="_x0000_s25717" name="Equation" r:id="rId5" imgW="698500" imgH="241300" progId="">
                  <p:embed/>
                </p:oleObj>
              </mc:Choice>
              <mc:Fallback>
                <p:oleObj name="Equation" r:id="rId5" imgW="698500" imgH="241300" progId="">
                  <p:embed/>
                  <p:pic>
                    <p:nvPicPr>
                      <p:cNvPr id="0" name="Picture 45"/>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31771" y="3389818"/>
                        <a:ext cx="1164167" cy="402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oleObj>
              </mc:Fallback>
            </mc:AlternateContent>
          </a:graphicData>
        </a:graphic>
      </p:graphicFrame>
      <p:grpSp>
        <p:nvGrpSpPr>
          <p:cNvPr id="5" name="Group 4"/>
          <p:cNvGrpSpPr>
            <a:grpSpLocks/>
          </p:cNvGrpSpPr>
          <p:nvPr/>
        </p:nvGrpSpPr>
        <p:grpSpPr bwMode="auto">
          <a:xfrm>
            <a:off x="6193896" y="3009636"/>
            <a:ext cx="2659063" cy="1166813"/>
            <a:chOff x="7712902" y="3201928"/>
            <a:chExt cx="3190875" cy="1400175"/>
          </a:xfrm>
        </p:grpSpPr>
        <p:pic>
          <p:nvPicPr>
            <p:cNvPr id="21516" name="Picture 12"/>
            <p:cNvPicPr>
              <a:picLocks noChangeAspect="1" noChangeArrowheads="1"/>
            </p:cNvPicPr>
            <p:nvPr/>
          </p:nvPicPr>
          <p:blipFill>
            <a:blip r:embed="rId7" cstate="print"/>
            <a:srcRect/>
            <a:stretch>
              <a:fillRect/>
            </a:stretch>
          </p:blipFill>
          <p:spPr bwMode="auto">
            <a:xfrm>
              <a:off x="7712902" y="3201928"/>
              <a:ext cx="3190875" cy="1400175"/>
            </a:xfrm>
            <a:prstGeom prst="rect">
              <a:avLst/>
            </a:prstGeom>
            <a:noFill/>
            <a:ln w="9525">
              <a:noFill/>
              <a:miter lim="800000"/>
              <a:headEnd/>
              <a:tailEnd/>
            </a:ln>
          </p:spPr>
        </p:pic>
        <p:cxnSp>
          <p:nvCxnSpPr>
            <p:cNvPr id="21517" name="Straight Arrow Connector 2"/>
            <p:cNvCxnSpPr>
              <a:cxnSpLocks noChangeShapeType="1"/>
            </p:cNvCxnSpPr>
            <p:nvPr/>
          </p:nvCxnSpPr>
          <p:spPr bwMode="auto">
            <a:xfrm>
              <a:off x="8534400" y="4191000"/>
              <a:ext cx="546100" cy="0"/>
            </a:xfrm>
            <a:prstGeom prst="straightConnector1">
              <a:avLst/>
            </a:prstGeom>
            <a:noFill/>
            <a:ln w="22225" algn="ctr">
              <a:solidFill>
                <a:srgbClr val="FF0000"/>
              </a:solidFill>
              <a:round/>
              <a:headEnd type="arrow" w="med" len="med"/>
              <a:tailEnd type="arrow" w="med" len="med"/>
            </a:ln>
            <a:effectLst/>
          </p:spPr>
        </p:cxnSp>
        <p:sp>
          <p:nvSpPr>
            <p:cNvPr id="21518" name="TextBox 3"/>
            <p:cNvSpPr txBox="1">
              <a:spLocks noChangeArrowheads="1"/>
            </p:cNvSpPr>
            <p:nvPr/>
          </p:nvSpPr>
          <p:spPr bwMode="auto">
            <a:xfrm>
              <a:off x="8572500" y="3810000"/>
              <a:ext cx="381000" cy="480132"/>
            </a:xfrm>
            <a:prstGeom prst="rect">
              <a:avLst/>
            </a:prstGeom>
            <a:noFill/>
            <a:ln w="9525">
              <a:noFill/>
              <a:miter lim="800000"/>
              <a:headEnd/>
              <a:tailEnd/>
            </a:ln>
          </p:spPr>
          <p:txBody>
            <a:bodyPr>
              <a:spAutoFit/>
            </a:bodyPr>
            <a:lstStyle/>
            <a:p>
              <a:r>
                <a:rPr lang="en-US" altLang="en-US" sz="2000" i="1">
                  <a:solidFill>
                    <a:srgbClr val="FF0000"/>
                  </a:solidFill>
                </a:rPr>
                <a:t>a</a:t>
              </a:r>
            </a:p>
          </p:txBody>
        </p:sp>
      </p:grpSp>
      <p:graphicFrame>
        <p:nvGraphicFramePr>
          <p:cNvPr id="20" name="Object 30"/>
          <p:cNvGraphicFramePr>
            <a:graphicFrameLocks/>
          </p:cNvGraphicFramePr>
          <p:nvPr/>
        </p:nvGraphicFramePr>
        <p:xfrm>
          <a:off x="2481792" y="4233333"/>
          <a:ext cx="1735667" cy="465667"/>
        </p:xfrm>
        <a:graphic>
          <a:graphicData uri="http://schemas.openxmlformats.org/presentationml/2006/ole">
            <mc:AlternateContent xmlns:mc="http://schemas.openxmlformats.org/markup-compatibility/2006">
              <mc:Choice xmlns:v="urn:schemas-microsoft-com:vml" Requires="v">
                <p:oleObj spid="_x0000_s25718" name="Equation" r:id="rId8" imgW="1040948" imgH="279279" progId="">
                  <p:embed/>
                </p:oleObj>
              </mc:Choice>
              <mc:Fallback>
                <p:oleObj name="Equation" r:id="rId8" imgW="1040948" imgH="279279" progId="">
                  <p:embed/>
                  <p:pic>
                    <p:nvPicPr>
                      <p:cNvPr id="0" name="Picture 46"/>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81792" y="4233333"/>
                        <a:ext cx="1735667" cy="465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oleObj>
              </mc:Fallback>
            </mc:AlternateContent>
          </a:graphicData>
        </a:graphic>
      </p:graphicFrame>
      <p:graphicFrame>
        <p:nvGraphicFramePr>
          <p:cNvPr id="21" name="Object 30"/>
          <p:cNvGraphicFramePr>
            <a:graphicFrameLocks/>
          </p:cNvGraphicFramePr>
          <p:nvPr/>
        </p:nvGraphicFramePr>
        <p:xfrm>
          <a:off x="5713678" y="4212167"/>
          <a:ext cx="3026833" cy="1016000"/>
        </p:xfrm>
        <a:graphic>
          <a:graphicData uri="http://schemas.openxmlformats.org/presentationml/2006/ole">
            <mc:AlternateContent xmlns:mc="http://schemas.openxmlformats.org/markup-compatibility/2006">
              <mc:Choice xmlns:v="urn:schemas-microsoft-com:vml" Requires="v">
                <p:oleObj spid="_x0000_s25719" name="Equation" r:id="rId10" imgW="1816100" imgH="609600" progId="">
                  <p:embed/>
                </p:oleObj>
              </mc:Choice>
              <mc:Fallback>
                <p:oleObj name="Equation" r:id="rId10" imgW="1816100" imgH="609600" progId="">
                  <p:embed/>
                  <p:pic>
                    <p:nvPicPr>
                      <p:cNvPr id="0" name="Picture 47"/>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713678" y="4212167"/>
                        <a:ext cx="3026833"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oleObj>
              </mc:Fallback>
            </mc:AlternateContent>
          </a:graphicData>
        </a:graphic>
      </p:graphicFrame>
      <p:graphicFrame>
        <p:nvGraphicFramePr>
          <p:cNvPr id="22" name="Object 30"/>
          <p:cNvGraphicFramePr>
            <a:graphicFrameLocks/>
          </p:cNvGraphicFramePr>
          <p:nvPr/>
        </p:nvGraphicFramePr>
        <p:xfrm>
          <a:off x="2809875" y="5651500"/>
          <a:ext cx="1079500" cy="296333"/>
        </p:xfrm>
        <a:graphic>
          <a:graphicData uri="http://schemas.openxmlformats.org/presentationml/2006/ole">
            <mc:AlternateContent xmlns:mc="http://schemas.openxmlformats.org/markup-compatibility/2006">
              <mc:Choice xmlns:v="urn:schemas-microsoft-com:vml" Requires="v">
                <p:oleObj spid="_x0000_s25720" name="Equation" r:id="rId12" imgW="647419" imgH="177723" progId="">
                  <p:embed/>
                </p:oleObj>
              </mc:Choice>
              <mc:Fallback>
                <p:oleObj name="Equation" r:id="rId12" imgW="647419" imgH="177723" progId="">
                  <p:embed/>
                  <p:pic>
                    <p:nvPicPr>
                      <p:cNvPr id="0" name="Picture 48"/>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809875" y="5651500"/>
                        <a:ext cx="1079500" cy="296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oleObj>
              </mc:Fallback>
            </mc:AlternateContent>
          </a:graphicData>
        </a:graphic>
      </p:graphicFrame>
      <p:graphicFrame>
        <p:nvGraphicFramePr>
          <p:cNvPr id="23" name="Object 30"/>
          <p:cNvGraphicFramePr>
            <a:graphicFrameLocks/>
          </p:cNvGraphicFramePr>
          <p:nvPr/>
        </p:nvGraphicFramePr>
        <p:xfrm>
          <a:off x="3905250" y="5334000"/>
          <a:ext cx="3661833" cy="973667"/>
        </p:xfrm>
        <a:graphic>
          <a:graphicData uri="http://schemas.openxmlformats.org/presentationml/2006/ole">
            <mc:AlternateContent xmlns:mc="http://schemas.openxmlformats.org/markup-compatibility/2006">
              <mc:Choice xmlns:v="urn:schemas-microsoft-com:vml" Requires="v">
                <p:oleObj spid="_x0000_s25721" name="Equation" r:id="rId14" imgW="2197100" imgH="584200" progId="">
                  <p:embed/>
                </p:oleObj>
              </mc:Choice>
              <mc:Fallback>
                <p:oleObj name="Equation" r:id="rId14" imgW="2197100" imgH="584200" progId="">
                  <p:embed/>
                  <p:pic>
                    <p:nvPicPr>
                      <p:cNvPr id="0" name="Picture 49"/>
                      <p:cNvPicPr>
                        <a:picLocks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905250" y="5334000"/>
                        <a:ext cx="3661833" cy="973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oleObj>
              </mc:Fallback>
            </mc:AlternateContent>
          </a:graphicData>
        </a:graphic>
      </p:graphicFrame>
      <p:sp>
        <p:nvSpPr>
          <p:cNvPr id="16" name="日付プレースホルダ 15"/>
          <p:cNvSpPr>
            <a:spLocks noGrp="1"/>
          </p:cNvSpPr>
          <p:nvPr>
            <p:ph type="dt" sz="half" idx="10"/>
          </p:nvPr>
        </p:nvSpPr>
        <p:spPr/>
        <p:txBody>
          <a:bodyPr/>
          <a:lstStyle/>
          <a:p>
            <a:pPr>
              <a:defRPr/>
            </a:pPr>
            <a:fld id="{03AB6557-4AA5-4787-8574-BABE16297214}" type="datetime1">
              <a:rPr lang="ja-JP" altLang="en-US" smtClean="0"/>
              <a:t>2017/9/17</a:t>
            </a:fld>
            <a:endParaRPr lang="ja-JP" altLang="en-US"/>
          </a:p>
        </p:txBody>
      </p:sp>
      <p:sp>
        <p:nvSpPr>
          <p:cNvPr id="17" name="フッター プレースホルダ 16"/>
          <p:cNvSpPr>
            <a:spLocks noGrp="1"/>
          </p:cNvSpPr>
          <p:nvPr>
            <p:ph type="ftr" sz="quarter" idx="11"/>
          </p:nvPr>
        </p:nvSpPr>
        <p:spPr/>
        <p:txBody>
          <a:bodyPr/>
          <a:lstStyle/>
          <a:p>
            <a:pPr>
              <a:defRPr/>
            </a:pPr>
            <a:r>
              <a:rPr lang="en-US" altLang="ja-JP"/>
              <a:t>Seoul U. Seminer</a:t>
            </a:r>
            <a:endParaRPr lang="ja-JP" altLang="en-US"/>
          </a:p>
        </p:txBody>
      </p:sp>
    </p:spTree>
    <p:extLst>
      <p:ext uri="{BB962C8B-B14F-4D97-AF65-F5344CB8AC3E}">
        <p14:creationId xmlns:p14="http://schemas.microsoft.com/office/powerpoint/2010/main" val="163097112"/>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 calcmode="lin" valueType="num">
                                      <p:cBhvr additive="base">
                                        <p:cTn id="7" dur="500" fill="hold"/>
                                        <p:tgtEl>
                                          <p:spTgt spid="1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9">
                                            <p:txEl>
                                              <p:pRg st="1" end="1"/>
                                            </p:txEl>
                                          </p:spTgt>
                                        </p:tgtEl>
                                        <p:attrNameLst>
                                          <p:attrName>style.visibility</p:attrName>
                                        </p:attrNameLst>
                                      </p:cBhvr>
                                      <p:to>
                                        <p:strVal val="visible"/>
                                      </p:to>
                                    </p:set>
                                    <p:anim calcmode="lin" valueType="num">
                                      <p:cBhvr additive="base">
                                        <p:cTn id="13" dur="500" fill="hold"/>
                                        <p:tgtEl>
                                          <p:spTgt spid="19">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9">
                                            <p:txEl>
                                              <p:pRg st="1" end="1"/>
                                            </p:txEl>
                                          </p:spTgt>
                                        </p:tgtEl>
                                        <p:attrNameLst>
                                          <p:attrName>ppt_y</p:attrName>
                                        </p:attrNameLst>
                                      </p:cBhvr>
                                      <p:tavLst>
                                        <p:tav tm="0">
                                          <p:val>
                                            <p:strVal val="#ppt_y"/>
                                          </p:val>
                                        </p:tav>
                                        <p:tav tm="100000">
                                          <p:val>
                                            <p:strVal val="#ppt_y"/>
                                          </p:val>
                                        </p:tav>
                                      </p:tavLst>
                                    </p:anim>
                                  </p:childTnLst>
                                </p:cTn>
                              </p:par>
                            </p:childTnLst>
                          </p:cTn>
                        </p:par>
                        <p:par>
                          <p:cTn id="15" fill="hold" nodeType="afterGroup">
                            <p:stCondLst>
                              <p:cond delay="500"/>
                            </p:stCondLst>
                            <p:childTnLst>
                              <p:par>
                                <p:cTn id="16" presetID="22" presetClass="entr" presetSubtype="8"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500"/>
                                        <p:tgtEl>
                                          <p:spTgt spid="8"/>
                                        </p:tgtEl>
                                      </p:cBhvr>
                                    </p:animEffect>
                                  </p:childTnLst>
                                </p:cTn>
                              </p:par>
                              <p:par>
                                <p:cTn id="19" presetID="2" presetClass="entr" presetSubtype="8" fill="hold" grpId="0" nodeType="withEffect">
                                  <p:stCondLst>
                                    <p:cond delay="0"/>
                                  </p:stCondLst>
                                  <p:childTnLst>
                                    <p:set>
                                      <p:cBhvr>
                                        <p:cTn id="20" dur="1" fill="hold">
                                          <p:stCondLst>
                                            <p:cond delay="0"/>
                                          </p:stCondLst>
                                        </p:cTn>
                                        <p:tgtEl>
                                          <p:spTgt spid="19">
                                            <p:txEl>
                                              <p:pRg st="2" end="2"/>
                                            </p:txEl>
                                          </p:spTgt>
                                        </p:tgtEl>
                                        <p:attrNameLst>
                                          <p:attrName>style.visibility</p:attrName>
                                        </p:attrNameLst>
                                      </p:cBhvr>
                                      <p:to>
                                        <p:strVal val="visible"/>
                                      </p:to>
                                    </p:set>
                                    <p:anim calcmode="lin" valueType="num">
                                      <p:cBhvr additive="base">
                                        <p:cTn id="21" dur="500" fill="hold"/>
                                        <p:tgtEl>
                                          <p:spTgt spid="19">
                                            <p:txEl>
                                              <p:pRg st="2" end="2"/>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1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19">
                                            <p:txEl>
                                              <p:pRg st="3" end="3"/>
                                            </p:txEl>
                                          </p:spTgt>
                                        </p:tgtEl>
                                        <p:attrNameLst>
                                          <p:attrName>style.visibility</p:attrName>
                                        </p:attrNameLst>
                                      </p:cBhvr>
                                      <p:to>
                                        <p:strVal val="visible"/>
                                      </p:to>
                                    </p:set>
                                    <p:anim calcmode="lin" valueType="num">
                                      <p:cBhvr additive="base">
                                        <p:cTn id="27" dur="500" fill="hold"/>
                                        <p:tgtEl>
                                          <p:spTgt spid="19">
                                            <p:txEl>
                                              <p:pRg st="3" end="3"/>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1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8" fill="hold" grpId="0" nodeType="clickEffect">
                                  <p:stCondLst>
                                    <p:cond delay="0"/>
                                  </p:stCondLst>
                                  <p:childTnLst>
                                    <p:set>
                                      <p:cBhvr>
                                        <p:cTn id="32" dur="1" fill="hold">
                                          <p:stCondLst>
                                            <p:cond delay="0"/>
                                          </p:stCondLst>
                                        </p:cTn>
                                        <p:tgtEl>
                                          <p:spTgt spid="19">
                                            <p:txEl>
                                              <p:pRg st="4" end="4"/>
                                            </p:txEl>
                                          </p:spTgt>
                                        </p:tgtEl>
                                        <p:attrNameLst>
                                          <p:attrName>style.visibility</p:attrName>
                                        </p:attrNameLst>
                                      </p:cBhvr>
                                      <p:to>
                                        <p:strVal val="visible"/>
                                      </p:to>
                                    </p:set>
                                    <p:anim calcmode="lin" valueType="num">
                                      <p:cBhvr additive="base">
                                        <p:cTn id="33" dur="500" fill="hold"/>
                                        <p:tgtEl>
                                          <p:spTgt spid="19">
                                            <p:txEl>
                                              <p:pRg st="4" end="4"/>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19">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 presetClass="entr" presetSubtype="8" fill="hold" grpId="0" nodeType="clickEffect">
                                  <p:stCondLst>
                                    <p:cond delay="0"/>
                                  </p:stCondLst>
                                  <p:childTnLst>
                                    <p:set>
                                      <p:cBhvr>
                                        <p:cTn id="38" dur="1" fill="hold">
                                          <p:stCondLst>
                                            <p:cond delay="0"/>
                                          </p:stCondLst>
                                        </p:cTn>
                                        <p:tgtEl>
                                          <p:spTgt spid="19">
                                            <p:txEl>
                                              <p:pRg st="5" end="5"/>
                                            </p:txEl>
                                          </p:spTgt>
                                        </p:tgtEl>
                                        <p:attrNameLst>
                                          <p:attrName>style.visibility</p:attrName>
                                        </p:attrNameLst>
                                      </p:cBhvr>
                                      <p:to>
                                        <p:strVal val="visible"/>
                                      </p:to>
                                    </p:set>
                                    <p:anim calcmode="lin" valueType="num">
                                      <p:cBhvr additive="base">
                                        <p:cTn id="39" dur="500" fill="hold"/>
                                        <p:tgtEl>
                                          <p:spTgt spid="19">
                                            <p:txEl>
                                              <p:pRg st="5" end="5"/>
                                            </p:txEl>
                                          </p:spTgt>
                                        </p:tgtEl>
                                        <p:attrNameLst>
                                          <p:attrName>ppt_x</p:attrName>
                                        </p:attrNameLst>
                                      </p:cBhvr>
                                      <p:tavLst>
                                        <p:tav tm="0">
                                          <p:val>
                                            <p:strVal val="0-#ppt_w/2"/>
                                          </p:val>
                                        </p:tav>
                                        <p:tav tm="100000">
                                          <p:val>
                                            <p:strVal val="#ppt_x"/>
                                          </p:val>
                                        </p:tav>
                                      </p:tavLst>
                                    </p:anim>
                                    <p:anim calcmode="lin" valueType="num">
                                      <p:cBhvr additive="base">
                                        <p:cTn id="40" dur="500" fill="hold"/>
                                        <p:tgtEl>
                                          <p:spTgt spid="19">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 presetClass="entr" presetSubtype="8" fill="hold" grpId="0" nodeType="clickEffect">
                                  <p:stCondLst>
                                    <p:cond delay="0"/>
                                  </p:stCondLst>
                                  <p:childTnLst>
                                    <p:set>
                                      <p:cBhvr>
                                        <p:cTn id="44" dur="1" fill="hold">
                                          <p:stCondLst>
                                            <p:cond delay="0"/>
                                          </p:stCondLst>
                                        </p:cTn>
                                        <p:tgtEl>
                                          <p:spTgt spid="19">
                                            <p:txEl>
                                              <p:pRg st="6" end="6"/>
                                            </p:txEl>
                                          </p:spTgt>
                                        </p:tgtEl>
                                        <p:attrNameLst>
                                          <p:attrName>style.visibility</p:attrName>
                                        </p:attrNameLst>
                                      </p:cBhvr>
                                      <p:to>
                                        <p:strVal val="visible"/>
                                      </p:to>
                                    </p:set>
                                    <p:anim calcmode="lin" valueType="num">
                                      <p:cBhvr additive="base">
                                        <p:cTn id="45" dur="500" fill="hold"/>
                                        <p:tgtEl>
                                          <p:spTgt spid="19">
                                            <p:txEl>
                                              <p:pRg st="6" end="6"/>
                                            </p:txEl>
                                          </p:spTgt>
                                        </p:tgtEl>
                                        <p:attrNameLst>
                                          <p:attrName>ppt_x</p:attrName>
                                        </p:attrNameLst>
                                      </p:cBhvr>
                                      <p:tavLst>
                                        <p:tav tm="0">
                                          <p:val>
                                            <p:strVal val="0-#ppt_w/2"/>
                                          </p:val>
                                        </p:tav>
                                        <p:tav tm="100000">
                                          <p:val>
                                            <p:strVal val="#ppt_x"/>
                                          </p:val>
                                        </p:tav>
                                      </p:tavLst>
                                    </p:anim>
                                    <p:anim calcmode="lin" valueType="num">
                                      <p:cBhvr additive="base">
                                        <p:cTn id="46" dur="500" fill="hold"/>
                                        <p:tgtEl>
                                          <p:spTgt spid="19">
                                            <p:txEl>
                                              <p:pRg st="6" end="6"/>
                                            </p:txEl>
                                          </p:spTgt>
                                        </p:tgtEl>
                                        <p:attrNameLst>
                                          <p:attrName>ppt_y</p:attrName>
                                        </p:attrNameLst>
                                      </p:cBhvr>
                                      <p:tavLst>
                                        <p:tav tm="0">
                                          <p:val>
                                            <p:strVal val="#ppt_y"/>
                                          </p:val>
                                        </p:tav>
                                        <p:tav tm="100000">
                                          <p:val>
                                            <p:strVal val="#ppt_y"/>
                                          </p:val>
                                        </p:tav>
                                      </p:tavLst>
                                    </p:anim>
                                  </p:childTnLst>
                                </p:cTn>
                              </p:par>
                              <p:par>
                                <p:cTn id="47" presetID="2" presetClass="entr" presetSubtype="8" fill="hold" grpId="0" nodeType="withEffect">
                                  <p:stCondLst>
                                    <p:cond delay="0"/>
                                  </p:stCondLst>
                                  <p:childTnLst>
                                    <p:set>
                                      <p:cBhvr>
                                        <p:cTn id="48" dur="1" fill="hold">
                                          <p:stCondLst>
                                            <p:cond delay="0"/>
                                          </p:stCondLst>
                                        </p:cTn>
                                        <p:tgtEl>
                                          <p:spTgt spid="19">
                                            <p:txEl>
                                              <p:pRg st="7" end="7"/>
                                            </p:txEl>
                                          </p:spTgt>
                                        </p:tgtEl>
                                        <p:attrNameLst>
                                          <p:attrName>style.visibility</p:attrName>
                                        </p:attrNameLst>
                                      </p:cBhvr>
                                      <p:to>
                                        <p:strVal val="visible"/>
                                      </p:to>
                                    </p:set>
                                    <p:anim calcmode="lin" valueType="num">
                                      <p:cBhvr additive="base">
                                        <p:cTn id="49" dur="500" fill="hold"/>
                                        <p:tgtEl>
                                          <p:spTgt spid="19">
                                            <p:txEl>
                                              <p:pRg st="7" end="7"/>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19">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19">
                                            <p:txEl>
                                              <p:pRg st="8" end="8"/>
                                            </p:txEl>
                                          </p:spTgt>
                                        </p:tgtEl>
                                        <p:attrNameLst>
                                          <p:attrName>style.visibility</p:attrName>
                                        </p:attrNameLst>
                                      </p:cBhvr>
                                      <p:to>
                                        <p:strVal val="visible"/>
                                      </p:to>
                                    </p:set>
                                    <p:anim calcmode="lin" valueType="num">
                                      <p:cBhvr additive="base">
                                        <p:cTn id="55" dur="500" fill="hold"/>
                                        <p:tgtEl>
                                          <p:spTgt spid="19">
                                            <p:txEl>
                                              <p:pRg st="8" end="8"/>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19">
                                            <p:txEl>
                                              <p:pRg st="8" end="8"/>
                                            </p:txEl>
                                          </p:spTgt>
                                        </p:tgtEl>
                                        <p:attrNameLst>
                                          <p:attrName>ppt_y</p:attrName>
                                        </p:attrNameLst>
                                      </p:cBhvr>
                                      <p:tavLst>
                                        <p:tav tm="0">
                                          <p:val>
                                            <p:strVal val="#ppt_y"/>
                                          </p:val>
                                        </p:tav>
                                        <p:tav tm="100000">
                                          <p:val>
                                            <p:strVal val="#ppt_y"/>
                                          </p:val>
                                        </p:tav>
                                      </p:tavLst>
                                    </p:anim>
                                  </p:childTnLst>
                                </p:cTn>
                              </p:par>
                            </p:childTnLst>
                          </p:cTn>
                        </p:par>
                        <p:par>
                          <p:cTn id="57" fill="hold" nodeType="afterGroup">
                            <p:stCondLst>
                              <p:cond delay="500"/>
                            </p:stCondLst>
                            <p:childTnLst>
                              <p:par>
                                <p:cTn id="58" presetID="22" presetClass="entr" presetSubtype="8" fill="hold" nodeType="afterEffect">
                                  <p:stCondLst>
                                    <p:cond delay="0"/>
                                  </p:stCondLst>
                                  <p:childTnLst>
                                    <p:set>
                                      <p:cBhvr>
                                        <p:cTn id="59" dur="1" fill="hold">
                                          <p:stCondLst>
                                            <p:cond delay="0"/>
                                          </p:stCondLst>
                                        </p:cTn>
                                        <p:tgtEl>
                                          <p:spTgt spid="12"/>
                                        </p:tgtEl>
                                        <p:attrNameLst>
                                          <p:attrName>style.visibility</p:attrName>
                                        </p:attrNameLst>
                                      </p:cBhvr>
                                      <p:to>
                                        <p:strVal val="visible"/>
                                      </p:to>
                                    </p:set>
                                    <p:animEffect transition="in" filter="wipe(left)">
                                      <p:cBhvr>
                                        <p:cTn id="60" dur="500"/>
                                        <p:tgtEl>
                                          <p:spTgt spid="12"/>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10" presetClass="entr" presetSubtype="0" fill="hold" nodeType="clickEffect">
                                  <p:stCondLst>
                                    <p:cond delay="0"/>
                                  </p:stCondLst>
                                  <p:childTnLst>
                                    <p:set>
                                      <p:cBhvr>
                                        <p:cTn id="64" dur="1" fill="hold">
                                          <p:stCondLst>
                                            <p:cond delay="0"/>
                                          </p:stCondLst>
                                        </p:cTn>
                                        <p:tgtEl>
                                          <p:spTgt spid="5"/>
                                        </p:tgtEl>
                                        <p:attrNameLst>
                                          <p:attrName>style.visibility</p:attrName>
                                        </p:attrNameLst>
                                      </p:cBhvr>
                                      <p:to>
                                        <p:strVal val="visible"/>
                                      </p:to>
                                    </p:set>
                                    <p:animEffect transition="in" filter="fade">
                                      <p:cBhvr>
                                        <p:cTn id="65" dur="500"/>
                                        <p:tgtEl>
                                          <p:spTgt spid="5"/>
                                        </p:tgtEl>
                                      </p:cBhvr>
                                    </p:animEffect>
                                  </p:childTnLst>
                                </p:cTn>
                              </p:par>
                            </p:childTnLst>
                          </p:cTn>
                        </p:par>
                        <p:par>
                          <p:cTn id="66" fill="hold" nodeType="afterGroup">
                            <p:stCondLst>
                              <p:cond delay="500"/>
                            </p:stCondLst>
                            <p:childTnLst>
                              <p:par>
                                <p:cTn id="67" presetID="22" presetClass="entr" presetSubtype="8" fill="hold" nodeType="afterEffect">
                                  <p:stCondLst>
                                    <p:cond delay="0"/>
                                  </p:stCondLst>
                                  <p:childTnLst>
                                    <p:set>
                                      <p:cBhvr>
                                        <p:cTn id="68" dur="1" fill="hold">
                                          <p:stCondLst>
                                            <p:cond delay="0"/>
                                          </p:stCondLst>
                                        </p:cTn>
                                        <p:tgtEl>
                                          <p:spTgt spid="20"/>
                                        </p:tgtEl>
                                        <p:attrNameLst>
                                          <p:attrName>style.visibility</p:attrName>
                                        </p:attrNameLst>
                                      </p:cBhvr>
                                      <p:to>
                                        <p:strVal val="visible"/>
                                      </p:to>
                                    </p:set>
                                    <p:animEffect transition="in" filter="wipe(left)">
                                      <p:cBhvr>
                                        <p:cTn id="69" dur="500"/>
                                        <p:tgtEl>
                                          <p:spTgt spid="20"/>
                                        </p:tgtEl>
                                      </p:cBhvr>
                                    </p:animEffect>
                                  </p:childTnLst>
                                </p:cTn>
                              </p:par>
                            </p:childTnLst>
                          </p:cTn>
                        </p:par>
                        <p:par>
                          <p:cTn id="70" fill="hold" nodeType="afterGroup">
                            <p:stCondLst>
                              <p:cond delay="1000"/>
                            </p:stCondLst>
                            <p:childTnLst>
                              <p:par>
                                <p:cTn id="71" presetID="22" presetClass="entr" presetSubtype="8" fill="hold" nodeType="afterEffect">
                                  <p:stCondLst>
                                    <p:cond delay="0"/>
                                  </p:stCondLst>
                                  <p:childTnLst>
                                    <p:set>
                                      <p:cBhvr>
                                        <p:cTn id="72" dur="1" fill="hold">
                                          <p:stCondLst>
                                            <p:cond delay="0"/>
                                          </p:stCondLst>
                                        </p:cTn>
                                        <p:tgtEl>
                                          <p:spTgt spid="21"/>
                                        </p:tgtEl>
                                        <p:attrNameLst>
                                          <p:attrName>style.visibility</p:attrName>
                                        </p:attrNameLst>
                                      </p:cBhvr>
                                      <p:to>
                                        <p:strVal val="visible"/>
                                      </p:to>
                                    </p:set>
                                    <p:animEffect transition="in" filter="wipe(left)">
                                      <p:cBhvr>
                                        <p:cTn id="73" dur="500"/>
                                        <p:tgtEl>
                                          <p:spTgt spid="21"/>
                                        </p:tgtEl>
                                      </p:cBhvr>
                                    </p:animEffect>
                                  </p:childTnLst>
                                </p:cTn>
                              </p:par>
                            </p:childTnLst>
                          </p:cTn>
                        </p:par>
                        <p:par>
                          <p:cTn id="74" fill="hold" nodeType="afterGroup">
                            <p:stCondLst>
                              <p:cond delay="1500"/>
                            </p:stCondLst>
                            <p:childTnLst>
                              <p:par>
                                <p:cTn id="75" presetID="22" presetClass="entr" presetSubtype="8" fill="hold" nodeType="afterEffect">
                                  <p:stCondLst>
                                    <p:cond delay="0"/>
                                  </p:stCondLst>
                                  <p:childTnLst>
                                    <p:set>
                                      <p:cBhvr>
                                        <p:cTn id="76" dur="1" fill="hold">
                                          <p:stCondLst>
                                            <p:cond delay="0"/>
                                          </p:stCondLst>
                                        </p:cTn>
                                        <p:tgtEl>
                                          <p:spTgt spid="22"/>
                                        </p:tgtEl>
                                        <p:attrNameLst>
                                          <p:attrName>style.visibility</p:attrName>
                                        </p:attrNameLst>
                                      </p:cBhvr>
                                      <p:to>
                                        <p:strVal val="visible"/>
                                      </p:to>
                                    </p:set>
                                    <p:animEffect transition="in" filter="wipe(left)">
                                      <p:cBhvr>
                                        <p:cTn id="77" dur="500"/>
                                        <p:tgtEl>
                                          <p:spTgt spid="22"/>
                                        </p:tgtEl>
                                      </p:cBhvr>
                                    </p:animEffect>
                                  </p:childTnLst>
                                </p:cTn>
                              </p:par>
                            </p:childTnLst>
                          </p:cTn>
                        </p:par>
                        <p:par>
                          <p:cTn id="78" fill="hold" nodeType="afterGroup">
                            <p:stCondLst>
                              <p:cond delay="2000"/>
                            </p:stCondLst>
                            <p:childTnLst>
                              <p:par>
                                <p:cTn id="79" presetID="22" presetClass="entr" presetSubtype="8" fill="hold" nodeType="afterEffect">
                                  <p:stCondLst>
                                    <p:cond delay="0"/>
                                  </p:stCondLst>
                                  <p:childTnLst>
                                    <p:set>
                                      <p:cBhvr>
                                        <p:cTn id="80" dur="1" fill="hold">
                                          <p:stCondLst>
                                            <p:cond delay="0"/>
                                          </p:stCondLst>
                                        </p:cTn>
                                        <p:tgtEl>
                                          <p:spTgt spid="23"/>
                                        </p:tgtEl>
                                        <p:attrNameLst>
                                          <p:attrName>style.visibility</p:attrName>
                                        </p:attrNameLst>
                                      </p:cBhvr>
                                      <p:to>
                                        <p:strVal val="visible"/>
                                      </p:to>
                                    </p:set>
                                    <p:animEffect transition="in" filter="wipe(left)">
                                      <p:cBhvr>
                                        <p:cTn id="8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Box 3"/>
          <p:cNvSpPr txBox="1">
            <a:spLocks noChangeArrowheads="1"/>
          </p:cNvSpPr>
          <p:nvPr/>
        </p:nvSpPr>
        <p:spPr bwMode="auto">
          <a:xfrm>
            <a:off x="0" y="571500"/>
            <a:ext cx="9144000" cy="656655"/>
          </a:xfrm>
          <a:prstGeom prst="rect">
            <a:avLst/>
          </a:prstGeom>
          <a:solidFill>
            <a:schemeClr val="accent6"/>
          </a:solidFill>
          <a:ln>
            <a:noFill/>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defRPr/>
            </a:pPr>
            <a:r>
              <a:rPr lang="en-US" altLang="en-US" sz="3667" dirty="0">
                <a:solidFill>
                  <a:schemeClr val="bg1"/>
                </a:solidFill>
              </a:rPr>
              <a:t>Shrinking the Nucleus</a:t>
            </a:r>
          </a:p>
        </p:txBody>
      </p:sp>
      <p:sp>
        <p:nvSpPr>
          <p:cNvPr id="19" name="Text Box 23"/>
          <p:cNvSpPr txBox="1">
            <a:spLocks noChangeArrowheads="1"/>
          </p:cNvSpPr>
          <p:nvPr/>
        </p:nvSpPr>
        <p:spPr bwMode="auto">
          <a:xfrm>
            <a:off x="444500" y="2222501"/>
            <a:ext cx="8699500" cy="4093428"/>
          </a:xfrm>
          <a:prstGeom prst="rect">
            <a:avLst/>
          </a:prstGeom>
          <a:noFill/>
          <a:ln w="9525">
            <a:noFill/>
            <a:miter lim="800000"/>
            <a:headEnd/>
            <a:tailEnd/>
          </a:ln>
          <a:effectLst/>
        </p:spPr>
        <p:txBody>
          <a:bodyPr>
            <a:spAutoFit/>
          </a:bodyPr>
          <a:lstStyle/>
          <a:p>
            <a:pPr marL="285739" indent="-285739">
              <a:buFontTx/>
              <a:buChar char="•"/>
            </a:pPr>
            <a:r>
              <a:rPr lang="en-US" altLang="en-US" sz="2000" dirty="0">
                <a:solidFill>
                  <a:srgbClr val="0000FF"/>
                </a:solidFill>
                <a:sym typeface="Euclid Math One" pitchFamily="18" charset="2"/>
              </a:rPr>
              <a:t>Again, the nucleus is small, so we’d like to take the limit </a:t>
            </a:r>
            <a:r>
              <a:rPr lang="en-US" altLang="en-US" sz="2000" i="1" dirty="0">
                <a:solidFill>
                  <a:srgbClr val="0000FF"/>
                </a:solidFill>
                <a:sym typeface="Euclid Math One" pitchFamily="18" charset="2"/>
              </a:rPr>
              <a:t>a</a:t>
            </a:r>
            <a:r>
              <a:rPr lang="en-US" altLang="en-US" sz="2000" dirty="0">
                <a:solidFill>
                  <a:srgbClr val="0000FF"/>
                </a:solidFill>
                <a:sym typeface="Euclid Math One" pitchFamily="18" charset="2"/>
              </a:rPr>
              <a:t> </a:t>
            </a:r>
            <a:r>
              <a:rPr lang="en-US" altLang="en-US" sz="2000" dirty="0">
                <a:solidFill>
                  <a:srgbClr val="0000FF"/>
                </a:solidFill>
                <a:sym typeface="Symbol" pitchFamily="18" charset="2"/>
              </a:rPr>
              <a:t></a:t>
            </a:r>
            <a:r>
              <a:rPr lang="en-US" altLang="en-US" sz="2000" dirty="0">
                <a:solidFill>
                  <a:srgbClr val="0000FF"/>
                </a:solidFill>
                <a:sym typeface="Wingdings" pitchFamily="2" charset="2"/>
              </a:rPr>
              <a:t> 0</a:t>
            </a:r>
          </a:p>
          <a:p>
            <a:pPr marL="619100" lvl="1" indent="-238115">
              <a:buFontTx/>
              <a:buChar char="–"/>
            </a:pPr>
            <a:r>
              <a:rPr lang="en-US" altLang="en-US" sz="2000" dirty="0">
                <a:solidFill>
                  <a:srgbClr val="0000FF"/>
                </a:solidFill>
                <a:sym typeface="Wingdings" pitchFamily="2" charset="2"/>
              </a:rPr>
              <a:t>Can we just always use the lower formula?</a:t>
            </a:r>
          </a:p>
          <a:p>
            <a:pPr marL="285739" indent="-285739">
              <a:buFontTx/>
              <a:buChar char="•"/>
            </a:pPr>
            <a:r>
              <a:rPr lang="en-US" altLang="en-US" sz="2000" dirty="0">
                <a:solidFill>
                  <a:srgbClr val="006600"/>
                </a:solidFill>
                <a:sym typeface="Wingdings" pitchFamily="2" charset="2"/>
              </a:rPr>
              <a:t>How large is the magnetic field integrated just over the volume of the nucleus?</a:t>
            </a:r>
          </a:p>
          <a:p>
            <a:pPr marL="285739" indent="-285739">
              <a:buFontTx/>
              <a:buChar char="•"/>
            </a:pPr>
            <a:endParaRPr lang="en-US" altLang="en-US" sz="2000" dirty="0">
              <a:solidFill>
                <a:srgbClr val="006600"/>
              </a:solidFill>
              <a:sym typeface="Wingdings" pitchFamily="2" charset="2"/>
            </a:endParaRPr>
          </a:p>
          <a:p>
            <a:pPr marL="285739" indent="-285739">
              <a:buFontTx/>
              <a:buChar char="•"/>
            </a:pPr>
            <a:endParaRPr lang="en-US" altLang="en-US" sz="2000" dirty="0">
              <a:solidFill>
                <a:srgbClr val="0000FF"/>
              </a:solidFill>
              <a:sym typeface="Wingdings" pitchFamily="2" charset="2"/>
            </a:endParaRPr>
          </a:p>
          <a:p>
            <a:pPr marL="285739" indent="-285739">
              <a:buFontTx/>
              <a:buChar char="•"/>
            </a:pPr>
            <a:r>
              <a:rPr lang="en-US" altLang="en-US" sz="2000" dirty="0">
                <a:solidFill>
                  <a:srgbClr val="FF0000"/>
                </a:solidFill>
                <a:sym typeface="Wingdings" pitchFamily="2" charset="2"/>
              </a:rPr>
              <a:t>In the </a:t>
            </a:r>
            <a:r>
              <a:rPr lang="en-US" altLang="en-US" sz="2000" dirty="0">
                <a:solidFill>
                  <a:srgbClr val="FF0000"/>
                </a:solidFill>
                <a:sym typeface="Euclid Math One" pitchFamily="18" charset="2"/>
              </a:rPr>
              <a:t>limit </a:t>
            </a:r>
            <a:r>
              <a:rPr lang="en-US" altLang="en-US" sz="2000" i="1" dirty="0">
                <a:solidFill>
                  <a:srgbClr val="FF0000"/>
                </a:solidFill>
                <a:sym typeface="Euclid Math One" pitchFamily="18" charset="2"/>
              </a:rPr>
              <a:t>a</a:t>
            </a:r>
            <a:r>
              <a:rPr lang="en-US" altLang="en-US" sz="2000" dirty="0">
                <a:solidFill>
                  <a:srgbClr val="FF0000"/>
                </a:solidFill>
                <a:sym typeface="Euclid Math One" pitchFamily="18" charset="2"/>
              </a:rPr>
              <a:t> </a:t>
            </a:r>
            <a:r>
              <a:rPr lang="en-US" altLang="en-US" sz="2000" dirty="0">
                <a:solidFill>
                  <a:srgbClr val="FF0000"/>
                </a:solidFill>
                <a:sym typeface="Symbol" pitchFamily="18" charset="2"/>
              </a:rPr>
              <a:t></a:t>
            </a:r>
            <a:r>
              <a:rPr lang="en-US" altLang="en-US" sz="2000" dirty="0">
                <a:solidFill>
                  <a:srgbClr val="FF0000"/>
                </a:solidFill>
                <a:sym typeface="Wingdings" pitchFamily="2" charset="2"/>
              </a:rPr>
              <a:t> 0</a:t>
            </a:r>
            <a:r>
              <a:rPr lang="en-US" altLang="en-US" sz="2000" dirty="0">
                <a:solidFill>
                  <a:srgbClr val="FF0000"/>
                </a:solidFill>
                <a:sym typeface="Euclid Math One" pitchFamily="18" charset="2"/>
              </a:rPr>
              <a:t>, must add a contribution of this magnitude right at the origin</a:t>
            </a:r>
          </a:p>
          <a:p>
            <a:pPr marL="285739" indent="-285739">
              <a:buFontTx/>
              <a:buChar char="•"/>
            </a:pPr>
            <a:endParaRPr lang="en-US" altLang="en-US" sz="2000" dirty="0">
              <a:solidFill>
                <a:srgbClr val="FF0000"/>
              </a:solidFill>
              <a:sym typeface="Euclid Math One" pitchFamily="18" charset="2"/>
            </a:endParaRPr>
          </a:p>
          <a:p>
            <a:pPr marL="285739" indent="-285739">
              <a:buFontTx/>
              <a:buChar char="•"/>
            </a:pPr>
            <a:endParaRPr lang="en-US" altLang="en-US" sz="2000" dirty="0">
              <a:solidFill>
                <a:srgbClr val="FF0000"/>
              </a:solidFill>
              <a:sym typeface="Euclid Math One" pitchFamily="18" charset="2"/>
            </a:endParaRPr>
          </a:p>
          <a:p>
            <a:pPr marL="285739" indent="-285739">
              <a:buFontTx/>
              <a:buChar char="•"/>
            </a:pPr>
            <a:endParaRPr lang="en-US" altLang="en-US" sz="2000" dirty="0">
              <a:solidFill>
                <a:srgbClr val="FF0000"/>
              </a:solidFill>
              <a:sym typeface="Euclid Math One" pitchFamily="18" charset="2"/>
            </a:endParaRPr>
          </a:p>
          <a:p>
            <a:pPr marL="285739" indent="-285739">
              <a:buFontTx/>
              <a:buChar char="•"/>
            </a:pPr>
            <a:r>
              <a:rPr lang="en-US" altLang="en-US" sz="2000" dirty="0">
                <a:solidFill>
                  <a:srgbClr val="9900CC"/>
                </a:solidFill>
                <a:sym typeface="Euclid Math One" pitchFamily="18" charset="2"/>
              </a:rPr>
              <a:t>No comparable contribution from </a:t>
            </a:r>
            <a:r>
              <a:rPr lang="en-US" altLang="en-US" sz="2000" b="1" dirty="0">
                <a:solidFill>
                  <a:srgbClr val="9900CC"/>
                </a:solidFill>
                <a:sym typeface="Euclid Math One" pitchFamily="18" charset="2"/>
              </a:rPr>
              <a:t>A</a:t>
            </a:r>
            <a:r>
              <a:rPr lang="en-US" altLang="en-US" sz="2000" dirty="0">
                <a:solidFill>
                  <a:srgbClr val="9900CC"/>
                </a:solidFill>
                <a:sym typeface="Euclid Math One" pitchFamily="18" charset="2"/>
              </a:rPr>
              <a:t>, since it is smaller by factor of </a:t>
            </a:r>
            <a:r>
              <a:rPr lang="en-US" altLang="en-US" sz="2000" b="1" dirty="0">
                <a:solidFill>
                  <a:srgbClr val="9900CC"/>
                </a:solidFill>
                <a:sym typeface="Euclid Math One" pitchFamily="18" charset="2"/>
              </a:rPr>
              <a:t>r</a:t>
            </a:r>
            <a:r>
              <a:rPr lang="en-US" altLang="en-US" sz="2000" dirty="0">
                <a:solidFill>
                  <a:srgbClr val="9900CC"/>
                </a:solidFill>
                <a:sym typeface="Euclid Math One" pitchFamily="18" charset="2"/>
              </a:rPr>
              <a:t> near origin</a:t>
            </a:r>
          </a:p>
        </p:txBody>
      </p:sp>
      <p:graphicFrame>
        <p:nvGraphicFramePr>
          <p:cNvPr id="22532" name="Object 30"/>
          <p:cNvGraphicFramePr>
            <a:graphicFrameLocks/>
          </p:cNvGraphicFramePr>
          <p:nvPr/>
        </p:nvGraphicFramePr>
        <p:xfrm>
          <a:off x="211667" y="1267354"/>
          <a:ext cx="3026833" cy="1016000"/>
        </p:xfrm>
        <a:graphic>
          <a:graphicData uri="http://schemas.openxmlformats.org/presentationml/2006/ole">
            <mc:AlternateContent xmlns:mc="http://schemas.openxmlformats.org/markup-compatibility/2006">
              <mc:Choice xmlns:v="urn:schemas-microsoft-com:vml" Requires="v">
                <p:oleObj spid="_x0000_s26794" name="Equation" r:id="rId3" imgW="1816100" imgH="609600" progId="">
                  <p:embed/>
                </p:oleObj>
              </mc:Choice>
              <mc:Fallback>
                <p:oleObj name="Equation" r:id="rId3" imgW="1816100" imgH="609600" progId="">
                  <p:embed/>
                  <p:pic>
                    <p:nvPicPr>
                      <p:cNvPr id="0" name="Picture 7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667" y="1267354"/>
                        <a:ext cx="3026833"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oleObj>
              </mc:Fallback>
            </mc:AlternateContent>
          </a:graphicData>
        </a:graphic>
      </p:graphicFrame>
      <p:graphicFrame>
        <p:nvGraphicFramePr>
          <p:cNvPr id="22533" name="Object 30"/>
          <p:cNvGraphicFramePr>
            <a:graphicFrameLocks/>
          </p:cNvGraphicFramePr>
          <p:nvPr/>
        </p:nvGraphicFramePr>
        <p:xfrm>
          <a:off x="5121011" y="1247511"/>
          <a:ext cx="3894667" cy="973667"/>
        </p:xfrm>
        <a:graphic>
          <a:graphicData uri="http://schemas.openxmlformats.org/presentationml/2006/ole">
            <mc:AlternateContent xmlns:mc="http://schemas.openxmlformats.org/markup-compatibility/2006">
              <mc:Choice xmlns:v="urn:schemas-microsoft-com:vml" Requires="v">
                <p:oleObj spid="_x0000_s26795" name="Equation" r:id="rId5" imgW="2336800" imgH="584200" progId="">
                  <p:embed/>
                </p:oleObj>
              </mc:Choice>
              <mc:Fallback>
                <p:oleObj name="Equation" r:id="rId5" imgW="2336800" imgH="584200" progId="">
                  <p:embed/>
                  <p:pic>
                    <p:nvPicPr>
                      <p:cNvPr id="0" name="Picture 75"/>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21011" y="1247511"/>
                        <a:ext cx="3894667" cy="973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oleObj>
              </mc:Fallback>
            </mc:AlternateContent>
          </a:graphicData>
        </a:graphic>
      </p:graphicFrame>
      <p:graphicFrame>
        <p:nvGraphicFramePr>
          <p:cNvPr id="25" name="Object 30"/>
          <p:cNvGraphicFramePr>
            <a:graphicFrameLocks/>
          </p:cNvGraphicFramePr>
          <p:nvPr>
            <p:extLst>
              <p:ext uri="{D42A27DB-BD31-4B8C-83A1-F6EECF244321}">
                <p14:modId xmlns:p14="http://schemas.microsoft.com/office/powerpoint/2010/main" val="3181636936"/>
              </p:ext>
            </p:extLst>
          </p:nvPr>
        </p:nvGraphicFramePr>
        <p:xfrm>
          <a:off x="1044763" y="3441092"/>
          <a:ext cx="1545167" cy="486833"/>
        </p:xfrm>
        <a:graphic>
          <a:graphicData uri="http://schemas.openxmlformats.org/presentationml/2006/ole">
            <mc:AlternateContent xmlns:mc="http://schemas.openxmlformats.org/markup-compatibility/2006">
              <mc:Choice xmlns:v="urn:schemas-microsoft-com:vml" Requires="v">
                <p:oleObj spid="_x0000_s26796" name="Equation" r:id="rId7" imgW="927100" imgH="292100" progId="">
                  <p:embed/>
                </p:oleObj>
              </mc:Choice>
              <mc:Fallback>
                <p:oleObj name="Equation" r:id="rId7" imgW="927100" imgH="292100" progId="">
                  <p:embed/>
                  <p:pic>
                    <p:nvPicPr>
                      <p:cNvPr id="0" name="Picture 76"/>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44763" y="3441092"/>
                        <a:ext cx="1545167" cy="486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oleObj>
              </mc:Fallback>
            </mc:AlternateContent>
          </a:graphicData>
        </a:graphic>
      </p:graphicFrame>
      <p:graphicFrame>
        <p:nvGraphicFramePr>
          <p:cNvPr id="26" name="Object 30"/>
          <p:cNvGraphicFramePr>
            <a:graphicFrameLocks/>
          </p:cNvGraphicFramePr>
          <p:nvPr>
            <p:extLst>
              <p:ext uri="{D42A27DB-BD31-4B8C-83A1-F6EECF244321}">
                <p14:modId xmlns:p14="http://schemas.microsoft.com/office/powerpoint/2010/main" val="1732239049"/>
              </p:ext>
            </p:extLst>
          </p:nvPr>
        </p:nvGraphicFramePr>
        <p:xfrm>
          <a:off x="2604322" y="3283510"/>
          <a:ext cx="1841500" cy="698500"/>
        </p:xfrm>
        <a:graphic>
          <a:graphicData uri="http://schemas.openxmlformats.org/presentationml/2006/ole">
            <mc:AlternateContent xmlns:mc="http://schemas.openxmlformats.org/markup-compatibility/2006">
              <mc:Choice xmlns:v="urn:schemas-microsoft-com:vml" Requires="v">
                <p:oleObj spid="_x0000_s26797" name="Equation" r:id="rId9" imgW="1104900" imgH="419100" progId="">
                  <p:embed/>
                </p:oleObj>
              </mc:Choice>
              <mc:Fallback>
                <p:oleObj name="Equation" r:id="rId9" imgW="1104900" imgH="419100" progId="">
                  <p:embed/>
                  <p:pic>
                    <p:nvPicPr>
                      <p:cNvPr id="0" name="Picture 77"/>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04322" y="3283510"/>
                        <a:ext cx="18415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oleObj>
              </mc:Fallback>
            </mc:AlternateContent>
          </a:graphicData>
        </a:graphic>
      </p:graphicFrame>
      <p:graphicFrame>
        <p:nvGraphicFramePr>
          <p:cNvPr id="27" name="Object 30"/>
          <p:cNvGraphicFramePr>
            <a:graphicFrameLocks/>
          </p:cNvGraphicFramePr>
          <p:nvPr>
            <p:extLst>
              <p:ext uri="{D42A27DB-BD31-4B8C-83A1-F6EECF244321}">
                <p14:modId xmlns:p14="http://schemas.microsoft.com/office/powerpoint/2010/main" val="3712304932"/>
              </p:ext>
            </p:extLst>
          </p:nvPr>
        </p:nvGraphicFramePr>
        <p:xfrm>
          <a:off x="4460214" y="3271248"/>
          <a:ext cx="1672167" cy="698500"/>
        </p:xfrm>
        <a:graphic>
          <a:graphicData uri="http://schemas.openxmlformats.org/presentationml/2006/ole">
            <mc:AlternateContent xmlns:mc="http://schemas.openxmlformats.org/markup-compatibility/2006">
              <mc:Choice xmlns:v="urn:schemas-microsoft-com:vml" Requires="v">
                <p:oleObj spid="_x0000_s26798" name="Equation" r:id="rId11" imgW="1002865" imgH="418918" progId="">
                  <p:embed/>
                </p:oleObj>
              </mc:Choice>
              <mc:Fallback>
                <p:oleObj name="Equation" r:id="rId11" imgW="1002865" imgH="418918" progId="">
                  <p:embed/>
                  <p:pic>
                    <p:nvPicPr>
                      <p:cNvPr id="0" name="Picture 78"/>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460214" y="3271248"/>
                        <a:ext cx="1672167" cy="698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8" name="Object 30"/>
          <p:cNvGraphicFramePr>
            <a:graphicFrameLocks/>
          </p:cNvGraphicFramePr>
          <p:nvPr>
            <p:extLst>
              <p:ext uri="{D42A27DB-BD31-4B8C-83A1-F6EECF244321}">
                <p14:modId xmlns:p14="http://schemas.microsoft.com/office/powerpoint/2010/main" val="2016218518"/>
              </p:ext>
            </p:extLst>
          </p:nvPr>
        </p:nvGraphicFramePr>
        <p:xfrm>
          <a:off x="6177690" y="3292414"/>
          <a:ext cx="973667" cy="656167"/>
        </p:xfrm>
        <a:graphic>
          <a:graphicData uri="http://schemas.openxmlformats.org/presentationml/2006/ole">
            <mc:AlternateContent xmlns:mc="http://schemas.openxmlformats.org/markup-compatibility/2006">
              <mc:Choice xmlns:v="urn:schemas-microsoft-com:vml" Requires="v">
                <p:oleObj spid="_x0000_s26799" name="Equation" r:id="rId13" imgW="583947" imgH="393529" progId="">
                  <p:embed/>
                </p:oleObj>
              </mc:Choice>
              <mc:Fallback>
                <p:oleObj name="Equation" r:id="rId13" imgW="583947" imgH="393529" progId="">
                  <p:embed/>
                  <p:pic>
                    <p:nvPicPr>
                      <p:cNvPr id="0" name="Picture 79"/>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177690" y="3292414"/>
                        <a:ext cx="973667" cy="656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oleObj>
              </mc:Fallback>
            </mc:AlternateContent>
          </a:graphicData>
        </a:graphic>
      </p:graphicFrame>
      <p:graphicFrame>
        <p:nvGraphicFramePr>
          <p:cNvPr id="29" name="Object 30"/>
          <p:cNvGraphicFramePr>
            <a:graphicFrameLocks/>
          </p:cNvGraphicFramePr>
          <p:nvPr>
            <p:extLst>
              <p:ext uri="{D42A27DB-BD31-4B8C-83A1-F6EECF244321}">
                <p14:modId xmlns:p14="http://schemas.microsoft.com/office/powerpoint/2010/main" val="2970465272"/>
              </p:ext>
            </p:extLst>
          </p:nvPr>
        </p:nvGraphicFramePr>
        <p:xfrm>
          <a:off x="2771511" y="4489979"/>
          <a:ext cx="4296833" cy="656167"/>
        </p:xfrm>
        <a:graphic>
          <a:graphicData uri="http://schemas.openxmlformats.org/presentationml/2006/ole">
            <mc:AlternateContent xmlns:mc="http://schemas.openxmlformats.org/markup-compatibility/2006">
              <mc:Choice xmlns:v="urn:schemas-microsoft-com:vml" Requires="v">
                <p:oleObj spid="_x0000_s26800" name="Equation" r:id="rId15" imgW="2578100" imgH="393700" progId="">
                  <p:embed/>
                </p:oleObj>
              </mc:Choice>
              <mc:Fallback>
                <p:oleObj name="Equation" r:id="rId15" imgW="2578100" imgH="393700" progId="">
                  <p:embed/>
                  <p:pic>
                    <p:nvPicPr>
                      <p:cNvPr id="0" name="Picture 80"/>
                      <p:cNvPicPr>
                        <a:picLocks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771511" y="4489979"/>
                        <a:ext cx="4296833" cy="656167"/>
                      </a:xfrm>
                      <a:prstGeom prst="rect">
                        <a:avLst/>
                      </a:prstGeom>
                      <a:noFill/>
                      <a:ln w="25400">
                        <a:solidFill>
                          <a:srgbClr val="00660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 name="Object 30"/>
          <p:cNvGraphicFramePr>
            <a:graphicFrameLocks/>
          </p:cNvGraphicFramePr>
          <p:nvPr>
            <p:extLst>
              <p:ext uri="{D42A27DB-BD31-4B8C-83A1-F6EECF244321}">
                <p14:modId xmlns:p14="http://schemas.microsoft.com/office/powerpoint/2010/main" val="3491038956"/>
              </p:ext>
            </p:extLst>
          </p:nvPr>
        </p:nvGraphicFramePr>
        <p:xfrm>
          <a:off x="3630083" y="6015627"/>
          <a:ext cx="1883833" cy="656167"/>
        </p:xfrm>
        <a:graphic>
          <a:graphicData uri="http://schemas.openxmlformats.org/presentationml/2006/ole">
            <mc:AlternateContent xmlns:mc="http://schemas.openxmlformats.org/markup-compatibility/2006">
              <mc:Choice xmlns:v="urn:schemas-microsoft-com:vml" Requires="v">
                <p:oleObj spid="_x0000_s26801" name="Equation" r:id="rId17" imgW="1129810" imgH="393529" progId="">
                  <p:embed/>
                </p:oleObj>
              </mc:Choice>
              <mc:Fallback>
                <p:oleObj name="Equation" r:id="rId17" imgW="1129810" imgH="393529" progId="">
                  <p:embed/>
                  <p:pic>
                    <p:nvPicPr>
                      <p:cNvPr id="0" name="Picture 81"/>
                      <p:cNvPicPr>
                        <a:picLocks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630083" y="6015627"/>
                        <a:ext cx="1883833" cy="656167"/>
                      </a:xfrm>
                      <a:prstGeom prst="rect">
                        <a:avLst/>
                      </a:prstGeom>
                      <a:noFill/>
                      <a:ln w="25400">
                        <a:solidFill>
                          <a:srgbClr val="00660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日付プレースホルダ 11"/>
          <p:cNvSpPr>
            <a:spLocks noGrp="1"/>
          </p:cNvSpPr>
          <p:nvPr>
            <p:ph type="dt" sz="half" idx="10"/>
          </p:nvPr>
        </p:nvSpPr>
        <p:spPr/>
        <p:txBody>
          <a:bodyPr/>
          <a:lstStyle/>
          <a:p>
            <a:pPr>
              <a:defRPr/>
            </a:pPr>
            <a:fld id="{EF802FA1-4CF0-40A4-A598-C9151EC096DE}" type="datetime1">
              <a:rPr lang="ja-JP" altLang="en-US" smtClean="0"/>
              <a:t>2017/9/17</a:t>
            </a:fld>
            <a:endParaRPr lang="ja-JP" altLang="en-US"/>
          </a:p>
        </p:txBody>
      </p:sp>
      <p:sp>
        <p:nvSpPr>
          <p:cNvPr id="13" name="フッター プレースホルダ 12"/>
          <p:cNvSpPr>
            <a:spLocks noGrp="1"/>
          </p:cNvSpPr>
          <p:nvPr>
            <p:ph type="ftr" sz="quarter" idx="11"/>
          </p:nvPr>
        </p:nvSpPr>
        <p:spPr/>
        <p:txBody>
          <a:bodyPr/>
          <a:lstStyle/>
          <a:p>
            <a:pPr>
              <a:defRPr/>
            </a:pPr>
            <a:r>
              <a:rPr lang="en-US" altLang="ja-JP"/>
              <a:t>Seoul U. Seminer</a:t>
            </a:r>
            <a:endParaRPr lang="ja-JP" altLang="en-US"/>
          </a:p>
        </p:txBody>
      </p:sp>
    </p:spTree>
    <p:extLst>
      <p:ext uri="{BB962C8B-B14F-4D97-AF65-F5344CB8AC3E}">
        <p14:creationId xmlns:p14="http://schemas.microsoft.com/office/powerpoint/2010/main" val="2588037471"/>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 calcmode="lin" valueType="num">
                                      <p:cBhvr additive="base">
                                        <p:cTn id="7" dur="500" fill="hold"/>
                                        <p:tgtEl>
                                          <p:spTgt spid="1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9">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9">
                                            <p:txEl>
                                              <p:pRg st="1" end="1"/>
                                            </p:txEl>
                                          </p:spTgt>
                                        </p:tgtEl>
                                        <p:attrNameLst>
                                          <p:attrName>style.visibility</p:attrName>
                                        </p:attrNameLst>
                                      </p:cBhvr>
                                      <p:to>
                                        <p:strVal val="visible"/>
                                      </p:to>
                                    </p:set>
                                    <p:anim calcmode="lin" valueType="num">
                                      <p:cBhvr additive="base">
                                        <p:cTn id="11" dur="500" fill="hold"/>
                                        <p:tgtEl>
                                          <p:spTgt spid="19">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1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19">
                                            <p:txEl>
                                              <p:pRg st="2" end="2"/>
                                            </p:txEl>
                                          </p:spTgt>
                                        </p:tgtEl>
                                        <p:attrNameLst>
                                          <p:attrName>style.visibility</p:attrName>
                                        </p:attrNameLst>
                                      </p:cBhvr>
                                      <p:to>
                                        <p:strVal val="visible"/>
                                      </p:to>
                                    </p:set>
                                    <p:anim calcmode="lin" valueType="num">
                                      <p:cBhvr additive="base">
                                        <p:cTn id="17" dur="500" fill="hold"/>
                                        <p:tgtEl>
                                          <p:spTgt spid="19">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19">
                                            <p:txEl>
                                              <p:pRg st="2" end="2"/>
                                            </p:txEl>
                                          </p:spTgt>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500"/>
                            </p:stCondLst>
                            <p:childTnLst>
                              <p:par>
                                <p:cTn id="20" presetID="22" presetClass="entr" presetSubtype="8" fill="hold" nodeType="after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ipe(left)">
                                      <p:cBhvr>
                                        <p:cTn id="22" dur="500"/>
                                        <p:tgtEl>
                                          <p:spTgt spid="2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wipe(left)">
                                      <p:cBhvr>
                                        <p:cTn id="27" dur="500"/>
                                        <p:tgtEl>
                                          <p:spTgt spid="2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wipe(left)">
                                      <p:cBhvr>
                                        <p:cTn id="32" dur="500"/>
                                        <p:tgtEl>
                                          <p:spTgt spid="27"/>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wipe(left)">
                                      <p:cBhvr>
                                        <p:cTn id="37" dur="500"/>
                                        <p:tgtEl>
                                          <p:spTgt spid="28"/>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8" fill="hold" grpId="0" nodeType="clickEffect">
                                  <p:stCondLst>
                                    <p:cond delay="0"/>
                                  </p:stCondLst>
                                  <p:childTnLst>
                                    <p:set>
                                      <p:cBhvr>
                                        <p:cTn id="41" dur="1" fill="hold">
                                          <p:stCondLst>
                                            <p:cond delay="0"/>
                                          </p:stCondLst>
                                        </p:cTn>
                                        <p:tgtEl>
                                          <p:spTgt spid="19">
                                            <p:txEl>
                                              <p:pRg st="5" end="5"/>
                                            </p:txEl>
                                          </p:spTgt>
                                        </p:tgtEl>
                                        <p:attrNameLst>
                                          <p:attrName>style.visibility</p:attrName>
                                        </p:attrNameLst>
                                      </p:cBhvr>
                                      <p:to>
                                        <p:strVal val="visible"/>
                                      </p:to>
                                    </p:set>
                                    <p:anim calcmode="lin" valueType="num">
                                      <p:cBhvr additive="base">
                                        <p:cTn id="42" dur="500" fill="hold"/>
                                        <p:tgtEl>
                                          <p:spTgt spid="19">
                                            <p:txEl>
                                              <p:pRg st="5" end="5"/>
                                            </p:txEl>
                                          </p:spTgt>
                                        </p:tgtEl>
                                        <p:attrNameLst>
                                          <p:attrName>ppt_x</p:attrName>
                                        </p:attrNameLst>
                                      </p:cBhvr>
                                      <p:tavLst>
                                        <p:tav tm="0">
                                          <p:val>
                                            <p:strVal val="0-#ppt_w/2"/>
                                          </p:val>
                                        </p:tav>
                                        <p:tav tm="100000">
                                          <p:val>
                                            <p:strVal val="#ppt_x"/>
                                          </p:val>
                                        </p:tav>
                                      </p:tavLst>
                                    </p:anim>
                                    <p:anim calcmode="lin" valueType="num">
                                      <p:cBhvr additive="base">
                                        <p:cTn id="43" dur="500" fill="hold"/>
                                        <p:tgtEl>
                                          <p:spTgt spid="19">
                                            <p:txEl>
                                              <p:pRg st="5" end="5"/>
                                            </p:txEl>
                                          </p:spTgt>
                                        </p:tgtEl>
                                        <p:attrNameLst>
                                          <p:attrName>ppt_y</p:attrName>
                                        </p:attrNameLst>
                                      </p:cBhvr>
                                      <p:tavLst>
                                        <p:tav tm="0">
                                          <p:val>
                                            <p:strVal val="#ppt_y"/>
                                          </p:val>
                                        </p:tav>
                                        <p:tav tm="100000">
                                          <p:val>
                                            <p:strVal val="#ppt_y"/>
                                          </p:val>
                                        </p:tav>
                                      </p:tavLst>
                                    </p:anim>
                                  </p:childTnLst>
                                </p:cTn>
                              </p:par>
                            </p:childTnLst>
                          </p:cTn>
                        </p:par>
                        <p:par>
                          <p:cTn id="44" fill="hold" nodeType="afterGroup">
                            <p:stCondLst>
                              <p:cond delay="500"/>
                            </p:stCondLst>
                            <p:childTnLst>
                              <p:par>
                                <p:cTn id="45" presetID="22" presetClass="entr" presetSubtype="8" fill="hold" nodeType="after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wipe(left)">
                                      <p:cBhvr>
                                        <p:cTn id="47" dur="500"/>
                                        <p:tgtEl>
                                          <p:spTgt spid="29"/>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 presetClass="entr" presetSubtype="8" fill="hold" grpId="0" nodeType="clickEffect">
                                  <p:stCondLst>
                                    <p:cond delay="0"/>
                                  </p:stCondLst>
                                  <p:childTnLst>
                                    <p:set>
                                      <p:cBhvr>
                                        <p:cTn id="51" dur="1" fill="hold">
                                          <p:stCondLst>
                                            <p:cond delay="0"/>
                                          </p:stCondLst>
                                        </p:cTn>
                                        <p:tgtEl>
                                          <p:spTgt spid="19">
                                            <p:txEl>
                                              <p:pRg st="9" end="9"/>
                                            </p:txEl>
                                          </p:spTgt>
                                        </p:tgtEl>
                                        <p:attrNameLst>
                                          <p:attrName>style.visibility</p:attrName>
                                        </p:attrNameLst>
                                      </p:cBhvr>
                                      <p:to>
                                        <p:strVal val="visible"/>
                                      </p:to>
                                    </p:set>
                                    <p:anim calcmode="lin" valueType="num">
                                      <p:cBhvr additive="base">
                                        <p:cTn id="52" dur="500" fill="hold"/>
                                        <p:tgtEl>
                                          <p:spTgt spid="19">
                                            <p:txEl>
                                              <p:pRg st="9" end="9"/>
                                            </p:txEl>
                                          </p:spTgt>
                                        </p:tgtEl>
                                        <p:attrNameLst>
                                          <p:attrName>ppt_x</p:attrName>
                                        </p:attrNameLst>
                                      </p:cBhvr>
                                      <p:tavLst>
                                        <p:tav tm="0">
                                          <p:val>
                                            <p:strVal val="0-#ppt_w/2"/>
                                          </p:val>
                                        </p:tav>
                                        <p:tav tm="100000">
                                          <p:val>
                                            <p:strVal val="#ppt_x"/>
                                          </p:val>
                                        </p:tav>
                                      </p:tavLst>
                                    </p:anim>
                                    <p:anim calcmode="lin" valueType="num">
                                      <p:cBhvr additive="base">
                                        <p:cTn id="53" dur="500" fill="hold"/>
                                        <p:tgtEl>
                                          <p:spTgt spid="19">
                                            <p:txEl>
                                              <p:pRg st="9" end="9"/>
                                            </p:txEl>
                                          </p:spTgt>
                                        </p:tgtEl>
                                        <p:attrNameLst>
                                          <p:attrName>ppt_y</p:attrName>
                                        </p:attrNameLst>
                                      </p:cBhvr>
                                      <p:tavLst>
                                        <p:tav tm="0">
                                          <p:val>
                                            <p:strVal val="#ppt_y"/>
                                          </p:val>
                                        </p:tav>
                                        <p:tav tm="100000">
                                          <p:val>
                                            <p:strVal val="#ppt_y"/>
                                          </p:val>
                                        </p:tav>
                                      </p:tavLst>
                                    </p:anim>
                                  </p:childTnLst>
                                </p:cTn>
                              </p:par>
                            </p:childTnLst>
                          </p:cTn>
                        </p:par>
                        <p:par>
                          <p:cTn id="54" fill="hold" nodeType="afterGroup">
                            <p:stCondLst>
                              <p:cond delay="500"/>
                            </p:stCondLst>
                            <p:childTnLst>
                              <p:par>
                                <p:cTn id="55" presetID="22" presetClass="entr" presetSubtype="8" fill="hold" nodeType="afterEffect">
                                  <p:stCondLst>
                                    <p:cond delay="0"/>
                                  </p:stCondLst>
                                  <p:childTnLst>
                                    <p:set>
                                      <p:cBhvr>
                                        <p:cTn id="56" dur="1" fill="hold">
                                          <p:stCondLst>
                                            <p:cond delay="0"/>
                                          </p:stCondLst>
                                        </p:cTn>
                                        <p:tgtEl>
                                          <p:spTgt spid="30"/>
                                        </p:tgtEl>
                                        <p:attrNameLst>
                                          <p:attrName>style.visibility</p:attrName>
                                        </p:attrNameLst>
                                      </p:cBhvr>
                                      <p:to>
                                        <p:strVal val="visible"/>
                                      </p:to>
                                    </p:set>
                                    <p:animEffect transition="in" filter="wipe(left)">
                                      <p:cBhvr>
                                        <p:cTn id="5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Box 3"/>
          <p:cNvSpPr txBox="1">
            <a:spLocks noChangeArrowheads="1"/>
          </p:cNvSpPr>
          <p:nvPr/>
        </p:nvSpPr>
        <p:spPr bwMode="auto">
          <a:xfrm>
            <a:off x="0" y="571500"/>
            <a:ext cx="9144000" cy="656655"/>
          </a:xfrm>
          <a:prstGeom prst="rect">
            <a:avLst/>
          </a:prstGeom>
          <a:solidFill>
            <a:schemeClr val="accent6"/>
          </a:solidFill>
          <a:ln>
            <a:noFill/>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defRPr/>
            </a:pPr>
            <a:r>
              <a:rPr lang="en-US" altLang="en-US" sz="3667" dirty="0">
                <a:solidFill>
                  <a:schemeClr val="bg1"/>
                </a:solidFill>
              </a:rPr>
              <a:t>The Hyperfine Perturbation for Hydrogen</a:t>
            </a:r>
          </a:p>
        </p:txBody>
      </p:sp>
      <p:sp>
        <p:nvSpPr>
          <p:cNvPr id="19" name="Text Box 23"/>
          <p:cNvSpPr txBox="1">
            <a:spLocks noChangeArrowheads="1"/>
          </p:cNvSpPr>
          <p:nvPr/>
        </p:nvSpPr>
        <p:spPr bwMode="auto">
          <a:xfrm>
            <a:off x="444500" y="2222500"/>
            <a:ext cx="8699500" cy="1938992"/>
          </a:xfrm>
          <a:prstGeom prst="rect">
            <a:avLst/>
          </a:prstGeom>
          <a:noFill/>
          <a:ln w="9525">
            <a:noFill/>
            <a:miter lim="800000"/>
            <a:headEnd/>
            <a:tailEnd/>
          </a:ln>
          <a:effectLst/>
        </p:spPr>
        <p:txBody>
          <a:bodyPr>
            <a:spAutoFit/>
          </a:bodyPr>
          <a:lstStyle/>
          <a:p>
            <a:pPr marL="285739" indent="-285739">
              <a:buFontTx/>
              <a:buChar char="•"/>
            </a:pPr>
            <a:r>
              <a:rPr lang="en-US" altLang="en-US" sz="2000">
                <a:solidFill>
                  <a:srgbClr val="0000FF"/>
                </a:solidFill>
                <a:sym typeface="Euclid Math One" pitchFamily="18" charset="2"/>
              </a:rPr>
              <a:t>Recall the Hamiltonian for</a:t>
            </a:r>
            <a:br>
              <a:rPr lang="en-US" altLang="en-US" sz="2000">
                <a:solidFill>
                  <a:srgbClr val="0000FF"/>
                </a:solidFill>
                <a:sym typeface="Euclid Math One" pitchFamily="18" charset="2"/>
              </a:rPr>
            </a:br>
            <a:r>
              <a:rPr lang="en-US" altLang="en-US" sz="2000">
                <a:solidFill>
                  <a:srgbClr val="0000FF"/>
                </a:solidFill>
                <a:sym typeface="Euclid Math One" pitchFamily="18" charset="2"/>
              </a:rPr>
              <a:t>electromagnetic interactions:</a:t>
            </a:r>
          </a:p>
          <a:p>
            <a:pPr marL="285739" indent="-285739">
              <a:buFontTx/>
              <a:buChar char="•"/>
            </a:pPr>
            <a:r>
              <a:rPr lang="en-US" altLang="en-US" sz="2000">
                <a:solidFill>
                  <a:srgbClr val="0000FF"/>
                </a:solidFill>
                <a:sym typeface="Euclid Math One" pitchFamily="18" charset="2"/>
              </a:rPr>
              <a:t>Drop </a:t>
            </a:r>
            <a:r>
              <a:rPr lang="en-US" altLang="en-US" sz="2000" b="1">
                <a:solidFill>
                  <a:srgbClr val="0000FF"/>
                </a:solidFill>
                <a:sym typeface="Euclid Math One" pitchFamily="18" charset="2"/>
              </a:rPr>
              <a:t>A</a:t>
            </a:r>
            <a:r>
              <a:rPr lang="en-US" altLang="en-US" sz="2000" baseline="30000">
                <a:solidFill>
                  <a:srgbClr val="0000FF"/>
                </a:solidFill>
                <a:sym typeface="Euclid Math One" pitchFamily="18" charset="2"/>
              </a:rPr>
              <a:t>2</a:t>
            </a:r>
            <a:r>
              <a:rPr lang="en-US" altLang="en-US" sz="2000">
                <a:solidFill>
                  <a:srgbClr val="0000FF"/>
                </a:solidFill>
                <a:sym typeface="Euclid Math One" pitchFamily="18" charset="2"/>
              </a:rPr>
              <a:t>, and approximate </a:t>
            </a:r>
            <a:r>
              <a:rPr lang="en-US" altLang="en-US" sz="2000" i="1">
                <a:solidFill>
                  <a:srgbClr val="0000FF"/>
                </a:solidFill>
                <a:sym typeface="Euclid Math One" pitchFamily="18" charset="2"/>
              </a:rPr>
              <a:t>g</a:t>
            </a:r>
            <a:r>
              <a:rPr lang="en-US" altLang="en-US" sz="2000">
                <a:solidFill>
                  <a:srgbClr val="0000FF"/>
                </a:solidFill>
                <a:sym typeface="Euclid Math One" pitchFamily="18" charset="2"/>
              </a:rPr>
              <a:t> = 2:</a:t>
            </a:r>
          </a:p>
          <a:p>
            <a:pPr marL="285739" indent="-285739">
              <a:buFontTx/>
              <a:buChar char="•"/>
            </a:pPr>
            <a:endParaRPr lang="en-US" altLang="en-US" sz="2000">
              <a:solidFill>
                <a:srgbClr val="0000FF"/>
              </a:solidFill>
              <a:sym typeface="Euclid Math One" pitchFamily="18" charset="2"/>
            </a:endParaRPr>
          </a:p>
          <a:p>
            <a:pPr marL="285739" indent="-285739">
              <a:buFontTx/>
              <a:buChar char="•"/>
            </a:pPr>
            <a:r>
              <a:rPr lang="en-US" altLang="en-US" sz="2000">
                <a:solidFill>
                  <a:srgbClr val="006600"/>
                </a:solidFill>
                <a:sym typeface="Euclid Math One" pitchFamily="18" charset="2"/>
              </a:rPr>
              <a:t>Compare to unperturbed Hamiltonian</a:t>
            </a:r>
          </a:p>
          <a:p>
            <a:pPr marL="285739" indent="-285739">
              <a:buFontTx/>
              <a:buChar char="•"/>
            </a:pPr>
            <a:r>
              <a:rPr lang="en-US" altLang="en-US" sz="2000">
                <a:solidFill>
                  <a:srgbClr val="006600"/>
                </a:solidFill>
                <a:sym typeface="Euclid Math One" pitchFamily="18" charset="2"/>
              </a:rPr>
              <a:t>The perturbation is therefore:</a:t>
            </a:r>
          </a:p>
        </p:txBody>
      </p:sp>
      <p:graphicFrame>
        <p:nvGraphicFramePr>
          <p:cNvPr id="25" name="Object 30"/>
          <p:cNvGraphicFramePr>
            <a:graphicFrameLocks/>
          </p:cNvGraphicFramePr>
          <p:nvPr/>
        </p:nvGraphicFramePr>
        <p:xfrm>
          <a:off x="4572000" y="2092854"/>
          <a:ext cx="3661833" cy="698500"/>
        </p:xfrm>
        <a:graphic>
          <a:graphicData uri="http://schemas.openxmlformats.org/presentationml/2006/ole">
            <mc:AlternateContent xmlns:mc="http://schemas.openxmlformats.org/markup-compatibility/2006">
              <mc:Choice xmlns:v="urn:schemas-microsoft-com:vml" Requires="v">
                <p:oleObj spid="_x0000_s28845" name="Equation" r:id="rId3" imgW="2197100" imgH="419100" progId="">
                  <p:embed/>
                </p:oleObj>
              </mc:Choice>
              <mc:Fallback>
                <p:oleObj name="Equation" r:id="rId3" imgW="2197100" imgH="419100" progId="">
                  <p:embed/>
                  <p:pic>
                    <p:nvPicPr>
                      <p:cNvPr id="0" name="Picture 65"/>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2092854"/>
                        <a:ext cx="3661833"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oleObj>
              </mc:Fallback>
            </mc:AlternateContent>
          </a:graphicData>
        </a:graphic>
      </p:graphicFrame>
      <p:graphicFrame>
        <p:nvGraphicFramePr>
          <p:cNvPr id="24581" name="Object 30"/>
          <p:cNvGraphicFramePr>
            <a:graphicFrameLocks/>
          </p:cNvGraphicFramePr>
          <p:nvPr/>
        </p:nvGraphicFramePr>
        <p:xfrm>
          <a:off x="4794250" y="1311011"/>
          <a:ext cx="4296833" cy="656167"/>
        </p:xfrm>
        <a:graphic>
          <a:graphicData uri="http://schemas.openxmlformats.org/presentationml/2006/ole">
            <mc:AlternateContent xmlns:mc="http://schemas.openxmlformats.org/markup-compatibility/2006">
              <mc:Choice xmlns:v="urn:schemas-microsoft-com:vml" Requires="v">
                <p:oleObj spid="_x0000_s28846" name="Equation" r:id="rId5" imgW="2578100" imgH="393700" progId="">
                  <p:embed/>
                </p:oleObj>
              </mc:Choice>
              <mc:Fallback>
                <p:oleObj name="Equation" r:id="rId5" imgW="2578100" imgH="393700" progId="">
                  <p:embed/>
                  <p:pic>
                    <p:nvPicPr>
                      <p:cNvPr id="0" name="Picture 66"/>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94250" y="1311011"/>
                        <a:ext cx="4296833" cy="656167"/>
                      </a:xfrm>
                      <a:prstGeom prst="rect">
                        <a:avLst/>
                      </a:prstGeom>
                      <a:noFill/>
                      <a:ln w="25400">
                        <a:solidFill>
                          <a:srgbClr val="00660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4582" name="Object 30"/>
          <p:cNvGraphicFramePr>
            <a:graphicFrameLocks/>
          </p:cNvGraphicFramePr>
          <p:nvPr/>
        </p:nvGraphicFramePr>
        <p:xfrm>
          <a:off x="599282" y="1321594"/>
          <a:ext cx="1883833" cy="656167"/>
        </p:xfrm>
        <a:graphic>
          <a:graphicData uri="http://schemas.openxmlformats.org/presentationml/2006/ole">
            <mc:AlternateContent xmlns:mc="http://schemas.openxmlformats.org/markup-compatibility/2006">
              <mc:Choice xmlns:v="urn:schemas-microsoft-com:vml" Requires="v">
                <p:oleObj spid="_x0000_s28847" name="Equation" r:id="rId7" imgW="1129810" imgH="393529" progId="">
                  <p:embed/>
                </p:oleObj>
              </mc:Choice>
              <mc:Fallback>
                <p:oleObj name="Equation" r:id="rId7" imgW="1129810" imgH="393529" progId="">
                  <p:embed/>
                  <p:pic>
                    <p:nvPicPr>
                      <p:cNvPr id="0" name="Picture 67"/>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9282" y="1321594"/>
                        <a:ext cx="1883833" cy="656167"/>
                      </a:xfrm>
                      <a:prstGeom prst="rect">
                        <a:avLst/>
                      </a:prstGeom>
                      <a:noFill/>
                      <a:ln w="25400">
                        <a:solidFill>
                          <a:srgbClr val="00660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4583" name="Object 30"/>
          <p:cNvGraphicFramePr>
            <a:graphicFrameLocks/>
          </p:cNvGraphicFramePr>
          <p:nvPr/>
        </p:nvGraphicFramePr>
        <p:xfrm>
          <a:off x="3234532" y="1295136"/>
          <a:ext cx="1206500" cy="783167"/>
        </p:xfrm>
        <a:graphic>
          <a:graphicData uri="http://schemas.openxmlformats.org/presentationml/2006/ole">
            <mc:AlternateContent xmlns:mc="http://schemas.openxmlformats.org/markup-compatibility/2006">
              <mc:Choice xmlns:v="urn:schemas-microsoft-com:vml" Requires="v">
                <p:oleObj spid="_x0000_s28848" name="Equation" r:id="rId9" imgW="723586" imgH="469696" progId="">
                  <p:embed/>
                </p:oleObj>
              </mc:Choice>
              <mc:Fallback>
                <p:oleObj name="Equation" r:id="rId9" imgW="723586" imgH="469696" progId="">
                  <p:embed/>
                  <p:pic>
                    <p:nvPicPr>
                      <p:cNvPr id="0" name="Picture 68"/>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34532" y="1295136"/>
                        <a:ext cx="1206500" cy="783167"/>
                      </a:xfrm>
                      <a:prstGeom prst="rect">
                        <a:avLst/>
                      </a:prstGeom>
                      <a:noFill/>
                      <a:ln w="25400">
                        <a:solidFill>
                          <a:srgbClr val="00660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 name="Object 30"/>
          <p:cNvGraphicFramePr>
            <a:graphicFrameLocks/>
          </p:cNvGraphicFramePr>
          <p:nvPr/>
        </p:nvGraphicFramePr>
        <p:xfrm>
          <a:off x="4751917" y="2841625"/>
          <a:ext cx="4339167" cy="698500"/>
        </p:xfrm>
        <a:graphic>
          <a:graphicData uri="http://schemas.openxmlformats.org/presentationml/2006/ole">
            <mc:AlternateContent xmlns:mc="http://schemas.openxmlformats.org/markup-compatibility/2006">
              <mc:Choice xmlns:v="urn:schemas-microsoft-com:vml" Requires="v">
                <p:oleObj spid="_x0000_s28849" name="Equation" r:id="rId11" imgW="2603500" imgH="419100" progId="">
                  <p:embed/>
                </p:oleObj>
              </mc:Choice>
              <mc:Fallback>
                <p:oleObj name="Equation" r:id="rId11" imgW="2603500" imgH="419100" progId="">
                  <p:embed/>
                  <p:pic>
                    <p:nvPicPr>
                      <p:cNvPr id="0" name="Picture 69"/>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751917" y="2841625"/>
                        <a:ext cx="4339167"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oleObj>
              </mc:Fallback>
            </mc:AlternateContent>
          </a:graphicData>
        </a:graphic>
      </p:graphicFrame>
      <p:graphicFrame>
        <p:nvGraphicFramePr>
          <p:cNvPr id="14" name="Object 30"/>
          <p:cNvGraphicFramePr>
            <a:graphicFrameLocks/>
          </p:cNvGraphicFramePr>
          <p:nvPr/>
        </p:nvGraphicFramePr>
        <p:xfrm>
          <a:off x="5334000" y="3569229"/>
          <a:ext cx="1672167" cy="783167"/>
        </p:xfrm>
        <a:graphic>
          <a:graphicData uri="http://schemas.openxmlformats.org/presentationml/2006/ole">
            <mc:AlternateContent xmlns:mc="http://schemas.openxmlformats.org/markup-compatibility/2006">
              <mc:Choice xmlns:v="urn:schemas-microsoft-com:vml" Requires="v">
                <p:oleObj spid="_x0000_s28850" name="Equation" r:id="rId13" imgW="1002865" imgH="469696" progId="">
                  <p:embed/>
                </p:oleObj>
              </mc:Choice>
              <mc:Fallback>
                <p:oleObj name="Equation" r:id="rId13" imgW="1002865" imgH="469696" progId="">
                  <p:embed/>
                  <p:pic>
                    <p:nvPicPr>
                      <p:cNvPr id="0" name="Picture 70"/>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334000" y="3569229"/>
                        <a:ext cx="1672167" cy="783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oleObj>
              </mc:Fallback>
            </mc:AlternateContent>
          </a:graphicData>
        </a:graphic>
      </p:graphicFrame>
      <p:graphicFrame>
        <p:nvGraphicFramePr>
          <p:cNvPr id="16" name="Object 30"/>
          <p:cNvGraphicFramePr>
            <a:graphicFrameLocks/>
          </p:cNvGraphicFramePr>
          <p:nvPr/>
        </p:nvGraphicFramePr>
        <p:xfrm>
          <a:off x="366448" y="4146021"/>
          <a:ext cx="2349500" cy="656167"/>
        </p:xfrm>
        <a:graphic>
          <a:graphicData uri="http://schemas.openxmlformats.org/presentationml/2006/ole">
            <mc:AlternateContent xmlns:mc="http://schemas.openxmlformats.org/markup-compatibility/2006">
              <mc:Choice xmlns:v="urn:schemas-microsoft-com:vml" Requires="v">
                <p:oleObj spid="_x0000_s28851" name="Equation" r:id="rId15" imgW="1409088" imgH="393529" progId="">
                  <p:embed/>
                </p:oleObj>
              </mc:Choice>
              <mc:Fallback>
                <p:oleObj name="Equation" r:id="rId15" imgW="1409088" imgH="393529" progId="">
                  <p:embed/>
                  <p:pic>
                    <p:nvPicPr>
                      <p:cNvPr id="0" name="Picture 71"/>
                      <p:cNvPicPr>
                        <a:picLocks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66448" y="4146021"/>
                        <a:ext cx="2349500" cy="656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oleObj>
              </mc:Fallback>
            </mc:AlternateContent>
          </a:graphicData>
        </a:graphic>
      </p:graphicFrame>
      <p:graphicFrame>
        <p:nvGraphicFramePr>
          <p:cNvPr id="17" name="Object 30"/>
          <p:cNvGraphicFramePr>
            <a:graphicFrameLocks/>
          </p:cNvGraphicFramePr>
          <p:nvPr/>
        </p:nvGraphicFramePr>
        <p:xfrm>
          <a:off x="762000" y="4807479"/>
          <a:ext cx="7133167" cy="656167"/>
        </p:xfrm>
        <a:graphic>
          <a:graphicData uri="http://schemas.openxmlformats.org/presentationml/2006/ole">
            <mc:AlternateContent xmlns:mc="http://schemas.openxmlformats.org/markup-compatibility/2006">
              <mc:Choice xmlns:v="urn:schemas-microsoft-com:vml" Requires="v">
                <p:oleObj spid="_x0000_s28852" name="Equation" r:id="rId17" imgW="4279900" imgH="393700" progId="">
                  <p:embed/>
                </p:oleObj>
              </mc:Choice>
              <mc:Fallback>
                <p:oleObj name="Equation" r:id="rId17" imgW="4279900" imgH="393700" progId="">
                  <p:embed/>
                  <p:pic>
                    <p:nvPicPr>
                      <p:cNvPr id="0" name="Picture 72"/>
                      <p:cNvPicPr>
                        <a:picLocks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62000" y="4807479"/>
                        <a:ext cx="7133167" cy="656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oleObj>
              </mc:Fallback>
            </mc:AlternateContent>
          </a:graphicData>
        </a:graphic>
      </p:graphicFrame>
      <p:graphicFrame>
        <p:nvGraphicFramePr>
          <p:cNvPr id="18" name="Object 30"/>
          <p:cNvGraphicFramePr>
            <a:graphicFrameLocks/>
          </p:cNvGraphicFramePr>
          <p:nvPr/>
        </p:nvGraphicFramePr>
        <p:xfrm>
          <a:off x="762000" y="5441157"/>
          <a:ext cx="6963833" cy="804333"/>
        </p:xfrm>
        <a:graphic>
          <a:graphicData uri="http://schemas.openxmlformats.org/presentationml/2006/ole">
            <mc:AlternateContent xmlns:mc="http://schemas.openxmlformats.org/markup-compatibility/2006">
              <mc:Choice xmlns:v="urn:schemas-microsoft-com:vml" Requires="v">
                <p:oleObj spid="_x0000_s28853" name="Equation" r:id="rId19" imgW="4178300" imgH="482600" progId="">
                  <p:embed/>
                </p:oleObj>
              </mc:Choice>
              <mc:Fallback>
                <p:oleObj name="Equation" r:id="rId19" imgW="4178300" imgH="482600" progId="">
                  <p:embed/>
                  <p:pic>
                    <p:nvPicPr>
                      <p:cNvPr id="0" name="Picture 73"/>
                      <p:cNvPicPr>
                        <a:picLocks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762000" y="5441157"/>
                        <a:ext cx="6963833" cy="804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oleObj>
              </mc:Fallback>
            </mc:AlternateContent>
          </a:graphicData>
        </a:graphic>
      </p:graphicFrame>
      <p:sp>
        <p:nvSpPr>
          <p:cNvPr id="20" name="日付プレースホルダ 19"/>
          <p:cNvSpPr>
            <a:spLocks noGrp="1"/>
          </p:cNvSpPr>
          <p:nvPr>
            <p:ph type="dt" sz="half" idx="10"/>
          </p:nvPr>
        </p:nvSpPr>
        <p:spPr/>
        <p:txBody>
          <a:bodyPr/>
          <a:lstStyle/>
          <a:p>
            <a:pPr>
              <a:defRPr/>
            </a:pPr>
            <a:fld id="{ACB887AB-00B7-42A7-85BA-D4B48866147C}" type="datetime1">
              <a:rPr lang="ja-JP" altLang="en-US" smtClean="0"/>
              <a:t>2017/9/17</a:t>
            </a:fld>
            <a:endParaRPr lang="ja-JP" altLang="en-US"/>
          </a:p>
        </p:txBody>
      </p:sp>
      <p:sp>
        <p:nvSpPr>
          <p:cNvPr id="21" name="フッター プレースホルダ 20"/>
          <p:cNvSpPr>
            <a:spLocks noGrp="1"/>
          </p:cNvSpPr>
          <p:nvPr>
            <p:ph type="ftr" sz="quarter" idx="11"/>
          </p:nvPr>
        </p:nvSpPr>
        <p:spPr/>
        <p:txBody>
          <a:bodyPr/>
          <a:lstStyle/>
          <a:p>
            <a:pPr>
              <a:defRPr/>
            </a:pPr>
            <a:r>
              <a:rPr lang="en-US" altLang="ja-JP"/>
              <a:t>Seoul U. Seminer</a:t>
            </a:r>
            <a:endParaRPr lang="ja-JP" altLang="en-US"/>
          </a:p>
        </p:txBody>
      </p:sp>
    </p:spTree>
    <p:extLst>
      <p:ext uri="{BB962C8B-B14F-4D97-AF65-F5344CB8AC3E}">
        <p14:creationId xmlns:p14="http://schemas.microsoft.com/office/powerpoint/2010/main" val="2404582625"/>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 calcmode="lin" valueType="num">
                                      <p:cBhvr additive="base">
                                        <p:cTn id="7" dur="500" fill="hold"/>
                                        <p:tgtEl>
                                          <p:spTgt spid="1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9">
                                            <p:txEl>
                                              <p:pRg st="0" end="0"/>
                                            </p:txEl>
                                          </p:spTgt>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2" presetClass="entr" presetSubtype="8" fill="hold" nodeType="after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left)">
                                      <p:cBhvr>
                                        <p:cTn id="12" dur="500"/>
                                        <p:tgtEl>
                                          <p:spTgt spid="2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19">
                                            <p:txEl>
                                              <p:pRg st="1" end="1"/>
                                            </p:txEl>
                                          </p:spTgt>
                                        </p:tgtEl>
                                        <p:attrNameLst>
                                          <p:attrName>style.visibility</p:attrName>
                                        </p:attrNameLst>
                                      </p:cBhvr>
                                      <p:to>
                                        <p:strVal val="visible"/>
                                      </p:to>
                                    </p:set>
                                    <p:anim calcmode="lin" valueType="num">
                                      <p:cBhvr additive="base">
                                        <p:cTn id="17" dur="500" fill="hold"/>
                                        <p:tgtEl>
                                          <p:spTgt spid="19">
                                            <p:txEl>
                                              <p:pRg st="1" end="1"/>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19">
                                            <p:txEl>
                                              <p:pRg st="1" end="1"/>
                                            </p:txEl>
                                          </p:spTgt>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500"/>
                            </p:stCondLst>
                            <p:childTnLst>
                              <p:par>
                                <p:cTn id="20" presetID="22" presetClass="entr" presetSubtype="8"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500"/>
                                        <p:tgtEl>
                                          <p:spTgt spid="1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19">
                                            <p:txEl>
                                              <p:pRg st="3" end="3"/>
                                            </p:txEl>
                                          </p:spTgt>
                                        </p:tgtEl>
                                        <p:attrNameLst>
                                          <p:attrName>style.visibility</p:attrName>
                                        </p:attrNameLst>
                                      </p:cBhvr>
                                      <p:to>
                                        <p:strVal val="visible"/>
                                      </p:to>
                                    </p:set>
                                    <p:anim calcmode="lin" valueType="num">
                                      <p:cBhvr additive="base">
                                        <p:cTn id="27" dur="500" fill="hold"/>
                                        <p:tgtEl>
                                          <p:spTgt spid="19">
                                            <p:txEl>
                                              <p:pRg st="3" end="3"/>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19">
                                            <p:txEl>
                                              <p:pRg st="3" end="3"/>
                                            </p:txEl>
                                          </p:spTgt>
                                        </p:tgtEl>
                                        <p:attrNameLst>
                                          <p:attrName>ppt_y</p:attrName>
                                        </p:attrNameLst>
                                      </p:cBhvr>
                                      <p:tavLst>
                                        <p:tav tm="0">
                                          <p:val>
                                            <p:strVal val="#ppt_y"/>
                                          </p:val>
                                        </p:tav>
                                        <p:tav tm="100000">
                                          <p:val>
                                            <p:strVal val="#ppt_y"/>
                                          </p:val>
                                        </p:tav>
                                      </p:tavLst>
                                    </p:anim>
                                  </p:childTnLst>
                                </p:cTn>
                              </p:par>
                            </p:childTnLst>
                          </p:cTn>
                        </p:par>
                        <p:par>
                          <p:cTn id="29" fill="hold" nodeType="afterGroup">
                            <p:stCondLst>
                              <p:cond delay="500"/>
                            </p:stCondLst>
                            <p:childTnLst>
                              <p:par>
                                <p:cTn id="30" presetID="22" presetClass="entr" presetSubtype="8" fill="hold" nodeType="after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left)">
                                      <p:cBhvr>
                                        <p:cTn id="32" dur="500"/>
                                        <p:tgtEl>
                                          <p:spTgt spid="14"/>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9">
                                            <p:txEl>
                                              <p:pRg st="4" end="4"/>
                                            </p:txEl>
                                          </p:spTgt>
                                        </p:tgtEl>
                                        <p:attrNameLst>
                                          <p:attrName>style.visibility</p:attrName>
                                        </p:attrNameLst>
                                      </p:cBhvr>
                                      <p:to>
                                        <p:strVal val="visible"/>
                                      </p:to>
                                    </p:set>
                                    <p:anim calcmode="lin" valueType="num">
                                      <p:cBhvr additive="base">
                                        <p:cTn id="37" dur="500" fill="hold"/>
                                        <p:tgtEl>
                                          <p:spTgt spid="19">
                                            <p:txEl>
                                              <p:pRg st="4" end="4"/>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9">
                                            <p:txEl>
                                              <p:pRg st="4" end="4"/>
                                            </p:txEl>
                                          </p:spTgt>
                                        </p:tgtEl>
                                        <p:attrNameLst>
                                          <p:attrName>ppt_y</p:attrName>
                                        </p:attrNameLst>
                                      </p:cBhvr>
                                      <p:tavLst>
                                        <p:tav tm="0">
                                          <p:val>
                                            <p:strVal val="#ppt_y"/>
                                          </p:val>
                                        </p:tav>
                                        <p:tav tm="100000">
                                          <p:val>
                                            <p:strVal val="#ppt_y"/>
                                          </p:val>
                                        </p:tav>
                                      </p:tavLst>
                                    </p:anim>
                                  </p:childTnLst>
                                </p:cTn>
                              </p:par>
                            </p:childTnLst>
                          </p:cTn>
                        </p:par>
                        <p:par>
                          <p:cTn id="39" fill="hold" nodeType="afterGroup">
                            <p:stCondLst>
                              <p:cond delay="500"/>
                            </p:stCondLst>
                            <p:childTnLst>
                              <p:par>
                                <p:cTn id="40" presetID="22" presetClass="entr" presetSubtype="8" fill="hold" nodeType="after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left)">
                                      <p:cBhvr>
                                        <p:cTn id="42" dur="500"/>
                                        <p:tgtEl>
                                          <p:spTgt spid="16"/>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wipe(left)">
                                      <p:cBhvr>
                                        <p:cTn id="47" dur="500"/>
                                        <p:tgtEl>
                                          <p:spTgt spid="17"/>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8" fill="hold"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wipe(left)">
                                      <p:cBhvr>
                                        <p:cTn id="5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Box 3"/>
          <p:cNvSpPr txBox="1">
            <a:spLocks noChangeArrowheads="1"/>
          </p:cNvSpPr>
          <p:nvPr/>
        </p:nvSpPr>
        <p:spPr bwMode="auto">
          <a:xfrm>
            <a:off x="0" y="571500"/>
            <a:ext cx="9144000" cy="656655"/>
          </a:xfrm>
          <a:prstGeom prst="rect">
            <a:avLst/>
          </a:prstGeom>
          <a:solidFill>
            <a:schemeClr val="accent6"/>
          </a:solidFill>
          <a:ln>
            <a:noFill/>
          </a:ln>
        </p:spPr>
        <p:txBody>
          <a:bodyPr>
            <a:spAutoFit/>
          </a:bodyPr>
          <a:lstStyle/>
          <a:p>
            <a:pPr algn="ctr"/>
            <a:r>
              <a:rPr lang="en-US" altLang="en-US" sz="3667"/>
              <a:t>Hyperfine Perturbation for s-Waves</a:t>
            </a:r>
            <a:endParaRPr lang="en-US" altLang="en-US" sz="3667" i="1"/>
          </a:p>
        </p:txBody>
      </p:sp>
      <p:sp>
        <p:nvSpPr>
          <p:cNvPr id="19" name="Text Box 23"/>
          <p:cNvSpPr txBox="1">
            <a:spLocks noChangeArrowheads="1"/>
          </p:cNvSpPr>
          <p:nvPr/>
        </p:nvSpPr>
        <p:spPr bwMode="auto">
          <a:xfrm>
            <a:off x="222250" y="1968500"/>
            <a:ext cx="8699500" cy="4093428"/>
          </a:xfrm>
          <a:prstGeom prst="rect">
            <a:avLst/>
          </a:prstGeom>
          <a:noFill/>
          <a:ln w="9525">
            <a:noFill/>
            <a:miter lim="800000"/>
            <a:headEnd/>
            <a:tailEnd/>
          </a:ln>
          <a:effectLst/>
        </p:spPr>
        <p:txBody>
          <a:bodyPr>
            <a:spAutoFit/>
          </a:bodyPr>
          <a:lstStyle/>
          <a:p>
            <a:pPr marL="285739" indent="-285739">
              <a:buFontTx/>
              <a:buChar char="•"/>
            </a:pPr>
            <a:r>
              <a:rPr lang="en-US" altLang="en-US" sz="2000" dirty="0">
                <a:solidFill>
                  <a:srgbClr val="006600"/>
                </a:solidFill>
                <a:sym typeface="Euclid Math One" pitchFamily="18" charset="2"/>
              </a:rPr>
              <a:t>Replace</a:t>
            </a:r>
            <a:br>
              <a:rPr lang="en-US" altLang="en-US" sz="2000" dirty="0">
                <a:solidFill>
                  <a:srgbClr val="006600"/>
                </a:solidFill>
                <a:sym typeface="Euclid Math One" pitchFamily="18" charset="2"/>
              </a:rPr>
            </a:br>
            <a:r>
              <a:rPr lang="en-US" altLang="en-US" sz="2000" b="1" dirty="0">
                <a:solidFill>
                  <a:srgbClr val="006600"/>
                </a:solidFill>
                <a:sym typeface="Euclid Math One" pitchFamily="18" charset="2"/>
              </a:rPr>
              <a:t>R</a:t>
            </a:r>
            <a:r>
              <a:rPr lang="en-US" altLang="en-US" sz="2000" dirty="0">
                <a:solidFill>
                  <a:srgbClr val="006600"/>
                </a:solidFill>
                <a:sym typeface="Euclid Math One" pitchFamily="18" charset="2"/>
              </a:rPr>
              <a:t> </a:t>
            </a:r>
            <a:r>
              <a:rPr lang="en-US" altLang="en-US" sz="2000" dirty="0">
                <a:solidFill>
                  <a:srgbClr val="006600"/>
                </a:solidFill>
                <a:sym typeface="Symbol" pitchFamily="18" charset="2"/>
              </a:rPr>
              <a:t> </a:t>
            </a:r>
            <a:r>
              <a:rPr lang="en-US" altLang="en-US" sz="2000" b="1" dirty="0">
                <a:solidFill>
                  <a:srgbClr val="006600"/>
                </a:solidFill>
                <a:sym typeface="Symbol" pitchFamily="18" charset="2"/>
              </a:rPr>
              <a:t>P </a:t>
            </a:r>
            <a:r>
              <a:rPr lang="en-US" altLang="en-US" sz="2000" dirty="0">
                <a:solidFill>
                  <a:srgbClr val="006600"/>
                </a:solidFill>
                <a:sym typeface="Symbol" pitchFamily="18" charset="2"/>
              </a:rPr>
              <a:t> = </a:t>
            </a:r>
            <a:r>
              <a:rPr lang="en-US" altLang="en-US" sz="2000" b="1" dirty="0">
                <a:solidFill>
                  <a:srgbClr val="006600"/>
                </a:solidFill>
                <a:sym typeface="Symbol" pitchFamily="18" charset="2"/>
              </a:rPr>
              <a:t>L</a:t>
            </a:r>
            <a:r>
              <a:rPr lang="en-US" altLang="en-US" sz="2000" dirty="0">
                <a:solidFill>
                  <a:srgbClr val="006600"/>
                </a:solidFill>
                <a:sym typeface="Symbol" pitchFamily="18" charset="2"/>
              </a:rPr>
              <a:t>:</a:t>
            </a:r>
            <a:endParaRPr lang="en-US" altLang="en-US" sz="2000" dirty="0">
              <a:solidFill>
                <a:srgbClr val="006600"/>
              </a:solidFill>
              <a:sym typeface="Euclid Math One" pitchFamily="18" charset="2"/>
            </a:endParaRPr>
          </a:p>
          <a:p>
            <a:pPr marL="285739" indent="-285739">
              <a:buFontTx/>
              <a:buChar char="•"/>
            </a:pPr>
            <a:r>
              <a:rPr lang="en-US" altLang="en-US" sz="2000" dirty="0">
                <a:solidFill>
                  <a:srgbClr val="0000FF"/>
                </a:solidFill>
                <a:sym typeface="Euclid Math One" pitchFamily="18" charset="2"/>
              </a:rPr>
              <a:t>We first need </a:t>
            </a:r>
            <a:r>
              <a:rPr lang="en-US" altLang="en-US" sz="2000" i="1" dirty="0">
                <a:solidFill>
                  <a:srgbClr val="0000FF"/>
                </a:solidFill>
                <a:sym typeface="Euclid Math One" pitchFamily="18" charset="2"/>
              </a:rPr>
              <a:t>unperturbed</a:t>
            </a:r>
            <a:r>
              <a:rPr lang="en-US" altLang="en-US" sz="2000" dirty="0">
                <a:solidFill>
                  <a:srgbClr val="0000FF"/>
                </a:solidFill>
                <a:sym typeface="Euclid Math One" pitchFamily="18" charset="2"/>
              </a:rPr>
              <a:t> states</a:t>
            </a:r>
          </a:p>
          <a:p>
            <a:pPr marL="619100" lvl="1" indent="-238115">
              <a:buFontTx/>
              <a:buChar char="–"/>
            </a:pPr>
            <a:r>
              <a:rPr lang="en-US" altLang="en-US" sz="2000" dirty="0">
                <a:solidFill>
                  <a:srgbClr val="0000FF"/>
                </a:solidFill>
                <a:sym typeface="Euclid Math One" pitchFamily="18" charset="2"/>
              </a:rPr>
              <a:t>Have to include nuclear spin now!</a:t>
            </a:r>
          </a:p>
          <a:p>
            <a:pPr marL="619100" lvl="1" indent="-238115">
              <a:buFontTx/>
              <a:buChar char="–"/>
            </a:pPr>
            <a:r>
              <a:rPr lang="en-US" altLang="en-US" sz="2000" i="1" dirty="0" err="1">
                <a:solidFill>
                  <a:srgbClr val="0000FF"/>
                </a:solidFill>
                <a:sym typeface="Euclid Math One" pitchFamily="18" charset="2"/>
              </a:rPr>
              <a:t>m</a:t>
            </a:r>
            <a:r>
              <a:rPr lang="en-US" altLang="en-US" sz="2000" i="1" baseline="-25000" dirty="0" err="1">
                <a:solidFill>
                  <a:srgbClr val="0000FF"/>
                </a:solidFill>
                <a:sym typeface="Euclid Math One" pitchFamily="18" charset="2"/>
              </a:rPr>
              <a:t>I</a:t>
            </a:r>
            <a:r>
              <a:rPr lang="en-US" altLang="en-US" sz="2000" dirty="0">
                <a:solidFill>
                  <a:srgbClr val="0000FF"/>
                </a:solidFill>
                <a:sym typeface="Euclid Math One" pitchFamily="18" charset="2"/>
              </a:rPr>
              <a:t> is eigenvalue associated with</a:t>
            </a:r>
            <a:r>
              <a:rPr lang="en-US" altLang="en-US" sz="2000" i="1" dirty="0">
                <a:solidFill>
                  <a:srgbClr val="0000FF"/>
                </a:solidFill>
                <a:sym typeface="Euclid Math One" pitchFamily="18" charset="2"/>
              </a:rPr>
              <a:t> </a:t>
            </a:r>
            <a:r>
              <a:rPr lang="en-US" altLang="en-US" sz="2000" i="1" dirty="0" err="1">
                <a:solidFill>
                  <a:srgbClr val="0000FF"/>
                </a:solidFill>
                <a:sym typeface="Euclid Math One" pitchFamily="18" charset="2"/>
              </a:rPr>
              <a:t>I</a:t>
            </a:r>
            <a:r>
              <a:rPr lang="en-US" altLang="en-US" sz="2000" i="1" baseline="-25000" dirty="0" err="1">
                <a:solidFill>
                  <a:srgbClr val="0000FF"/>
                </a:solidFill>
                <a:sym typeface="Euclid Math One" pitchFamily="18" charset="2"/>
              </a:rPr>
              <a:t>z</a:t>
            </a:r>
            <a:endParaRPr lang="en-US" altLang="en-US" sz="2000" i="1" dirty="0">
              <a:solidFill>
                <a:srgbClr val="0000FF"/>
              </a:solidFill>
              <a:sym typeface="Euclid Math One" pitchFamily="18" charset="2"/>
            </a:endParaRPr>
          </a:p>
          <a:p>
            <a:pPr marL="285739" indent="-285739">
              <a:buFontTx/>
              <a:buChar char="•"/>
            </a:pPr>
            <a:r>
              <a:rPr lang="en-US" altLang="en-US" sz="2000" dirty="0">
                <a:solidFill>
                  <a:srgbClr val="9900CC"/>
                </a:solidFill>
                <a:sym typeface="Euclid Math One" pitchFamily="18" charset="2"/>
              </a:rPr>
              <a:t>Because of spin-orbit coupling, it is better to add </a:t>
            </a:r>
            <a:r>
              <a:rPr lang="en-US" altLang="en-US" sz="2000" b="1" dirty="0">
                <a:solidFill>
                  <a:srgbClr val="9900CC"/>
                </a:solidFill>
                <a:sym typeface="Euclid Math One" pitchFamily="18" charset="2"/>
              </a:rPr>
              <a:t>L</a:t>
            </a:r>
            <a:r>
              <a:rPr lang="en-US" altLang="en-US" sz="2000" dirty="0">
                <a:solidFill>
                  <a:srgbClr val="9900CC"/>
                </a:solidFill>
                <a:sym typeface="Euclid Math One" pitchFamily="18" charset="2"/>
              </a:rPr>
              <a:t> and </a:t>
            </a:r>
            <a:r>
              <a:rPr lang="en-US" altLang="en-US" sz="2000" b="1" dirty="0">
                <a:solidFill>
                  <a:srgbClr val="9900CC"/>
                </a:solidFill>
                <a:sym typeface="Euclid Math One" pitchFamily="18" charset="2"/>
              </a:rPr>
              <a:t>S</a:t>
            </a:r>
            <a:r>
              <a:rPr lang="en-US" altLang="en-US" sz="2000" dirty="0">
                <a:solidFill>
                  <a:srgbClr val="9900CC"/>
                </a:solidFill>
                <a:sym typeface="Euclid Math One" pitchFamily="18" charset="2"/>
              </a:rPr>
              <a:t> to get total </a:t>
            </a:r>
            <a:r>
              <a:rPr lang="en-US" altLang="en-US" sz="2000" i="1" dirty="0">
                <a:solidFill>
                  <a:srgbClr val="9900CC"/>
                </a:solidFill>
                <a:sym typeface="Euclid Math One" pitchFamily="18" charset="2"/>
              </a:rPr>
              <a:t>electron</a:t>
            </a:r>
            <a:r>
              <a:rPr lang="en-US" altLang="en-US" sz="2000" dirty="0">
                <a:solidFill>
                  <a:srgbClr val="9900CC"/>
                </a:solidFill>
                <a:sym typeface="Euclid Math One" pitchFamily="18" charset="2"/>
              </a:rPr>
              <a:t> angular momentum </a:t>
            </a:r>
            <a:r>
              <a:rPr lang="en-US" altLang="en-US" sz="2000" b="1" dirty="0">
                <a:solidFill>
                  <a:srgbClr val="9900CC"/>
                </a:solidFill>
                <a:sym typeface="Euclid Math One" pitchFamily="18" charset="2"/>
              </a:rPr>
              <a:t>J</a:t>
            </a:r>
            <a:r>
              <a:rPr lang="en-US" altLang="en-US" sz="2000" dirty="0">
                <a:solidFill>
                  <a:srgbClr val="9900CC"/>
                </a:solidFill>
                <a:sym typeface="Euclid Math One" pitchFamily="18" charset="2"/>
              </a:rPr>
              <a:t> = </a:t>
            </a:r>
            <a:r>
              <a:rPr lang="en-US" altLang="en-US" sz="2000" b="1" dirty="0">
                <a:solidFill>
                  <a:srgbClr val="9900CC"/>
                </a:solidFill>
                <a:sym typeface="Euclid Math One" pitchFamily="18" charset="2"/>
              </a:rPr>
              <a:t>L</a:t>
            </a:r>
            <a:r>
              <a:rPr lang="en-US" altLang="en-US" sz="2000" dirty="0">
                <a:solidFill>
                  <a:srgbClr val="9900CC"/>
                </a:solidFill>
                <a:sym typeface="Euclid Math One" pitchFamily="18" charset="2"/>
              </a:rPr>
              <a:t> + </a:t>
            </a:r>
            <a:r>
              <a:rPr lang="en-US" altLang="en-US" sz="2000" b="1" dirty="0">
                <a:solidFill>
                  <a:srgbClr val="9900CC"/>
                </a:solidFill>
                <a:sym typeface="Euclid Math One" pitchFamily="18" charset="2"/>
              </a:rPr>
              <a:t>S</a:t>
            </a:r>
            <a:endParaRPr lang="en-US" altLang="en-US" sz="2000" dirty="0">
              <a:solidFill>
                <a:srgbClr val="9900CC"/>
              </a:solidFill>
              <a:sym typeface="Euclid Math One" pitchFamily="18" charset="2"/>
            </a:endParaRPr>
          </a:p>
          <a:p>
            <a:pPr marL="285739" indent="-285739">
              <a:buFontTx/>
              <a:buChar char="•"/>
            </a:pPr>
            <a:r>
              <a:rPr lang="en-US" altLang="en-US" sz="2000" dirty="0">
                <a:solidFill>
                  <a:srgbClr val="9900CC"/>
                </a:solidFill>
                <a:sym typeface="Euclid Math One" pitchFamily="18" charset="2"/>
              </a:rPr>
              <a:t>So better choice of basis states would be</a:t>
            </a:r>
          </a:p>
          <a:p>
            <a:pPr marL="285739" indent="-285739">
              <a:buFontTx/>
              <a:buChar char="•"/>
            </a:pPr>
            <a:r>
              <a:rPr lang="en-US" altLang="en-US" sz="2000" dirty="0">
                <a:sym typeface="Euclid Math One" pitchFamily="18" charset="2"/>
              </a:rPr>
              <a:t>Degenerate perturbation theory again</a:t>
            </a:r>
          </a:p>
          <a:p>
            <a:pPr marL="285739" indent="-285739">
              <a:buFontTx/>
              <a:buChar char="•"/>
            </a:pPr>
            <a:r>
              <a:rPr lang="en-US" altLang="en-US" sz="2000" dirty="0">
                <a:sym typeface="Euclid Math One" pitchFamily="18" charset="2"/>
              </a:rPr>
              <a:t>So we will need matrix elements</a:t>
            </a:r>
          </a:p>
          <a:p>
            <a:pPr marL="285739" indent="-285739">
              <a:buFontTx/>
              <a:buChar char="•"/>
            </a:pPr>
            <a:r>
              <a:rPr lang="en-US" altLang="en-US" sz="2000" dirty="0">
                <a:solidFill>
                  <a:srgbClr val="FF0000"/>
                </a:solidFill>
                <a:sym typeface="Euclid Math One" pitchFamily="18" charset="2"/>
              </a:rPr>
              <a:t>For </a:t>
            </a:r>
            <a:r>
              <a:rPr lang="en-US" altLang="en-US" sz="2000" i="1" dirty="0">
                <a:solidFill>
                  <a:srgbClr val="FF0000"/>
                </a:solidFill>
                <a:sym typeface="Euclid Math One" pitchFamily="18" charset="2"/>
              </a:rPr>
              <a:t>l</a:t>
            </a:r>
            <a:r>
              <a:rPr lang="en-US" altLang="en-US" sz="2000" dirty="0">
                <a:solidFill>
                  <a:srgbClr val="FF0000"/>
                </a:solidFill>
                <a:sym typeface="Euclid Math One" pitchFamily="18" charset="2"/>
              </a:rPr>
              <a:t> = 0 (s-waves), the angular momentum operator always vanishes</a:t>
            </a:r>
          </a:p>
          <a:p>
            <a:pPr marL="285739" indent="-285739">
              <a:buFontTx/>
              <a:buChar char="•"/>
            </a:pPr>
            <a:r>
              <a:rPr lang="en-US" altLang="en-US" sz="2000" dirty="0">
                <a:solidFill>
                  <a:srgbClr val="FF0000"/>
                </a:solidFill>
                <a:sym typeface="Euclid Math One" pitchFamily="18" charset="2"/>
              </a:rPr>
              <a:t>Less obvious: for </a:t>
            </a:r>
            <a:r>
              <a:rPr lang="en-US" altLang="en-US" sz="2000" i="1" dirty="0">
                <a:solidFill>
                  <a:srgbClr val="FF0000"/>
                </a:solidFill>
                <a:sym typeface="Euclid Math One" pitchFamily="18" charset="2"/>
              </a:rPr>
              <a:t>l</a:t>
            </a:r>
            <a:r>
              <a:rPr lang="en-US" altLang="en-US" sz="2000" dirty="0">
                <a:solidFill>
                  <a:srgbClr val="FF0000"/>
                </a:solidFill>
                <a:sym typeface="Euclid Math One" pitchFamily="18" charset="2"/>
              </a:rPr>
              <a:t> = 0, the next two terms also vanish</a:t>
            </a:r>
          </a:p>
          <a:p>
            <a:pPr marL="619100" lvl="1" indent="-238115">
              <a:buFontTx/>
              <a:buChar char="–"/>
            </a:pPr>
            <a:r>
              <a:rPr lang="en-US" altLang="en-US" sz="2000" dirty="0">
                <a:solidFill>
                  <a:srgbClr val="FF0000"/>
                </a:solidFill>
                <a:sym typeface="Euclid Math One" pitchFamily="18" charset="2"/>
              </a:rPr>
              <a:t>Next slide from now, plus proof by homework problem</a:t>
            </a:r>
          </a:p>
        </p:txBody>
      </p:sp>
      <p:graphicFrame>
        <p:nvGraphicFramePr>
          <p:cNvPr id="14" name="Object 30"/>
          <p:cNvGraphicFramePr>
            <a:graphicFrameLocks/>
          </p:cNvGraphicFramePr>
          <p:nvPr>
            <p:extLst>
              <p:ext uri="{D42A27DB-BD31-4B8C-83A1-F6EECF244321}">
                <p14:modId xmlns:p14="http://schemas.microsoft.com/office/powerpoint/2010/main" val="840186675"/>
              </p:ext>
            </p:extLst>
          </p:nvPr>
        </p:nvGraphicFramePr>
        <p:xfrm>
          <a:off x="5148064" y="2958042"/>
          <a:ext cx="1545167" cy="423333"/>
        </p:xfrm>
        <a:graphic>
          <a:graphicData uri="http://schemas.openxmlformats.org/presentationml/2006/ole">
            <mc:AlternateContent xmlns:mc="http://schemas.openxmlformats.org/markup-compatibility/2006">
              <mc:Choice xmlns:v="urn:schemas-microsoft-com:vml" Requires="v">
                <p:oleObj spid="_x0000_s29798" name="Equation" r:id="rId3" imgW="926698" imgH="253890" progId="">
                  <p:embed/>
                </p:oleObj>
              </mc:Choice>
              <mc:Fallback>
                <p:oleObj name="Equation" r:id="rId3" imgW="926698" imgH="253890" progId="">
                  <p:embed/>
                  <p:pic>
                    <p:nvPicPr>
                      <p:cNvPr id="0" name="Picture 4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8064" y="2958042"/>
                        <a:ext cx="1545167" cy="423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oleObj>
              </mc:Fallback>
            </mc:AlternateContent>
          </a:graphicData>
        </a:graphic>
      </p:graphicFrame>
      <p:graphicFrame>
        <p:nvGraphicFramePr>
          <p:cNvPr id="18" name="Object 30"/>
          <p:cNvGraphicFramePr>
            <a:graphicFrameLocks/>
          </p:cNvGraphicFramePr>
          <p:nvPr/>
        </p:nvGraphicFramePr>
        <p:xfrm>
          <a:off x="1968500" y="1951303"/>
          <a:ext cx="6858000" cy="804333"/>
        </p:xfrm>
        <a:graphic>
          <a:graphicData uri="http://schemas.openxmlformats.org/presentationml/2006/ole">
            <mc:AlternateContent xmlns:mc="http://schemas.openxmlformats.org/markup-compatibility/2006">
              <mc:Choice xmlns:v="urn:schemas-microsoft-com:vml" Requires="v">
                <p:oleObj spid="_x0000_s29799" name="Equation" r:id="rId5" imgW="4114800" imgH="482600" progId="">
                  <p:embed/>
                </p:oleObj>
              </mc:Choice>
              <mc:Fallback>
                <p:oleObj name="Equation" r:id="rId5" imgW="4114800" imgH="482600" progId="">
                  <p:embed/>
                  <p:pic>
                    <p:nvPicPr>
                      <p:cNvPr id="0" name="Picture 43"/>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68500" y="1951303"/>
                        <a:ext cx="6858000" cy="804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oleObj>
              </mc:Fallback>
            </mc:AlternateContent>
          </a:graphicData>
        </a:graphic>
      </p:graphicFrame>
      <p:graphicFrame>
        <p:nvGraphicFramePr>
          <p:cNvPr id="20" name="Object 30"/>
          <p:cNvGraphicFramePr>
            <a:graphicFrameLocks/>
          </p:cNvGraphicFramePr>
          <p:nvPr>
            <p:extLst>
              <p:ext uri="{D42A27DB-BD31-4B8C-83A1-F6EECF244321}">
                <p14:modId xmlns:p14="http://schemas.microsoft.com/office/powerpoint/2010/main" val="1781897948"/>
              </p:ext>
            </p:extLst>
          </p:nvPr>
        </p:nvGraphicFramePr>
        <p:xfrm>
          <a:off x="5148064" y="4015214"/>
          <a:ext cx="1502833" cy="465667"/>
        </p:xfrm>
        <a:graphic>
          <a:graphicData uri="http://schemas.openxmlformats.org/presentationml/2006/ole">
            <mc:AlternateContent xmlns:mc="http://schemas.openxmlformats.org/markup-compatibility/2006">
              <mc:Choice xmlns:v="urn:schemas-microsoft-com:vml" Requires="v">
                <p:oleObj spid="_x0000_s29800" name="Equation" r:id="rId7" imgW="901309" imgH="279279" progId="">
                  <p:embed/>
                </p:oleObj>
              </mc:Choice>
              <mc:Fallback>
                <p:oleObj name="Equation" r:id="rId7" imgW="901309" imgH="279279" progId="">
                  <p:embed/>
                  <p:pic>
                    <p:nvPicPr>
                      <p:cNvPr id="0" name="Picture 44"/>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48064" y="4015214"/>
                        <a:ext cx="1502833" cy="465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oleObj>
              </mc:Fallback>
            </mc:AlternateContent>
          </a:graphicData>
        </a:graphic>
      </p:graphicFrame>
      <p:graphicFrame>
        <p:nvGraphicFramePr>
          <p:cNvPr id="21" name="Object 30"/>
          <p:cNvGraphicFramePr>
            <a:graphicFrameLocks/>
          </p:cNvGraphicFramePr>
          <p:nvPr>
            <p:extLst>
              <p:ext uri="{D42A27DB-BD31-4B8C-83A1-F6EECF244321}">
                <p14:modId xmlns:p14="http://schemas.microsoft.com/office/powerpoint/2010/main" val="1098402675"/>
              </p:ext>
            </p:extLst>
          </p:nvPr>
        </p:nvGraphicFramePr>
        <p:xfrm>
          <a:off x="5148064" y="4575131"/>
          <a:ext cx="3407833" cy="465667"/>
        </p:xfrm>
        <a:graphic>
          <a:graphicData uri="http://schemas.openxmlformats.org/presentationml/2006/ole">
            <mc:AlternateContent xmlns:mc="http://schemas.openxmlformats.org/markup-compatibility/2006">
              <mc:Choice xmlns:v="urn:schemas-microsoft-com:vml" Requires="v">
                <p:oleObj spid="_x0000_s29801" name="Equation" r:id="rId9" imgW="2044700" imgH="279400" progId="">
                  <p:embed/>
                </p:oleObj>
              </mc:Choice>
              <mc:Fallback>
                <p:oleObj name="Equation" r:id="rId9" imgW="2044700" imgH="279400" progId="">
                  <p:embed/>
                  <p:pic>
                    <p:nvPicPr>
                      <p:cNvPr id="0" name="Picture 45"/>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148064" y="4575131"/>
                        <a:ext cx="3407833" cy="465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oleObj>
              </mc:Fallback>
            </mc:AlternateContent>
          </a:graphicData>
        </a:graphic>
      </p:graphicFrame>
      <p:graphicFrame>
        <p:nvGraphicFramePr>
          <p:cNvPr id="25608" name="Object 30"/>
          <p:cNvGraphicFramePr>
            <a:graphicFrameLocks/>
          </p:cNvGraphicFramePr>
          <p:nvPr/>
        </p:nvGraphicFramePr>
        <p:xfrm>
          <a:off x="1744927" y="1215761"/>
          <a:ext cx="7450667" cy="804333"/>
        </p:xfrm>
        <a:graphic>
          <a:graphicData uri="http://schemas.openxmlformats.org/presentationml/2006/ole">
            <mc:AlternateContent xmlns:mc="http://schemas.openxmlformats.org/markup-compatibility/2006">
              <mc:Choice xmlns:v="urn:schemas-microsoft-com:vml" Requires="v">
                <p:oleObj spid="_x0000_s29802" name="Equation" r:id="rId11" imgW="4470400" imgH="482600" progId="">
                  <p:embed/>
                </p:oleObj>
              </mc:Choice>
              <mc:Fallback>
                <p:oleObj name="Equation" r:id="rId11" imgW="4470400" imgH="482600" progId="">
                  <p:embed/>
                  <p:pic>
                    <p:nvPicPr>
                      <p:cNvPr id="0" name="Picture 46"/>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44927" y="1215761"/>
                        <a:ext cx="7450667" cy="804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oleObj>
              </mc:Fallback>
            </mc:AlternateContent>
          </a:graphicData>
        </a:graphic>
      </p:graphicFrame>
      <p:sp>
        <p:nvSpPr>
          <p:cNvPr id="9" name="日付プレースホルダ 8"/>
          <p:cNvSpPr>
            <a:spLocks noGrp="1"/>
          </p:cNvSpPr>
          <p:nvPr>
            <p:ph type="dt" sz="half" idx="10"/>
          </p:nvPr>
        </p:nvSpPr>
        <p:spPr/>
        <p:txBody>
          <a:bodyPr/>
          <a:lstStyle/>
          <a:p>
            <a:pPr>
              <a:defRPr/>
            </a:pPr>
            <a:fld id="{2D29501B-F73B-4B51-91A0-15EA990E494A}" type="datetime1">
              <a:rPr lang="ja-JP" altLang="en-US" smtClean="0"/>
              <a:t>2017/9/17</a:t>
            </a:fld>
            <a:endParaRPr lang="ja-JP" altLang="en-US"/>
          </a:p>
        </p:txBody>
      </p:sp>
      <p:sp>
        <p:nvSpPr>
          <p:cNvPr id="10" name="フッター プレースホルダ 9"/>
          <p:cNvSpPr>
            <a:spLocks noGrp="1"/>
          </p:cNvSpPr>
          <p:nvPr>
            <p:ph type="ftr" sz="quarter" idx="11"/>
          </p:nvPr>
        </p:nvSpPr>
        <p:spPr/>
        <p:txBody>
          <a:bodyPr/>
          <a:lstStyle/>
          <a:p>
            <a:pPr>
              <a:defRPr/>
            </a:pPr>
            <a:r>
              <a:rPr lang="en-US" altLang="ja-JP"/>
              <a:t>Seoul U. Seminer</a:t>
            </a:r>
            <a:endParaRPr lang="ja-JP" altLang="en-US"/>
          </a:p>
        </p:txBody>
      </p:sp>
    </p:spTree>
    <p:extLst>
      <p:ext uri="{BB962C8B-B14F-4D97-AF65-F5344CB8AC3E}">
        <p14:creationId xmlns:p14="http://schemas.microsoft.com/office/powerpoint/2010/main" val="3100281380"/>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 calcmode="lin" valueType="num">
                                      <p:cBhvr additive="base">
                                        <p:cTn id="7" dur="500" fill="hold"/>
                                        <p:tgtEl>
                                          <p:spTgt spid="1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9">
                                            <p:txEl>
                                              <p:pRg st="0" end="0"/>
                                            </p:txEl>
                                          </p:spTgt>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2" presetClass="entr" presetSubtype="8" fill="hold" nodeType="after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500"/>
                                        <p:tgtEl>
                                          <p:spTgt spid="1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19">
                                            <p:txEl>
                                              <p:pRg st="1" end="1"/>
                                            </p:txEl>
                                          </p:spTgt>
                                        </p:tgtEl>
                                        <p:attrNameLst>
                                          <p:attrName>style.visibility</p:attrName>
                                        </p:attrNameLst>
                                      </p:cBhvr>
                                      <p:to>
                                        <p:strVal val="visible"/>
                                      </p:to>
                                    </p:set>
                                    <p:anim calcmode="lin" valueType="num">
                                      <p:cBhvr additive="base">
                                        <p:cTn id="17" dur="500" fill="hold"/>
                                        <p:tgtEl>
                                          <p:spTgt spid="19">
                                            <p:txEl>
                                              <p:pRg st="1" end="1"/>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19">
                                            <p:txEl>
                                              <p:pRg st="1" end="1"/>
                                            </p:txEl>
                                          </p:spTgt>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19">
                                            <p:txEl>
                                              <p:pRg st="2" end="2"/>
                                            </p:txEl>
                                          </p:spTgt>
                                        </p:tgtEl>
                                        <p:attrNameLst>
                                          <p:attrName>style.visibility</p:attrName>
                                        </p:attrNameLst>
                                      </p:cBhvr>
                                      <p:to>
                                        <p:strVal val="visible"/>
                                      </p:to>
                                    </p:set>
                                    <p:anim calcmode="lin" valueType="num">
                                      <p:cBhvr additive="base">
                                        <p:cTn id="21" dur="500" fill="hold"/>
                                        <p:tgtEl>
                                          <p:spTgt spid="19">
                                            <p:txEl>
                                              <p:pRg st="2" end="2"/>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19">
                                            <p:txEl>
                                              <p:pRg st="2" end="2"/>
                                            </p:txEl>
                                          </p:spTgt>
                                        </p:tgtEl>
                                        <p:attrNameLst>
                                          <p:attrName>ppt_y</p:attrName>
                                        </p:attrNameLst>
                                      </p:cBhvr>
                                      <p:tavLst>
                                        <p:tav tm="0">
                                          <p:val>
                                            <p:strVal val="#ppt_y"/>
                                          </p:val>
                                        </p:tav>
                                        <p:tav tm="100000">
                                          <p:val>
                                            <p:strVal val="#ppt_y"/>
                                          </p:val>
                                        </p:tav>
                                      </p:tavLst>
                                    </p:anim>
                                  </p:childTnLst>
                                </p:cTn>
                              </p:par>
                            </p:childTnLst>
                          </p:cTn>
                        </p:par>
                        <p:par>
                          <p:cTn id="23" fill="hold" nodeType="afterGroup">
                            <p:stCondLst>
                              <p:cond delay="500"/>
                            </p:stCondLst>
                            <p:childTnLst>
                              <p:par>
                                <p:cTn id="24" presetID="22" presetClass="entr" presetSubtype="8" fill="hold" nodeType="after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left)">
                                      <p:cBhvr>
                                        <p:cTn id="26" dur="500"/>
                                        <p:tgtEl>
                                          <p:spTgt spid="14"/>
                                        </p:tgtEl>
                                      </p:cBhvr>
                                    </p:animEffect>
                                  </p:childTnLst>
                                </p:cTn>
                              </p:par>
                              <p:par>
                                <p:cTn id="27" presetID="2" presetClass="entr" presetSubtype="8" fill="hold" grpId="0" nodeType="withEffect">
                                  <p:stCondLst>
                                    <p:cond delay="0"/>
                                  </p:stCondLst>
                                  <p:childTnLst>
                                    <p:set>
                                      <p:cBhvr>
                                        <p:cTn id="28" dur="1" fill="hold">
                                          <p:stCondLst>
                                            <p:cond delay="0"/>
                                          </p:stCondLst>
                                        </p:cTn>
                                        <p:tgtEl>
                                          <p:spTgt spid="19">
                                            <p:txEl>
                                              <p:pRg st="3" end="3"/>
                                            </p:txEl>
                                          </p:spTgt>
                                        </p:tgtEl>
                                        <p:attrNameLst>
                                          <p:attrName>style.visibility</p:attrName>
                                        </p:attrNameLst>
                                      </p:cBhvr>
                                      <p:to>
                                        <p:strVal val="visible"/>
                                      </p:to>
                                    </p:set>
                                    <p:anim calcmode="lin" valueType="num">
                                      <p:cBhvr additive="base">
                                        <p:cTn id="29" dur="500" fill="hold"/>
                                        <p:tgtEl>
                                          <p:spTgt spid="19">
                                            <p:txEl>
                                              <p:pRg st="3" end="3"/>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1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19">
                                            <p:txEl>
                                              <p:pRg st="4" end="4"/>
                                            </p:txEl>
                                          </p:spTgt>
                                        </p:tgtEl>
                                        <p:attrNameLst>
                                          <p:attrName>style.visibility</p:attrName>
                                        </p:attrNameLst>
                                      </p:cBhvr>
                                      <p:to>
                                        <p:strVal val="visible"/>
                                      </p:to>
                                    </p:set>
                                    <p:anim calcmode="lin" valueType="num">
                                      <p:cBhvr additive="base">
                                        <p:cTn id="35" dur="500" fill="hold"/>
                                        <p:tgtEl>
                                          <p:spTgt spid="19">
                                            <p:txEl>
                                              <p:pRg st="4" end="4"/>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19">
                                            <p:txEl>
                                              <p:pRg st="4" end="4"/>
                                            </p:txEl>
                                          </p:spTgt>
                                        </p:tgtEl>
                                        <p:attrNameLst>
                                          <p:attrName>ppt_y</p:attrName>
                                        </p:attrNameLst>
                                      </p:cBhvr>
                                      <p:tavLst>
                                        <p:tav tm="0">
                                          <p:val>
                                            <p:strVal val="#ppt_y"/>
                                          </p:val>
                                        </p:tav>
                                        <p:tav tm="100000">
                                          <p:val>
                                            <p:strVal val="#ppt_y"/>
                                          </p:val>
                                        </p:tav>
                                      </p:tavLst>
                                    </p:anim>
                                  </p:childTnLst>
                                </p:cTn>
                              </p:par>
                            </p:childTnLst>
                          </p:cTn>
                        </p:par>
                        <p:par>
                          <p:cTn id="37" fill="hold" nodeType="afterGroup">
                            <p:stCondLst>
                              <p:cond delay="500"/>
                            </p:stCondLst>
                            <p:childTnLst>
                              <p:par>
                                <p:cTn id="38" presetID="22" presetClass="entr" presetSubtype="8" fill="hold" nodeType="after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wipe(left)">
                                      <p:cBhvr>
                                        <p:cTn id="40" dur="500"/>
                                        <p:tgtEl>
                                          <p:spTgt spid="20"/>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2" presetClass="entr" presetSubtype="8" fill="hold" grpId="0" nodeType="clickEffect">
                                  <p:stCondLst>
                                    <p:cond delay="0"/>
                                  </p:stCondLst>
                                  <p:childTnLst>
                                    <p:set>
                                      <p:cBhvr>
                                        <p:cTn id="44" dur="1" fill="hold">
                                          <p:stCondLst>
                                            <p:cond delay="0"/>
                                          </p:stCondLst>
                                        </p:cTn>
                                        <p:tgtEl>
                                          <p:spTgt spid="19">
                                            <p:txEl>
                                              <p:pRg st="5" end="5"/>
                                            </p:txEl>
                                          </p:spTgt>
                                        </p:tgtEl>
                                        <p:attrNameLst>
                                          <p:attrName>style.visibility</p:attrName>
                                        </p:attrNameLst>
                                      </p:cBhvr>
                                      <p:to>
                                        <p:strVal val="visible"/>
                                      </p:to>
                                    </p:set>
                                    <p:anim calcmode="lin" valueType="num">
                                      <p:cBhvr additive="base">
                                        <p:cTn id="45" dur="500" fill="hold"/>
                                        <p:tgtEl>
                                          <p:spTgt spid="19">
                                            <p:txEl>
                                              <p:pRg st="5" end="5"/>
                                            </p:txEl>
                                          </p:spTgt>
                                        </p:tgtEl>
                                        <p:attrNameLst>
                                          <p:attrName>ppt_x</p:attrName>
                                        </p:attrNameLst>
                                      </p:cBhvr>
                                      <p:tavLst>
                                        <p:tav tm="0">
                                          <p:val>
                                            <p:strVal val="0-#ppt_w/2"/>
                                          </p:val>
                                        </p:tav>
                                        <p:tav tm="100000">
                                          <p:val>
                                            <p:strVal val="#ppt_x"/>
                                          </p:val>
                                        </p:tav>
                                      </p:tavLst>
                                    </p:anim>
                                    <p:anim calcmode="lin" valueType="num">
                                      <p:cBhvr additive="base">
                                        <p:cTn id="46" dur="500" fill="hold"/>
                                        <p:tgtEl>
                                          <p:spTgt spid="19">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2" presetClass="entr" presetSubtype="8" fill="hold" grpId="0" nodeType="clickEffect">
                                  <p:stCondLst>
                                    <p:cond delay="0"/>
                                  </p:stCondLst>
                                  <p:childTnLst>
                                    <p:set>
                                      <p:cBhvr>
                                        <p:cTn id="50" dur="1" fill="hold">
                                          <p:stCondLst>
                                            <p:cond delay="0"/>
                                          </p:stCondLst>
                                        </p:cTn>
                                        <p:tgtEl>
                                          <p:spTgt spid="19">
                                            <p:txEl>
                                              <p:pRg st="6" end="6"/>
                                            </p:txEl>
                                          </p:spTgt>
                                        </p:tgtEl>
                                        <p:attrNameLst>
                                          <p:attrName>style.visibility</p:attrName>
                                        </p:attrNameLst>
                                      </p:cBhvr>
                                      <p:to>
                                        <p:strVal val="visible"/>
                                      </p:to>
                                    </p:set>
                                    <p:anim calcmode="lin" valueType="num">
                                      <p:cBhvr additive="base">
                                        <p:cTn id="51" dur="500" fill="hold"/>
                                        <p:tgtEl>
                                          <p:spTgt spid="19">
                                            <p:txEl>
                                              <p:pRg st="6" end="6"/>
                                            </p:txEl>
                                          </p:spTgt>
                                        </p:tgtEl>
                                        <p:attrNameLst>
                                          <p:attrName>ppt_x</p:attrName>
                                        </p:attrNameLst>
                                      </p:cBhvr>
                                      <p:tavLst>
                                        <p:tav tm="0">
                                          <p:val>
                                            <p:strVal val="0-#ppt_w/2"/>
                                          </p:val>
                                        </p:tav>
                                        <p:tav tm="100000">
                                          <p:val>
                                            <p:strVal val="#ppt_x"/>
                                          </p:val>
                                        </p:tav>
                                      </p:tavLst>
                                    </p:anim>
                                    <p:anim calcmode="lin" valueType="num">
                                      <p:cBhvr additive="base">
                                        <p:cTn id="52" dur="500" fill="hold"/>
                                        <p:tgtEl>
                                          <p:spTgt spid="19">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2" presetClass="entr" presetSubtype="8" fill="hold" grpId="0" nodeType="clickEffect">
                                  <p:stCondLst>
                                    <p:cond delay="0"/>
                                  </p:stCondLst>
                                  <p:childTnLst>
                                    <p:set>
                                      <p:cBhvr>
                                        <p:cTn id="56" dur="1" fill="hold">
                                          <p:stCondLst>
                                            <p:cond delay="0"/>
                                          </p:stCondLst>
                                        </p:cTn>
                                        <p:tgtEl>
                                          <p:spTgt spid="19">
                                            <p:txEl>
                                              <p:pRg st="7" end="7"/>
                                            </p:txEl>
                                          </p:spTgt>
                                        </p:tgtEl>
                                        <p:attrNameLst>
                                          <p:attrName>style.visibility</p:attrName>
                                        </p:attrNameLst>
                                      </p:cBhvr>
                                      <p:to>
                                        <p:strVal val="visible"/>
                                      </p:to>
                                    </p:set>
                                    <p:anim calcmode="lin" valueType="num">
                                      <p:cBhvr additive="base">
                                        <p:cTn id="57" dur="500" fill="hold"/>
                                        <p:tgtEl>
                                          <p:spTgt spid="19">
                                            <p:txEl>
                                              <p:pRg st="7" end="7"/>
                                            </p:txEl>
                                          </p:spTgt>
                                        </p:tgtEl>
                                        <p:attrNameLst>
                                          <p:attrName>ppt_x</p:attrName>
                                        </p:attrNameLst>
                                      </p:cBhvr>
                                      <p:tavLst>
                                        <p:tav tm="0">
                                          <p:val>
                                            <p:strVal val="0-#ppt_w/2"/>
                                          </p:val>
                                        </p:tav>
                                        <p:tav tm="100000">
                                          <p:val>
                                            <p:strVal val="#ppt_x"/>
                                          </p:val>
                                        </p:tav>
                                      </p:tavLst>
                                    </p:anim>
                                    <p:anim calcmode="lin" valueType="num">
                                      <p:cBhvr additive="base">
                                        <p:cTn id="58" dur="500" fill="hold"/>
                                        <p:tgtEl>
                                          <p:spTgt spid="19">
                                            <p:txEl>
                                              <p:pRg st="7" end="7"/>
                                            </p:txEl>
                                          </p:spTgt>
                                        </p:tgtEl>
                                        <p:attrNameLst>
                                          <p:attrName>ppt_y</p:attrName>
                                        </p:attrNameLst>
                                      </p:cBhvr>
                                      <p:tavLst>
                                        <p:tav tm="0">
                                          <p:val>
                                            <p:strVal val="#ppt_y"/>
                                          </p:val>
                                        </p:tav>
                                        <p:tav tm="100000">
                                          <p:val>
                                            <p:strVal val="#ppt_y"/>
                                          </p:val>
                                        </p:tav>
                                      </p:tavLst>
                                    </p:anim>
                                  </p:childTnLst>
                                </p:cTn>
                              </p:par>
                            </p:childTnLst>
                          </p:cTn>
                        </p:par>
                        <p:par>
                          <p:cTn id="59" fill="hold" nodeType="afterGroup">
                            <p:stCondLst>
                              <p:cond delay="500"/>
                            </p:stCondLst>
                            <p:childTnLst>
                              <p:par>
                                <p:cTn id="60" presetID="22" presetClass="entr" presetSubtype="8" fill="hold" nodeType="afterEffect">
                                  <p:stCondLst>
                                    <p:cond delay="0"/>
                                  </p:stCondLst>
                                  <p:childTnLst>
                                    <p:set>
                                      <p:cBhvr>
                                        <p:cTn id="61" dur="1" fill="hold">
                                          <p:stCondLst>
                                            <p:cond delay="0"/>
                                          </p:stCondLst>
                                        </p:cTn>
                                        <p:tgtEl>
                                          <p:spTgt spid="21"/>
                                        </p:tgtEl>
                                        <p:attrNameLst>
                                          <p:attrName>style.visibility</p:attrName>
                                        </p:attrNameLst>
                                      </p:cBhvr>
                                      <p:to>
                                        <p:strVal val="visible"/>
                                      </p:to>
                                    </p:set>
                                    <p:animEffect transition="in" filter="wipe(left)">
                                      <p:cBhvr>
                                        <p:cTn id="62" dur="500"/>
                                        <p:tgtEl>
                                          <p:spTgt spid="21"/>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19">
                                            <p:txEl>
                                              <p:pRg st="8" end="8"/>
                                            </p:txEl>
                                          </p:spTgt>
                                        </p:tgtEl>
                                        <p:attrNameLst>
                                          <p:attrName>style.visibility</p:attrName>
                                        </p:attrNameLst>
                                      </p:cBhvr>
                                      <p:to>
                                        <p:strVal val="visible"/>
                                      </p:to>
                                    </p:set>
                                    <p:anim calcmode="lin" valueType="num">
                                      <p:cBhvr additive="base">
                                        <p:cTn id="67" dur="500" fill="hold"/>
                                        <p:tgtEl>
                                          <p:spTgt spid="19">
                                            <p:txEl>
                                              <p:pRg st="8" end="8"/>
                                            </p:txEl>
                                          </p:spTgt>
                                        </p:tgtEl>
                                        <p:attrNameLst>
                                          <p:attrName>ppt_x</p:attrName>
                                        </p:attrNameLst>
                                      </p:cBhvr>
                                      <p:tavLst>
                                        <p:tav tm="0">
                                          <p:val>
                                            <p:strVal val="0-#ppt_w/2"/>
                                          </p:val>
                                        </p:tav>
                                        <p:tav tm="100000">
                                          <p:val>
                                            <p:strVal val="#ppt_x"/>
                                          </p:val>
                                        </p:tav>
                                      </p:tavLst>
                                    </p:anim>
                                    <p:anim calcmode="lin" valueType="num">
                                      <p:cBhvr additive="base">
                                        <p:cTn id="68" dur="500" fill="hold"/>
                                        <p:tgtEl>
                                          <p:spTgt spid="19">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8" fill="hold" grpId="0" nodeType="clickEffect">
                                  <p:stCondLst>
                                    <p:cond delay="0"/>
                                  </p:stCondLst>
                                  <p:childTnLst>
                                    <p:set>
                                      <p:cBhvr>
                                        <p:cTn id="72" dur="1" fill="hold">
                                          <p:stCondLst>
                                            <p:cond delay="0"/>
                                          </p:stCondLst>
                                        </p:cTn>
                                        <p:tgtEl>
                                          <p:spTgt spid="19">
                                            <p:txEl>
                                              <p:pRg st="9" end="9"/>
                                            </p:txEl>
                                          </p:spTgt>
                                        </p:tgtEl>
                                        <p:attrNameLst>
                                          <p:attrName>style.visibility</p:attrName>
                                        </p:attrNameLst>
                                      </p:cBhvr>
                                      <p:to>
                                        <p:strVal val="visible"/>
                                      </p:to>
                                    </p:set>
                                    <p:anim calcmode="lin" valueType="num">
                                      <p:cBhvr additive="base">
                                        <p:cTn id="73" dur="500" fill="hold"/>
                                        <p:tgtEl>
                                          <p:spTgt spid="19">
                                            <p:txEl>
                                              <p:pRg st="9" end="9"/>
                                            </p:txEl>
                                          </p:spTgt>
                                        </p:tgtEl>
                                        <p:attrNameLst>
                                          <p:attrName>ppt_x</p:attrName>
                                        </p:attrNameLst>
                                      </p:cBhvr>
                                      <p:tavLst>
                                        <p:tav tm="0">
                                          <p:val>
                                            <p:strVal val="0-#ppt_w/2"/>
                                          </p:val>
                                        </p:tav>
                                        <p:tav tm="100000">
                                          <p:val>
                                            <p:strVal val="#ppt_x"/>
                                          </p:val>
                                        </p:tav>
                                      </p:tavLst>
                                    </p:anim>
                                    <p:anim calcmode="lin" valueType="num">
                                      <p:cBhvr additive="base">
                                        <p:cTn id="74" dur="500" fill="hold"/>
                                        <p:tgtEl>
                                          <p:spTgt spid="19">
                                            <p:txEl>
                                              <p:pRg st="9" end="9"/>
                                            </p:txEl>
                                          </p:spTgt>
                                        </p:tgtEl>
                                        <p:attrNameLst>
                                          <p:attrName>ppt_y</p:attrName>
                                        </p:attrNameLst>
                                      </p:cBhvr>
                                      <p:tavLst>
                                        <p:tav tm="0">
                                          <p:val>
                                            <p:strVal val="#ppt_y"/>
                                          </p:val>
                                        </p:tav>
                                        <p:tav tm="100000">
                                          <p:val>
                                            <p:strVal val="#ppt_y"/>
                                          </p:val>
                                        </p:tav>
                                      </p:tavLst>
                                    </p:anim>
                                  </p:childTnLst>
                                </p:cTn>
                              </p:par>
                              <p:par>
                                <p:cTn id="75" presetID="2" presetClass="entr" presetSubtype="8" fill="hold" grpId="0" nodeType="withEffect">
                                  <p:stCondLst>
                                    <p:cond delay="0"/>
                                  </p:stCondLst>
                                  <p:childTnLst>
                                    <p:set>
                                      <p:cBhvr>
                                        <p:cTn id="76" dur="1" fill="hold">
                                          <p:stCondLst>
                                            <p:cond delay="0"/>
                                          </p:stCondLst>
                                        </p:cTn>
                                        <p:tgtEl>
                                          <p:spTgt spid="19">
                                            <p:txEl>
                                              <p:pRg st="10" end="10"/>
                                            </p:txEl>
                                          </p:spTgt>
                                        </p:tgtEl>
                                        <p:attrNameLst>
                                          <p:attrName>style.visibility</p:attrName>
                                        </p:attrNameLst>
                                      </p:cBhvr>
                                      <p:to>
                                        <p:strVal val="visible"/>
                                      </p:to>
                                    </p:set>
                                    <p:anim calcmode="lin" valueType="num">
                                      <p:cBhvr additive="base">
                                        <p:cTn id="77" dur="500" fill="hold"/>
                                        <p:tgtEl>
                                          <p:spTgt spid="19">
                                            <p:txEl>
                                              <p:pRg st="10" end="10"/>
                                            </p:txEl>
                                          </p:spTgt>
                                        </p:tgtEl>
                                        <p:attrNameLst>
                                          <p:attrName>ppt_x</p:attrName>
                                        </p:attrNameLst>
                                      </p:cBhvr>
                                      <p:tavLst>
                                        <p:tav tm="0">
                                          <p:val>
                                            <p:strVal val="0-#ppt_w/2"/>
                                          </p:val>
                                        </p:tav>
                                        <p:tav tm="100000">
                                          <p:val>
                                            <p:strVal val="#ppt_x"/>
                                          </p:val>
                                        </p:tav>
                                      </p:tavLst>
                                    </p:anim>
                                    <p:anim calcmode="lin" valueType="num">
                                      <p:cBhvr additive="base">
                                        <p:cTn id="78" dur="500" fill="hold"/>
                                        <p:tgtEl>
                                          <p:spTgt spid="19">
                                            <p:txEl>
                                              <p:pRg st="10" end="1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How to explain ?</a:t>
            </a:r>
            <a:endParaRPr kumimoji="1" lang="ja-JP" altLang="en-US" dirty="0"/>
          </a:p>
        </p:txBody>
      </p:sp>
      <p:sp>
        <p:nvSpPr>
          <p:cNvPr id="3" name="コンテンツ プレースホルダー 2"/>
          <p:cNvSpPr>
            <a:spLocks noGrp="1"/>
          </p:cNvSpPr>
          <p:nvPr>
            <p:ph idx="1"/>
          </p:nvPr>
        </p:nvSpPr>
        <p:spPr>
          <a:xfrm>
            <a:off x="395536" y="1412776"/>
            <a:ext cx="8229600" cy="4525963"/>
          </a:xfrm>
        </p:spPr>
        <p:txBody>
          <a:bodyPr/>
          <a:lstStyle/>
          <a:p>
            <a:r>
              <a:rPr kumimoji="1" lang="en-US" altLang="ja-JP" sz="2800" dirty="0"/>
              <a:t>Hyperfine structure </a:t>
            </a:r>
          </a:p>
          <a:p>
            <a:pPr marL="0" indent="0">
              <a:buNone/>
            </a:pPr>
            <a:r>
              <a:rPr lang="en-US" altLang="ja-JP" sz="2800" dirty="0"/>
              <a:t>     Classical electrodynamics </a:t>
            </a:r>
          </a:p>
          <a:p>
            <a:pPr marL="0" indent="0">
              <a:buNone/>
            </a:pPr>
            <a:r>
              <a:rPr lang="en-US" altLang="ja-JP" sz="2800" dirty="0"/>
              <a:t>   +Quantum Mechanics </a:t>
            </a:r>
          </a:p>
          <a:p>
            <a:r>
              <a:rPr lang="en-US" altLang="ja-JP" sz="2800" dirty="0"/>
              <a:t>Fine structure </a:t>
            </a:r>
          </a:p>
          <a:p>
            <a:pPr marL="0" indent="0">
              <a:buNone/>
            </a:pPr>
            <a:r>
              <a:rPr lang="en-US" altLang="ja-JP" sz="2800" dirty="0"/>
              <a:t>      Dirac Theory</a:t>
            </a:r>
          </a:p>
          <a:p>
            <a:r>
              <a:rPr lang="en-US" altLang="ja-JP" sz="2800" dirty="0"/>
              <a:t>Lamb Shift</a:t>
            </a:r>
          </a:p>
          <a:p>
            <a:pPr marL="0" indent="0">
              <a:buNone/>
            </a:pPr>
            <a:r>
              <a:rPr lang="en-US" altLang="ja-JP" sz="2800" dirty="0"/>
              <a:t>      Quantum  electrodynamics</a:t>
            </a:r>
          </a:p>
          <a:p>
            <a:pPr marL="0" indent="0">
              <a:buNone/>
            </a:pPr>
            <a:r>
              <a:rPr kumimoji="1" lang="en-US" altLang="ja-JP" sz="2800" dirty="0"/>
              <a:t>Of course higher precision calculations require</a:t>
            </a:r>
            <a:r>
              <a:rPr lang="ja-JP" altLang="en-US" sz="2800" dirty="0"/>
              <a:t> </a:t>
            </a:r>
            <a:r>
              <a:rPr lang="en-US" altLang="ja-JP" sz="2800" dirty="0"/>
              <a:t>more sophisticated methods. </a:t>
            </a:r>
            <a:endParaRPr kumimoji="1" lang="en-US" altLang="ja-JP" sz="2800" dirty="0"/>
          </a:p>
        </p:txBody>
      </p:sp>
      <p:sp>
        <p:nvSpPr>
          <p:cNvPr id="4" name="日付プレースホルダー 3"/>
          <p:cNvSpPr>
            <a:spLocks noGrp="1"/>
          </p:cNvSpPr>
          <p:nvPr>
            <p:ph type="dt" sz="half" idx="10"/>
          </p:nvPr>
        </p:nvSpPr>
        <p:spPr/>
        <p:txBody>
          <a:bodyPr/>
          <a:lstStyle/>
          <a:p>
            <a:pPr>
              <a:defRPr/>
            </a:pPr>
            <a:fld id="{51024C5A-DBB9-4A6B-A7C6-A0E4533BD4E0}" type="datetime1">
              <a:rPr lang="ja-JP" altLang="en-US" smtClean="0"/>
              <a:t>2017/9/17</a:t>
            </a:fld>
            <a:endParaRPr lang="ja-JP" altLang="en-US" dirty="0"/>
          </a:p>
        </p:txBody>
      </p:sp>
      <p:sp>
        <p:nvSpPr>
          <p:cNvPr id="5" name="フッター プレースホルダー 4"/>
          <p:cNvSpPr>
            <a:spLocks noGrp="1"/>
          </p:cNvSpPr>
          <p:nvPr>
            <p:ph type="ftr" sz="quarter" idx="11"/>
          </p:nvPr>
        </p:nvSpPr>
        <p:spPr/>
        <p:txBody>
          <a:bodyPr/>
          <a:lstStyle/>
          <a:p>
            <a:pPr>
              <a:defRPr/>
            </a:pPr>
            <a:r>
              <a:rPr lang="en-US" altLang="ja-JP"/>
              <a:t>Seoul U. Seminer</a:t>
            </a:r>
            <a:endParaRPr lang="ja-JP" altLang="en-US" dirty="0"/>
          </a:p>
        </p:txBody>
      </p:sp>
    </p:spTree>
    <p:extLst>
      <p:ext uri="{BB962C8B-B14F-4D97-AF65-F5344CB8AC3E}">
        <p14:creationId xmlns:p14="http://schemas.microsoft.com/office/powerpoint/2010/main" val="203672513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3"/>
          <p:cNvSpPr txBox="1">
            <a:spLocks noChangeArrowheads="1"/>
          </p:cNvSpPr>
          <p:nvPr/>
        </p:nvSpPr>
        <p:spPr bwMode="auto">
          <a:xfrm>
            <a:off x="0" y="571500"/>
            <a:ext cx="9144000" cy="656655"/>
          </a:xfrm>
          <a:prstGeom prst="rect">
            <a:avLst/>
          </a:prstGeom>
          <a:solidFill>
            <a:srgbClr val="800080"/>
          </a:solidFill>
          <a:ln w="9525">
            <a:noFill/>
            <a:miter lim="800000"/>
            <a:headEnd/>
            <a:tailEnd/>
          </a:ln>
        </p:spPr>
        <p:txBody>
          <a:bodyPr>
            <a:spAutoFit/>
          </a:bodyPr>
          <a:lstStyle/>
          <a:p>
            <a:pPr algn="ctr"/>
            <a:r>
              <a:rPr lang="en-US" altLang="en-US" sz="3667"/>
              <a:t>Sample Problem</a:t>
            </a:r>
          </a:p>
        </p:txBody>
      </p:sp>
      <p:sp>
        <p:nvSpPr>
          <p:cNvPr id="22" name="Text Box 23"/>
          <p:cNvSpPr txBox="1">
            <a:spLocks noChangeArrowheads="1"/>
          </p:cNvSpPr>
          <p:nvPr/>
        </p:nvSpPr>
        <p:spPr bwMode="auto">
          <a:xfrm>
            <a:off x="97896" y="2586303"/>
            <a:ext cx="8728604" cy="3170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285739" indent="-285739">
              <a:buFontTx/>
              <a:buChar char="•"/>
            </a:pPr>
            <a:r>
              <a:rPr lang="en-US" altLang="en-US" sz="2000">
                <a:solidFill>
                  <a:srgbClr val="2D2DB9"/>
                </a:solidFill>
                <a:sym typeface="Symbol" pitchFamily="18" charset="2"/>
              </a:rPr>
              <a:t>All </a:t>
            </a:r>
            <a:r>
              <a:rPr lang="en-US" altLang="en-US" sz="2000" i="1">
                <a:solidFill>
                  <a:srgbClr val="2D2DB9"/>
                </a:solidFill>
                <a:sym typeface="Symbol" pitchFamily="18" charset="2"/>
              </a:rPr>
              <a:t>s</a:t>
            </a:r>
            <a:r>
              <a:rPr lang="en-US" altLang="en-US" sz="2000">
                <a:solidFill>
                  <a:srgbClr val="2D2DB9"/>
                </a:solidFill>
                <a:sym typeface="Symbol" pitchFamily="18" charset="2"/>
              </a:rPr>
              <a:t>-waves (</a:t>
            </a:r>
            <a:r>
              <a:rPr lang="en-US" altLang="en-US" sz="2000" i="1">
                <a:solidFill>
                  <a:srgbClr val="2D2DB9"/>
                </a:solidFill>
                <a:sym typeface="Symbol" pitchFamily="18" charset="2"/>
              </a:rPr>
              <a:t>l</a:t>
            </a:r>
            <a:r>
              <a:rPr lang="en-US" altLang="en-US" sz="2000">
                <a:solidFill>
                  <a:srgbClr val="2D2DB9"/>
                </a:solidFill>
                <a:sym typeface="Symbol" pitchFamily="18" charset="2"/>
              </a:rPr>
              <a:t> = 0) have no angular dependence, so</a:t>
            </a:r>
          </a:p>
          <a:p>
            <a:pPr marL="285739" indent="-285739">
              <a:buFontTx/>
              <a:buChar char="•"/>
            </a:pPr>
            <a:r>
              <a:rPr lang="en-US" altLang="en-US" sz="2000">
                <a:solidFill>
                  <a:srgbClr val="2D2DB9"/>
                </a:solidFill>
                <a:sym typeface="Symbol" pitchFamily="18" charset="2"/>
              </a:rPr>
              <a:t>So contributions to perturbation theory from this term will be</a:t>
            </a:r>
          </a:p>
          <a:p>
            <a:pPr marL="285739" indent="-285739">
              <a:buFontTx/>
              <a:buChar char="•"/>
            </a:pPr>
            <a:r>
              <a:rPr lang="en-US" altLang="en-US" sz="2000">
                <a:solidFill>
                  <a:srgbClr val="006600"/>
                </a:solidFill>
                <a:sym typeface="Symbol" pitchFamily="18" charset="2"/>
              </a:rPr>
              <a:t>For the other two terms, write it out as</a:t>
            </a:r>
          </a:p>
          <a:p>
            <a:pPr marL="285739" indent="-285739">
              <a:buFontTx/>
              <a:buChar char="•"/>
            </a:pPr>
            <a:endParaRPr lang="en-US" altLang="en-US" sz="2000">
              <a:solidFill>
                <a:srgbClr val="006600"/>
              </a:solidFill>
              <a:sym typeface="Symbol" pitchFamily="18" charset="2"/>
            </a:endParaRPr>
          </a:p>
          <a:p>
            <a:pPr marL="285739" indent="-285739">
              <a:buFontTx/>
              <a:buChar char="•"/>
            </a:pPr>
            <a:endParaRPr lang="en-US" altLang="en-US" sz="2000">
              <a:solidFill>
                <a:srgbClr val="006600"/>
              </a:solidFill>
              <a:sym typeface="Symbol" pitchFamily="18" charset="2"/>
            </a:endParaRPr>
          </a:p>
          <a:p>
            <a:pPr marL="285739" indent="-285739">
              <a:buFontTx/>
              <a:buChar char="•"/>
            </a:pPr>
            <a:r>
              <a:rPr lang="en-US" altLang="en-US" sz="2000">
                <a:solidFill>
                  <a:srgbClr val="006600"/>
                </a:solidFill>
                <a:sym typeface="Symbol" pitchFamily="18" charset="2"/>
              </a:rPr>
              <a:t>Because the wave function has no angular</a:t>
            </a:r>
            <a:br>
              <a:rPr lang="en-US" altLang="en-US" sz="2000">
                <a:solidFill>
                  <a:srgbClr val="006600"/>
                </a:solidFill>
                <a:sym typeface="Symbol" pitchFamily="18" charset="2"/>
              </a:rPr>
            </a:br>
            <a:r>
              <a:rPr lang="en-US" altLang="en-US" sz="2000">
                <a:solidFill>
                  <a:srgbClr val="006600"/>
                </a:solidFill>
                <a:sym typeface="Symbol" pitchFamily="18" charset="2"/>
              </a:rPr>
              <a:t>dependence, the angular integral is</a:t>
            </a:r>
          </a:p>
          <a:p>
            <a:pPr marL="285739" indent="-285739">
              <a:buFontTx/>
              <a:buChar char="•"/>
            </a:pPr>
            <a:r>
              <a:rPr lang="en-US" altLang="en-US" sz="2000">
                <a:solidFill>
                  <a:srgbClr val="9900CC"/>
                </a:solidFill>
                <a:sym typeface="Symbol" pitchFamily="18" charset="2"/>
              </a:rPr>
              <a:t>This can be shown to always vanish (nine expressions, six independent)</a:t>
            </a:r>
          </a:p>
          <a:p>
            <a:pPr marL="285739" indent="-285739">
              <a:buFontTx/>
              <a:buChar char="•"/>
            </a:pPr>
            <a:r>
              <a:rPr lang="en-US" altLang="en-US" sz="2000">
                <a:solidFill>
                  <a:srgbClr val="9900CC"/>
                </a:solidFill>
                <a:sym typeface="Symbol" pitchFamily="18" charset="2"/>
              </a:rPr>
              <a:t>For example, let </a:t>
            </a:r>
            <a:r>
              <a:rPr lang="en-US" altLang="en-US" sz="2000" i="1">
                <a:solidFill>
                  <a:srgbClr val="9900CC"/>
                </a:solidFill>
                <a:sym typeface="Symbol" pitchFamily="18" charset="2"/>
              </a:rPr>
              <a:t>j</a:t>
            </a:r>
            <a:r>
              <a:rPr lang="en-US" altLang="en-US" sz="2000">
                <a:solidFill>
                  <a:srgbClr val="9900CC"/>
                </a:solidFill>
                <a:sym typeface="Symbol" pitchFamily="18" charset="2"/>
              </a:rPr>
              <a:t> = </a:t>
            </a:r>
            <a:r>
              <a:rPr lang="en-US" altLang="en-US" sz="2000" i="1">
                <a:solidFill>
                  <a:srgbClr val="9900CC"/>
                </a:solidFill>
                <a:sym typeface="Symbol" pitchFamily="18" charset="2"/>
              </a:rPr>
              <a:t>k</a:t>
            </a:r>
            <a:r>
              <a:rPr lang="en-US" altLang="en-US" sz="2000">
                <a:solidFill>
                  <a:srgbClr val="9900CC"/>
                </a:solidFill>
                <a:sym typeface="Symbol" pitchFamily="18" charset="2"/>
              </a:rPr>
              <a:t> = </a:t>
            </a:r>
            <a:r>
              <a:rPr lang="en-US" altLang="en-US" sz="2000" i="1">
                <a:solidFill>
                  <a:srgbClr val="9900CC"/>
                </a:solidFill>
                <a:sym typeface="Symbol" pitchFamily="18" charset="2"/>
              </a:rPr>
              <a:t>z</a:t>
            </a:r>
            <a:r>
              <a:rPr lang="en-US" altLang="en-US" sz="2000">
                <a:solidFill>
                  <a:srgbClr val="9900CC"/>
                </a:solidFill>
                <a:sym typeface="Symbol" pitchFamily="18" charset="2"/>
              </a:rPr>
              <a:t>, then</a:t>
            </a:r>
          </a:p>
          <a:p>
            <a:pPr marL="285739" indent="-285739">
              <a:buFontTx/>
              <a:buChar char="•"/>
            </a:pPr>
            <a:endParaRPr lang="en-US" altLang="en-US" sz="2000">
              <a:solidFill>
                <a:srgbClr val="9900CC"/>
              </a:solidFill>
              <a:sym typeface="Symbol" pitchFamily="18" charset="2"/>
            </a:endParaRPr>
          </a:p>
        </p:txBody>
      </p:sp>
      <p:sp>
        <p:nvSpPr>
          <p:cNvPr id="12" name="Text Box 47"/>
          <p:cNvSpPr txBox="1">
            <a:spLocks noChangeArrowheads="1"/>
          </p:cNvSpPr>
          <p:nvPr/>
        </p:nvSpPr>
        <p:spPr bwMode="auto">
          <a:xfrm>
            <a:off x="254000" y="1270000"/>
            <a:ext cx="8636000" cy="707886"/>
          </a:xfrm>
          <a:prstGeom prst="rect">
            <a:avLst/>
          </a:prstGeom>
          <a:solidFill>
            <a:schemeClr val="tx1">
              <a:lumMod val="75000"/>
              <a:lumOff val="25000"/>
            </a:schemeClr>
          </a:solidFill>
          <a:ln>
            <a:noFill/>
          </a:ln>
        </p:spPr>
        <p:txBody>
          <a:bodyPr>
            <a:spAutoFit/>
          </a:bodyPr>
          <a:lstStyle/>
          <a:p>
            <a:pPr algn="ctr"/>
            <a:r>
              <a:rPr lang="en-US" altLang="en-US" sz="2000" dirty="0">
                <a:sym typeface="Symbol" pitchFamily="18" charset="2"/>
              </a:rPr>
              <a:t>Prove that for </a:t>
            </a:r>
            <a:r>
              <a:rPr lang="en-US" altLang="en-US" sz="2000" i="1" dirty="0">
                <a:sym typeface="Symbol" pitchFamily="18" charset="2"/>
              </a:rPr>
              <a:t>s</a:t>
            </a:r>
            <a:r>
              <a:rPr lang="en-US" altLang="en-US" sz="2000" dirty="0">
                <a:sym typeface="Symbol" pitchFamily="18" charset="2"/>
              </a:rPr>
              <a:t>-wave states, only the final term contributes to hyperfine splitting</a:t>
            </a:r>
            <a:endParaRPr lang="en-US" altLang="en-US" sz="2000" i="1" dirty="0">
              <a:sym typeface="Symbol" pitchFamily="18" charset="2"/>
            </a:endParaRPr>
          </a:p>
        </p:txBody>
      </p:sp>
      <p:graphicFrame>
        <p:nvGraphicFramePr>
          <p:cNvPr id="33" name="Object 30"/>
          <p:cNvGraphicFramePr>
            <a:graphicFrameLocks/>
          </p:cNvGraphicFramePr>
          <p:nvPr/>
        </p:nvGraphicFramePr>
        <p:xfrm>
          <a:off x="6561667" y="2540000"/>
          <a:ext cx="2137833" cy="423333"/>
        </p:xfrm>
        <a:graphic>
          <a:graphicData uri="http://schemas.openxmlformats.org/presentationml/2006/ole">
            <mc:AlternateContent xmlns:mc="http://schemas.openxmlformats.org/markup-compatibility/2006">
              <mc:Choice xmlns:v="urn:schemas-microsoft-com:vml" Requires="v">
                <p:oleObj spid="_x0000_s30922" name="Equation" r:id="rId3" imgW="1282700" imgH="254000" progId="">
                  <p:embed/>
                </p:oleObj>
              </mc:Choice>
              <mc:Fallback>
                <p:oleObj name="Equation" r:id="rId3" imgW="1282700" imgH="254000" progId="">
                  <p:embed/>
                  <p:pic>
                    <p:nvPicPr>
                      <p:cNvPr id="0" name="Picture 8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61667" y="2540000"/>
                        <a:ext cx="2137833" cy="423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oleObj>
              </mc:Fallback>
            </mc:AlternateContent>
          </a:graphicData>
        </a:graphic>
      </p:graphicFrame>
      <p:graphicFrame>
        <p:nvGraphicFramePr>
          <p:cNvPr id="26630" name="Object 30"/>
          <p:cNvGraphicFramePr>
            <a:graphicFrameLocks/>
          </p:cNvGraphicFramePr>
          <p:nvPr>
            <p:extLst>
              <p:ext uri="{D42A27DB-BD31-4B8C-83A1-F6EECF244321}">
                <p14:modId xmlns:p14="http://schemas.microsoft.com/office/powerpoint/2010/main" val="1062753539"/>
              </p:ext>
            </p:extLst>
          </p:nvPr>
        </p:nvGraphicFramePr>
        <p:xfrm>
          <a:off x="939271" y="1933443"/>
          <a:ext cx="6858000" cy="804333"/>
        </p:xfrm>
        <a:graphic>
          <a:graphicData uri="http://schemas.openxmlformats.org/presentationml/2006/ole">
            <mc:AlternateContent xmlns:mc="http://schemas.openxmlformats.org/markup-compatibility/2006">
              <mc:Choice xmlns:v="urn:schemas-microsoft-com:vml" Requires="v">
                <p:oleObj spid="_x0000_s30923" name="Equation" r:id="rId5" imgW="4114800" imgH="482600" progId="">
                  <p:embed/>
                </p:oleObj>
              </mc:Choice>
              <mc:Fallback>
                <p:oleObj name="Equation" r:id="rId5" imgW="4114800" imgH="482600" progId="">
                  <p:embed/>
                  <p:pic>
                    <p:nvPicPr>
                      <p:cNvPr id="0" name="Picture 83"/>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9271" y="1933443"/>
                        <a:ext cx="6858000" cy="804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oleObj>
              </mc:Fallback>
            </mc:AlternateContent>
          </a:graphicData>
        </a:graphic>
      </p:graphicFrame>
      <p:graphicFrame>
        <p:nvGraphicFramePr>
          <p:cNvPr id="14" name="Object 30"/>
          <p:cNvGraphicFramePr>
            <a:graphicFrameLocks/>
          </p:cNvGraphicFramePr>
          <p:nvPr/>
        </p:nvGraphicFramePr>
        <p:xfrm>
          <a:off x="6921500" y="2963334"/>
          <a:ext cx="2116667" cy="423333"/>
        </p:xfrm>
        <a:graphic>
          <a:graphicData uri="http://schemas.openxmlformats.org/presentationml/2006/ole">
            <mc:AlternateContent xmlns:mc="http://schemas.openxmlformats.org/markup-compatibility/2006">
              <mc:Choice xmlns:v="urn:schemas-microsoft-com:vml" Requires="v">
                <p:oleObj spid="_x0000_s30924" name="Equation" r:id="rId7" imgW="1269449" imgH="253890" progId="">
                  <p:embed/>
                </p:oleObj>
              </mc:Choice>
              <mc:Fallback>
                <p:oleObj name="Equation" r:id="rId7" imgW="1269449" imgH="253890" progId="">
                  <p:embed/>
                  <p:pic>
                    <p:nvPicPr>
                      <p:cNvPr id="0" name="Picture 84"/>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21500" y="2963334"/>
                        <a:ext cx="2116667" cy="423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oleObj>
              </mc:Fallback>
            </mc:AlternateContent>
          </a:graphicData>
        </a:graphic>
      </p:graphicFrame>
      <p:graphicFrame>
        <p:nvGraphicFramePr>
          <p:cNvPr id="15" name="Object 30"/>
          <p:cNvGraphicFramePr>
            <a:graphicFrameLocks/>
          </p:cNvGraphicFramePr>
          <p:nvPr/>
        </p:nvGraphicFramePr>
        <p:xfrm>
          <a:off x="-30427" y="3541448"/>
          <a:ext cx="4847168" cy="656167"/>
        </p:xfrm>
        <a:graphic>
          <a:graphicData uri="http://schemas.openxmlformats.org/presentationml/2006/ole">
            <mc:AlternateContent xmlns:mc="http://schemas.openxmlformats.org/markup-compatibility/2006">
              <mc:Choice xmlns:v="urn:schemas-microsoft-com:vml" Requires="v">
                <p:oleObj spid="_x0000_s30925" name="Equation" r:id="rId9" imgW="2908300" imgH="393700" progId="">
                  <p:embed/>
                </p:oleObj>
              </mc:Choice>
              <mc:Fallback>
                <p:oleObj name="Equation" r:id="rId9" imgW="2908300" imgH="393700" progId="">
                  <p:embed/>
                  <p:pic>
                    <p:nvPicPr>
                      <p:cNvPr id="0" name="Picture 85"/>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427" y="3541448"/>
                        <a:ext cx="4847168" cy="656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oleObj>
              </mc:Fallback>
            </mc:AlternateContent>
          </a:graphicData>
        </a:graphic>
      </p:graphicFrame>
      <p:graphicFrame>
        <p:nvGraphicFramePr>
          <p:cNvPr id="16" name="Object 30"/>
          <p:cNvGraphicFramePr>
            <a:graphicFrameLocks/>
          </p:cNvGraphicFramePr>
          <p:nvPr/>
        </p:nvGraphicFramePr>
        <p:xfrm>
          <a:off x="4826000" y="3505729"/>
          <a:ext cx="4360333" cy="740833"/>
        </p:xfrm>
        <a:graphic>
          <a:graphicData uri="http://schemas.openxmlformats.org/presentationml/2006/ole">
            <mc:AlternateContent xmlns:mc="http://schemas.openxmlformats.org/markup-compatibility/2006">
              <mc:Choice xmlns:v="urn:schemas-microsoft-com:vml" Requires="v">
                <p:oleObj spid="_x0000_s30926" name="Equation" r:id="rId11" imgW="2616200" imgH="444500" progId="">
                  <p:embed/>
                </p:oleObj>
              </mc:Choice>
              <mc:Fallback>
                <p:oleObj name="Equation" r:id="rId11" imgW="2616200" imgH="444500" progId="">
                  <p:embed/>
                  <p:pic>
                    <p:nvPicPr>
                      <p:cNvPr id="0" name="Picture 86"/>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826000" y="3505729"/>
                        <a:ext cx="4360333" cy="740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oleObj>
              </mc:Fallback>
            </mc:AlternateContent>
          </a:graphicData>
        </a:graphic>
      </p:graphicFrame>
      <p:graphicFrame>
        <p:nvGraphicFramePr>
          <p:cNvPr id="17" name="Object 30"/>
          <p:cNvGraphicFramePr>
            <a:graphicFrameLocks/>
          </p:cNvGraphicFramePr>
          <p:nvPr>
            <p:extLst>
              <p:ext uri="{D42A27DB-BD31-4B8C-83A1-F6EECF244321}">
                <p14:modId xmlns:p14="http://schemas.microsoft.com/office/powerpoint/2010/main" val="1495617379"/>
              </p:ext>
            </p:extLst>
          </p:nvPr>
        </p:nvGraphicFramePr>
        <p:xfrm>
          <a:off x="5468938" y="4231976"/>
          <a:ext cx="1820333" cy="465667"/>
        </p:xfrm>
        <a:graphic>
          <a:graphicData uri="http://schemas.openxmlformats.org/presentationml/2006/ole">
            <mc:AlternateContent xmlns:mc="http://schemas.openxmlformats.org/markup-compatibility/2006">
              <mc:Choice xmlns:v="urn:schemas-microsoft-com:vml" Requires="v">
                <p:oleObj spid="_x0000_s30927" name="Equation" r:id="rId13" imgW="1091726" imgH="279279" progId="">
                  <p:embed/>
                </p:oleObj>
              </mc:Choice>
              <mc:Fallback>
                <p:oleObj name="Equation" r:id="rId13" imgW="1091726" imgH="279279" progId="">
                  <p:embed/>
                  <p:pic>
                    <p:nvPicPr>
                      <p:cNvPr id="0" name="Picture 87"/>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468938" y="4231976"/>
                        <a:ext cx="1820333" cy="465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oleObj>
              </mc:Fallback>
            </mc:AlternateContent>
          </a:graphicData>
        </a:graphic>
      </p:graphicFrame>
      <p:graphicFrame>
        <p:nvGraphicFramePr>
          <p:cNvPr id="18" name="Object 30"/>
          <p:cNvGraphicFramePr>
            <a:graphicFrameLocks/>
          </p:cNvGraphicFramePr>
          <p:nvPr/>
        </p:nvGraphicFramePr>
        <p:xfrm>
          <a:off x="325438" y="5556250"/>
          <a:ext cx="1778000" cy="465667"/>
        </p:xfrm>
        <a:graphic>
          <a:graphicData uri="http://schemas.openxmlformats.org/presentationml/2006/ole">
            <mc:AlternateContent xmlns:mc="http://schemas.openxmlformats.org/markup-compatibility/2006">
              <mc:Choice xmlns:v="urn:schemas-microsoft-com:vml" Requires="v">
                <p:oleObj spid="_x0000_s30928" name="Equation" r:id="rId15" imgW="1066800" imgH="279400" progId="">
                  <p:embed/>
                </p:oleObj>
              </mc:Choice>
              <mc:Fallback>
                <p:oleObj name="Equation" r:id="rId15" imgW="1066800" imgH="279400" progId="">
                  <p:embed/>
                  <p:pic>
                    <p:nvPicPr>
                      <p:cNvPr id="0" name="Picture 88"/>
                      <p:cNvPicPr>
                        <a:picLocks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25438" y="5556250"/>
                        <a:ext cx="1778000" cy="465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oleObj>
              </mc:Fallback>
            </mc:AlternateContent>
          </a:graphicData>
        </a:graphic>
      </p:graphicFrame>
      <p:graphicFrame>
        <p:nvGraphicFramePr>
          <p:cNvPr id="19" name="Object 30"/>
          <p:cNvGraphicFramePr>
            <a:graphicFrameLocks/>
          </p:cNvGraphicFramePr>
          <p:nvPr/>
        </p:nvGraphicFramePr>
        <p:xfrm>
          <a:off x="2103438" y="5471584"/>
          <a:ext cx="3365500" cy="550333"/>
        </p:xfrm>
        <a:graphic>
          <a:graphicData uri="http://schemas.openxmlformats.org/presentationml/2006/ole">
            <mc:AlternateContent xmlns:mc="http://schemas.openxmlformats.org/markup-compatibility/2006">
              <mc:Choice xmlns:v="urn:schemas-microsoft-com:vml" Requires="v">
                <p:oleObj spid="_x0000_s30929" name="Equation" r:id="rId17" imgW="2019300" imgH="330200" progId="">
                  <p:embed/>
                </p:oleObj>
              </mc:Choice>
              <mc:Fallback>
                <p:oleObj name="Equation" r:id="rId17" imgW="2019300" imgH="330200" progId="">
                  <p:embed/>
                  <p:pic>
                    <p:nvPicPr>
                      <p:cNvPr id="0" name="Picture 89"/>
                      <p:cNvPicPr>
                        <a:picLocks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103438" y="5471584"/>
                        <a:ext cx="3365500" cy="550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oleObj>
              </mc:Fallback>
            </mc:AlternateContent>
          </a:graphicData>
        </a:graphic>
      </p:graphicFrame>
      <p:graphicFrame>
        <p:nvGraphicFramePr>
          <p:cNvPr id="20" name="Object 30"/>
          <p:cNvGraphicFramePr>
            <a:graphicFrameLocks/>
          </p:cNvGraphicFramePr>
          <p:nvPr/>
        </p:nvGraphicFramePr>
        <p:xfrm>
          <a:off x="5468938" y="5461000"/>
          <a:ext cx="2328333" cy="571500"/>
        </p:xfrm>
        <a:graphic>
          <a:graphicData uri="http://schemas.openxmlformats.org/presentationml/2006/ole">
            <mc:AlternateContent xmlns:mc="http://schemas.openxmlformats.org/markup-compatibility/2006">
              <mc:Choice xmlns:v="urn:schemas-microsoft-com:vml" Requires="v">
                <p:oleObj spid="_x0000_s30930" name="Equation" r:id="rId19" imgW="1396394" imgH="342751" progId="">
                  <p:embed/>
                </p:oleObj>
              </mc:Choice>
              <mc:Fallback>
                <p:oleObj name="Equation" r:id="rId19" imgW="1396394" imgH="342751" progId="">
                  <p:embed/>
                  <p:pic>
                    <p:nvPicPr>
                      <p:cNvPr id="0" name="Picture 90"/>
                      <p:cNvPicPr>
                        <a:picLocks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468938" y="5461000"/>
                        <a:ext cx="2328333"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oleObj>
              </mc:Fallback>
            </mc:AlternateContent>
          </a:graphicData>
        </a:graphic>
      </p:graphicFrame>
      <p:graphicFrame>
        <p:nvGraphicFramePr>
          <p:cNvPr id="21" name="Object 30"/>
          <p:cNvGraphicFramePr>
            <a:graphicFrameLocks/>
          </p:cNvGraphicFramePr>
          <p:nvPr/>
        </p:nvGraphicFramePr>
        <p:xfrm>
          <a:off x="7916333" y="5639594"/>
          <a:ext cx="402167" cy="296333"/>
        </p:xfrm>
        <a:graphic>
          <a:graphicData uri="http://schemas.openxmlformats.org/presentationml/2006/ole">
            <mc:AlternateContent xmlns:mc="http://schemas.openxmlformats.org/markup-compatibility/2006">
              <mc:Choice xmlns:v="urn:schemas-microsoft-com:vml" Requires="v">
                <p:oleObj spid="_x0000_s30931" name="Equation" r:id="rId21" imgW="241091" imgH="177646" progId="">
                  <p:embed/>
                </p:oleObj>
              </mc:Choice>
              <mc:Fallback>
                <p:oleObj name="Equation" r:id="rId21" imgW="241091" imgH="177646" progId="">
                  <p:embed/>
                  <p:pic>
                    <p:nvPicPr>
                      <p:cNvPr id="0" name="Picture 91"/>
                      <p:cNvPicPr>
                        <a:picLocks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7916333" y="5639594"/>
                        <a:ext cx="402167" cy="296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oleObj>
              </mc:Fallback>
            </mc:AlternateContent>
          </a:graphicData>
        </a:graphic>
      </p:graphicFrame>
      <p:sp>
        <p:nvSpPr>
          <p:cNvPr id="23" name="日付プレースホルダ 22"/>
          <p:cNvSpPr>
            <a:spLocks noGrp="1"/>
          </p:cNvSpPr>
          <p:nvPr>
            <p:ph type="dt" sz="half" idx="10"/>
          </p:nvPr>
        </p:nvSpPr>
        <p:spPr/>
        <p:txBody>
          <a:bodyPr/>
          <a:lstStyle/>
          <a:p>
            <a:pPr>
              <a:defRPr/>
            </a:pPr>
            <a:fld id="{132DC133-76D7-48FE-815E-871CC813F2A6}" type="datetime1">
              <a:rPr lang="ja-JP" altLang="en-US" smtClean="0"/>
              <a:t>2017/9/17</a:t>
            </a:fld>
            <a:endParaRPr lang="ja-JP" altLang="en-US"/>
          </a:p>
        </p:txBody>
      </p:sp>
      <p:sp>
        <p:nvSpPr>
          <p:cNvPr id="24" name="フッター プレースホルダ 23"/>
          <p:cNvSpPr>
            <a:spLocks noGrp="1"/>
          </p:cNvSpPr>
          <p:nvPr>
            <p:ph type="ftr" sz="quarter" idx="11"/>
          </p:nvPr>
        </p:nvSpPr>
        <p:spPr/>
        <p:txBody>
          <a:bodyPr/>
          <a:lstStyle/>
          <a:p>
            <a:pPr>
              <a:defRPr/>
            </a:pPr>
            <a:r>
              <a:rPr lang="en-US" altLang="ja-JP"/>
              <a:t>Seoul U. Seminer</a:t>
            </a:r>
            <a:endParaRPr lang="ja-JP" altLang="en-US"/>
          </a:p>
        </p:txBody>
      </p:sp>
    </p:spTree>
    <p:extLst>
      <p:ext uri="{BB962C8B-B14F-4D97-AF65-F5344CB8AC3E}">
        <p14:creationId xmlns:p14="http://schemas.microsoft.com/office/powerpoint/2010/main" val="2122860260"/>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 calcmode="lin" valueType="num">
                                      <p:cBhvr additive="base">
                                        <p:cTn id="7" dur="500" fill="hold"/>
                                        <p:tgtEl>
                                          <p:spTgt spid="2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2">
                                            <p:txEl>
                                              <p:pRg st="0" end="0"/>
                                            </p:txEl>
                                          </p:spTgt>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2" presetClass="entr" presetSubtype="8" fill="hold" nodeType="after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wipe(left)">
                                      <p:cBhvr>
                                        <p:cTn id="12" dur="500"/>
                                        <p:tgtEl>
                                          <p:spTgt spid="3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22">
                                            <p:txEl>
                                              <p:pRg st="1" end="1"/>
                                            </p:txEl>
                                          </p:spTgt>
                                        </p:tgtEl>
                                        <p:attrNameLst>
                                          <p:attrName>style.visibility</p:attrName>
                                        </p:attrNameLst>
                                      </p:cBhvr>
                                      <p:to>
                                        <p:strVal val="visible"/>
                                      </p:to>
                                    </p:set>
                                    <p:anim calcmode="lin" valueType="num">
                                      <p:cBhvr additive="base">
                                        <p:cTn id="17" dur="500" fill="hold"/>
                                        <p:tgtEl>
                                          <p:spTgt spid="22">
                                            <p:txEl>
                                              <p:pRg st="1" end="1"/>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22">
                                            <p:txEl>
                                              <p:pRg st="1" end="1"/>
                                            </p:txEl>
                                          </p:spTgt>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500"/>
                            </p:stCondLst>
                            <p:childTnLst>
                              <p:par>
                                <p:cTn id="20" presetID="22" presetClass="entr" presetSubtype="8" fill="hold" nodeType="after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22">
                                            <p:txEl>
                                              <p:pRg st="2" end="2"/>
                                            </p:txEl>
                                          </p:spTgt>
                                        </p:tgtEl>
                                        <p:attrNameLst>
                                          <p:attrName>style.visibility</p:attrName>
                                        </p:attrNameLst>
                                      </p:cBhvr>
                                      <p:to>
                                        <p:strVal val="visible"/>
                                      </p:to>
                                    </p:set>
                                    <p:anim calcmode="lin" valueType="num">
                                      <p:cBhvr additive="base">
                                        <p:cTn id="27" dur="500" fill="hold"/>
                                        <p:tgtEl>
                                          <p:spTgt spid="22">
                                            <p:txEl>
                                              <p:pRg st="2" end="2"/>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22">
                                            <p:txEl>
                                              <p:pRg st="2" end="2"/>
                                            </p:txEl>
                                          </p:spTgt>
                                        </p:tgtEl>
                                        <p:attrNameLst>
                                          <p:attrName>ppt_y</p:attrName>
                                        </p:attrNameLst>
                                      </p:cBhvr>
                                      <p:tavLst>
                                        <p:tav tm="0">
                                          <p:val>
                                            <p:strVal val="#ppt_y"/>
                                          </p:val>
                                        </p:tav>
                                        <p:tav tm="100000">
                                          <p:val>
                                            <p:strVal val="#ppt_y"/>
                                          </p:val>
                                        </p:tav>
                                      </p:tavLst>
                                    </p:anim>
                                  </p:childTnLst>
                                </p:cTn>
                              </p:par>
                            </p:childTnLst>
                          </p:cTn>
                        </p:par>
                        <p:par>
                          <p:cTn id="29" fill="hold" nodeType="afterGroup">
                            <p:stCondLst>
                              <p:cond delay="500"/>
                            </p:stCondLst>
                            <p:childTnLst>
                              <p:par>
                                <p:cTn id="30" presetID="22" presetClass="entr" presetSubtype="8" fill="hold" nodeType="after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left)">
                                      <p:cBhvr>
                                        <p:cTn id="32" dur="500"/>
                                        <p:tgtEl>
                                          <p:spTgt spid="15"/>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left)">
                                      <p:cBhvr>
                                        <p:cTn id="37" dur="500"/>
                                        <p:tgtEl>
                                          <p:spTgt spid="16"/>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8" fill="hold" grpId="0" nodeType="clickEffect">
                                  <p:stCondLst>
                                    <p:cond delay="0"/>
                                  </p:stCondLst>
                                  <p:childTnLst>
                                    <p:set>
                                      <p:cBhvr>
                                        <p:cTn id="41" dur="1" fill="hold">
                                          <p:stCondLst>
                                            <p:cond delay="0"/>
                                          </p:stCondLst>
                                        </p:cTn>
                                        <p:tgtEl>
                                          <p:spTgt spid="22">
                                            <p:txEl>
                                              <p:pRg st="5" end="5"/>
                                            </p:txEl>
                                          </p:spTgt>
                                        </p:tgtEl>
                                        <p:attrNameLst>
                                          <p:attrName>style.visibility</p:attrName>
                                        </p:attrNameLst>
                                      </p:cBhvr>
                                      <p:to>
                                        <p:strVal val="visible"/>
                                      </p:to>
                                    </p:set>
                                    <p:anim calcmode="lin" valueType="num">
                                      <p:cBhvr additive="base">
                                        <p:cTn id="42" dur="500" fill="hold"/>
                                        <p:tgtEl>
                                          <p:spTgt spid="22">
                                            <p:txEl>
                                              <p:pRg st="5" end="5"/>
                                            </p:txEl>
                                          </p:spTgt>
                                        </p:tgtEl>
                                        <p:attrNameLst>
                                          <p:attrName>ppt_x</p:attrName>
                                        </p:attrNameLst>
                                      </p:cBhvr>
                                      <p:tavLst>
                                        <p:tav tm="0">
                                          <p:val>
                                            <p:strVal val="0-#ppt_w/2"/>
                                          </p:val>
                                        </p:tav>
                                        <p:tav tm="100000">
                                          <p:val>
                                            <p:strVal val="#ppt_x"/>
                                          </p:val>
                                        </p:tav>
                                      </p:tavLst>
                                    </p:anim>
                                    <p:anim calcmode="lin" valueType="num">
                                      <p:cBhvr additive="base">
                                        <p:cTn id="43" dur="500" fill="hold"/>
                                        <p:tgtEl>
                                          <p:spTgt spid="22">
                                            <p:txEl>
                                              <p:pRg st="5" end="5"/>
                                            </p:txEl>
                                          </p:spTgt>
                                        </p:tgtEl>
                                        <p:attrNameLst>
                                          <p:attrName>ppt_y</p:attrName>
                                        </p:attrNameLst>
                                      </p:cBhvr>
                                      <p:tavLst>
                                        <p:tav tm="0">
                                          <p:val>
                                            <p:strVal val="#ppt_y"/>
                                          </p:val>
                                        </p:tav>
                                        <p:tav tm="100000">
                                          <p:val>
                                            <p:strVal val="#ppt_y"/>
                                          </p:val>
                                        </p:tav>
                                      </p:tavLst>
                                    </p:anim>
                                  </p:childTnLst>
                                </p:cTn>
                              </p:par>
                            </p:childTnLst>
                          </p:cTn>
                        </p:par>
                        <p:par>
                          <p:cTn id="44" fill="hold" nodeType="afterGroup">
                            <p:stCondLst>
                              <p:cond delay="500"/>
                            </p:stCondLst>
                            <p:childTnLst>
                              <p:par>
                                <p:cTn id="45" presetID="22" presetClass="entr" presetSubtype="8" fill="hold" nodeType="after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wipe(left)">
                                      <p:cBhvr>
                                        <p:cTn id="47" dur="500"/>
                                        <p:tgtEl>
                                          <p:spTgt spid="17"/>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 presetClass="entr" presetSubtype="8" fill="hold" grpId="0" nodeType="clickEffect">
                                  <p:stCondLst>
                                    <p:cond delay="0"/>
                                  </p:stCondLst>
                                  <p:childTnLst>
                                    <p:set>
                                      <p:cBhvr>
                                        <p:cTn id="51" dur="1" fill="hold">
                                          <p:stCondLst>
                                            <p:cond delay="0"/>
                                          </p:stCondLst>
                                        </p:cTn>
                                        <p:tgtEl>
                                          <p:spTgt spid="22">
                                            <p:txEl>
                                              <p:pRg st="6" end="6"/>
                                            </p:txEl>
                                          </p:spTgt>
                                        </p:tgtEl>
                                        <p:attrNameLst>
                                          <p:attrName>style.visibility</p:attrName>
                                        </p:attrNameLst>
                                      </p:cBhvr>
                                      <p:to>
                                        <p:strVal val="visible"/>
                                      </p:to>
                                    </p:set>
                                    <p:anim calcmode="lin" valueType="num">
                                      <p:cBhvr additive="base">
                                        <p:cTn id="52" dur="500" fill="hold"/>
                                        <p:tgtEl>
                                          <p:spTgt spid="22">
                                            <p:txEl>
                                              <p:pRg st="6" end="6"/>
                                            </p:txEl>
                                          </p:spTgt>
                                        </p:tgtEl>
                                        <p:attrNameLst>
                                          <p:attrName>ppt_x</p:attrName>
                                        </p:attrNameLst>
                                      </p:cBhvr>
                                      <p:tavLst>
                                        <p:tav tm="0">
                                          <p:val>
                                            <p:strVal val="0-#ppt_w/2"/>
                                          </p:val>
                                        </p:tav>
                                        <p:tav tm="100000">
                                          <p:val>
                                            <p:strVal val="#ppt_x"/>
                                          </p:val>
                                        </p:tav>
                                      </p:tavLst>
                                    </p:anim>
                                    <p:anim calcmode="lin" valueType="num">
                                      <p:cBhvr additive="base">
                                        <p:cTn id="53" dur="500" fill="hold"/>
                                        <p:tgtEl>
                                          <p:spTgt spid="22">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54" fill="hold" nodeType="clickPar">
                      <p:stCondLst>
                        <p:cond delay="indefinite"/>
                      </p:stCondLst>
                      <p:childTnLst>
                        <p:par>
                          <p:cTn id="55" fill="hold" nodeType="withGroup">
                            <p:stCondLst>
                              <p:cond delay="0"/>
                            </p:stCondLst>
                            <p:childTnLst>
                              <p:par>
                                <p:cTn id="56" presetID="2" presetClass="entr" presetSubtype="8" fill="hold" grpId="0" nodeType="clickEffect">
                                  <p:stCondLst>
                                    <p:cond delay="0"/>
                                  </p:stCondLst>
                                  <p:childTnLst>
                                    <p:set>
                                      <p:cBhvr>
                                        <p:cTn id="57" dur="1" fill="hold">
                                          <p:stCondLst>
                                            <p:cond delay="0"/>
                                          </p:stCondLst>
                                        </p:cTn>
                                        <p:tgtEl>
                                          <p:spTgt spid="22">
                                            <p:txEl>
                                              <p:pRg st="7" end="7"/>
                                            </p:txEl>
                                          </p:spTgt>
                                        </p:tgtEl>
                                        <p:attrNameLst>
                                          <p:attrName>style.visibility</p:attrName>
                                        </p:attrNameLst>
                                      </p:cBhvr>
                                      <p:to>
                                        <p:strVal val="visible"/>
                                      </p:to>
                                    </p:set>
                                    <p:anim calcmode="lin" valueType="num">
                                      <p:cBhvr additive="base">
                                        <p:cTn id="58" dur="500" fill="hold"/>
                                        <p:tgtEl>
                                          <p:spTgt spid="22">
                                            <p:txEl>
                                              <p:pRg st="7" end="7"/>
                                            </p:txEl>
                                          </p:spTgt>
                                        </p:tgtEl>
                                        <p:attrNameLst>
                                          <p:attrName>ppt_x</p:attrName>
                                        </p:attrNameLst>
                                      </p:cBhvr>
                                      <p:tavLst>
                                        <p:tav tm="0">
                                          <p:val>
                                            <p:strVal val="0-#ppt_w/2"/>
                                          </p:val>
                                        </p:tav>
                                        <p:tav tm="100000">
                                          <p:val>
                                            <p:strVal val="#ppt_x"/>
                                          </p:val>
                                        </p:tav>
                                      </p:tavLst>
                                    </p:anim>
                                    <p:anim calcmode="lin" valueType="num">
                                      <p:cBhvr additive="base">
                                        <p:cTn id="59" dur="500" fill="hold"/>
                                        <p:tgtEl>
                                          <p:spTgt spid="22">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60" fill="hold" nodeType="clickPar">
                      <p:stCondLst>
                        <p:cond delay="indefinite"/>
                      </p:stCondLst>
                      <p:childTnLst>
                        <p:par>
                          <p:cTn id="61" fill="hold" nodeType="withGroup">
                            <p:stCondLst>
                              <p:cond delay="0"/>
                            </p:stCondLst>
                            <p:childTnLst>
                              <p:par>
                                <p:cTn id="62" presetID="22" presetClass="entr" presetSubtype="8" fill="hold" nodeType="clickEffect">
                                  <p:stCondLst>
                                    <p:cond delay="0"/>
                                  </p:stCondLst>
                                  <p:childTnLst>
                                    <p:set>
                                      <p:cBhvr>
                                        <p:cTn id="63" dur="1" fill="hold">
                                          <p:stCondLst>
                                            <p:cond delay="0"/>
                                          </p:stCondLst>
                                        </p:cTn>
                                        <p:tgtEl>
                                          <p:spTgt spid="18"/>
                                        </p:tgtEl>
                                        <p:attrNameLst>
                                          <p:attrName>style.visibility</p:attrName>
                                        </p:attrNameLst>
                                      </p:cBhvr>
                                      <p:to>
                                        <p:strVal val="visible"/>
                                      </p:to>
                                    </p:set>
                                    <p:animEffect transition="in" filter="wipe(left)">
                                      <p:cBhvr>
                                        <p:cTn id="64" dur="500"/>
                                        <p:tgtEl>
                                          <p:spTgt spid="18"/>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22" presetClass="entr" presetSubtype="8" fill="hold" nodeType="clickEffect">
                                  <p:stCondLst>
                                    <p:cond delay="0"/>
                                  </p:stCondLst>
                                  <p:childTnLst>
                                    <p:set>
                                      <p:cBhvr>
                                        <p:cTn id="68" dur="1" fill="hold">
                                          <p:stCondLst>
                                            <p:cond delay="0"/>
                                          </p:stCondLst>
                                        </p:cTn>
                                        <p:tgtEl>
                                          <p:spTgt spid="19"/>
                                        </p:tgtEl>
                                        <p:attrNameLst>
                                          <p:attrName>style.visibility</p:attrName>
                                        </p:attrNameLst>
                                      </p:cBhvr>
                                      <p:to>
                                        <p:strVal val="visible"/>
                                      </p:to>
                                    </p:set>
                                    <p:animEffect transition="in" filter="wipe(left)">
                                      <p:cBhvr>
                                        <p:cTn id="69" dur="500"/>
                                        <p:tgtEl>
                                          <p:spTgt spid="19"/>
                                        </p:tgtEl>
                                      </p:cBhvr>
                                    </p:animEffect>
                                  </p:childTnLst>
                                </p:cTn>
                              </p:par>
                            </p:childTnLst>
                          </p:cTn>
                        </p:par>
                      </p:childTnLst>
                    </p:cTn>
                  </p:par>
                  <p:par>
                    <p:cTn id="70" fill="hold" nodeType="clickPar">
                      <p:stCondLst>
                        <p:cond delay="indefinite"/>
                      </p:stCondLst>
                      <p:childTnLst>
                        <p:par>
                          <p:cTn id="71" fill="hold" nodeType="withGroup">
                            <p:stCondLst>
                              <p:cond delay="0"/>
                            </p:stCondLst>
                            <p:childTnLst>
                              <p:par>
                                <p:cTn id="72" presetID="22" presetClass="entr" presetSubtype="8" fill="hold" nodeType="clickEffect">
                                  <p:stCondLst>
                                    <p:cond delay="0"/>
                                  </p:stCondLst>
                                  <p:childTnLst>
                                    <p:set>
                                      <p:cBhvr>
                                        <p:cTn id="73" dur="1" fill="hold">
                                          <p:stCondLst>
                                            <p:cond delay="0"/>
                                          </p:stCondLst>
                                        </p:cTn>
                                        <p:tgtEl>
                                          <p:spTgt spid="20"/>
                                        </p:tgtEl>
                                        <p:attrNameLst>
                                          <p:attrName>style.visibility</p:attrName>
                                        </p:attrNameLst>
                                      </p:cBhvr>
                                      <p:to>
                                        <p:strVal val="visible"/>
                                      </p:to>
                                    </p:set>
                                    <p:animEffect transition="in" filter="wipe(left)">
                                      <p:cBhvr>
                                        <p:cTn id="74" dur="500"/>
                                        <p:tgtEl>
                                          <p:spTgt spid="20"/>
                                        </p:tgtEl>
                                      </p:cBhvr>
                                    </p:animEffect>
                                  </p:childTnLst>
                                </p:cTn>
                              </p:par>
                            </p:childTnLst>
                          </p:cTn>
                        </p:par>
                      </p:childTnLst>
                    </p:cTn>
                  </p:par>
                  <p:par>
                    <p:cTn id="75" fill="hold" nodeType="clickPar">
                      <p:stCondLst>
                        <p:cond delay="indefinite"/>
                      </p:stCondLst>
                      <p:childTnLst>
                        <p:par>
                          <p:cTn id="76" fill="hold" nodeType="withGroup">
                            <p:stCondLst>
                              <p:cond delay="0"/>
                            </p:stCondLst>
                            <p:childTnLst>
                              <p:par>
                                <p:cTn id="77" presetID="22" presetClass="entr" presetSubtype="8" fill="hold" nodeType="clickEffect">
                                  <p:stCondLst>
                                    <p:cond delay="0"/>
                                  </p:stCondLst>
                                  <p:childTnLst>
                                    <p:set>
                                      <p:cBhvr>
                                        <p:cTn id="78" dur="1" fill="hold">
                                          <p:stCondLst>
                                            <p:cond delay="0"/>
                                          </p:stCondLst>
                                        </p:cTn>
                                        <p:tgtEl>
                                          <p:spTgt spid="21"/>
                                        </p:tgtEl>
                                        <p:attrNameLst>
                                          <p:attrName>style.visibility</p:attrName>
                                        </p:attrNameLst>
                                      </p:cBhvr>
                                      <p:to>
                                        <p:strVal val="visible"/>
                                      </p:to>
                                    </p:set>
                                    <p:animEffect transition="in" filter="wipe(left)">
                                      <p:cBhvr>
                                        <p:cTn id="7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uild="p"/>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Box 3"/>
          <p:cNvSpPr txBox="1">
            <a:spLocks noChangeArrowheads="1"/>
          </p:cNvSpPr>
          <p:nvPr/>
        </p:nvSpPr>
        <p:spPr bwMode="auto">
          <a:xfrm>
            <a:off x="0" y="571500"/>
            <a:ext cx="9144000" cy="656655"/>
          </a:xfrm>
          <a:prstGeom prst="rect">
            <a:avLst/>
          </a:prstGeom>
          <a:solidFill>
            <a:schemeClr val="accent6"/>
          </a:solidFill>
          <a:ln>
            <a:noFill/>
          </a:ln>
        </p:spPr>
        <p:txBody>
          <a:bodyPr>
            <a:spAutoFit/>
          </a:bodyPr>
          <a:lstStyle/>
          <a:p>
            <a:pPr algn="ctr"/>
            <a:r>
              <a:rPr lang="en-US" altLang="en-US" sz="3667"/>
              <a:t>Total Atomic Angular Momentum</a:t>
            </a:r>
            <a:endParaRPr lang="en-US" altLang="en-US" sz="3667" i="1"/>
          </a:p>
        </p:txBody>
      </p:sp>
      <p:sp>
        <p:nvSpPr>
          <p:cNvPr id="19" name="Text Box 23"/>
          <p:cNvSpPr txBox="1">
            <a:spLocks noChangeArrowheads="1"/>
          </p:cNvSpPr>
          <p:nvPr/>
        </p:nvSpPr>
        <p:spPr bwMode="auto">
          <a:xfrm>
            <a:off x="127000" y="1959241"/>
            <a:ext cx="8699500" cy="3477875"/>
          </a:xfrm>
          <a:prstGeom prst="rect">
            <a:avLst/>
          </a:prstGeom>
          <a:noFill/>
          <a:ln w="9525">
            <a:noFill/>
            <a:miter lim="800000"/>
            <a:headEnd/>
            <a:tailEnd/>
          </a:ln>
          <a:effectLst/>
        </p:spPr>
        <p:txBody>
          <a:bodyPr>
            <a:spAutoFit/>
          </a:bodyPr>
          <a:lstStyle/>
          <a:p>
            <a:pPr marL="285739" indent="-285739">
              <a:buFontTx/>
              <a:buChar char="•"/>
            </a:pPr>
            <a:r>
              <a:rPr lang="en-US" altLang="en-US" sz="2000">
                <a:solidFill>
                  <a:srgbClr val="9900CC"/>
                </a:solidFill>
                <a:sym typeface="Euclid Math One" pitchFamily="18" charset="2"/>
              </a:rPr>
              <a:t>We are still working in basis states of </a:t>
            </a:r>
            <a:r>
              <a:rPr lang="en-US" altLang="en-US" sz="2000" b="1">
                <a:solidFill>
                  <a:srgbClr val="9900CC"/>
                </a:solidFill>
                <a:sym typeface="Euclid Math One" pitchFamily="18" charset="2"/>
              </a:rPr>
              <a:t>J</a:t>
            </a:r>
            <a:r>
              <a:rPr lang="en-US" altLang="en-US" sz="2000" baseline="30000">
                <a:solidFill>
                  <a:srgbClr val="9900CC"/>
                </a:solidFill>
                <a:sym typeface="Euclid Math One" pitchFamily="18" charset="2"/>
              </a:rPr>
              <a:t>2</a:t>
            </a:r>
            <a:r>
              <a:rPr lang="en-US" altLang="en-US" sz="2000">
                <a:solidFill>
                  <a:srgbClr val="9900CC"/>
                </a:solidFill>
                <a:sym typeface="Euclid Math One" pitchFamily="18" charset="2"/>
              </a:rPr>
              <a:t> and </a:t>
            </a:r>
            <a:r>
              <a:rPr lang="en-US" altLang="en-US" sz="2000" i="1">
                <a:solidFill>
                  <a:srgbClr val="9900CC"/>
                </a:solidFill>
                <a:sym typeface="Euclid Math One" pitchFamily="18" charset="2"/>
              </a:rPr>
              <a:t>J</a:t>
            </a:r>
            <a:r>
              <a:rPr lang="en-US" altLang="en-US" sz="2000" i="1" baseline="-25000">
                <a:solidFill>
                  <a:srgbClr val="9900CC"/>
                </a:solidFill>
                <a:sym typeface="Euclid Math One" pitchFamily="18" charset="2"/>
              </a:rPr>
              <a:t>z</a:t>
            </a:r>
            <a:r>
              <a:rPr lang="en-US" altLang="en-US" sz="2000">
                <a:solidFill>
                  <a:srgbClr val="9900CC"/>
                </a:solidFill>
                <a:sym typeface="Euclid Math One" pitchFamily="18" charset="2"/>
              </a:rPr>
              <a:t>, where </a:t>
            </a:r>
            <a:r>
              <a:rPr lang="en-US" altLang="en-US" sz="2000" b="1">
                <a:solidFill>
                  <a:srgbClr val="9900CC"/>
                </a:solidFill>
                <a:sym typeface="Euclid Math One" pitchFamily="18" charset="2"/>
              </a:rPr>
              <a:t>J</a:t>
            </a:r>
            <a:r>
              <a:rPr lang="en-US" altLang="en-US" sz="2000">
                <a:solidFill>
                  <a:srgbClr val="9900CC"/>
                </a:solidFill>
                <a:sym typeface="Euclid Math One" pitchFamily="18" charset="2"/>
              </a:rPr>
              <a:t> = </a:t>
            </a:r>
            <a:r>
              <a:rPr lang="en-US" altLang="en-US" sz="2000" b="1">
                <a:solidFill>
                  <a:srgbClr val="9900CC"/>
                </a:solidFill>
                <a:sym typeface="Euclid Math One" pitchFamily="18" charset="2"/>
              </a:rPr>
              <a:t>L</a:t>
            </a:r>
            <a:r>
              <a:rPr lang="en-US" altLang="en-US" sz="2000">
                <a:solidFill>
                  <a:srgbClr val="9900CC"/>
                </a:solidFill>
                <a:sym typeface="Euclid Math One" pitchFamily="18" charset="2"/>
              </a:rPr>
              <a:t> + </a:t>
            </a:r>
            <a:r>
              <a:rPr lang="en-US" altLang="en-US" sz="2000" b="1">
                <a:solidFill>
                  <a:srgbClr val="9900CC"/>
                </a:solidFill>
                <a:sym typeface="Euclid Math One" pitchFamily="18" charset="2"/>
              </a:rPr>
              <a:t>S</a:t>
            </a:r>
          </a:p>
          <a:p>
            <a:pPr marL="285739" indent="-285739">
              <a:buFontTx/>
              <a:buChar char="•"/>
            </a:pPr>
            <a:r>
              <a:rPr lang="en-US" altLang="en-US" sz="2000">
                <a:solidFill>
                  <a:srgbClr val="006600"/>
                </a:solidFill>
                <a:sym typeface="Euclid Math One" pitchFamily="18" charset="2"/>
              </a:rPr>
              <a:t>But as before, we could then combine the electron angular momentum with the proton’s spin to get the total internal</a:t>
            </a:r>
            <a:br>
              <a:rPr lang="en-US" altLang="en-US" sz="2000">
                <a:solidFill>
                  <a:srgbClr val="006600"/>
                </a:solidFill>
                <a:sym typeface="Euclid Math One" pitchFamily="18" charset="2"/>
              </a:rPr>
            </a:br>
            <a:r>
              <a:rPr lang="en-US" altLang="en-US" sz="2000">
                <a:solidFill>
                  <a:srgbClr val="006600"/>
                </a:solidFill>
                <a:sym typeface="Euclid Math One" pitchFamily="18" charset="2"/>
              </a:rPr>
              <a:t>angular momentum of the atom: </a:t>
            </a:r>
          </a:p>
          <a:p>
            <a:pPr marL="285739" indent="-285739">
              <a:buFontTx/>
              <a:buChar char="•"/>
            </a:pPr>
            <a:r>
              <a:rPr lang="en-US" altLang="en-US" sz="2000">
                <a:solidFill>
                  <a:srgbClr val="006600"/>
                </a:solidFill>
                <a:sym typeface="Euclid Math One" pitchFamily="18" charset="2"/>
              </a:rPr>
              <a:t>Eigenstates of</a:t>
            </a:r>
            <a:r>
              <a:rPr lang="en-US" altLang="en-US" sz="2000" i="1">
                <a:solidFill>
                  <a:srgbClr val="006600"/>
                </a:solidFill>
                <a:sym typeface="Euclid Math One" pitchFamily="18" charset="2"/>
              </a:rPr>
              <a:t> H</a:t>
            </a:r>
            <a:r>
              <a:rPr lang="en-US" altLang="en-US" sz="2000" baseline="-25000">
                <a:solidFill>
                  <a:srgbClr val="006600"/>
                </a:solidFill>
                <a:sym typeface="Euclid Math One" pitchFamily="18" charset="2"/>
              </a:rPr>
              <a:t>0</a:t>
            </a:r>
            <a:r>
              <a:rPr lang="en-US" altLang="en-US" sz="2000">
                <a:solidFill>
                  <a:srgbClr val="006600"/>
                </a:solidFill>
                <a:sym typeface="Euclid Math One" pitchFamily="18" charset="2"/>
              </a:rPr>
              <a:t> will now look like:</a:t>
            </a:r>
          </a:p>
          <a:p>
            <a:pPr marL="619100" lvl="1" indent="-238115">
              <a:buFontTx/>
              <a:buChar char="–"/>
            </a:pPr>
            <a:r>
              <a:rPr lang="en-US" altLang="en-US" sz="2000">
                <a:solidFill>
                  <a:srgbClr val="006600"/>
                </a:solidFill>
                <a:sym typeface="Euclid Math One" pitchFamily="18" charset="2"/>
              </a:rPr>
              <a:t>These are eigenstates of </a:t>
            </a:r>
          </a:p>
          <a:p>
            <a:pPr marL="285739" indent="-285739">
              <a:buFontTx/>
              <a:buChar char="•"/>
            </a:pPr>
            <a:r>
              <a:rPr lang="en-US" altLang="en-US" sz="2000">
                <a:solidFill>
                  <a:srgbClr val="0000FF"/>
                </a:solidFill>
                <a:sym typeface="Euclid Math One" pitchFamily="18" charset="2"/>
              </a:rPr>
              <a:t>Since we have </a:t>
            </a:r>
            <a:r>
              <a:rPr lang="en-US" altLang="en-US" sz="2000" i="1">
                <a:solidFill>
                  <a:srgbClr val="0000FF"/>
                </a:solidFill>
                <a:sym typeface="Euclid Math One" pitchFamily="18" charset="2"/>
              </a:rPr>
              <a:t>l</a:t>
            </a:r>
            <a:r>
              <a:rPr lang="en-US" altLang="en-US" sz="2000">
                <a:solidFill>
                  <a:srgbClr val="0000FF"/>
                </a:solidFill>
                <a:sym typeface="Euclid Math One" pitchFamily="18" charset="2"/>
              </a:rPr>
              <a:t> = 0, ignore </a:t>
            </a:r>
            <a:r>
              <a:rPr lang="en-US" altLang="en-US" sz="2000" b="1">
                <a:solidFill>
                  <a:srgbClr val="0000FF"/>
                </a:solidFill>
                <a:sym typeface="Euclid Math One" pitchFamily="18" charset="2"/>
              </a:rPr>
              <a:t>L</a:t>
            </a:r>
            <a:r>
              <a:rPr lang="en-US" altLang="en-US" sz="2000">
                <a:solidFill>
                  <a:srgbClr val="0000FF"/>
                </a:solidFill>
                <a:sym typeface="Euclid Math One" pitchFamily="18" charset="2"/>
              </a:rPr>
              <a:t> and so </a:t>
            </a:r>
            <a:r>
              <a:rPr lang="en-US" altLang="en-US" sz="2000" b="1">
                <a:solidFill>
                  <a:srgbClr val="0000FF"/>
                </a:solidFill>
                <a:sym typeface="Euclid Math One" pitchFamily="18" charset="2"/>
              </a:rPr>
              <a:t>F</a:t>
            </a:r>
            <a:r>
              <a:rPr lang="en-US" altLang="en-US" sz="2000">
                <a:solidFill>
                  <a:srgbClr val="0000FF"/>
                </a:solidFill>
                <a:sym typeface="Euclid Math One" pitchFamily="18" charset="2"/>
              </a:rPr>
              <a:t> = </a:t>
            </a:r>
            <a:r>
              <a:rPr lang="en-US" altLang="en-US" sz="2000" b="1">
                <a:solidFill>
                  <a:srgbClr val="0000FF"/>
                </a:solidFill>
                <a:sym typeface="Euclid Math One" pitchFamily="18" charset="2"/>
              </a:rPr>
              <a:t>S</a:t>
            </a:r>
            <a:r>
              <a:rPr lang="en-US" altLang="en-US" sz="2000">
                <a:solidFill>
                  <a:srgbClr val="0000FF"/>
                </a:solidFill>
                <a:sym typeface="Euclid Math One" pitchFamily="18" charset="2"/>
              </a:rPr>
              <a:t> + </a:t>
            </a:r>
            <a:r>
              <a:rPr lang="en-US" altLang="en-US" sz="2000" b="1">
                <a:solidFill>
                  <a:srgbClr val="0000FF"/>
                </a:solidFill>
                <a:sym typeface="Euclid Math One" pitchFamily="18" charset="2"/>
              </a:rPr>
              <a:t>I</a:t>
            </a:r>
            <a:endParaRPr lang="en-US" altLang="en-US" sz="2000">
              <a:solidFill>
                <a:srgbClr val="0000FF"/>
              </a:solidFill>
              <a:sym typeface="Euclid Math One" pitchFamily="18" charset="2"/>
            </a:endParaRPr>
          </a:p>
          <a:p>
            <a:pPr marL="285739" indent="-285739">
              <a:buFontTx/>
              <a:buChar char="•"/>
            </a:pPr>
            <a:r>
              <a:rPr lang="en-US" altLang="en-US" sz="2000">
                <a:solidFill>
                  <a:srgbClr val="0000FF"/>
                </a:solidFill>
                <a:sym typeface="Euclid Math One" pitchFamily="18" charset="2"/>
              </a:rPr>
              <a:t>Since electron has </a:t>
            </a:r>
            <a:r>
              <a:rPr lang="en-US" altLang="en-US" sz="2000" i="1">
                <a:solidFill>
                  <a:srgbClr val="0000FF"/>
                </a:solidFill>
                <a:sym typeface="Euclid Math One" pitchFamily="18" charset="2"/>
              </a:rPr>
              <a:t>s</a:t>
            </a:r>
            <a:r>
              <a:rPr lang="en-US" altLang="en-US" sz="2000">
                <a:solidFill>
                  <a:srgbClr val="0000FF"/>
                </a:solidFill>
                <a:sym typeface="Euclid Math One" pitchFamily="18" charset="2"/>
              </a:rPr>
              <a:t> = ½ and proton has </a:t>
            </a:r>
            <a:r>
              <a:rPr lang="en-US" altLang="en-US" sz="2000" i="1">
                <a:solidFill>
                  <a:srgbClr val="0000FF"/>
                </a:solidFill>
                <a:sym typeface="Euclid Math One" pitchFamily="18" charset="2"/>
              </a:rPr>
              <a:t>i</a:t>
            </a:r>
            <a:r>
              <a:rPr lang="en-US" altLang="en-US" sz="2000">
                <a:solidFill>
                  <a:srgbClr val="0000FF"/>
                </a:solidFill>
                <a:sym typeface="Euclid Math One" pitchFamily="18" charset="2"/>
              </a:rPr>
              <a:t> = ½, total spin is </a:t>
            </a:r>
            <a:r>
              <a:rPr lang="en-US" altLang="en-US" sz="2000" i="1">
                <a:solidFill>
                  <a:srgbClr val="0000FF"/>
                </a:solidFill>
                <a:sym typeface="Euclid Math One" pitchFamily="18" charset="2"/>
              </a:rPr>
              <a:t>f</a:t>
            </a:r>
            <a:r>
              <a:rPr lang="en-US" altLang="en-US" sz="2000">
                <a:solidFill>
                  <a:srgbClr val="0000FF"/>
                </a:solidFill>
                <a:sym typeface="Euclid Math One" pitchFamily="18" charset="2"/>
              </a:rPr>
              <a:t> = 0 or </a:t>
            </a:r>
            <a:r>
              <a:rPr lang="en-US" altLang="en-US" sz="2000" i="1">
                <a:solidFill>
                  <a:srgbClr val="0000FF"/>
                </a:solidFill>
                <a:sym typeface="Euclid Math One" pitchFamily="18" charset="2"/>
              </a:rPr>
              <a:t>f</a:t>
            </a:r>
            <a:r>
              <a:rPr lang="en-US" altLang="en-US" sz="2000">
                <a:solidFill>
                  <a:srgbClr val="0000FF"/>
                </a:solidFill>
                <a:sym typeface="Euclid Math One" pitchFamily="18" charset="2"/>
              </a:rPr>
              <a:t> = 1</a:t>
            </a:r>
          </a:p>
          <a:p>
            <a:pPr marL="285739" indent="-285739">
              <a:buFontTx/>
              <a:buChar char="•"/>
            </a:pPr>
            <a:r>
              <a:rPr lang="en-US" altLang="en-US" sz="2000">
                <a:solidFill>
                  <a:srgbClr val="0000FF"/>
                </a:solidFill>
                <a:sym typeface="Euclid Math One" pitchFamily="18" charset="2"/>
              </a:rPr>
              <a:t>Use addition of angular</a:t>
            </a:r>
            <a:br>
              <a:rPr lang="en-US" altLang="en-US" sz="2000">
                <a:solidFill>
                  <a:srgbClr val="0000FF"/>
                </a:solidFill>
                <a:sym typeface="Euclid Math One" pitchFamily="18" charset="2"/>
              </a:rPr>
            </a:br>
            <a:r>
              <a:rPr lang="en-US" altLang="en-US" sz="2000">
                <a:solidFill>
                  <a:srgbClr val="0000FF"/>
                </a:solidFill>
                <a:sym typeface="Euclid Math One" pitchFamily="18" charset="2"/>
              </a:rPr>
              <a:t>momentum trick to write</a:t>
            </a:r>
          </a:p>
          <a:p>
            <a:pPr marL="285739" indent="-285739">
              <a:buFontTx/>
              <a:buChar char="•"/>
            </a:pPr>
            <a:r>
              <a:rPr lang="en-US" altLang="en-US" sz="2000">
                <a:solidFill>
                  <a:srgbClr val="0000FF"/>
                </a:solidFill>
                <a:sym typeface="Euclid Math One" pitchFamily="18" charset="2"/>
              </a:rPr>
              <a:t>Therefore, </a:t>
            </a:r>
          </a:p>
        </p:txBody>
      </p:sp>
      <p:graphicFrame>
        <p:nvGraphicFramePr>
          <p:cNvPr id="27652" name="Object 30"/>
          <p:cNvGraphicFramePr>
            <a:graphicFrameLocks/>
          </p:cNvGraphicFramePr>
          <p:nvPr/>
        </p:nvGraphicFramePr>
        <p:xfrm>
          <a:off x="5894917" y="1219729"/>
          <a:ext cx="3026833" cy="804333"/>
        </p:xfrm>
        <a:graphic>
          <a:graphicData uri="http://schemas.openxmlformats.org/presentationml/2006/ole">
            <mc:AlternateContent xmlns:mc="http://schemas.openxmlformats.org/markup-compatibility/2006">
              <mc:Choice xmlns:v="urn:schemas-microsoft-com:vml" Requires="v">
                <p:oleObj spid="_x0000_s31926" name="Equation" r:id="rId3" imgW="1816100" imgH="482600" progId="">
                  <p:embed/>
                </p:oleObj>
              </mc:Choice>
              <mc:Fallback>
                <p:oleObj name="Equation" r:id="rId3" imgW="1816100" imgH="482600" progId="">
                  <p:embed/>
                  <p:pic>
                    <p:nvPicPr>
                      <p:cNvPr id="0" name="Picture 7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94917" y="1219729"/>
                        <a:ext cx="3026833" cy="804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oleObj>
              </mc:Fallback>
            </mc:AlternateContent>
          </a:graphicData>
        </a:graphic>
      </p:graphicFrame>
      <p:graphicFrame>
        <p:nvGraphicFramePr>
          <p:cNvPr id="27653" name="Object 30"/>
          <p:cNvGraphicFramePr>
            <a:graphicFrameLocks/>
          </p:cNvGraphicFramePr>
          <p:nvPr/>
        </p:nvGraphicFramePr>
        <p:xfrm>
          <a:off x="1164167" y="1389062"/>
          <a:ext cx="3407833" cy="465667"/>
        </p:xfrm>
        <a:graphic>
          <a:graphicData uri="http://schemas.openxmlformats.org/presentationml/2006/ole">
            <mc:AlternateContent xmlns:mc="http://schemas.openxmlformats.org/markup-compatibility/2006">
              <mc:Choice xmlns:v="urn:schemas-microsoft-com:vml" Requires="v">
                <p:oleObj spid="_x0000_s31927" name="Equation" r:id="rId5" imgW="2044700" imgH="279400" progId="">
                  <p:embed/>
                </p:oleObj>
              </mc:Choice>
              <mc:Fallback>
                <p:oleObj name="Equation" r:id="rId5" imgW="2044700" imgH="279400" progId="">
                  <p:embed/>
                  <p:pic>
                    <p:nvPicPr>
                      <p:cNvPr id="0" name="Picture 75"/>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64167" y="1389062"/>
                        <a:ext cx="3407833" cy="465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oleObj>
              </mc:Fallback>
            </mc:AlternateContent>
          </a:graphicData>
        </a:graphic>
      </p:graphicFrame>
      <p:graphicFrame>
        <p:nvGraphicFramePr>
          <p:cNvPr id="8" name="Object 30"/>
          <p:cNvGraphicFramePr>
            <a:graphicFrameLocks/>
          </p:cNvGraphicFramePr>
          <p:nvPr>
            <p:extLst>
              <p:ext uri="{D42A27DB-BD31-4B8C-83A1-F6EECF244321}">
                <p14:modId xmlns:p14="http://schemas.microsoft.com/office/powerpoint/2010/main" val="1538717395"/>
              </p:ext>
            </p:extLst>
          </p:nvPr>
        </p:nvGraphicFramePr>
        <p:xfrm>
          <a:off x="6023030" y="2672291"/>
          <a:ext cx="952500" cy="296333"/>
        </p:xfrm>
        <a:graphic>
          <a:graphicData uri="http://schemas.openxmlformats.org/presentationml/2006/ole">
            <mc:AlternateContent xmlns:mc="http://schemas.openxmlformats.org/markup-compatibility/2006">
              <mc:Choice xmlns:v="urn:schemas-microsoft-com:vml" Requires="v">
                <p:oleObj spid="_x0000_s31928" name="Equation" r:id="rId7" imgW="571004" imgH="177646" progId="">
                  <p:embed/>
                </p:oleObj>
              </mc:Choice>
              <mc:Fallback>
                <p:oleObj name="Equation" r:id="rId7" imgW="571004" imgH="177646" progId="">
                  <p:embed/>
                  <p:pic>
                    <p:nvPicPr>
                      <p:cNvPr id="0" name="Picture 76"/>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23030" y="2672291"/>
                        <a:ext cx="952500" cy="296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oleObj>
              </mc:Fallback>
            </mc:AlternateContent>
          </a:graphicData>
        </a:graphic>
      </p:graphicFrame>
      <p:graphicFrame>
        <p:nvGraphicFramePr>
          <p:cNvPr id="9" name="Object 30"/>
          <p:cNvGraphicFramePr>
            <a:graphicFrameLocks/>
          </p:cNvGraphicFramePr>
          <p:nvPr>
            <p:extLst>
              <p:ext uri="{D42A27DB-BD31-4B8C-83A1-F6EECF244321}">
                <p14:modId xmlns:p14="http://schemas.microsoft.com/office/powerpoint/2010/main" val="1314364396"/>
              </p:ext>
            </p:extLst>
          </p:nvPr>
        </p:nvGraphicFramePr>
        <p:xfrm>
          <a:off x="6917569" y="2657588"/>
          <a:ext cx="1143000" cy="296333"/>
        </p:xfrm>
        <a:graphic>
          <a:graphicData uri="http://schemas.openxmlformats.org/presentationml/2006/ole">
            <mc:AlternateContent xmlns:mc="http://schemas.openxmlformats.org/markup-compatibility/2006">
              <mc:Choice xmlns:v="urn:schemas-microsoft-com:vml" Requires="v">
                <p:oleObj spid="_x0000_s31929" name="Equation" r:id="rId9" imgW="685502" imgH="177723" progId="">
                  <p:embed/>
                </p:oleObj>
              </mc:Choice>
              <mc:Fallback>
                <p:oleObj name="Equation" r:id="rId9" imgW="685502" imgH="177723" progId="">
                  <p:embed/>
                  <p:pic>
                    <p:nvPicPr>
                      <p:cNvPr id="0" name="Picture 77"/>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17569" y="2657588"/>
                        <a:ext cx="1143000" cy="296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oleObj>
              </mc:Fallback>
            </mc:AlternateContent>
          </a:graphicData>
        </a:graphic>
      </p:graphicFrame>
      <p:graphicFrame>
        <p:nvGraphicFramePr>
          <p:cNvPr id="10" name="Object 30"/>
          <p:cNvGraphicFramePr>
            <a:graphicFrameLocks/>
          </p:cNvGraphicFramePr>
          <p:nvPr>
            <p:extLst>
              <p:ext uri="{D42A27DB-BD31-4B8C-83A1-F6EECF244321}">
                <p14:modId xmlns:p14="http://schemas.microsoft.com/office/powerpoint/2010/main" val="866339897"/>
              </p:ext>
            </p:extLst>
          </p:nvPr>
        </p:nvGraphicFramePr>
        <p:xfrm>
          <a:off x="4583697" y="3131230"/>
          <a:ext cx="1439333" cy="465667"/>
        </p:xfrm>
        <a:graphic>
          <a:graphicData uri="http://schemas.openxmlformats.org/presentationml/2006/ole">
            <mc:AlternateContent xmlns:mc="http://schemas.openxmlformats.org/markup-compatibility/2006">
              <mc:Choice xmlns:v="urn:schemas-microsoft-com:vml" Requires="v">
                <p:oleObj spid="_x0000_s31930" name="Equation" r:id="rId11" imgW="863225" imgH="279279" progId="">
                  <p:embed/>
                </p:oleObj>
              </mc:Choice>
              <mc:Fallback>
                <p:oleObj name="Equation" r:id="rId11" imgW="863225" imgH="279279" progId="">
                  <p:embed/>
                  <p:pic>
                    <p:nvPicPr>
                      <p:cNvPr id="0" name="Picture 78"/>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83697" y="3131230"/>
                        <a:ext cx="1439333" cy="465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oleObj>
              </mc:Fallback>
            </mc:AlternateContent>
          </a:graphicData>
        </a:graphic>
      </p:graphicFrame>
      <p:graphicFrame>
        <p:nvGraphicFramePr>
          <p:cNvPr id="11" name="Object 30"/>
          <p:cNvGraphicFramePr>
            <a:graphicFrameLocks/>
          </p:cNvGraphicFramePr>
          <p:nvPr/>
        </p:nvGraphicFramePr>
        <p:xfrm>
          <a:off x="5916083" y="3438261"/>
          <a:ext cx="2984500" cy="465667"/>
        </p:xfrm>
        <a:graphic>
          <a:graphicData uri="http://schemas.openxmlformats.org/presentationml/2006/ole">
            <mc:AlternateContent xmlns:mc="http://schemas.openxmlformats.org/markup-compatibility/2006">
              <mc:Choice xmlns:v="urn:schemas-microsoft-com:vml" Requires="v">
                <p:oleObj spid="_x0000_s31931" name="Equation" r:id="rId13" imgW="1790700" imgH="279400" progId="">
                  <p:embed/>
                </p:oleObj>
              </mc:Choice>
              <mc:Fallback>
                <p:oleObj name="Equation" r:id="rId13" imgW="1790700" imgH="279400" progId="">
                  <p:embed/>
                  <p:pic>
                    <p:nvPicPr>
                      <p:cNvPr id="0" name="Picture 79"/>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916083" y="3438261"/>
                        <a:ext cx="2984500" cy="465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oleObj>
              </mc:Fallback>
            </mc:AlternateContent>
          </a:graphicData>
        </a:graphic>
      </p:graphicFrame>
      <p:graphicFrame>
        <p:nvGraphicFramePr>
          <p:cNvPr id="12" name="Object 30"/>
          <p:cNvGraphicFramePr>
            <a:graphicFrameLocks/>
          </p:cNvGraphicFramePr>
          <p:nvPr/>
        </p:nvGraphicFramePr>
        <p:xfrm>
          <a:off x="3312583" y="4431771"/>
          <a:ext cx="2751667" cy="550333"/>
        </p:xfrm>
        <a:graphic>
          <a:graphicData uri="http://schemas.openxmlformats.org/presentationml/2006/ole">
            <mc:AlternateContent xmlns:mc="http://schemas.openxmlformats.org/markup-compatibility/2006">
              <mc:Choice xmlns:v="urn:schemas-microsoft-com:vml" Requires="v">
                <p:oleObj spid="_x0000_s31932" name="Equation" r:id="rId15" imgW="1651000" imgH="330200" progId="">
                  <p:embed/>
                </p:oleObj>
              </mc:Choice>
              <mc:Fallback>
                <p:oleObj name="Equation" r:id="rId15" imgW="1651000" imgH="330200" progId="">
                  <p:embed/>
                  <p:pic>
                    <p:nvPicPr>
                      <p:cNvPr id="0" name="Picture 80"/>
                      <p:cNvPicPr>
                        <a:picLocks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312583" y="4431771"/>
                        <a:ext cx="2751667" cy="550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oleObj>
              </mc:Fallback>
            </mc:AlternateContent>
          </a:graphicData>
        </a:graphic>
      </p:graphicFrame>
      <p:graphicFrame>
        <p:nvGraphicFramePr>
          <p:cNvPr id="13" name="Object 30"/>
          <p:cNvGraphicFramePr>
            <a:graphicFrameLocks/>
          </p:cNvGraphicFramePr>
          <p:nvPr/>
        </p:nvGraphicFramePr>
        <p:xfrm>
          <a:off x="6064250" y="4480719"/>
          <a:ext cx="1799167" cy="465667"/>
        </p:xfrm>
        <a:graphic>
          <a:graphicData uri="http://schemas.openxmlformats.org/presentationml/2006/ole">
            <mc:AlternateContent xmlns:mc="http://schemas.openxmlformats.org/markup-compatibility/2006">
              <mc:Choice xmlns:v="urn:schemas-microsoft-com:vml" Requires="v">
                <p:oleObj spid="_x0000_s31933" name="Equation" r:id="rId17" imgW="1079500" imgH="279400" progId="">
                  <p:embed/>
                </p:oleObj>
              </mc:Choice>
              <mc:Fallback>
                <p:oleObj name="Equation" r:id="rId17" imgW="1079500" imgH="279400" progId="">
                  <p:embed/>
                  <p:pic>
                    <p:nvPicPr>
                      <p:cNvPr id="0" name="Picture 81"/>
                      <p:cNvPicPr>
                        <a:picLocks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064250" y="4480719"/>
                        <a:ext cx="1799167" cy="465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oleObj>
              </mc:Fallback>
            </mc:AlternateContent>
          </a:graphicData>
        </a:graphic>
      </p:graphicFrame>
      <p:graphicFrame>
        <p:nvGraphicFramePr>
          <p:cNvPr id="16" name="Object 30"/>
          <p:cNvGraphicFramePr>
            <a:graphicFrameLocks/>
          </p:cNvGraphicFramePr>
          <p:nvPr/>
        </p:nvGraphicFramePr>
        <p:xfrm>
          <a:off x="127000" y="5392209"/>
          <a:ext cx="8572500" cy="804333"/>
        </p:xfrm>
        <a:graphic>
          <a:graphicData uri="http://schemas.openxmlformats.org/presentationml/2006/ole">
            <mc:AlternateContent xmlns:mc="http://schemas.openxmlformats.org/markup-compatibility/2006">
              <mc:Choice xmlns:v="urn:schemas-microsoft-com:vml" Requires="v">
                <p:oleObj spid="_x0000_s31934" name="Equation" r:id="rId19" imgW="5143500" imgH="482600" progId="">
                  <p:embed/>
                </p:oleObj>
              </mc:Choice>
              <mc:Fallback>
                <p:oleObj name="Equation" r:id="rId19" imgW="5143500" imgH="482600" progId="">
                  <p:embed/>
                  <p:pic>
                    <p:nvPicPr>
                      <p:cNvPr id="0" name="Picture 82"/>
                      <p:cNvPicPr>
                        <a:picLocks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27000" y="5392209"/>
                        <a:ext cx="8572500" cy="804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oleObj>
              </mc:Fallback>
            </mc:AlternateContent>
          </a:graphicData>
        </a:graphic>
      </p:graphicFrame>
      <p:sp>
        <p:nvSpPr>
          <p:cNvPr id="14" name="日付プレースホルダ 13"/>
          <p:cNvSpPr>
            <a:spLocks noGrp="1"/>
          </p:cNvSpPr>
          <p:nvPr>
            <p:ph type="dt" sz="half" idx="10"/>
          </p:nvPr>
        </p:nvSpPr>
        <p:spPr/>
        <p:txBody>
          <a:bodyPr/>
          <a:lstStyle/>
          <a:p>
            <a:pPr>
              <a:defRPr/>
            </a:pPr>
            <a:fld id="{F2ED4157-A102-4C75-BAB5-8D3C5B0B9235}" type="datetime1">
              <a:rPr lang="ja-JP" altLang="en-US" smtClean="0"/>
              <a:t>2017/9/17</a:t>
            </a:fld>
            <a:endParaRPr lang="ja-JP" altLang="en-US"/>
          </a:p>
        </p:txBody>
      </p:sp>
      <p:sp>
        <p:nvSpPr>
          <p:cNvPr id="17" name="フッター プレースホルダ 16"/>
          <p:cNvSpPr>
            <a:spLocks noGrp="1"/>
          </p:cNvSpPr>
          <p:nvPr>
            <p:ph type="ftr" sz="quarter" idx="11"/>
          </p:nvPr>
        </p:nvSpPr>
        <p:spPr/>
        <p:txBody>
          <a:bodyPr/>
          <a:lstStyle/>
          <a:p>
            <a:pPr>
              <a:defRPr/>
            </a:pPr>
            <a:r>
              <a:rPr lang="en-US" altLang="ja-JP"/>
              <a:t>Seoul U. Seminer</a:t>
            </a:r>
            <a:endParaRPr lang="ja-JP" altLang="en-US"/>
          </a:p>
        </p:txBody>
      </p:sp>
    </p:spTree>
    <p:extLst>
      <p:ext uri="{BB962C8B-B14F-4D97-AF65-F5344CB8AC3E}">
        <p14:creationId xmlns:p14="http://schemas.microsoft.com/office/powerpoint/2010/main" val="488174838"/>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 calcmode="lin" valueType="num">
                                      <p:cBhvr additive="base">
                                        <p:cTn id="7" dur="500" fill="hold"/>
                                        <p:tgtEl>
                                          <p:spTgt spid="1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9">
                                            <p:txEl>
                                              <p:pRg st="1" end="1"/>
                                            </p:txEl>
                                          </p:spTgt>
                                        </p:tgtEl>
                                        <p:attrNameLst>
                                          <p:attrName>style.visibility</p:attrName>
                                        </p:attrNameLst>
                                      </p:cBhvr>
                                      <p:to>
                                        <p:strVal val="visible"/>
                                      </p:to>
                                    </p:set>
                                    <p:anim calcmode="lin" valueType="num">
                                      <p:cBhvr additive="base">
                                        <p:cTn id="13" dur="500" fill="hold"/>
                                        <p:tgtEl>
                                          <p:spTgt spid="19">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9">
                                            <p:txEl>
                                              <p:pRg st="1" end="1"/>
                                            </p:txEl>
                                          </p:spTgt>
                                        </p:tgtEl>
                                        <p:attrNameLst>
                                          <p:attrName>ppt_y</p:attrName>
                                        </p:attrNameLst>
                                      </p:cBhvr>
                                      <p:tavLst>
                                        <p:tav tm="0">
                                          <p:val>
                                            <p:strVal val="#ppt_y"/>
                                          </p:val>
                                        </p:tav>
                                        <p:tav tm="100000">
                                          <p:val>
                                            <p:strVal val="#ppt_y"/>
                                          </p:val>
                                        </p:tav>
                                      </p:tavLst>
                                    </p:anim>
                                  </p:childTnLst>
                                </p:cTn>
                              </p:par>
                            </p:childTnLst>
                          </p:cTn>
                        </p:par>
                        <p:par>
                          <p:cTn id="15" fill="hold" nodeType="afterGroup">
                            <p:stCondLst>
                              <p:cond delay="500"/>
                            </p:stCondLst>
                            <p:childTnLst>
                              <p:par>
                                <p:cTn id="16" presetID="22" presetClass="entr" presetSubtype="8"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500"/>
                                        <p:tgtEl>
                                          <p:spTgt spid="8"/>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8"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19">
                                            <p:txEl>
                                              <p:pRg st="2" end="2"/>
                                            </p:txEl>
                                          </p:spTgt>
                                        </p:tgtEl>
                                        <p:attrNameLst>
                                          <p:attrName>style.visibility</p:attrName>
                                        </p:attrNameLst>
                                      </p:cBhvr>
                                      <p:to>
                                        <p:strVal val="visible"/>
                                      </p:to>
                                    </p:set>
                                    <p:anim calcmode="lin" valueType="num">
                                      <p:cBhvr additive="base">
                                        <p:cTn id="28" dur="500" fill="hold"/>
                                        <p:tgtEl>
                                          <p:spTgt spid="19">
                                            <p:txEl>
                                              <p:pRg st="2" end="2"/>
                                            </p:txEl>
                                          </p:spTgt>
                                        </p:tgtEl>
                                        <p:attrNameLst>
                                          <p:attrName>ppt_x</p:attrName>
                                        </p:attrNameLst>
                                      </p:cBhvr>
                                      <p:tavLst>
                                        <p:tav tm="0">
                                          <p:val>
                                            <p:strVal val="0-#ppt_w/2"/>
                                          </p:val>
                                        </p:tav>
                                        <p:tav tm="100000">
                                          <p:val>
                                            <p:strVal val="#ppt_x"/>
                                          </p:val>
                                        </p:tav>
                                      </p:tavLst>
                                    </p:anim>
                                    <p:anim calcmode="lin" valueType="num">
                                      <p:cBhvr additive="base">
                                        <p:cTn id="29" dur="500" fill="hold"/>
                                        <p:tgtEl>
                                          <p:spTgt spid="19">
                                            <p:txEl>
                                              <p:pRg st="2" end="2"/>
                                            </p:txEl>
                                          </p:spTgt>
                                        </p:tgtEl>
                                        <p:attrNameLst>
                                          <p:attrName>ppt_y</p:attrName>
                                        </p:attrNameLst>
                                      </p:cBhvr>
                                      <p:tavLst>
                                        <p:tav tm="0">
                                          <p:val>
                                            <p:strVal val="#ppt_y"/>
                                          </p:val>
                                        </p:tav>
                                        <p:tav tm="100000">
                                          <p:val>
                                            <p:strVal val="#ppt_y"/>
                                          </p:val>
                                        </p:tav>
                                      </p:tavLst>
                                    </p:anim>
                                  </p:childTnLst>
                                </p:cTn>
                              </p:par>
                            </p:childTnLst>
                          </p:cTn>
                        </p:par>
                        <p:par>
                          <p:cTn id="30" fill="hold" nodeType="afterGroup">
                            <p:stCondLst>
                              <p:cond delay="500"/>
                            </p:stCondLst>
                            <p:childTnLst>
                              <p:par>
                                <p:cTn id="31" presetID="22" presetClass="entr" presetSubtype="8" fill="hold" nodeType="after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left)">
                                      <p:cBhvr>
                                        <p:cTn id="33" dur="500"/>
                                        <p:tgtEl>
                                          <p:spTgt spid="10"/>
                                        </p:tgtEl>
                                      </p:cBhvr>
                                    </p:animEffect>
                                  </p:childTnLst>
                                </p:cTn>
                              </p:par>
                              <p:par>
                                <p:cTn id="34" presetID="2" presetClass="entr" presetSubtype="8" fill="hold" grpId="0" nodeType="withEffect">
                                  <p:stCondLst>
                                    <p:cond delay="0"/>
                                  </p:stCondLst>
                                  <p:childTnLst>
                                    <p:set>
                                      <p:cBhvr>
                                        <p:cTn id="35" dur="1" fill="hold">
                                          <p:stCondLst>
                                            <p:cond delay="0"/>
                                          </p:stCondLst>
                                        </p:cTn>
                                        <p:tgtEl>
                                          <p:spTgt spid="19">
                                            <p:txEl>
                                              <p:pRg st="3" end="3"/>
                                            </p:txEl>
                                          </p:spTgt>
                                        </p:tgtEl>
                                        <p:attrNameLst>
                                          <p:attrName>style.visibility</p:attrName>
                                        </p:attrNameLst>
                                      </p:cBhvr>
                                      <p:to>
                                        <p:strVal val="visible"/>
                                      </p:to>
                                    </p:set>
                                    <p:anim calcmode="lin" valueType="num">
                                      <p:cBhvr additive="base">
                                        <p:cTn id="36" dur="500" fill="hold"/>
                                        <p:tgtEl>
                                          <p:spTgt spid="19">
                                            <p:txEl>
                                              <p:pRg st="3" end="3"/>
                                            </p:txEl>
                                          </p:spTgt>
                                        </p:tgtEl>
                                        <p:attrNameLst>
                                          <p:attrName>ppt_x</p:attrName>
                                        </p:attrNameLst>
                                      </p:cBhvr>
                                      <p:tavLst>
                                        <p:tav tm="0">
                                          <p:val>
                                            <p:strVal val="0-#ppt_w/2"/>
                                          </p:val>
                                        </p:tav>
                                        <p:tav tm="100000">
                                          <p:val>
                                            <p:strVal val="#ppt_x"/>
                                          </p:val>
                                        </p:tav>
                                      </p:tavLst>
                                    </p:anim>
                                    <p:anim calcmode="lin" valueType="num">
                                      <p:cBhvr additive="base">
                                        <p:cTn id="37" dur="500" fill="hold"/>
                                        <p:tgtEl>
                                          <p:spTgt spid="19">
                                            <p:txEl>
                                              <p:pRg st="3" end="3"/>
                                            </p:txEl>
                                          </p:spTgt>
                                        </p:tgtEl>
                                        <p:attrNameLst>
                                          <p:attrName>ppt_y</p:attrName>
                                        </p:attrNameLst>
                                      </p:cBhvr>
                                      <p:tavLst>
                                        <p:tav tm="0">
                                          <p:val>
                                            <p:strVal val="#ppt_y"/>
                                          </p:val>
                                        </p:tav>
                                        <p:tav tm="100000">
                                          <p:val>
                                            <p:strVal val="#ppt_y"/>
                                          </p:val>
                                        </p:tav>
                                      </p:tavLst>
                                    </p:anim>
                                  </p:childTnLst>
                                </p:cTn>
                              </p:par>
                            </p:childTnLst>
                          </p:cTn>
                        </p:par>
                        <p:par>
                          <p:cTn id="38" fill="hold" nodeType="afterGroup">
                            <p:stCondLst>
                              <p:cond delay="1000"/>
                            </p:stCondLst>
                            <p:childTnLst>
                              <p:par>
                                <p:cTn id="39" presetID="22" presetClass="entr" presetSubtype="8" fill="hold" nodeType="after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wipe(left)">
                                      <p:cBhvr>
                                        <p:cTn id="41" dur="500"/>
                                        <p:tgtEl>
                                          <p:spTgt spid="11"/>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2" presetClass="entr" presetSubtype="8" fill="hold" grpId="0" nodeType="clickEffect">
                                  <p:stCondLst>
                                    <p:cond delay="0"/>
                                  </p:stCondLst>
                                  <p:childTnLst>
                                    <p:set>
                                      <p:cBhvr>
                                        <p:cTn id="45" dur="1" fill="hold">
                                          <p:stCondLst>
                                            <p:cond delay="0"/>
                                          </p:stCondLst>
                                        </p:cTn>
                                        <p:tgtEl>
                                          <p:spTgt spid="19">
                                            <p:txEl>
                                              <p:pRg st="4" end="4"/>
                                            </p:txEl>
                                          </p:spTgt>
                                        </p:tgtEl>
                                        <p:attrNameLst>
                                          <p:attrName>style.visibility</p:attrName>
                                        </p:attrNameLst>
                                      </p:cBhvr>
                                      <p:to>
                                        <p:strVal val="visible"/>
                                      </p:to>
                                    </p:set>
                                    <p:anim calcmode="lin" valueType="num">
                                      <p:cBhvr additive="base">
                                        <p:cTn id="46" dur="500" fill="hold"/>
                                        <p:tgtEl>
                                          <p:spTgt spid="19">
                                            <p:txEl>
                                              <p:pRg st="4" end="4"/>
                                            </p:txEl>
                                          </p:spTgt>
                                        </p:tgtEl>
                                        <p:attrNameLst>
                                          <p:attrName>ppt_x</p:attrName>
                                        </p:attrNameLst>
                                      </p:cBhvr>
                                      <p:tavLst>
                                        <p:tav tm="0">
                                          <p:val>
                                            <p:strVal val="0-#ppt_w/2"/>
                                          </p:val>
                                        </p:tav>
                                        <p:tav tm="100000">
                                          <p:val>
                                            <p:strVal val="#ppt_x"/>
                                          </p:val>
                                        </p:tav>
                                      </p:tavLst>
                                    </p:anim>
                                    <p:anim calcmode="lin" valueType="num">
                                      <p:cBhvr additive="base">
                                        <p:cTn id="47" dur="500" fill="hold"/>
                                        <p:tgtEl>
                                          <p:spTgt spid="19">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2" presetClass="entr" presetSubtype="8" fill="hold" grpId="0" nodeType="clickEffect">
                                  <p:stCondLst>
                                    <p:cond delay="0"/>
                                  </p:stCondLst>
                                  <p:childTnLst>
                                    <p:set>
                                      <p:cBhvr>
                                        <p:cTn id="51" dur="1" fill="hold">
                                          <p:stCondLst>
                                            <p:cond delay="0"/>
                                          </p:stCondLst>
                                        </p:cTn>
                                        <p:tgtEl>
                                          <p:spTgt spid="19">
                                            <p:txEl>
                                              <p:pRg st="5" end="5"/>
                                            </p:txEl>
                                          </p:spTgt>
                                        </p:tgtEl>
                                        <p:attrNameLst>
                                          <p:attrName>style.visibility</p:attrName>
                                        </p:attrNameLst>
                                      </p:cBhvr>
                                      <p:to>
                                        <p:strVal val="visible"/>
                                      </p:to>
                                    </p:set>
                                    <p:anim calcmode="lin" valueType="num">
                                      <p:cBhvr additive="base">
                                        <p:cTn id="52" dur="500" fill="hold"/>
                                        <p:tgtEl>
                                          <p:spTgt spid="19">
                                            <p:txEl>
                                              <p:pRg st="5" end="5"/>
                                            </p:txEl>
                                          </p:spTgt>
                                        </p:tgtEl>
                                        <p:attrNameLst>
                                          <p:attrName>ppt_x</p:attrName>
                                        </p:attrNameLst>
                                      </p:cBhvr>
                                      <p:tavLst>
                                        <p:tav tm="0">
                                          <p:val>
                                            <p:strVal val="0-#ppt_w/2"/>
                                          </p:val>
                                        </p:tav>
                                        <p:tav tm="100000">
                                          <p:val>
                                            <p:strVal val="#ppt_x"/>
                                          </p:val>
                                        </p:tav>
                                      </p:tavLst>
                                    </p:anim>
                                    <p:anim calcmode="lin" valueType="num">
                                      <p:cBhvr additive="base">
                                        <p:cTn id="53" dur="500" fill="hold"/>
                                        <p:tgtEl>
                                          <p:spTgt spid="19">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54" fill="hold" nodeType="clickPar">
                      <p:stCondLst>
                        <p:cond delay="indefinite"/>
                      </p:stCondLst>
                      <p:childTnLst>
                        <p:par>
                          <p:cTn id="55" fill="hold" nodeType="withGroup">
                            <p:stCondLst>
                              <p:cond delay="0"/>
                            </p:stCondLst>
                            <p:childTnLst>
                              <p:par>
                                <p:cTn id="56" presetID="2" presetClass="entr" presetSubtype="8" fill="hold" grpId="0" nodeType="clickEffect">
                                  <p:stCondLst>
                                    <p:cond delay="0"/>
                                  </p:stCondLst>
                                  <p:childTnLst>
                                    <p:set>
                                      <p:cBhvr>
                                        <p:cTn id="57" dur="1" fill="hold">
                                          <p:stCondLst>
                                            <p:cond delay="0"/>
                                          </p:stCondLst>
                                        </p:cTn>
                                        <p:tgtEl>
                                          <p:spTgt spid="19">
                                            <p:txEl>
                                              <p:pRg st="6" end="6"/>
                                            </p:txEl>
                                          </p:spTgt>
                                        </p:tgtEl>
                                        <p:attrNameLst>
                                          <p:attrName>style.visibility</p:attrName>
                                        </p:attrNameLst>
                                      </p:cBhvr>
                                      <p:to>
                                        <p:strVal val="visible"/>
                                      </p:to>
                                    </p:set>
                                    <p:anim calcmode="lin" valueType="num">
                                      <p:cBhvr additive="base">
                                        <p:cTn id="58" dur="500" fill="hold"/>
                                        <p:tgtEl>
                                          <p:spTgt spid="19">
                                            <p:txEl>
                                              <p:pRg st="6" end="6"/>
                                            </p:txEl>
                                          </p:spTgt>
                                        </p:tgtEl>
                                        <p:attrNameLst>
                                          <p:attrName>ppt_x</p:attrName>
                                        </p:attrNameLst>
                                      </p:cBhvr>
                                      <p:tavLst>
                                        <p:tav tm="0">
                                          <p:val>
                                            <p:strVal val="0-#ppt_w/2"/>
                                          </p:val>
                                        </p:tav>
                                        <p:tav tm="100000">
                                          <p:val>
                                            <p:strVal val="#ppt_x"/>
                                          </p:val>
                                        </p:tav>
                                      </p:tavLst>
                                    </p:anim>
                                    <p:anim calcmode="lin" valueType="num">
                                      <p:cBhvr additive="base">
                                        <p:cTn id="59" dur="500" fill="hold"/>
                                        <p:tgtEl>
                                          <p:spTgt spid="19">
                                            <p:txEl>
                                              <p:pRg st="6" end="6"/>
                                            </p:txEl>
                                          </p:spTgt>
                                        </p:tgtEl>
                                        <p:attrNameLst>
                                          <p:attrName>ppt_y</p:attrName>
                                        </p:attrNameLst>
                                      </p:cBhvr>
                                      <p:tavLst>
                                        <p:tav tm="0">
                                          <p:val>
                                            <p:strVal val="#ppt_y"/>
                                          </p:val>
                                        </p:tav>
                                        <p:tav tm="100000">
                                          <p:val>
                                            <p:strVal val="#ppt_y"/>
                                          </p:val>
                                        </p:tav>
                                      </p:tavLst>
                                    </p:anim>
                                  </p:childTnLst>
                                </p:cTn>
                              </p:par>
                            </p:childTnLst>
                          </p:cTn>
                        </p:par>
                        <p:par>
                          <p:cTn id="60" fill="hold" nodeType="afterGroup">
                            <p:stCondLst>
                              <p:cond delay="500"/>
                            </p:stCondLst>
                            <p:childTnLst>
                              <p:par>
                                <p:cTn id="61" presetID="22" presetClass="entr" presetSubtype="8" fill="hold" nodeType="afterEffect">
                                  <p:stCondLst>
                                    <p:cond delay="0"/>
                                  </p:stCondLst>
                                  <p:childTnLst>
                                    <p:set>
                                      <p:cBhvr>
                                        <p:cTn id="62" dur="1" fill="hold">
                                          <p:stCondLst>
                                            <p:cond delay="0"/>
                                          </p:stCondLst>
                                        </p:cTn>
                                        <p:tgtEl>
                                          <p:spTgt spid="12"/>
                                        </p:tgtEl>
                                        <p:attrNameLst>
                                          <p:attrName>style.visibility</p:attrName>
                                        </p:attrNameLst>
                                      </p:cBhvr>
                                      <p:to>
                                        <p:strVal val="visible"/>
                                      </p:to>
                                    </p:set>
                                    <p:animEffect transition="in" filter="wipe(left)">
                                      <p:cBhvr>
                                        <p:cTn id="63" dur="500"/>
                                        <p:tgtEl>
                                          <p:spTgt spid="12"/>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22" presetClass="entr" presetSubtype="8" fill="hold" nodeType="clickEffect">
                                  <p:stCondLst>
                                    <p:cond delay="0"/>
                                  </p:stCondLst>
                                  <p:childTnLst>
                                    <p:set>
                                      <p:cBhvr>
                                        <p:cTn id="67" dur="1" fill="hold">
                                          <p:stCondLst>
                                            <p:cond delay="0"/>
                                          </p:stCondLst>
                                        </p:cTn>
                                        <p:tgtEl>
                                          <p:spTgt spid="13"/>
                                        </p:tgtEl>
                                        <p:attrNameLst>
                                          <p:attrName>style.visibility</p:attrName>
                                        </p:attrNameLst>
                                      </p:cBhvr>
                                      <p:to>
                                        <p:strVal val="visible"/>
                                      </p:to>
                                    </p:set>
                                    <p:animEffect transition="in" filter="wipe(left)">
                                      <p:cBhvr>
                                        <p:cTn id="68" dur="500"/>
                                        <p:tgtEl>
                                          <p:spTgt spid="13"/>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8" fill="hold" grpId="0" nodeType="clickEffect">
                                  <p:stCondLst>
                                    <p:cond delay="0"/>
                                  </p:stCondLst>
                                  <p:childTnLst>
                                    <p:set>
                                      <p:cBhvr>
                                        <p:cTn id="72" dur="1" fill="hold">
                                          <p:stCondLst>
                                            <p:cond delay="0"/>
                                          </p:stCondLst>
                                        </p:cTn>
                                        <p:tgtEl>
                                          <p:spTgt spid="19">
                                            <p:txEl>
                                              <p:pRg st="7" end="7"/>
                                            </p:txEl>
                                          </p:spTgt>
                                        </p:tgtEl>
                                        <p:attrNameLst>
                                          <p:attrName>style.visibility</p:attrName>
                                        </p:attrNameLst>
                                      </p:cBhvr>
                                      <p:to>
                                        <p:strVal val="visible"/>
                                      </p:to>
                                    </p:set>
                                    <p:anim calcmode="lin" valueType="num">
                                      <p:cBhvr additive="base">
                                        <p:cTn id="73" dur="500" fill="hold"/>
                                        <p:tgtEl>
                                          <p:spTgt spid="19">
                                            <p:txEl>
                                              <p:pRg st="7" end="7"/>
                                            </p:txEl>
                                          </p:spTgt>
                                        </p:tgtEl>
                                        <p:attrNameLst>
                                          <p:attrName>ppt_x</p:attrName>
                                        </p:attrNameLst>
                                      </p:cBhvr>
                                      <p:tavLst>
                                        <p:tav tm="0">
                                          <p:val>
                                            <p:strVal val="0-#ppt_w/2"/>
                                          </p:val>
                                        </p:tav>
                                        <p:tav tm="100000">
                                          <p:val>
                                            <p:strVal val="#ppt_x"/>
                                          </p:val>
                                        </p:tav>
                                      </p:tavLst>
                                    </p:anim>
                                    <p:anim calcmode="lin" valueType="num">
                                      <p:cBhvr additive="base">
                                        <p:cTn id="74" dur="500" fill="hold"/>
                                        <p:tgtEl>
                                          <p:spTgt spid="19">
                                            <p:txEl>
                                              <p:pRg st="7" end="7"/>
                                            </p:txEl>
                                          </p:spTgt>
                                        </p:tgtEl>
                                        <p:attrNameLst>
                                          <p:attrName>ppt_y</p:attrName>
                                        </p:attrNameLst>
                                      </p:cBhvr>
                                      <p:tavLst>
                                        <p:tav tm="0">
                                          <p:val>
                                            <p:strVal val="#ppt_y"/>
                                          </p:val>
                                        </p:tav>
                                        <p:tav tm="100000">
                                          <p:val>
                                            <p:strVal val="#ppt_y"/>
                                          </p:val>
                                        </p:tav>
                                      </p:tavLst>
                                    </p:anim>
                                  </p:childTnLst>
                                </p:cTn>
                              </p:par>
                            </p:childTnLst>
                          </p:cTn>
                        </p:par>
                        <p:par>
                          <p:cTn id="75" fill="hold" nodeType="afterGroup">
                            <p:stCondLst>
                              <p:cond delay="500"/>
                            </p:stCondLst>
                            <p:childTnLst>
                              <p:par>
                                <p:cTn id="76" presetID="22" presetClass="entr" presetSubtype="8" fill="hold" nodeType="afterEffect">
                                  <p:stCondLst>
                                    <p:cond delay="0"/>
                                  </p:stCondLst>
                                  <p:childTnLst>
                                    <p:set>
                                      <p:cBhvr>
                                        <p:cTn id="77" dur="1" fill="hold">
                                          <p:stCondLst>
                                            <p:cond delay="0"/>
                                          </p:stCondLst>
                                        </p:cTn>
                                        <p:tgtEl>
                                          <p:spTgt spid="16"/>
                                        </p:tgtEl>
                                        <p:attrNameLst>
                                          <p:attrName>style.visibility</p:attrName>
                                        </p:attrNameLst>
                                      </p:cBhvr>
                                      <p:to>
                                        <p:strVal val="visible"/>
                                      </p:to>
                                    </p:set>
                                    <p:animEffect transition="in" filter="wipe(left)">
                                      <p:cBhvr>
                                        <p:cTn id="7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Box 3"/>
          <p:cNvSpPr txBox="1">
            <a:spLocks noChangeArrowheads="1"/>
          </p:cNvSpPr>
          <p:nvPr/>
        </p:nvSpPr>
        <p:spPr bwMode="auto">
          <a:xfrm>
            <a:off x="0" y="571500"/>
            <a:ext cx="9144000" cy="656655"/>
          </a:xfrm>
          <a:prstGeom prst="rect">
            <a:avLst/>
          </a:prstGeom>
          <a:solidFill>
            <a:schemeClr val="accent6"/>
          </a:solidFill>
          <a:ln>
            <a:noFill/>
          </a:ln>
        </p:spPr>
        <p:txBody>
          <a:bodyPr>
            <a:spAutoFit/>
          </a:bodyPr>
          <a:lstStyle/>
          <a:p>
            <a:pPr algn="ctr"/>
            <a:r>
              <a:rPr lang="en-US" altLang="en-US" sz="3667"/>
              <a:t>Hyperfine Splitting for Hydrogen s-waves</a:t>
            </a:r>
            <a:endParaRPr lang="en-US" altLang="en-US" sz="3667" i="1"/>
          </a:p>
        </p:txBody>
      </p:sp>
      <p:sp>
        <p:nvSpPr>
          <p:cNvPr id="19" name="Text Box 23"/>
          <p:cNvSpPr txBox="1">
            <a:spLocks noChangeArrowheads="1"/>
          </p:cNvSpPr>
          <p:nvPr/>
        </p:nvSpPr>
        <p:spPr bwMode="auto">
          <a:xfrm>
            <a:off x="127000" y="1959240"/>
            <a:ext cx="8699500" cy="2246769"/>
          </a:xfrm>
          <a:prstGeom prst="rect">
            <a:avLst/>
          </a:prstGeom>
          <a:noFill/>
          <a:ln w="9525">
            <a:noFill/>
            <a:miter lim="800000"/>
            <a:headEnd/>
            <a:tailEnd/>
          </a:ln>
          <a:effectLst/>
        </p:spPr>
        <p:txBody>
          <a:bodyPr>
            <a:spAutoFit/>
          </a:bodyPr>
          <a:lstStyle/>
          <a:p>
            <a:pPr marL="285739" indent="-285739">
              <a:buFontTx/>
              <a:buChar char="•"/>
            </a:pPr>
            <a:r>
              <a:rPr lang="en-US" altLang="en-US" sz="2000">
                <a:solidFill>
                  <a:srgbClr val="0000FF"/>
                </a:solidFill>
                <a:sym typeface="Euclid Math One" pitchFamily="18" charset="2"/>
              </a:rPr>
              <a:t>We need matrix elements</a:t>
            </a:r>
          </a:p>
          <a:p>
            <a:pPr marL="285739" indent="-285739">
              <a:buFontTx/>
              <a:buChar char="•"/>
            </a:pPr>
            <a:endParaRPr lang="en-US" altLang="en-US" sz="2000">
              <a:solidFill>
                <a:srgbClr val="0000FF"/>
              </a:solidFill>
              <a:sym typeface="Euclid Math One" pitchFamily="18" charset="2"/>
            </a:endParaRPr>
          </a:p>
          <a:p>
            <a:pPr marL="285739" indent="-285739">
              <a:buFontTx/>
              <a:buChar char="•"/>
            </a:pPr>
            <a:endParaRPr lang="en-US" altLang="en-US" sz="2000">
              <a:solidFill>
                <a:srgbClr val="0000FF"/>
              </a:solidFill>
              <a:sym typeface="Euclid Math One" pitchFamily="18" charset="2"/>
            </a:endParaRPr>
          </a:p>
          <a:p>
            <a:pPr marL="285739" indent="-285739">
              <a:buFontTx/>
              <a:buChar char="•"/>
            </a:pPr>
            <a:endParaRPr lang="en-US" altLang="en-US" sz="2000">
              <a:solidFill>
                <a:srgbClr val="0000FF"/>
              </a:solidFill>
              <a:sym typeface="Euclid Math One" pitchFamily="18" charset="2"/>
            </a:endParaRPr>
          </a:p>
          <a:p>
            <a:pPr marL="285739" indent="-285739">
              <a:buFontTx/>
              <a:buChar char="•"/>
            </a:pPr>
            <a:r>
              <a:rPr lang="en-US" altLang="en-US" sz="2000">
                <a:solidFill>
                  <a:srgbClr val="FF0000"/>
                </a:solidFill>
                <a:sym typeface="Euclid Math One" pitchFamily="18" charset="2"/>
              </a:rPr>
              <a:t>Energy is</a:t>
            </a:r>
            <a:br>
              <a:rPr lang="en-US" altLang="en-US" sz="2000">
                <a:solidFill>
                  <a:srgbClr val="FF0000"/>
                </a:solidFill>
                <a:sym typeface="Euclid Math One" pitchFamily="18" charset="2"/>
              </a:rPr>
            </a:br>
            <a:r>
              <a:rPr lang="en-US" altLang="en-US" sz="2000">
                <a:solidFill>
                  <a:srgbClr val="FF0000"/>
                </a:solidFill>
                <a:sym typeface="Euclid Math One" pitchFamily="18" charset="2"/>
              </a:rPr>
              <a:t>now diagonal</a:t>
            </a:r>
          </a:p>
          <a:p>
            <a:pPr marL="285739" indent="-285739">
              <a:buFontTx/>
              <a:buChar char="•"/>
            </a:pPr>
            <a:r>
              <a:rPr lang="en-US" altLang="en-US" sz="2000">
                <a:solidFill>
                  <a:srgbClr val="0000FF"/>
                </a:solidFill>
                <a:sym typeface="Euclid Math One" pitchFamily="18" charset="2"/>
              </a:rPr>
              <a:t>Most important effect is difference between </a:t>
            </a:r>
            <a:r>
              <a:rPr lang="en-US" altLang="en-US" sz="2000" i="1">
                <a:solidFill>
                  <a:srgbClr val="0000FF"/>
                </a:solidFill>
                <a:sym typeface="Euclid Math One" pitchFamily="18" charset="2"/>
              </a:rPr>
              <a:t>f</a:t>
            </a:r>
            <a:r>
              <a:rPr lang="en-US" altLang="en-US" sz="2000">
                <a:solidFill>
                  <a:srgbClr val="0000FF"/>
                </a:solidFill>
                <a:sym typeface="Euclid Math One" pitchFamily="18" charset="2"/>
              </a:rPr>
              <a:t> = 0 and </a:t>
            </a:r>
            <a:r>
              <a:rPr lang="en-US" altLang="en-US" sz="2000" i="1">
                <a:solidFill>
                  <a:srgbClr val="0000FF"/>
                </a:solidFill>
                <a:sym typeface="Euclid Math One" pitchFamily="18" charset="2"/>
              </a:rPr>
              <a:t>f</a:t>
            </a:r>
            <a:r>
              <a:rPr lang="en-US" altLang="en-US" sz="2000">
                <a:solidFill>
                  <a:srgbClr val="0000FF"/>
                </a:solidFill>
                <a:sym typeface="Euclid Math One" pitchFamily="18" charset="2"/>
              </a:rPr>
              <a:t> = 1 energy </a:t>
            </a:r>
          </a:p>
        </p:txBody>
      </p:sp>
      <p:graphicFrame>
        <p:nvGraphicFramePr>
          <p:cNvPr id="28676" name="Object 30"/>
          <p:cNvGraphicFramePr>
            <a:graphicFrameLocks/>
          </p:cNvGraphicFramePr>
          <p:nvPr/>
        </p:nvGraphicFramePr>
        <p:xfrm>
          <a:off x="254000" y="1213115"/>
          <a:ext cx="8572500" cy="804333"/>
        </p:xfrm>
        <a:graphic>
          <a:graphicData uri="http://schemas.openxmlformats.org/presentationml/2006/ole">
            <mc:AlternateContent xmlns:mc="http://schemas.openxmlformats.org/markup-compatibility/2006">
              <mc:Choice xmlns:v="urn:schemas-microsoft-com:vml" Requires="v">
                <p:oleObj spid="_x0000_s32910" name="Equation" r:id="rId3" imgW="5143500" imgH="482600" progId="">
                  <p:embed/>
                </p:oleObj>
              </mc:Choice>
              <mc:Fallback>
                <p:oleObj name="Equation" r:id="rId3" imgW="5143500" imgH="482600" progId="">
                  <p:embed/>
                  <p:pic>
                    <p:nvPicPr>
                      <p:cNvPr id="0" name="Picture 58"/>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000" y="1213115"/>
                        <a:ext cx="8572500" cy="804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oleObj>
              </mc:Fallback>
            </mc:AlternateContent>
          </a:graphicData>
        </a:graphic>
      </p:graphicFrame>
      <p:graphicFrame>
        <p:nvGraphicFramePr>
          <p:cNvPr id="14" name="Object 30"/>
          <p:cNvGraphicFramePr>
            <a:graphicFrameLocks/>
          </p:cNvGraphicFramePr>
          <p:nvPr>
            <p:extLst>
              <p:ext uri="{D42A27DB-BD31-4B8C-83A1-F6EECF244321}">
                <p14:modId xmlns:p14="http://schemas.microsoft.com/office/powerpoint/2010/main" val="3266329724"/>
              </p:ext>
            </p:extLst>
          </p:nvPr>
        </p:nvGraphicFramePr>
        <p:xfrm>
          <a:off x="3514990" y="1962321"/>
          <a:ext cx="3407833" cy="465667"/>
        </p:xfrm>
        <a:graphic>
          <a:graphicData uri="http://schemas.openxmlformats.org/presentationml/2006/ole">
            <mc:AlternateContent xmlns:mc="http://schemas.openxmlformats.org/markup-compatibility/2006">
              <mc:Choice xmlns:v="urn:schemas-microsoft-com:vml" Requires="v">
                <p:oleObj spid="_x0000_s32911" name="Equation" r:id="rId5" imgW="2044700" imgH="279400" progId="">
                  <p:embed/>
                </p:oleObj>
              </mc:Choice>
              <mc:Fallback>
                <p:oleObj name="Equation" r:id="rId5" imgW="2044700" imgH="279400" progId="">
                  <p:embed/>
                  <p:pic>
                    <p:nvPicPr>
                      <p:cNvPr id="0" name="Picture 59"/>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14990" y="1962321"/>
                        <a:ext cx="3407833" cy="465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oleObj>
              </mc:Fallback>
            </mc:AlternateContent>
          </a:graphicData>
        </a:graphic>
      </p:graphicFrame>
      <p:graphicFrame>
        <p:nvGraphicFramePr>
          <p:cNvPr id="17" name="Object 30"/>
          <p:cNvGraphicFramePr>
            <a:graphicFrameLocks/>
          </p:cNvGraphicFramePr>
          <p:nvPr/>
        </p:nvGraphicFramePr>
        <p:xfrm>
          <a:off x="2729178" y="2402417"/>
          <a:ext cx="6159500" cy="804333"/>
        </p:xfrm>
        <a:graphic>
          <a:graphicData uri="http://schemas.openxmlformats.org/presentationml/2006/ole">
            <mc:AlternateContent xmlns:mc="http://schemas.openxmlformats.org/markup-compatibility/2006">
              <mc:Choice xmlns:v="urn:schemas-microsoft-com:vml" Requires="v">
                <p:oleObj spid="_x0000_s32912" name="Equation" r:id="rId7" imgW="3695700" imgH="482600" progId="">
                  <p:embed/>
                </p:oleObj>
              </mc:Choice>
              <mc:Fallback>
                <p:oleObj name="Equation" r:id="rId7" imgW="3695700" imgH="482600" progId="">
                  <p:embed/>
                  <p:pic>
                    <p:nvPicPr>
                      <p:cNvPr id="0" name="Picture 60"/>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29178" y="2402417"/>
                        <a:ext cx="6159500" cy="804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oleObj>
              </mc:Fallback>
            </mc:AlternateContent>
          </a:graphicData>
        </a:graphic>
      </p:graphicFrame>
      <p:graphicFrame>
        <p:nvGraphicFramePr>
          <p:cNvPr id="20" name="Object 30"/>
          <p:cNvGraphicFramePr>
            <a:graphicFrameLocks/>
          </p:cNvGraphicFramePr>
          <p:nvPr/>
        </p:nvGraphicFramePr>
        <p:xfrm>
          <a:off x="2794000" y="3126053"/>
          <a:ext cx="5566833" cy="804333"/>
        </p:xfrm>
        <a:graphic>
          <a:graphicData uri="http://schemas.openxmlformats.org/presentationml/2006/ole">
            <mc:AlternateContent xmlns:mc="http://schemas.openxmlformats.org/markup-compatibility/2006">
              <mc:Choice xmlns:v="urn:schemas-microsoft-com:vml" Requires="v">
                <p:oleObj spid="_x0000_s32913" name="Equation" r:id="rId9" imgW="3340100" imgH="482600" progId="">
                  <p:embed/>
                </p:oleObj>
              </mc:Choice>
              <mc:Fallback>
                <p:oleObj name="Equation" r:id="rId9" imgW="3340100" imgH="482600" progId="">
                  <p:embed/>
                  <p:pic>
                    <p:nvPicPr>
                      <p:cNvPr id="0" name="Picture 61"/>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94000" y="3126053"/>
                        <a:ext cx="5566833" cy="804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oleObj>
              </mc:Fallback>
            </mc:AlternateContent>
          </a:graphicData>
        </a:graphic>
      </p:graphicFrame>
      <p:graphicFrame>
        <p:nvGraphicFramePr>
          <p:cNvPr id="22" name="Object 30"/>
          <p:cNvGraphicFramePr>
            <a:graphicFrameLocks/>
          </p:cNvGraphicFramePr>
          <p:nvPr/>
        </p:nvGraphicFramePr>
        <p:xfrm>
          <a:off x="763324" y="4149990"/>
          <a:ext cx="7217833" cy="804333"/>
        </p:xfrm>
        <a:graphic>
          <a:graphicData uri="http://schemas.openxmlformats.org/presentationml/2006/ole">
            <mc:AlternateContent xmlns:mc="http://schemas.openxmlformats.org/markup-compatibility/2006">
              <mc:Choice xmlns:v="urn:schemas-microsoft-com:vml" Requires="v">
                <p:oleObj spid="_x0000_s32914" name="Equation" r:id="rId11" imgW="4330700" imgH="482600" progId="">
                  <p:embed/>
                </p:oleObj>
              </mc:Choice>
              <mc:Fallback>
                <p:oleObj name="Equation" r:id="rId11" imgW="4330700" imgH="482600" progId="">
                  <p:embed/>
                  <p:pic>
                    <p:nvPicPr>
                      <p:cNvPr id="0" name="Picture 62"/>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63324" y="4149990"/>
                        <a:ext cx="7217833" cy="804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oleObj>
              </mc:Fallback>
            </mc:AlternateContent>
          </a:graphicData>
        </a:graphic>
      </p:graphicFrame>
      <p:graphicFrame>
        <p:nvGraphicFramePr>
          <p:cNvPr id="23" name="Object 30"/>
          <p:cNvGraphicFramePr>
            <a:graphicFrameLocks/>
          </p:cNvGraphicFramePr>
          <p:nvPr/>
        </p:nvGraphicFramePr>
        <p:xfrm>
          <a:off x="1968500" y="5093229"/>
          <a:ext cx="2243667" cy="804333"/>
        </p:xfrm>
        <a:graphic>
          <a:graphicData uri="http://schemas.openxmlformats.org/presentationml/2006/ole">
            <mc:AlternateContent xmlns:mc="http://schemas.openxmlformats.org/markup-compatibility/2006">
              <mc:Choice xmlns:v="urn:schemas-microsoft-com:vml" Requires="v">
                <p:oleObj spid="_x0000_s32915" name="Equation" r:id="rId13" imgW="1346200" imgH="482600" progId="">
                  <p:embed/>
                </p:oleObj>
              </mc:Choice>
              <mc:Fallback>
                <p:oleObj name="Equation" r:id="rId13" imgW="1346200" imgH="482600" progId="">
                  <p:embed/>
                  <p:pic>
                    <p:nvPicPr>
                      <p:cNvPr id="0" name="Picture 63"/>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968500" y="5093229"/>
                        <a:ext cx="2243667" cy="804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oleObj>
              </mc:Fallback>
            </mc:AlternateContent>
          </a:graphicData>
        </a:graphic>
      </p:graphicFrame>
      <p:graphicFrame>
        <p:nvGraphicFramePr>
          <p:cNvPr id="24" name="Object 30"/>
          <p:cNvGraphicFramePr>
            <a:graphicFrameLocks/>
          </p:cNvGraphicFramePr>
          <p:nvPr/>
        </p:nvGraphicFramePr>
        <p:xfrm>
          <a:off x="5218907" y="4976813"/>
          <a:ext cx="3153833" cy="804333"/>
        </p:xfrm>
        <a:graphic>
          <a:graphicData uri="http://schemas.openxmlformats.org/presentationml/2006/ole">
            <mc:AlternateContent xmlns:mc="http://schemas.openxmlformats.org/markup-compatibility/2006">
              <mc:Choice xmlns:v="urn:schemas-microsoft-com:vml" Requires="v">
                <p:oleObj spid="_x0000_s32916" name="Equation" r:id="rId15" imgW="1892300" imgH="482600" progId="">
                  <p:embed/>
                </p:oleObj>
              </mc:Choice>
              <mc:Fallback>
                <p:oleObj name="Equation" r:id="rId15" imgW="1892300" imgH="482600" progId="">
                  <p:embed/>
                  <p:pic>
                    <p:nvPicPr>
                      <p:cNvPr id="0" name="Picture 64"/>
                      <p:cNvPicPr>
                        <a:picLocks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218907" y="4976813"/>
                        <a:ext cx="3153833" cy="804333"/>
                      </a:xfrm>
                      <a:prstGeom prst="rect">
                        <a:avLst/>
                      </a:prstGeom>
                      <a:noFill/>
                      <a:ln w="25400">
                        <a:solidFill>
                          <a:srgbClr val="FF0000"/>
                        </a:solidFill>
                        <a:prstDash val="dash"/>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日付プレースホルダ 10"/>
          <p:cNvSpPr>
            <a:spLocks noGrp="1"/>
          </p:cNvSpPr>
          <p:nvPr>
            <p:ph type="dt" sz="half" idx="10"/>
          </p:nvPr>
        </p:nvSpPr>
        <p:spPr/>
        <p:txBody>
          <a:bodyPr/>
          <a:lstStyle/>
          <a:p>
            <a:pPr>
              <a:defRPr/>
            </a:pPr>
            <a:fld id="{44EE32A7-7C1F-48D5-B71B-694AB6636CEF}" type="datetime1">
              <a:rPr lang="ja-JP" altLang="en-US" smtClean="0"/>
              <a:t>2017/9/17</a:t>
            </a:fld>
            <a:endParaRPr lang="ja-JP" altLang="en-US"/>
          </a:p>
        </p:txBody>
      </p:sp>
      <p:sp>
        <p:nvSpPr>
          <p:cNvPr id="12" name="フッター プレースホルダ 11"/>
          <p:cNvSpPr>
            <a:spLocks noGrp="1"/>
          </p:cNvSpPr>
          <p:nvPr>
            <p:ph type="ftr" sz="quarter" idx="11"/>
          </p:nvPr>
        </p:nvSpPr>
        <p:spPr/>
        <p:txBody>
          <a:bodyPr/>
          <a:lstStyle/>
          <a:p>
            <a:pPr>
              <a:defRPr/>
            </a:pPr>
            <a:r>
              <a:rPr lang="en-US" altLang="ja-JP"/>
              <a:t>Seoul U. Seminer</a:t>
            </a:r>
            <a:endParaRPr lang="ja-JP" altLang="en-US"/>
          </a:p>
        </p:txBody>
      </p:sp>
    </p:spTree>
    <p:extLst>
      <p:ext uri="{BB962C8B-B14F-4D97-AF65-F5344CB8AC3E}">
        <p14:creationId xmlns:p14="http://schemas.microsoft.com/office/powerpoint/2010/main" val="300076413"/>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 calcmode="lin" valueType="num">
                                      <p:cBhvr additive="base">
                                        <p:cTn id="7" dur="500" fill="hold"/>
                                        <p:tgtEl>
                                          <p:spTgt spid="1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9">
                                            <p:txEl>
                                              <p:pRg st="0" end="0"/>
                                            </p:txEl>
                                          </p:spTgt>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2" presetClass="entr" presetSubtype="8" fill="hold"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500"/>
                                        <p:tgtEl>
                                          <p:spTgt spid="1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left)">
                                      <p:cBhvr>
                                        <p:cTn id="22" dur="500"/>
                                        <p:tgtEl>
                                          <p:spTgt spid="2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19">
                                            <p:txEl>
                                              <p:pRg st="4" end="4"/>
                                            </p:txEl>
                                          </p:spTgt>
                                        </p:tgtEl>
                                        <p:attrNameLst>
                                          <p:attrName>style.visibility</p:attrName>
                                        </p:attrNameLst>
                                      </p:cBhvr>
                                      <p:to>
                                        <p:strVal val="visible"/>
                                      </p:to>
                                    </p:set>
                                    <p:anim calcmode="lin" valueType="num">
                                      <p:cBhvr additive="base">
                                        <p:cTn id="27" dur="500" fill="hold"/>
                                        <p:tgtEl>
                                          <p:spTgt spid="19">
                                            <p:txEl>
                                              <p:pRg st="4" end="4"/>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19">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8" fill="hold" grpId="0" nodeType="clickEffect">
                                  <p:stCondLst>
                                    <p:cond delay="0"/>
                                  </p:stCondLst>
                                  <p:childTnLst>
                                    <p:set>
                                      <p:cBhvr>
                                        <p:cTn id="32" dur="1" fill="hold">
                                          <p:stCondLst>
                                            <p:cond delay="0"/>
                                          </p:stCondLst>
                                        </p:cTn>
                                        <p:tgtEl>
                                          <p:spTgt spid="19">
                                            <p:txEl>
                                              <p:pRg st="5" end="5"/>
                                            </p:txEl>
                                          </p:spTgt>
                                        </p:tgtEl>
                                        <p:attrNameLst>
                                          <p:attrName>style.visibility</p:attrName>
                                        </p:attrNameLst>
                                      </p:cBhvr>
                                      <p:to>
                                        <p:strVal val="visible"/>
                                      </p:to>
                                    </p:set>
                                    <p:anim calcmode="lin" valueType="num">
                                      <p:cBhvr additive="base">
                                        <p:cTn id="33" dur="500" fill="hold"/>
                                        <p:tgtEl>
                                          <p:spTgt spid="19">
                                            <p:txEl>
                                              <p:pRg st="5" end="5"/>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19">
                                            <p:txEl>
                                              <p:pRg st="5" end="5"/>
                                            </p:txEl>
                                          </p:spTgt>
                                        </p:tgtEl>
                                        <p:attrNameLst>
                                          <p:attrName>ppt_y</p:attrName>
                                        </p:attrNameLst>
                                      </p:cBhvr>
                                      <p:tavLst>
                                        <p:tav tm="0">
                                          <p:val>
                                            <p:strVal val="#ppt_y"/>
                                          </p:val>
                                        </p:tav>
                                        <p:tav tm="100000">
                                          <p:val>
                                            <p:strVal val="#ppt_y"/>
                                          </p:val>
                                        </p:tav>
                                      </p:tavLst>
                                    </p:anim>
                                  </p:childTnLst>
                                </p:cTn>
                              </p:par>
                            </p:childTnLst>
                          </p:cTn>
                        </p:par>
                        <p:par>
                          <p:cTn id="35" fill="hold" nodeType="afterGroup">
                            <p:stCondLst>
                              <p:cond delay="500"/>
                            </p:stCondLst>
                            <p:childTnLst>
                              <p:par>
                                <p:cTn id="36" presetID="22" presetClass="entr" presetSubtype="8" fill="hold" nodeType="after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wipe(left)">
                                      <p:cBhvr>
                                        <p:cTn id="38" dur="500"/>
                                        <p:tgtEl>
                                          <p:spTgt spid="22"/>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8" fill="hold" nodeType="click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wipe(left)">
                                      <p:cBhvr>
                                        <p:cTn id="43" dur="500"/>
                                        <p:tgtEl>
                                          <p:spTgt spid="23"/>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22" presetClass="entr" presetSubtype="8" fill="hold" nodeType="click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wipe(left)">
                                      <p:cBhvr>
                                        <p:cTn id="4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Box 3"/>
          <p:cNvSpPr txBox="1">
            <a:spLocks noChangeArrowheads="1"/>
          </p:cNvSpPr>
          <p:nvPr/>
        </p:nvSpPr>
        <p:spPr bwMode="auto">
          <a:xfrm>
            <a:off x="0" y="571500"/>
            <a:ext cx="9144000" cy="656655"/>
          </a:xfrm>
          <a:prstGeom prst="rect">
            <a:avLst/>
          </a:prstGeom>
          <a:solidFill>
            <a:schemeClr val="accent6"/>
          </a:solidFill>
          <a:ln>
            <a:noFill/>
          </a:ln>
        </p:spPr>
        <p:txBody>
          <a:bodyPr>
            <a:spAutoFit/>
          </a:bodyPr>
          <a:lstStyle/>
          <a:p>
            <a:pPr algn="ctr"/>
            <a:r>
              <a:rPr lang="en-US" altLang="en-US" sz="3667"/>
              <a:t>Comments on Hyperfine Splitting</a:t>
            </a:r>
            <a:endParaRPr lang="en-US" altLang="en-US" sz="3667" i="1"/>
          </a:p>
        </p:txBody>
      </p:sp>
      <p:sp>
        <p:nvSpPr>
          <p:cNvPr id="19" name="Text Box 23"/>
          <p:cNvSpPr txBox="1">
            <a:spLocks noChangeArrowheads="1"/>
          </p:cNvSpPr>
          <p:nvPr/>
        </p:nvSpPr>
        <p:spPr bwMode="auto">
          <a:xfrm>
            <a:off x="317500" y="1415521"/>
            <a:ext cx="8699500" cy="4708981"/>
          </a:xfrm>
          <a:prstGeom prst="rect">
            <a:avLst/>
          </a:prstGeom>
          <a:noFill/>
          <a:ln w="9525">
            <a:noFill/>
            <a:miter lim="800000"/>
            <a:headEnd/>
            <a:tailEnd/>
          </a:ln>
          <a:effectLst/>
        </p:spPr>
        <p:txBody>
          <a:bodyPr>
            <a:spAutoFit/>
          </a:bodyPr>
          <a:lstStyle/>
          <a:p>
            <a:pPr marL="285739" indent="-285739">
              <a:buFontTx/>
              <a:buChar char="•"/>
            </a:pPr>
            <a:r>
              <a:rPr lang="en-US" altLang="en-US" sz="2000">
                <a:solidFill>
                  <a:srgbClr val="0000FF"/>
                </a:solidFill>
                <a:sym typeface="Euclid Math One" pitchFamily="18" charset="2"/>
              </a:rPr>
              <a:t>Permittivity of free space is</a:t>
            </a:r>
            <a:br>
              <a:rPr lang="en-US" altLang="en-US" sz="2000">
                <a:solidFill>
                  <a:srgbClr val="0000FF"/>
                </a:solidFill>
                <a:sym typeface="Euclid Math One" pitchFamily="18" charset="2"/>
              </a:rPr>
            </a:br>
            <a:r>
              <a:rPr lang="en-US" altLang="en-US" sz="2000">
                <a:solidFill>
                  <a:srgbClr val="0000FF"/>
                </a:solidFill>
                <a:sym typeface="Euclid Math One" pitchFamily="18" charset="2"/>
              </a:rPr>
              <a:t>related to Coulomb’s constant by</a:t>
            </a:r>
          </a:p>
          <a:p>
            <a:pPr marL="285739" indent="-285739">
              <a:buFontTx/>
              <a:buChar char="•"/>
            </a:pPr>
            <a:r>
              <a:rPr lang="en-US" altLang="en-US" sz="2000">
                <a:solidFill>
                  <a:srgbClr val="0000FF"/>
                </a:solidFill>
                <a:sym typeface="Euclid Math One" pitchFamily="18" charset="2"/>
              </a:rPr>
              <a:t>Therefore</a:t>
            </a:r>
          </a:p>
          <a:p>
            <a:pPr marL="285739" indent="-285739">
              <a:buFontTx/>
              <a:buChar char="•"/>
            </a:pPr>
            <a:endParaRPr lang="en-US" altLang="en-US" sz="2000">
              <a:solidFill>
                <a:srgbClr val="0000FF"/>
              </a:solidFill>
              <a:sym typeface="Euclid Math One" pitchFamily="18" charset="2"/>
            </a:endParaRPr>
          </a:p>
          <a:p>
            <a:pPr marL="285739" indent="-285739">
              <a:buFontTx/>
              <a:buChar char="•"/>
            </a:pPr>
            <a:endParaRPr lang="en-US" altLang="en-US" sz="2000">
              <a:solidFill>
                <a:srgbClr val="0000FF"/>
              </a:solidFill>
              <a:sym typeface="Euclid Math One" pitchFamily="18" charset="2"/>
            </a:endParaRPr>
          </a:p>
          <a:p>
            <a:pPr marL="285739" indent="-285739">
              <a:buFontTx/>
              <a:buChar char="•"/>
            </a:pPr>
            <a:endParaRPr lang="en-US" altLang="en-US" sz="2000">
              <a:solidFill>
                <a:srgbClr val="0000FF"/>
              </a:solidFill>
              <a:sym typeface="Euclid Math One" pitchFamily="18" charset="2"/>
            </a:endParaRPr>
          </a:p>
          <a:p>
            <a:pPr marL="285739" indent="-285739">
              <a:buFontTx/>
              <a:buChar char="•"/>
            </a:pPr>
            <a:r>
              <a:rPr lang="en-US" altLang="en-US" sz="2000">
                <a:solidFill>
                  <a:srgbClr val="006600"/>
                </a:solidFill>
                <a:sym typeface="Euclid Math One" pitchFamily="18" charset="2"/>
              </a:rPr>
              <a:t>By comparison, spin-orbit coupling is of order </a:t>
            </a:r>
            <a:r>
              <a:rPr lang="en-US" altLang="en-US" sz="2000" i="1">
                <a:solidFill>
                  <a:srgbClr val="006600"/>
                </a:solidFill>
                <a:sym typeface="Symbol" pitchFamily="18" charset="2"/>
              </a:rPr>
              <a:t></a:t>
            </a:r>
            <a:r>
              <a:rPr lang="en-US" altLang="en-US" sz="2000" baseline="30000">
                <a:solidFill>
                  <a:srgbClr val="006600"/>
                </a:solidFill>
                <a:sym typeface="Symbol" pitchFamily="18" charset="2"/>
              </a:rPr>
              <a:t>2</a:t>
            </a:r>
            <a:r>
              <a:rPr lang="en-US" altLang="en-US" sz="2000" i="1">
                <a:solidFill>
                  <a:srgbClr val="006600"/>
                </a:solidFill>
                <a:sym typeface="Symbol" pitchFamily="18" charset="2"/>
              </a:rPr>
              <a:t>E</a:t>
            </a:r>
            <a:r>
              <a:rPr lang="en-US" altLang="en-US" sz="2000" baseline="-25000">
                <a:solidFill>
                  <a:srgbClr val="006600"/>
                </a:solidFill>
                <a:sym typeface="Symbol" pitchFamily="18" charset="2"/>
              </a:rPr>
              <a:t>1s</a:t>
            </a:r>
            <a:endParaRPr lang="en-US" altLang="en-US" sz="2000">
              <a:solidFill>
                <a:srgbClr val="006600"/>
              </a:solidFill>
              <a:sym typeface="Symbol" pitchFamily="18" charset="2"/>
            </a:endParaRPr>
          </a:p>
          <a:p>
            <a:pPr marL="619100" lvl="1" indent="-238115">
              <a:buFontTx/>
              <a:buChar char="–"/>
            </a:pPr>
            <a:r>
              <a:rPr lang="en-US" altLang="en-US" sz="2000">
                <a:solidFill>
                  <a:srgbClr val="006600"/>
                </a:solidFill>
                <a:sym typeface="Symbol" pitchFamily="18" charset="2"/>
              </a:rPr>
              <a:t>So hyperfine is suppressed by </a:t>
            </a:r>
            <a:r>
              <a:rPr lang="en-US" altLang="en-US" sz="2000" i="1">
                <a:solidFill>
                  <a:srgbClr val="006600"/>
                </a:solidFill>
                <a:sym typeface="Symbol" pitchFamily="18" charset="2"/>
              </a:rPr>
              <a:t>m</a:t>
            </a:r>
            <a:r>
              <a:rPr lang="en-US" altLang="en-US" sz="2000">
                <a:solidFill>
                  <a:srgbClr val="006600"/>
                </a:solidFill>
                <a:sym typeface="Symbol" pitchFamily="18" charset="2"/>
              </a:rPr>
              <a:t>/</a:t>
            </a:r>
            <a:r>
              <a:rPr lang="en-US" altLang="en-US" sz="2000" i="1">
                <a:solidFill>
                  <a:srgbClr val="006600"/>
                </a:solidFill>
                <a:sym typeface="Symbol" pitchFamily="18" charset="2"/>
              </a:rPr>
              <a:t>m</a:t>
            </a:r>
            <a:r>
              <a:rPr lang="en-US" altLang="en-US" sz="2000" i="1" baseline="-25000">
                <a:solidFill>
                  <a:srgbClr val="006600"/>
                </a:solidFill>
                <a:sym typeface="Symbol" pitchFamily="18" charset="2"/>
              </a:rPr>
              <a:t>p</a:t>
            </a:r>
          </a:p>
          <a:p>
            <a:pPr marL="285739" indent="-285739">
              <a:buFontTx/>
              <a:buChar char="•"/>
            </a:pPr>
            <a:r>
              <a:rPr lang="en-US" altLang="en-US" sz="2000">
                <a:solidFill>
                  <a:srgbClr val="006600"/>
                </a:solidFill>
                <a:sym typeface="Symbol" pitchFamily="18" charset="2"/>
              </a:rPr>
              <a:t>But this is the </a:t>
            </a:r>
            <a:r>
              <a:rPr lang="en-US" altLang="en-US" sz="2000" i="1">
                <a:solidFill>
                  <a:srgbClr val="006600"/>
                </a:solidFill>
                <a:sym typeface="Symbol" pitchFamily="18" charset="2"/>
              </a:rPr>
              <a:t>only</a:t>
            </a:r>
            <a:r>
              <a:rPr lang="en-US" altLang="en-US" sz="2000">
                <a:solidFill>
                  <a:srgbClr val="006600"/>
                </a:solidFill>
                <a:sym typeface="Symbol" pitchFamily="18" charset="2"/>
              </a:rPr>
              <a:t> contribution that distinguishes these spin states</a:t>
            </a:r>
          </a:p>
          <a:p>
            <a:pPr marL="285739" indent="-285739">
              <a:buFontTx/>
              <a:buChar char="•"/>
            </a:pPr>
            <a:endParaRPr lang="en-US" altLang="en-US" sz="2000">
              <a:solidFill>
                <a:srgbClr val="0000FF"/>
              </a:solidFill>
              <a:sym typeface="Symbol" pitchFamily="18" charset="2"/>
            </a:endParaRPr>
          </a:p>
          <a:p>
            <a:pPr marL="285739" indent="-285739">
              <a:buFontTx/>
              <a:buChar char="•"/>
            </a:pPr>
            <a:r>
              <a:rPr lang="en-US" altLang="en-US" sz="2000">
                <a:solidFill>
                  <a:srgbClr val="9900CC"/>
                </a:solidFill>
                <a:sym typeface="Symbol" pitchFamily="18" charset="2"/>
              </a:rPr>
              <a:t>Transition from </a:t>
            </a:r>
            <a:r>
              <a:rPr lang="en-US" altLang="en-US" sz="2000" i="1">
                <a:solidFill>
                  <a:srgbClr val="9900CC"/>
                </a:solidFill>
                <a:sym typeface="Symbol" pitchFamily="18" charset="2"/>
              </a:rPr>
              <a:t>f</a:t>
            </a:r>
            <a:r>
              <a:rPr lang="en-US" altLang="en-US" sz="2000">
                <a:solidFill>
                  <a:srgbClr val="9900CC"/>
                </a:solidFill>
                <a:sym typeface="Symbol" pitchFamily="18" charset="2"/>
              </a:rPr>
              <a:t> = 1 to </a:t>
            </a:r>
            <a:r>
              <a:rPr lang="en-US" altLang="en-US" sz="2000" i="1">
                <a:solidFill>
                  <a:srgbClr val="9900CC"/>
                </a:solidFill>
                <a:sym typeface="Symbol" pitchFamily="18" charset="2"/>
              </a:rPr>
              <a:t>f</a:t>
            </a:r>
            <a:r>
              <a:rPr lang="en-US" altLang="en-US" sz="2000">
                <a:solidFill>
                  <a:srgbClr val="9900CC"/>
                </a:solidFill>
                <a:sym typeface="Symbol" pitchFamily="18" charset="2"/>
              </a:rPr>
              <a:t> = 0 generates electromagnetic radiation with a wavelength of 21 cm.</a:t>
            </a:r>
          </a:p>
          <a:p>
            <a:pPr marL="285739" indent="-285739">
              <a:buFontTx/>
              <a:buChar char="•"/>
            </a:pPr>
            <a:r>
              <a:rPr lang="en-US" altLang="en-US" sz="2000">
                <a:solidFill>
                  <a:srgbClr val="9900CC"/>
                </a:solidFill>
                <a:sym typeface="Symbol" pitchFamily="18" charset="2"/>
              </a:rPr>
              <a:t>The 21 cm line is used to track atomic hydrogen throughout the galaxy</a:t>
            </a:r>
          </a:p>
          <a:p>
            <a:pPr marL="285739" indent="-285739">
              <a:buFontTx/>
              <a:buChar char="•"/>
            </a:pPr>
            <a:endParaRPr lang="en-US" altLang="en-US" sz="2000">
              <a:solidFill>
                <a:srgbClr val="0000FF"/>
              </a:solidFill>
              <a:sym typeface="Symbol" pitchFamily="18" charset="2"/>
            </a:endParaRPr>
          </a:p>
          <a:p>
            <a:pPr marL="285739" indent="-285739">
              <a:buFontTx/>
              <a:buChar char="•"/>
            </a:pPr>
            <a:r>
              <a:rPr lang="en-US" altLang="en-US" sz="2000">
                <a:solidFill>
                  <a:srgbClr val="FF0000"/>
                </a:solidFill>
                <a:sym typeface="Symbol" pitchFamily="18" charset="2"/>
              </a:rPr>
              <a:t>The comparable transition in Cesium is used for atomic clocks</a:t>
            </a:r>
          </a:p>
        </p:txBody>
      </p:sp>
      <p:graphicFrame>
        <p:nvGraphicFramePr>
          <p:cNvPr id="22" name="Object 30"/>
          <p:cNvGraphicFramePr>
            <a:graphicFrameLocks/>
          </p:cNvGraphicFramePr>
          <p:nvPr/>
        </p:nvGraphicFramePr>
        <p:xfrm>
          <a:off x="4212167" y="1415521"/>
          <a:ext cx="1121833" cy="656167"/>
        </p:xfrm>
        <a:graphic>
          <a:graphicData uri="http://schemas.openxmlformats.org/presentationml/2006/ole">
            <mc:AlternateContent xmlns:mc="http://schemas.openxmlformats.org/markup-compatibility/2006">
              <mc:Choice xmlns:v="urn:schemas-microsoft-com:vml" Requires="v">
                <p:oleObj spid="_x0000_s33927" name="Equation" r:id="rId3" imgW="672808" imgH="393529" progId="">
                  <p:embed/>
                </p:oleObj>
              </mc:Choice>
              <mc:Fallback>
                <p:oleObj name="Equation" r:id="rId3" imgW="672808" imgH="393529" progId="">
                  <p:embed/>
                  <p:pic>
                    <p:nvPicPr>
                      <p:cNvPr id="0" name="Picture 51"/>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12167" y="1415521"/>
                        <a:ext cx="1121833" cy="656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oleObj>
              </mc:Fallback>
            </mc:AlternateContent>
          </a:graphicData>
        </a:graphic>
      </p:graphicFrame>
      <p:graphicFrame>
        <p:nvGraphicFramePr>
          <p:cNvPr id="29701" name="Object 30"/>
          <p:cNvGraphicFramePr>
            <a:graphicFrameLocks/>
          </p:cNvGraphicFramePr>
          <p:nvPr/>
        </p:nvGraphicFramePr>
        <p:xfrm>
          <a:off x="5461000" y="1397000"/>
          <a:ext cx="3153833" cy="804333"/>
        </p:xfrm>
        <a:graphic>
          <a:graphicData uri="http://schemas.openxmlformats.org/presentationml/2006/ole">
            <mc:AlternateContent xmlns:mc="http://schemas.openxmlformats.org/markup-compatibility/2006">
              <mc:Choice xmlns:v="urn:schemas-microsoft-com:vml" Requires="v">
                <p:oleObj spid="_x0000_s33928" name="Equation" r:id="rId5" imgW="1892300" imgH="482600" progId="">
                  <p:embed/>
                </p:oleObj>
              </mc:Choice>
              <mc:Fallback>
                <p:oleObj name="Equation" r:id="rId5" imgW="1892300" imgH="482600" progId="">
                  <p:embed/>
                  <p:pic>
                    <p:nvPicPr>
                      <p:cNvPr id="0" name="Picture 52"/>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61000" y="1397000"/>
                        <a:ext cx="3153833" cy="804333"/>
                      </a:xfrm>
                      <a:prstGeom prst="rect">
                        <a:avLst/>
                      </a:prstGeom>
                      <a:noFill/>
                      <a:ln w="25400">
                        <a:solidFill>
                          <a:srgbClr val="FF0000"/>
                        </a:solidFill>
                        <a:prstDash val="dash"/>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9702" name="Object 30"/>
          <p:cNvGraphicFramePr>
            <a:graphicFrameLocks/>
          </p:cNvGraphicFramePr>
          <p:nvPr/>
        </p:nvGraphicFramePr>
        <p:xfrm>
          <a:off x="17198" y="2469886"/>
          <a:ext cx="2413000" cy="804333"/>
        </p:xfrm>
        <a:graphic>
          <a:graphicData uri="http://schemas.openxmlformats.org/presentationml/2006/ole">
            <mc:AlternateContent xmlns:mc="http://schemas.openxmlformats.org/markup-compatibility/2006">
              <mc:Choice xmlns:v="urn:schemas-microsoft-com:vml" Requires="v">
                <p:oleObj spid="_x0000_s33929" name="Equation" r:id="rId7" imgW="1447172" imgH="482391" progId="">
                  <p:embed/>
                </p:oleObj>
              </mc:Choice>
              <mc:Fallback>
                <p:oleObj name="Equation" r:id="rId7" imgW="1447172" imgH="482391" progId="">
                  <p:embed/>
                  <p:pic>
                    <p:nvPicPr>
                      <p:cNvPr id="0" name="Picture 53"/>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198" y="2469886"/>
                        <a:ext cx="2413000" cy="804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prstDash val="dash"/>
                            <a:miter lim="800000"/>
                            <a:headEnd/>
                            <a:tailEnd/>
                          </a14:hiddenLine>
                        </a:ext>
                      </a:extLst>
                    </p:spPr>
                  </p:pic>
                </p:oleObj>
              </mc:Fallback>
            </mc:AlternateContent>
          </a:graphicData>
        </a:graphic>
      </p:graphicFrame>
      <p:graphicFrame>
        <p:nvGraphicFramePr>
          <p:cNvPr id="29703" name="Object 30"/>
          <p:cNvGraphicFramePr>
            <a:graphicFrameLocks/>
          </p:cNvGraphicFramePr>
          <p:nvPr/>
        </p:nvGraphicFramePr>
        <p:xfrm>
          <a:off x="2438136" y="2467240"/>
          <a:ext cx="1354667" cy="804333"/>
        </p:xfrm>
        <a:graphic>
          <a:graphicData uri="http://schemas.openxmlformats.org/presentationml/2006/ole">
            <mc:AlternateContent xmlns:mc="http://schemas.openxmlformats.org/markup-compatibility/2006">
              <mc:Choice xmlns:v="urn:schemas-microsoft-com:vml" Requires="v">
                <p:oleObj spid="_x0000_s33930" name="Equation" r:id="rId9" imgW="812447" imgH="482391" progId="">
                  <p:embed/>
                </p:oleObj>
              </mc:Choice>
              <mc:Fallback>
                <p:oleObj name="Equation" r:id="rId9" imgW="812447" imgH="482391" progId="">
                  <p:embed/>
                  <p:pic>
                    <p:nvPicPr>
                      <p:cNvPr id="0" name="Picture 54"/>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38136" y="2467240"/>
                        <a:ext cx="1354667" cy="804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prstDash val="dash"/>
                            <a:miter lim="800000"/>
                            <a:headEnd/>
                            <a:tailEnd/>
                          </a14:hiddenLine>
                        </a:ext>
                      </a:extLst>
                    </p:spPr>
                  </p:pic>
                </p:oleObj>
              </mc:Fallback>
            </mc:AlternateContent>
          </a:graphicData>
        </a:graphic>
      </p:graphicFrame>
      <p:graphicFrame>
        <p:nvGraphicFramePr>
          <p:cNvPr id="29704" name="Object 30"/>
          <p:cNvGraphicFramePr>
            <a:graphicFrameLocks/>
          </p:cNvGraphicFramePr>
          <p:nvPr/>
        </p:nvGraphicFramePr>
        <p:xfrm>
          <a:off x="3808678" y="2446073"/>
          <a:ext cx="2328333" cy="846667"/>
        </p:xfrm>
        <a:graphic>
          <a:graphicData uri="http://schemas.openxmlformats.org/presentationml/2006/ole">
            <mc:AlternateContent xmlns:mc="http://schemas.openxmlformats.org/markup-compatibility/2006">
              <mc:Choice xmlns:v="urn:schemas-microsoft-com:vml" Requires="v">
                <p:oleObj spid="_x0000_s33931" name="Equation" r:id="rId11" imgW="1397000" imgH="508000" progId="">
                  <p:embed/>
                </p:oleObj>
              </mc:Choice>
              <mc:Fallback>
                <p:oleObj name="Equation" r:id="rId11" imgW="1397000" imgH="508000" progId="">
                  <p:embed/>
                  <p:pic>
                    <p:nvPicPr>
                      <p:cNvPr id="0" name="Picture 55"/>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808678" y="2446073"/>
                        <a:ext cx="2328333" cy="846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prstDash val="dash"/>
                            <a:miter lim="800000"/>
                            <a:headEnd/>
                            <a:tailEnd/>
                          </a14:hiddenLine>
                        </a:ext>
                      </a:extLst>
                    </p:spPr>
                  </p:pic>
                </p:oleObj>
              </mc:Fallback>
            </mc:AlternateContent>
          </a:graphicData>
        </a:graphic>
      </p:graphicFrame>
      <p:graphicFrame>
        <p:nvGraphicFramePr>
          <p:cNvPr id="29705" name="Object 30"/>
          <p:cNvGraphicFramePr>
            <a:graphicFrameLocks/>
          </p:cNvGraphicFramePr>
          <p:nvPr/>
        </p:nvGraphicFramePr>
        <p:xfrm>
          <a:off x="6152886" y="2502959"/>
          <a:ext cx="1460500" cy="804333"/>
        </p:xfrm>
        <a:graphic>
          <a:graphicData uri="http://schemas.openxmlformats.org/presentationml/2006/ole">
            <mc:AlternateContent xmlns:mc="http://schemas.openxmlformats.org/markup-compatibility/2006">
              <mc:Choice xmlns:v="urn:schemas-microsoft-com:vml" Requires="v">
                <p:oleObj spid="_x0000_s33932" name="Equation" r:id="rId13" imgW="876300" imgH="482600" progId="">
                  <p:embed/>
                </p:oleObj>
              </mc:Choice>
              <mc:Fallback>
                <p:oleObj name="Equation" r:id="rId13" imgW="876300" imgH="482600" progId="">
                  <p:embed/>
                  <p:pic>
                    <p:nvPicPr>
                      <p:cNvPr id="0" name="Picture 56"/>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152886" y="2502959"/>
                        <a:ext cx="1460500" cy="804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prstDash val="dash"/>
                            <a:miter lim="800000"/>
                            <a:headEnd/>
                            <a:tailEnd/>
                          </a14:hiddenLine>
                        </a:ext>
                      </a:extLst>
                    </p:spPr>
                  </p:pic>
                </p:oleObj>
              </mc:Fallback>
            </mc:AlternateContent>
          </a:graphicData>
        </a:graphic>
      </p:graphicFrame>
      <p:graphicFrame>
        <p:nvGraphicFramePr>
          <p:cNvPr id="29706" name="Object 30"/>
          <p:cNvGraphicFramePr>
            <a:graphicFrameLocks/>
          </p:cNvGraphicFramePr>
          <p:nvPr/>
        </p:nvGraphicFramePr>
        <p:xfrm>
          <a:off x="7598834" y="2476500"/>
          <a:ext cx="1566333" cy="804333"/>
        </p:xfrm>
        <a:graphic>
          <a:graphicData uri="http://schemas.openxmlformats.org/presentationml/2006/ole">
            <mc:AlternateContent xmlns:mc="http://schemas.openxmlformats.org/markup-compatibility/2006">
              <mc:Choice xmlns:v="urn:schemas-microsoft-com:vml" Requires="v">
                <p:oleObj spid="_x0000_s33933" name="Equation" r:id="rId15" imgW="939392" imgH="482391" progId="">
                  <p:embed/>
                </p:oleObj>
              </mc:Choice>
              <mc:Fallback>
                <p:oleObj name="Equation" r:id="rId15" imgW="939392" imgH="482391" progId="">
                  <p:embed/>
                  <p:pic>
                    <p:nvPicPr>
                      <p:cNvPr id="0" name="Picture 57"/>
                      <p:cNvPicPr>
                        <a:picLocks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598834" y="2476500"/>
                        <a:ext cx="1566333" cy="804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prstDash val="dash"/>
                            <a:miter lim="800000"/>
                            <a:headEnd/>
                            <a:tailEnd/>
                          </a14:hiddenLine>
                        </a:ext>
                      </a:extLst>
                    </p:spPr>
                  </p:pic>
                </p:oleObj>
              </mc:Fallback>
            </mc:AlternateContent>
          </a:graphicData>
        </a:graphic>
      </p:graphicFrame>
      <p:sp>
        <p:nvSpPr>
          <p:cNvPr id="11" name="日付プレースホルダ 10"/>
          <p:cNvSpPr>
            <a:spLocks noGrp="1"/>
          </p:cNvSpPr>
          <p:nvPr>
            <p:ph type="dt" sz="half" idx="10"/>
          </p:nvPr>
        </p:nvSpPr>
        <p:spPr/>
        <p:txBody>
          <a:bodyPr/>
          <a:lstStyle/>
          <a:p>
            <a:pPr>
              <a:defRPr/>
            </a:pPr>
            <a:fld id="{5C861E33-4D0A-4B8A-B126-E8B816A91CAA}" type="datetime1">
              <a:rPr lang="ja-JP" altLang="en-US" smtClean="0"/>
              <a:t>2017/9/17</a:t>
            </a:fld>
            <a:endParaRPr lang="ja-JP" altLang="en-US"/>
          </a:p>
        </p:txBody>
      </p:sp>
      <p:sp>
        <p:nvSpPr>
          <p:cNvPr id="12" name="フッター プレースホルダ 11"/>
          <p:cNvSpPr>
            <a:spLocks noGrp="1"/>
          </p:cNvSpPr>
          <p:nvPr>
            <p:ph type="ftr" sz="quarter" idx="11"/>
          </p:nvPr>
        </p:nvSpPr>
        <p:spPr/>
        <p:txBody>
          <a:bodyPr/>
          <a:lstStyle/>
          <a:p>
            <a:pPr>
              <a:defRPr/>
            </a:pPr>
            <a:r>
              <a:rPr lang="en-US" altLang="ja-JP"/>
              <a:t>Seoul U. Seminer</a:t>
            </a:r>
            <a:endParaRPr lang="ja-JP" altLang="en-US"/>
          </a:p>
        </p:txBody>
      </p:sp>
    </p:spTree>
    <p:extLst>
      <p:ext uri="{BB962C8B-B14F-4D97-AF65-F5344CB8AC3E}">
        <p14:creationId xmlns:p14="http://schemas.microsoft.com/office/powerpoint/2010/main" val="193340654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 calcmode="lin" valueType="num">
                                      <p:cBhvr additive="base">
                                        <p:cTn id="7" dur="500" fill="hold"/>
                                        <p:tgtEl>
                                          <p:spTgt spid="1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9">
                                            <p:txEl>
                                              <p:pRg st="0" end="0"/>
                                            </p:txEl>
                                          </p:spTgt>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2" presetClass="entr" presetSubtype="8" fill="hold" nodeType="after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left)">
                                      <p:cBhvr>
                                        <p:cTn id="12" dur="500"/>
                                        <p:tgtEl>
                                          <p:spTgt spid="2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19">
                                            <p:txEl>
                                              <p:pRg st="1" end="1"/>
                                            </p:txEl>
                                          </p:spTgt>
                                        </p:tgtEl>
                                        <p:attrNameLst>
                                          <p:attrName>style.visibility</p:attrName>
                                        </p:attrNameLst>
                                      </p:cBhvr>
                                      <p:to>
                                        <p:strVal val="visible"/>
                                      </p:to>
                                    </p:set>
                                    <p:anim calcmode="lin" valueType="num">
                                      <p:cBhvr additive="base">
                                        <p:cTn id="17" dur="500" fill="hold"/>
                                        <p:tgtEl>
                                          <p:spTgt spid="19">
                                            <p:txEl>
                                              <p:pRg st="1" end="1"/>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19">
                                            <p:txEl>
                                              <p:pRg st="1" end="1"/>
                                            </p:txEl>
                                          </p:spTgt>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500"/>
                            </p:stCondLst>
                            <p:childTnLst>
                              <p:par>
                                <p:cTn id="20" presetID="22" presetClass="entr" presetSubtype="8" fill="hold" nodeType="afterEffect">
                                  <p:stCondLst>
                                    <p:cond delay="0"/>
                                  </p:stCondLst>
                                  <p:childTnLst>
                                    <p:set>
                                      <p:cBhvr>
                                        <p:cTn id="21" dur="1" fill="hold">
                                          <p:stCondLst>
                                            <p:cond delay="0"/>
                                          </p:stCondLst>
                                        </p:cTn>
                                        <p:tgtEl>
                                          <p:spTgt spid="29702"/>
                                        </p:tgtEl>
                                        <p:attrNameLst>
                                          <p:attrName>style.visibility</p:attrName>
                                        </p:attrNameLst>
                                      </p:cBhvr>
                                      <p:to>
                                        <p:strVal val="visible"/>
                                      </p:to>
                                    </p:set>
                                    <p:animEffect transition="in" filter="wipe(left)">
                                      <p:cBhvr>
                                        <p:cTn id="22" dur="500"/>
                                        <p:tgtEl>
                                          <p:spTgt spid="2970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29703"/>
                                        </p:tgtEl>
                                        <p:attrNameLst>
                                          <p:attrName>style.visibility</p:attrName>
                                        </p:attrNameLst>
                                      </p:cBhvr>
                                      <p:to>
                                        <p:strVal val="visible"/>
                                      </p:to>
                                    </p:set>
                                    <p:animEffect transition="in" filter="wipe(left)">
                                      <p:cBhvr>
                                        <p:cTn id="27" dur="500"/>
                                        <p:tgtEl>
                                          <p:spTgt spid="29703"/>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29704"/>
                                        </p:tgtEl>
                                        <p:attrNameLst>
                                          <p:attrName>style.visibility</p:attrName>
                                        </p:attrNameLst>
                                      </p:cBhvr>
                                      <p:to>
                                        <p:strVal val="visible"/>
                                      </p:to>
                                    </p:set>
                                    <p:animEffect transition="in" filter="wipe(left)">
                                      <p:cBhvr>
                                        <p:cTn id="32" dur="500"/>
                                        <p:tgtEl>
                                          <p:spTgt spid="29704"/>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29705"/>
                                        </p:tgtEl>
                                        <p:attrNameLst>
                                          <p:attrName>style.visibility</p:attrName>
                                        </p:attrNameLst>
                                      </p:cBhvr>
                                      <p:to>
                                        <p:strVal val="visible"/>
                                      </p:to>
                                    </p:set>
                                    <p:animEffect transition="in" filter="wipe(left)">
                                      <p:cBhvr>
                                        <p:cTn id="37" dur="500"/>
                                        <p:tgtEl>
                                          <p:spTgt spid="29705"/>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nodeType="clickEffect">
                                  <p:stCondLst>
                                    <p:cond delay="0"/>
                                  </p:stCondLst>
                                  <p:childTnLst>
                                    <p:set>
                                      <p:cBhvr>
                                        <p:cTn id="41" dur="1" fill="hold">
                                          <p:stCondLst>
                                            <p:cond delay="0"/>
                                          </p:stCondLst>
                                        </p:cTn>
                                        <p:tgtEl>
                                          <p:spTgt spid="29706"/>
                                        </p:tgtEl>
                                        <p:attrNameLst>
                                          <p:attrName>style.visibility</p:attrName>
                                        </p:attrNameLst>
                                      </p:cBhvr>
                                      <p:to>
                                        <p:strVal val="visible"/>
                                      </p:to>
                                    </p:set>
                                    <p:animEffect transition="in" filter="wipe(left)">
                                      <p:cBhvr>
                                        <p:cTn id="42" dur="500"/>
                                        <p:tgtEl>
                                          <p:spTgt spid="29706"/>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8" fill="hold" grpId="0" nodeType="clickEffect">
                                  <p:stCondLst>
                                    <p:cond delay="0"/>
                                  </p:stCondLst>
                                  <p:childTnLst>
                                    <p:set>
                                      <p:cBhvr>
                                        <p:cTn id="46" dur="1" fill="hold">
                                          <p:stCondLst>
                                            <p:cond delay="0"/>
                                          </p:stCondLst>
                                        </p:cTn>
                                        <p:tgtEl>
                                          <p:spTgt spid="19">
                                            <p:txEl>
                                              <p:pRg st="5" end="5"/>
                                            </p:txEl>
                                          </p:spTgt>
                                        </p:tgtEl>
                                        <p:attrNameLst>
                                          <p:attrName>style.visibility</p:attrName>
                                        </p:attrNameLst>
                                      </p:cBhvr>
                                      <p:to>
                                        <p:strVal val="visible"/>
                                      </p:to>
                                    </p:set>
                                    <p:anim calcmode="lin" valueType="num">
                                      <p:cBhvr additive="base">
                                        <p:cTn id="47" dur="500" fill="hold"/>
                                        <p:tgtEl>
                                          <p:spTgt spid="19">
                                            <p:txEl>
                                              <p:pRg st="5" end="5"/>
                                            </p:txEl>
                                          </p:spTgt>
                                        </p:tgtEl>
                                        <p:attrNameLst>
                                          <p:attrName>ppt_x</p:attrName>
                                        </p:attrNameLst>
                                      </p:cBhvr>
                                      <p:tavLst>
                                        <p:tav tm="0">
                                          <p:val>
                                            <p:strVal val="0-#ppt_w/2"/>
                                          </p:val>
                                        </p:tav>
                                        <p:tav tm="100000">
                                          <p:val>
                                            <p:strVal val="#ppt_x"/>
                                          </p:val>
                                        </p:tav>
                                      </p:tavLst>
                                    </p:anim>
                                    <p:anim calcmode="lin" valueType="num">
                                      <p:cBhvr additive="base">
                                        <p:cTn id="48" dur="500" fill="hold"/>
                                        <p:tgtEl>
                                          <p:spTgt spid="19">
                                            <p:txEl>
                                              <p:pRg st="5" end="5"/>
                                            </p:txEl>
                                          </p:spTgt>
                                        </p:tgtEl>
                                        <p:attrNameLst>
                                          <p:attrName>ppt_y</p:attrName>
                                        </p:attrNameLst>
                                      </p:cBhvr>
                                      <p:tavLst>
                                        <p:tav tm="0">
                                          <p:val>
                                            <p:strVal val="#ppt_y"/>
                                          </p:val>
                                        </p:tav>
                                        <p:tav tm="100000">
                                          <p:val>
                                            <p:strVal val="#ppt_y"/>
                                          </p:val>
                                        </p:tav>
                                      </p:tavLst>
                                    </p:anim>
                                  </p:childTnLst>
                                </p:cTn>
                              </p:par>
                              <p:par>
                                <p:cTn id="49" presetID="2" presetClass="entr" presetSubtype="8" fill="hold" grpId="0" nodeType="withEffect">
                                  <p:stCondLst>
                                    <p:cond delay="0"/>
                                  </p:stCondLst>
                                  <p:childTnLst>
                                    <p:set>
                                      <p:cBhvr>
                                        <p:cTn id="50" dur="1" fill="hold">
                                          <p:stCondLst>
                                            <p:cond delay="0"/>
                                          </p:stCondLst>
                                        </p:cTn>
                                        <p:tgtEl>
                                          <p:spTgt spid="19">
                                            <p:txEl>
                                              <p:pRg st="6" end="6"/>
                                            </p:txEl>
                                          </p:spTgt>
                                        </p:tgtEl>
                                        <p:attrNameLst>
                                          <p:attrName>style.visibility</p:attrName>
                                        </p:attrNameLst>
                                      </p:cBhvr>
                                      <p:to>
                                        <p:strVal val="visible"/>
                                      </p:to>
                                    </p:set>
                                    <p:anim calcmode="lin" valueType="num">
                                      <p:cBhvr additive="base">
                                        <p:cTn id="51" dur="500" fill="hold"/>
                                        <p:tgtEl>
                                          <p:spTgt spid="19">
                                            <p:txEl>
                                              <p:pRg st="6" end="6"/>
                                            </p:txEl>
                                          </p:spTgt>
                                        </p:tgtEl>
                                        <p:attrNameLst>
                                          <p:attrName>ppt_x</p:attrName>
                                        </p:attrNameLst>
                                      </p:cBhvr>
                                      <p:tavLst>
                                        <p:tav tm="0">
                                          <p:val>
                                            <p:strVal val="0-#ppt_w/2"/>
                                          </p:val>
                                        </p:tav>
                                        <p:tav tm="100000">
                                          <p:val>
                                            <p:strVal val="#ppt_x"/>
                                          </p:val>
                                        </p:tav>
                                      </p:tavLst>
                                    </p:anim>
                                    <p:anim calcmode="lin" valueType="num">
                                      <p:cBhvr additive="base">
                                        <p:cTn id="52" dur="500" fill="hold"/>
                                        <p:tgtEl>
                                          <p:spTgt spid="19">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2" presetClass="entr" presetSubtype="8" fill="hold" grpId="0" nodeType="clickEffect">
                                  <p:stCondLst>
                                    <p:cond delay="0"/>
                                  </p:stCondLst>
                                  <p:childTnLst>
                                    <p:set>
                                      <p:cBhvr>
                                        <p:cTn id="56" dur="1" fill="hold">
                                          <p:stCondLst>
                                            <p:cond delay="0"/>
                                          </p:stCondLst>
                                        </p:cTn>
                                        <p:tgtEl>
                                          <p:spTgt spid="19">
                                            <p:txEl>
                                              <p:pRg st="7" end="7"/>
                                            </p:txEl>
                                          </p:spTgt>
                                        </p:tgtEl>
                                        <p:attrNameLst>
                                          <p:attrName>style.visibility</p:attrName>
                                        </p:attrNameLst>
                                      </p:cBhvr>
                                      <p:to>
                                        <p:strVal val="visible"/>
                                      </p:to>
                                    </p:set>
                                    <p:anim calcmode="lin" valueType="num">
                                      <p:cBhvr additive="base">
                                        <p:cTn id="57" dur="500" fill="hold"/>
                                        <p:tgtEl>
                                          <p:spTgt spid="19">
                                            <p:txEl>
                                              <p:pRg st="7" end="7"/>
                                            </p:txEl>
                                          </p:spTgt>
                                        </p:tgtEl>
                                        <p:attrNameLst>
                                          <p:attrName>ppt_x</p:attrName>
                                        </p:attrNameLst>
                                      </p:cBhvr>
                                      <p:tavLst>
                                        <p:tav tm="0">
                                          <p:val>
                                            <p:strVal val="0-#ppt_w/2"/>
                                          </p:val>
                                        </p:tav>
                                        <p:tav tm="100000">
                                          <p:val>
                                            <p:strVal val="#ppt_x"/>
                                          </p:val>
                                        </p:tav>
                                      </p:tavLst>
                                    </p:anim>
                                    <p:anim calcmode="lin" valueType="num">
                                      <p:cBhvr additive="base">
                                        <p:cTn id="58" dur="500" fill="hold"/>
                                        <p:tgtEl>
                                          <p:spTgt spid="19">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2" presetClass="entr" presetSubtype="8" fill="hold" grpId="0" nodeType="clickEffect">
                                  <p:stCondLst>
                                    <p:cond delay="0"/>
                                  </p:stCondLst>
                                  <p:childTnLst>
                                    <p:set>
                                      <p:cBhvr>
                                        <p:cTn id="62" dur="1" fill="hold">
                                          <p:stCondLst>
                                            <p:cond delay="0"/>
                                          </p:stCondLst>
                                        </p:cTn>
                                        <p:tgtEl>
                                          <p:spTgt spid="19">
                                            <p:txEl>
                                              <p:pRg st="9" end="9"/>
                                            </p:txEl>
                                          </p:spTgt>
                                        </p:tgtEl>
                                        <p:attrNameLst>
                                          <p:attrName>style.visibility</p:attrName>
                                        </p:attrNameLst>
                                      </p:cBhvr>
                                      <p:to>
                                        <p:strVal val="visible"/>
                                      </p:to>
                                    </p:set>
                                    <p:anim calcmode="lin" valueType="num">
                                      <p:cBhvr additive="base">
                                        <p:cTn id="63" dur="500" fill="hold"/>
                                        <p:tgtEl>
                                          <p:spTgt spid="19">
                                            <p:txEl>
                                              <p:pRg st="9" end="9"/>
                                            </p:txEl>
                                          </p:spTgt>
                                        </p:tgtEl>
                                        <p:attrNameLst>
                                          <p:attrName>ppt_x</p:attrName>
                                        </p:attrNameLst>
                                      </p:cBhvr>
                                      <p:tavLst>
                                        <p:tav tm="0">
                                          <p:val>
                                            <p:strVal val="0-#ppt_w/2"/>
                                          </p:val>
                                        </p:tav>
                                        <p:tav tm="100000">
                                          <p:val>
                                            <p:strVal val="#ppt_x"/>
                                          </p:val>
                                        </p:tav>
                                      </p:tavLst>
                                    </p:anim>
                                    <p:anim calcmode="lin" valueType="num">
                                      <p:cBhvr additive="base">
                                        <p:cTn id="64" dur="500" fill="hold"/>
                                        <p:tgtEl>
                                          <p:spTgt spid="19">
                                            <p:txEl>
                                              <p:pRg st="9" end="9"/>
                                            </p:txEl>
                                          </p:spTgt>
                                        </p:tgtEl>
                                        <p:attrNameLst>
                                          <p:attrName>ppt_y</p:attrName>
                                        </p:attrNameLst>
                                      </p:cBhvr>
                                      <p:tavLst>
                                        <p:tav tm="0">
                                          <p:val>
                                            <p:strVal val="#ppt_y"/>
                                          </p:val>
                                        </p:tav>
                                        <p:tav tm="100000">
                                          <p:val>
                                            <p:strVal val="#ppt_y"/>
                                          </p:val>
                                        </p:tav>
                                      </p:tavLst>
                                    </p:anim>
                                  </p:childTnLst>
                                </p:cTn>
                              </p:par>
                            </p:childTnLst>
                          </p:cTn>
                        </p:par>
                      </p:childTnLst>
                    </p:cTn>
                  </p:par>
                  <p:par>
                    <p:cTn id="65" fill="hold" nodeType="clickPar">
                      <p:stCondLst>
                        <p:cond delay="indefinite"/>
                      </p:stCondLst>
                      <p:childTnLst>
                        <p:par>
                          <p:cTn id="66" fill="hold" nodeType="withGroup">
                            <p:stCondLst>
                              <p:cond delay="0"/>
                            </p:stCondLst>
                            <p:childTnLst>
                              <p:par>
                                <p:cTn id="67" presetID="2" presetClass="entr" presetSubtype="8" fill="hold" grpId="0" nodeType="clickEffect">
                                  <p:stCondLst>
                                    <p:cond delay="0"/>
                                  </p:stCondLst>
                                  <p:childTnLst>
                                    <p:set>
                                      <p:cBhvr>
                                        <p:cTn id="68" dur="1" fill="hold">
                                          <p:stCondLst>
                                            <p:cond delay="0"/>
                                          </p:stCondLst>
                                        </p:cTn>
                                        <p:tgtEl>
                                          <p:spTgt spid="19">
                                            <p:txEl>
                                              <p:pRg st="10" end="10"/>
                                            </p:txEl>
                                          </p:spTgt>
                                        </p:tgtEl>
                                        <p:attrNameLst>
                                          <p:attrName>style.visibility</p:attrName>
                                        </p:attrNameLst>
                                      </p:cBhvr>
                                      <p:to>
                                        <p:strVal val="visible"/>
                                      </p:to>
                                    </p:set>
                                    <p:anim calcmode="lin" valueType="num">
                                      <p:cBhvr additive="base">
                                        <p:cTn id="69" dur="500" fill="hold"/>
                                        <p:tgtEl>
                                          <p:spTgt spid="19">
                                            <p:txEl>
                                              <p:pRg st="10" end="10"/>
                                            </p:txEl>
                                          </p:spTgt>
                                        </p:tgtEl>
                                        <p:attrNameLst>
                                          <p:attrName>ppt_x</p:attrName>
                                        </p:attrNameLst>
                                      </p:cBhvr>
                                      <p:tavLst>
                                        <p:tav tm="0">
                                          <p:val>
                                            <p:strVal val="0-#ppt_w/2"/>
                                          </p:val>
                                        </p:tav>
                                        <p:tav tm="100000">
                                          <p:val>
                                            <p:strVal val="#ppt_x"/>
                                          </p:val>
                                        </p:tav>
                                      </p:tavLst>
                                    </p:anim>
                                    <p:anim calcmode="lin" valueType="num">
                                      <p:cBhvr additive="base">
                                        <p:cTn id="70" dur="500" fill="hold"/>
                                        <p:tgtEl>
                                          <p:spTgt spid="19">
                                            <p:txEl>
                                              <p:pRg st="10" end="10"/>
                                            </p:txEl>
                                          </p:spTgt>
                                        </p:tgtEl>
                                        <p:attrNameLst>
                                          <p:attrName>ppt_y</p:attrName>
                                        </p:attrNameLst>
                                      </p:cBhvr>
                                      <p:tavLst>
                                        <p:tav tm="0">
                                          <p:val>
                                            <p:strVal val="#ppt_y"/>
                                          </p:val>
                                        </p:tav>
                                        <p:tav tm="100000">
                                          <p:val>
                                            <p:strVal val="#ppt_y"/>
                                          </p:val>
                                        </p:tav>
                                      </p:tavLst>
                                    </p:anim>
                                  </p:childTnLst>
                                </p:cTn>
                              </p:par>
                            </p:childTnLst>
                          </p:cTn>
                        </p:par>
                      </p:childTnLst>
                    </p:cTn>
                  </p:par>
                  <p:par>
                    <p:cTn id="71" fill="hold" nodeType="clickPar">
                      <p:stCondLst>
                        <p:cond delay="indefinite"/>
                      </p:stCondLst>
                      <p:childTnLst>
                        <p:par>
                          <p:cTn id="72" fill="hold" nodeType="withGroup">
                            <p:stCondLst>
                              <p:cond delay="0"/>
                            </p:stCondLst>
                            <p:childTnLst>
                              <p:par>
                                <p:cTn id="73" presetID="2" presetClass="entr" presetSubtype="8" fill="hold" grpId="0" nodeType="clickEffect">
                                  <p:stCondLst>
                                    <p:cond delay="0"/>
                                  </p:stCondLst>
                                  <p:childTnLst>
                                    <p:set>
                                      <p:cBhvr>
                                        <p:cTn id="74" dur="1" fill="hold">
                                          <p:stCondLst>
                                            <p:cond delay="0"/>
                                          </p:stCondLst>
                                        </p:cTn>
                                        <p:tgtEl>
                                          <p:spTgt spid="19">
                                            <p:txEl>
                                              <p:pRg st="12" end="12"/>
                                            </p:txEl>
                                          </p:spTgt>
                                        </p:tgtEl>
                                        <p:attrNameLst>
                                          <p:attrName>style.visibility</p:attrName>
                                        </p:attrNameLst>
                                      </p:cBhvr>
                                      <p:to>
                                        <p:strVal val="visible"/>
                                      </p:to>
                                    </p:set>
                                    <p:anim calcmode="lin" valueType="num">
                                      <p:cBhvr additive="base">
                                        <p:cTn id="75" dur="500" fill="hold"/>
                                        <p:tgtEl>
                                          <p:spTgt spid="19">
                                            <p:txEl>
                                              <p:pRg st="12" end="12"/>
                                            </p:txEl>
                                          </p:spTgt>
                                        </p:tgtEl>
                                        <p:attrNameLst>
                                          <p:attrName>ppt_x</p:attrName>
                                        </p:attrNameLst>
                                      </p:cBhvr>
                                      <p:tavLst>
                                        <p:tav tm="0">
                                          <p:val>
                                            <p:strVal val="0-#ppt_w/2"/>
                                          </p:val>
                                        </p:tav>
                                        <p:tav tm="100000">
                                          <p:val>
                                            <p:strVal val="#ppt_x"/>
                                          </p:val>
                                        </p:tav>
                                      </p:tavLst>
                                    </p:anim>
                                    <p:anim calcmode="lin" valueType="num">
                                      <p:cBhvr additive="base">
                                        <p:cTn id="76" dur="500" fill="hold"/>
                                        <p:tgtEl>
                                          <p:spTgt spid="19">
                                            <p:txEl>
                                              <p:pRg st="12" end="1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1826D1A3-1E05-4325-A193-46C983A11957}"/>
              </a:ext>
            </a:extLst>
          </p:cNvPr>
          <p:cNvSpPr>
            <a:spLocks noGrp="1"/>
          </p:cNvSpPr>
          <p:nvPr>
            <p:ph type="dt" sz="half" idx="10"/>
          </p:nvPr>
        </p:nvSpPr>
        <p:spPr/>
        <p:txBody>
          <a:bodyPr/>
          <a:lstStyle/>
          <a:p>
            <a:pPr>
              <a:defRPr/>
            </a:pPr>
            <a:fld id="{32CB3260-2CFC-41AF-9B66-D1083A71B3A2}" type="datetime1">
              <a:rPr lang="ja-JP" altLang="en-US" smtClean="0"/>
              <a:t>2017/9/17</a:t>
            </a:fld>
            <a:endParaRPr lang="ja-JP" altLang="en-US"/>
          </a:p>
        </p:txBody>
      </p:sp>
      <p:sp>
        <p:nvSpPr>
          <p:cNvPr id="3" name="フッター プレースホルダー 2">
            <a:extLst>
              <a:ext uri="{FF2B5EF4-FFF2-40B4-BE49-F238E27FC236}">
                <a16:creationId xmlns:a16="http://schemas.microsoft.com/office/drawing/2014/main" id="{0065D51A-0DAD-4B4A-B05F-8428FE6A0528}"/>
              </a:ext>
            </a:extLst>
          </p:cNvPr>
          <p:cNvSpPr>
            <a:spLocks noGrp="1"/>
          </p:cNvSpPr>
          <p:nvPr>
            <p:ph type="ftr" sz="quarter" idx="11"/>
          </p:nvPr>
        </p:nvSpPr>
        <p:spPr/>
        <p:txBody>
          <a:bodyPr/>
          <a:lstStyle/>
          <a:p>
            <a:pPr>
              <a:defRPr/>
            </a:pPr>
            <a:r>
              <a:rPr lang="en-US" altLang="ja-JP"/>
              <a:t>Seoul U. Seminer</a:t>
            </a:r>
            <a:endParaRPr lang="ja-JP" altLang="en-US"/>
          </a:p>
        </p:txBody>
      </p:sp>
      <p:pic>
        <p:nvPicPr>
          <p:cNvPr id="4" name="図 3">
            <a:extLst>
              <a:ext uri="{FF2B5EF4-FFF2-40B4-BE49-F238E27FC236}">
                <a16:creationId xmlns:a16="http://schemas.microsoft.com/office/drawing/2014/main" id="{C66BC075-7E42-4634-BDFD-EA625DB0C2C2}"/>
              </a:ext>
            </a:extLst>
          </p:cNvPr>
          <p:cNvPicPr>
            <a:picLocks noChangeAspect="1"/>
          </p:cNvPicPr>
          <p:nvPr/>
        </p:nvPicPr>
        <p:blipFill>
          <a:blip r:embed="rId2"/>
          <a:stretch>
            <a:fillRect/>
          </a:stretch>
        </p:blipFill>
        <p:spPr>
          <a:xfrm>
            <a:off x="14871" y="0"/>
            <a:ext cx="9114257" cy="6858000"/>
          </a:xfrm>
          <a:prstGeom prst="rect">
            <a:avLst/>
          </a:prstGeom>
        </p:spPr>
      </p:pic>
    </p:spTree>
    <p:extLst>
      <p:ext uri="{BB962C8B-B14F-4D97-AF65-F5344CB8AC3E}">
        <p14:creationId xmlns:p14="http://schemas.microsoft.com/office/powerpoint/2010/main" val="52683533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575062A7-0644-4C59-BED9-AF5C0EB20F86}"/>
              </a:ext>
            </a:extLst>
          </p:cNvPr>
          <p:cNvSpPr>
            <a:spLocks noGrp="1"/>
          </p:cNvSpPr>
          <p:nvPr>
            <p:ph type="dt" sz="half" idx="10"/>
          </p:nvPr>
        </p:nvSpPr>
        <p:spPr/>
        <p:txBody>
          <a:bodyPr/>
          <a:lstStyle/>
          <a:p>
            <a:pPr>
              <a:defRPr/>
            </a:pPr>
            <a:fld id="{32CB3260-2CFC-41AF-9B66-D1083A71B3A2}" type="datetime1">
              <a:rPr lang="ja-JP" altLang="en-US" smtClean="0"/>
              <a:t>2017/9/17</a:t>
            </a:fld>
            <a:endParaRPr lang="ja-JP" altLang="en-US"/>
          </a:p>
        </p:txBody>
      </p:sp>
      <p:sp>
        <p:nvSpPr>
          <p:cNvPr id="3" name="フッター プレースホルダー 2">
            <a:extLst>
              <a:ext uri="{FF2B5EF4-FFF2-40B4-BE49-F238E27FC236}">
                <a16:creationId xmlns:a16="http://schemas.microsoft.com/office/drawing/2014/main" id="{149993F8-33CC-4991-AEC9-F35384162E7A}"/>
              </a:ext>
            </a:extLst>
          </p:cNvPr>
          <p:cNvSpPr>
            <a:spLocks noGrp="1"/>
          </p:cNvSpPr>
          <p:nvPr>
            <p:ph type="ftr" sz="quarter" idx="11"/>
          </p:nvPr>
        </p:nvSpPr>
        <p:spPr/>
        <p:txBody>
          <a:bodyPr/>
          <a:lstStyle/>
          <a:p>
            <a:pPr>
              <a:defRPr/>
            </a:pPr>
            <a:r>
              <a:rPr lang="en-US" altLang="ja-JP"/>
              <a:t>Seoul U. Seminer</a:t>
            </a:r>
            <a:endParaRPr lang="ja-JP" altLang="en-US"/>
          </a:p>
        </p:txBody>
      </p:sp>
      <p:pic>
        <p:nvPicPr>
          <p:cNvPr id="4" name="図 3">
            <a:extLst>
              <a:ext uri="{FF2B5EF4-FFF2-40B4-BE49-F238E27FC236}">
                <a16:creationId xmlns:a16="http://schemas.microsoft.com/office/drawing/2014/main" id="{3CFF62A9-8649-44DF-9BF6-84E30C1F89AF}"/>
              </a:ext>
            </a:extLst>
          </p:cNvPr>
          <p:cNvPicPr>
            <a:picLocks noChangeAspect="1"/>
          </p:cNvPicPr>
          <p:nvPr/>
        </p:nvPicPr>
        <p:blipFill>
          <a:blip r:embed="rId2"/>
          <a:stretch>
            <a:fillRect/>
          </a:stretch>
        </p:blipFill>
        <p:spPr>
          <a:xfrm>
            <a:off x="0" y="16473"/>
            <a:ext cx="9144000" cy="6825054"/>
          </a:xfrm>
          <a:prstGeom prst="rect">
            <a:avLst/>
          </a:prstGeom>
        </p:spPr>
      </p:pic>
    </p:spTree>
    <p:extLst>
      <p:ext uri="{BB962C8B-B14F-4D97-AF65-F5344CB8AC3E}">
        <p14:creationId xmlns:p14="http://schemas.microsoft.com/office/powerpoint/2010/main" val="309591374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E0868263-D1F9-4589-8361-6633F7CF7D8D}"/>
              </a:ext>
            </a:extLst>
          </p:cNvPr>
          <p:cNvSpPr>
            <a:spLocks noGrp="1"/>
          </p:cNvSpPr>
          <p:nvPr>
            <p:ph type="dt" sz="half" idx="10"/>
          </p:nvPr>
        </p:nvSpPr>
        <p:spPr/>
        <p:txBody>
          <a:bodyPr/>
          <a:lstStyle/>
          <a:p>
            <a:pPr>
              <a:defRPr/>
            </a:pPr>
            <a:fld id="{32CB3260-2CFC-41AF-9B66-D1083A71B3A2}" type="datetime1">
              <a:rPr lang="ja-JP" altLang="en-US" smtClean="0"/>
              <a:t>2017/9/17</a:t>
            </a:fld>
            <a:endParaRPr lang="ja-JP" altLang="en-US"/>
          </a:p>
        </p:txBody>
      </p:sp>
      <p:sp>
        <p:nvSpPr>
          <p:cNvPr id="3" name="フッター プレースホルダー 2">
            <a:extLst>
              <a:ext uri="{FF2B5EF4-FFF2-40B4-BE49-F238E27FC236}">
                <a16:creationId xmlns:a16="http://schemas.microsoft.com/office/drawing/2014/main" id="{CD7DF294-0245-45E5-B5A0-0EFA94334DB8}"/>
              </a:ext>
            </a:extLst>
          </p:cNvPr>
          <p:cNvSpPr>
            <a:spLocks noGrp="1"/>
          </p:cNvSpPr>
          <p:nvPr>
            <p:ph type="ftr" sz="quarter" idx="11"/>
          </p:nvPr>
        </p:nvSpPr>
        <p:spPr/>
        <p:txBody>
          <a:bodyPr/>
          <a:lstStyle/>
          <a:p>
            <a:pPr>
              <a:defRPr/>
            </a:pPr>
            <a:r>
              <a:rPr lang="en-US" altLang="ja-JP"/>
              <a:t>Seoul U. Seminer</a:t>
            </a:r>
            <a:endParaRPr lang="ja-JP" altLang="en-US"/>
          </a:p>
        </p:txBody>
      </p:sp>
      <p:pic>
        <p:nvPicPr>
          <p:cNvPr id="4" name="図 3">
            <a:extLst>
              <a:ext uri="{FF2B5EF4-FFF2-40B4-BE49-F238E27FC236}">
                <a16:creationId xmlns:a16="http://schemas.microsoft.com/office/drawing/2014/main" id="{D18CAF89-A105-4C95-A3D0-0EF2E7FA22BF}"/>
              </a:ext>
            </a:extLst>
          </p:cNvPr>
          <p:cNvPicPr>
            <a:picLocks noChangeAspect="1"/>
          </p:cNvPicPr>
          <p:nvPr/>
        </p:nvPicPr>
        <p:blipFill>
          <a:blip r:embed="rId2"/>
          <a:stretch>
            <a:fillRect/>
          </a:stretch>
        </p:blipFill>
        <p:spPr>
          <a:xfrm>
            <a:off x="22210" y="0"/>
            <a:ext cx="9099580" cy="6858000"/>
          </a:xfrm>
          <a:prstGeom prst="rect">
            <a:avLst/>
          </a:prstGeom>
        </p:spPr>
      </p:pic>
    </p:spTree>
    <p:extLst>
      <p:ext uri="{BB962C8B-B14F-4D97-AF65-F5344CB8AC3E}">
        <p14:creationId xmlns:p14="http://schemas.microsoft.com/office/powerpoint/2010/main" val="71774754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C2B76FAE-4002-44BB-9B93-6B3377D06F4E}"/>
              </a:ext>
            </a:extLst>
          </p:cNvPr>
          <p:cNvSpPr>
            <a:spLocks noGrp="1"/>
          </p:cNvSpPr>
          <p:nvPr>
            <p:ph type="dt" sz="half" idx="10"/>
          </p:nvPr>
        </p:nvSpPr>
        <p:spPr/>
        <p:txBody>
          <a:bodyPr/>
          <a:lstStyle/>
          <a:p>
            <a:pPr>
              <a:defRPr/>
            </a:pPr>
            <a:fld id="{32CB3260-2CFC-41AF-9B66-D1083A71B3A2}" type="datetime1">
              <a:rPr lang="ja-JP" altLang="en-US" smtClean="0"/>
              <a:t>2017/9/17</a:t>
            </a:fld>
            <a:endParaRPr lang="ja-JP" altLang="en-US"/>
          </a:p>
        </p:txBody>
      </p:sp>
      <p:sp>
        <p:nvSpPr>
          <p:cNvPr id="3" name="フッター プレースホルダー 2">
            <a:extLst>
              <a:ext uri="{FF2B5EF4-FFF2-40B4-BE49-F238E27FC236}">
                <a16:creationId xmlns:a16="http://schemas.microsoft.com/office/drawing/2014/main" id="{E2B5FB68-B826-469B-B27E-FC0E1F7E8FB5}"/>
              </a:ext>
            </a:extLst>
          </p:cNvPr>
          <p:cNvSpPr>
            <a:spLocks noGrp="1"/>
          </p:cNvSpPr>
          <p:nvPr>
            <p:ph type="ftr" sz="quarter" idx="11"/>
          </p:nvPr>
        </p:nvSpPr>
        <p:spPr/>
        <p:txBody>
          <a:bodyPr/>
          <a:lstStyle/>
          <a:p>
            <a:pPr>
              <a:defRPr/>
            </a:pPr>
            <a:r>
              <a:rPr lang="en-US" altLang="ja-JP"/>
              <a:t>Seoul U. Seminer</a:t>
            </a:r>
            <a:endParaRPr lang="ja-JP" altLang="en-US"/>
          </a:p>
        </p:txBody>
      </p:sp>
      <p:pic>
        <p:nvPicPr>
          <p:cNvPr id="4" name="図 3">
            <a:extLst>
              <a:ext uri="{FF2B5EF4-FFF2-40B4-BE49-F238E27FC236}">
                <a16:creationId xmlns:a16="http://schemas.microsoft.com/office/drawing/2014/main" id="{4562A984-9073-4464-AA6A-0408F4F7242E}"/>
              </a:ext>
            </a:extLst>
          </p:cNvPr>
          <p:cNvPicPr>
            <a:picLocks noChangeAspect="1"/>
          </p:cNvPicPr>
          <p:nvPr/>
        </p:nvPicPr>
        <p:blipFill>
          <a:blip r:embed="rId2"/>
          <a:stretch>
            <a:fillRect/>
          </a:stretch>
        </p:blipFill>
        <p:spPr>
          <a:xfrm>
            <a:off x="14943" y="0"/>
            <a:ext cx="9114114" cy="6858000"/>
          </a:xfrm>
          <a:prstGeom prst="rect">
            <a:avLst/>
          </a:prstGeom>
        </p:spPr>
      </p:pic>
    </p:spTree>
    <p:extLst>
      <p:ext uri="{BB962C8B-B14F-4D97-AF65-F5344CB8AC3E}">
        <p14:creationId xmlns:p14="http://schemas.microsoft.com/office/powerpoint/2010/main" val="181185596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9FEAA8E9-A4E0-4D7E-9C9A-8C583B897BC0}"/>
              </a:ext>
            </a:extLst>
          </p:cNvPr>
          <p:cNvSpPr>
            <a:spLocks noGrp="1"/>
          </p:cNvSpPr>
          <p:nvPr>
            <p:ph type="dt" sz="half" idx="10"/>
          </p:nvPr>
        </p:nvSpPr>
        <p:spPr/>
        <p:txBody>
          <a:bodyPr/>
          <a:lstStyle/>
          <a:p>
            <a:pPr>
              <a:defRPr/>
            </a:pPr>
            <a:fld id="{32CB3260-2CFC-41AF-9B66-D1083A71B3A2}" type="datetime1">
              <a:rPr lang="ja-JP" altLang="en-US" smtClean="0"/>
              <a:t>2017/9/17</a:t>
            </a:fld>
            <a:endParaRPr lang="ja-JP" altLang="en-US"/>
          </a:p>
        </p:txBody>
      </p:sp>
      <p:sp>
        <p:nvSpPr>
          <p:cNvPr id="3" name="フッター プレースホルダー 2">
            <a:extLst>
              <a:ext uri="{FF2B5EF4-FFF2-40B4-BE49-F238E27FC236}">
                <a16:creationId xmlns:a16="http://schemas.microsoft.com/office/drawing/2014/main" id="{C948ED73-20CD-41CF-9181-88FC95B97C23}"/>
              </a:ext>
            </a:extLst>
          </p:cNvPr>
          <p:cNvSpPr>
            <a:spLocks noGrp="1"/>
          </p:cNvSpPr>
          <p:nvPr>
            <p:ph type="ftr" sz="quarter" idx="11"/>
          </p:nvPr>
        </p:nvSpPr>
        <p:spPr/>
        <p:txBody>
          <a:bodyPr/>
          <a:lstStyle/>
          <a:p>
            <a:pPr>
              <a:defRPr/>
            </a:pPr>
            <a:r>
              <a:rPr lang="en-US" altLang="ja-JP"/>
              <a:t>Seoul U. Seminer</a:t>
            </a:r>
            <a:endParaRPr lang="ja-JP" altLang="en-US"/>
          </a:p>
        </p:txBody>
      </p:sp>
      <p:pic>
        <p:nvPicPr>
          <p:cNvPr id="4" name="図 3">
            <a:extLst>
              <a:ext uri="{FF2B5EF4-FFF2-40B4-BE49-F238E27FC236}">
                <a16:creationId xmlns:a16="http://schemas.microsoft.com/office/drawing/2014/main" id="{8144978A-ADB5-467F-A607-D749AEDA4243}"/>
              </a:ext>
            </a:extLst>
          </p:cNvPr>
          <p:cNvPicPr>
            <a:picLocks noChangeAspect="1"/>
          </p:cNvPicPr>
          <p:nvPr/>
        </p:nvPicPr>
        <p:blipFill>
          <a:blip r:embed="rId2"/>
          <a:stretch>
            <a:fillRect/>
          </a:stretch>
        </p:blipFill>
        <p:spPr>
          <a:xfrm>
            <a:off x="0" y="5510"/>
            <a:ext cx="9144000" cy="6846980"/>
          </a:xfrm>
          <a:prstGeom prst="rect">
            <a:avLst/>
          </a:prstGeom>
        </p:spPr>
      </p:pic>
    </p:spTree>
    <p:extLst>
      <p:ext uri="{BB962C8B-B14F-4D97-AF65-F5344CB8AC3E}">
        <p14:creationId xmlns:p14="http://schemas.microsoft.com/office/powerpoint/2010/main" val="304062600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3E12655A-995A-4A69-980A-DC2EB4291CC0}"/>
              </a:ext>
            </a:extLst>
          </p:cNvPr>
          <p:cNvSpPr>
            <a:spLocks noGrp="1"/>
          </p:cNvSpPr>
          <p:nvPr>
            <p:ph type="dt" sz="half" idx="10"/>
          </p:nvPr>
        </p:nvSpPr>
        <p:spPr/>
        <p:txBody>
          <a:bodyPr/>
          <a:lstStyle/>
          <a:p>
            <a:pPr>
              <a:defRPr/>
            </a:pPr>
            <a:fld id="{32CB3260-2CFC-41AF-9B66-D1083A71B3A2}" type="datetime1">
              <a:rPr lang="ja-JP" altLang="en-US" smtClean="0"/>
              <a:t>2017/9/17</a:t>
            </a:fld>
            <a:endParaRPr lang="ja-JP" altLang="en-US"/>
          </a:p>
        </p:txBody>
      </p:sp>
      <p:sp>
        <p:nvSpPr>
          <p:cNvPr id="3" name="フッター プレースホルダー 2">
            <a:extLst>
              <a:ext uri="{FF2B5EF4-FFF2-40B4-BE49-F238E27FC236}">
                <a16:creationId xmlns:a16="http://schemas.microsoft.com/office/drawing/2014/main" id="{F34B6204-B121-4E86-9292-44B95D3E5669}"/>
              </a:ext>
            </a:extLst>
          </p:cNvPr>
          <p:cNvSpPr>
            <a:spLocks noGrp="1"/>
          </p:cNvSpPr>
          <p:nvPr>
            <p:ph type="ftr" sz="quarter" idx="11"/>
          </p:nvPr>
        </p:nvSpPr>
        <p:spPr/>
        <p:txBody>
          <a:bodyPr/>
          <a:lstStyle/>
          <a:p>
            <a:pPr>
              <a:defRPr/>
            </a:pPr>
            <a:r>
              <a:rPr lang="en-US" altLang="ja-JP"/>
              <a:t>Seoul U. Seminer</a:t>
            </a:r>
            <a:endParaRPr lang="ja-JP" altLang="en-US"/>
          </a:p>
        </p:txBody>
      </p:sp>
      <p:pic>
        <p:nvPicPr>
          <p:cNvPr id="4" name="図 3">
            <a:extLst>
              <a:ext uri="{FF2B5EF4-FFF2-40B4-BE49-F238E27FC236}">
                <a16:creationId xmlns:a16="http://schemas.microsoft.com/office/drawing/2014/main" id="{FF7414E4-86B5-49CB-A046-BDC89F3A597F}"/>
              </a:ext>
            </a:extLst>
          </p:cNvPr>
          <p:cNvPicPr>
            <a:picLocks noChangeAspect="1"/>
          </p:cNvPicPr>
          <p:nvPr/>
        </p:nvPicPr>
        <p:blipFill>
          <a:blip r:embed="rId2"/>
          <a:stretch>
            <a:fillRect/>
          </a:stretch>
        </p:blipFill>
        <p:spPr>
          <a:xfrm>
            <a:off x="0" y="11005"/>
            <a:ext cx="9144000" cy="6835990"/>
          </a:xfrm>
          <a:prstGeom prst="rect">
            <a:avLst/>
          </a:prstGeom>
        </p:spPr>
      </p:pic>
    </p:spTree>
    <p:extLst>
      <p:ext uri="{BB962C8B-B14F-4D97-AF65-F5344CB8AC3E}">
        <p14:creationId xmlns:p14="http://schemas.microsoft.com/office/powerpoint/2010/main" val="3613617053"/>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41835</TotalTime>
  <Words>7210</Words>
  <Application>Microsoft Office PowerPoint</Application>
  <PresentationFormat>画面に合わせる (4:3)</PresentationFormat>
  <Paragraphs>1769</Paragraphs>
  <Slides>209</Slides>
  <Notes>33</Notes>
  <HiddenSlides>0</HiddenSlides>
  <MMClips>0</MMClips>
  <ScaleCrop>false</ScaleCrop>
  <HeadingPairs>
    <vt:vector size="8" baseType="variant">
      <vt:variant>
        <vt:lpstr>使用されているフォント</vt:lpstr>
      </vt:variant>
      <vt:variant>
        <vt:i4>21</vt:i4>
      </vt:variant>
      <vt:variant>
        <vt:lpstr>テーマ</vt:lpstr>
      </vt:variant>
      <vt:variant>
        <vt:i4>1</vt:i4>
      </vt:variant>
      <vt:variant>
        <vt:lpstr>埋め込まれた OLE サーバー</vt:lpstr>
      </vt:variant>
      <vt:variant>
        <vt:i4>2</vt:i4>
      </vt:variant>
      <vt:variant>
        <vt:lpstr>スライド タイトル</vt:lpstr>
      </vt:variant>
      <vt:variant>
        <vt:i4>209</vt:i4>
      </vt:variant>
    </vt:vector>
  </HeadingPairs>
  <TitlesOfParts>
    <vt:vector size="233" baseType="lpstr">
      <vt:lpstr>Euclid Math One</vt:lpstr>
      <vt:lpstr>Helvetica Neue Light</vt:lpstr>
      <vt:lpstr>Helvetica Neue Medium</vt:lpstr>
      <vt:lpstr>HGｺﾞｼｯｸE</vt:lpstr>
      <vt:lpstr>Lucida Grande</vt:lpstr>
      <vt:lpstr>Malgun Gothic</vt:lpstr>
      <vt:lpstr>ＭＳ Ｐゴシック</vt:lpstr>
      <vt:lpstr>ＭＳ 明朝</vt:lpstr>
      <vt:lpstr>Osaka</vt:lpstr>
      <vt:lpstr>宋体</vt:lpstr>
      <vt:lpstr>Arial</vt:lpstr>
      <vt:lpstr>Calibri</vt:lpstr>
      <vt:lpstr>Cambria Math</vt:lpstr>
      <vt:lpstr>Century</vt:lpstr>
      <vt:lpstr>Franklin Gothic Book</vt:lpstr>
      <vt:lpstr>MT Extra</vt:lpstr>
      <vt:lpstr>Script MT Bold</vt:lpstr>
      <vt:lpstr>Symbol</vt:lpstr>
      <vt:lpstr>Times</vt:lpstr>
      <vt:lpstr>Times New Roman</vt:lpstr>
      <vt:lpstr>Wingdings</vt:lpstr>
      <vt:lpstr>Office ​​テーマ</vt:lpstr>
      <vt:lpstr>数式</vt:lpstr>
      <vt:lpstr>Equation</vt:lpstr>
      <vt:lpstr> Precise Measurement of Muonium HFS -MuSEUM-</vt:lpstr>
      <vt:lpstr>PowerPoint プレゼンテーション</vt:lpstr>
      <vt:lpstr>Contents</vt:lpstr>
      <vt:lpstr>Bibliography</vt:lpstr>
      <vt:lpstr>PowerPoint プレゼンテーション</vt:lpstr>
      <vt:lpstr>Quantum View of Hydrogen Atom</vt:lpstr>
      <vt:lpstr>Hyperfine Structure</vt:lpstr>
      <vt:lpstr>PowerPoint プレゼンテーション</vt:lpstr>
      <vt:lpstr>How to explain ?</vt:lpstr>
      <vt:lpstr>Experiment</vt:lpstr>
      <vt:lpstr>Mu Hyperfine Structure</vt:lpstr>
      <vt:lpstr>PowerPoint プレゼンテーション</vt:lpstr>
      <vt:lpstr>  </vt:lpstr>
      <vt:lpstr>2. Strong relationship to muon g-2 measurem</vt:lpstr>
      <vt:lpstr>How to improve the accuracy of mm/mp?</vt:lpstr>
      <vt:lpstr>PowerPoint プレゼンテーション</vt:lpstr>
      <vt:lpstr>PowerPoint プレゼンテーション</vt:lpstr>
      <vt:lpstr>Proton radius puzzle</vt:lpstr>
      <vt:lpstr>Anomaly between scattering and spectroscopy</vt:lpstr>
      <vt:lpstr>PowerPoint プレゼンテーション</vt:lpstr>
      <vt:lpstr>4. Exotic particle search</vt:lpstr>
      <vt:lpstr>5. Test of Loentz symmetry</vt:lpstr>
      <vt:lpstr>PowerPoint プレゼンテーション</vt:lpstr>
      <vt:lpstr>PowerPoint プレゼンテーション</vt:lpstr>
      <vt:lpstr>H line optics</vt:lpstr>
      <vt:lpstr>Realistic layout of H line and H1 Area is in progress</vt:lpstr>
      <vt:lpstr>PowerPoint プレゼンテーション</vt:lpstr>
      <vt:lpstr> </vt:lpstr>
      <vt:lpstr>Key Components</vt:lpstr>
      <vt:lpstr>Zero Field Experiment</vt:lpstr>
      <vt:lpstr>Zero field measurement at D Line Important milestone for HF measurement- </vt:lpstr>
      <vt:lpstr>Resonance Measurement Setup</vt:lpstr>
      <vt:lpstr>Setup for zero field measurement</vt:lpstr>
      <vt:lpstr>Magnetic field simulation</vt:lpstr>
      <vt:lpstr>Magnetic Shield and Field Probe</vt:lpstr>
      <vt:lpstr>Inside of the Gas Chamber</vt:lpstr>
      <vt:lpstr>Gas Chamber and Gas Handling</vt:lpstr>
      <vt:lpstr>Front Beam Profile Monitor </vt:lpstr>
      <vt:lpstr>3D beam profile monitor </vt:lpstr>
      <vt:lpstr>Segmented Positron Counter</vt:lpstr>
      <vt:lpstr>PowerPoint プレゼンテーション</vt:lpstr>
      <vt:lpstr>PowerPoint プレゼンテーション</vt:lpstr>
      <vt:lpstr>First Resonance Search</vt:lpstr>
      <vt:lpstr>Time Dependent Spin Flip Signal</vt:lpstr>
      <vt:lpstr>Resonance Lineshape</vt:lpstr>
      <vt:lpstr>PowerPoint プレゼンテーション</vt:lpstr>
      <vt:lpstr>PowerPoint プレゼンテーション</vt:lpstr>
      <vt:lpstr>PowerPoint プレゼンテーション</vt:lpstr>
      <vt:lpstr>PowerPoint プレゼンテーション</vt:lpstr>
      <vt:lpstr>Resonance Lineshape (2017 Feb)</vt:lpstr>
      <vt:lpstr>PowerPoint プレゼンテーション</vt:lpstr>
      <vt:lpstr>PowerPoint プレゼンテーション</vt:lpstr>
      <vt:lpstr>Resonance Lineshape (2017 June)</vt:lpstr>
      <vt:lpstr>Systematic Error in ZF measurement</vt:lpstr>
      <vt:lpstr>High Field Experiment</vt:lpstr>
      <vt:lpstr>Uncertainty of the previous measurement</vt:lpstr>
      <vt:lpstr>MRI magnet for MuSEUM experiment</vt:lpstr>
      <vt:lpstr>Long Term Stability</vt:lpstr>
      <vt:lpstr>Shim tray, Iron piece</vt:lpstr>
      <vt:lpstr>Shimming work</vt:lpstr>
      <vt:lpstr>After shimming #3</vt:lpstr>
      <vt:lpstr>NMR field monitoring system</vt:lpstr>
      <vt:lpstr>NMR measurement @Argone</vt:lpstr>
      <vt:lpstr>PowerPoint プレゼンテーション</vt:lpstr>
      <vt:lpstr>RF cavity</vt:lpstr>
      <vt:lpstr>Q value (for HF)</vt:lpstr>
      <vt:lpstr>Systematic Error (Preliminary)</vt:lpstr>
      <vt:lpstr>Summary and Prospects</vt:lpstr>
      <vt:lpstr>PowerPoint プレゼンテーション</vt:lpstr>
      <vt:lpstr>Magnetic Dipole Moment</vt:lpstr>
      <vt:lpstr>Magnetic dipole moment  with loop current</vt:lpstr>
      <vt:lpstr>Orbital magnetic dipole moments</vt:lpstr>
      <vt:lpstr>Particle Spin produce Magnetic Moment</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  Derivation of hyperfine structure in hydrogen atom </vt:lpstr>
      <vt:lpstr>Magnetic Moments – Classical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  Short course  for QM solution for Hydrogen Aom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Probability Distribution Functions</vt:lpstr>
      <vt:lpstr>PowerPoint プレゼンテーション</vt:lpstr>
      <vt:lpstr>  Short course  for Relativistic Quantum Mechanics </vt:lpstr>
      <vt:lpstr>Non relativistic Q.M.</vt:lpstr>
      <vt:lpstr>Formalism</vt:lpstr>
      <vt:lpstr>Formalism</vt:lpstr>
      <vt:lpstr>Formalism</vt:lpstr>
      <vt:lpstr>Formalism</vt:lpstr>
      <vt:lpstr>Starting point</vt:lpstr>
      <vt:lpstr>Klein Gordon Equation</vt:lpstr>
      <vt:lpstr>Klein Gordon Equation</vt:lpstr>
      <vt:lpstr>Problems of Klein Gordon Equation</vt:lpstr>
      <vt:lpstr>Dirac Equations</vt:lpstr>
      <vt:lpstr>Properties of a and b</vt:lpstr>
      <vt:lpstr>Dirac Eq. with External Electromagnetic Fields</vt:lpstr>
      <vt:lpstr>Covariant Dirac Eq.</vt:lpstr>
      <vt:lpstr>Covariant Dirac Eq.</vt:lpstr>
      <vt:lpstr>a and b are Matrices !</vt:lpstr>
      <vt:lpstr>Representation of a and b </vt:lpstr>
      <vt:lpstr>Representation of  g </vt:lpstr>
      <vt:lpstr>Solutions with negative Energy</vt:lpstr>
      <vt:lpstr>Electron g factor</vt:lpstr>
      <vt:lpstr>Electron g factor</vt:lpstr>
      <vt:lpstr>Hydrogen atom</vt:lpstr>
      <vt:lpstr>Hydrogen atom</vt:lpstr>
      <vt:lpstr>Hydrogen atom</vt:lpstr>
      <vt:lpstr>Hydrogen atom</vt:lpstr>
      <vt:lpstr>Hydrogen atom</vt:lpstr>
      <vt:lpstr>Hydrogen atom</vt:lpstr>
      <vt:lpstr>Hydrogen atom</vt:lpstr>
      <vt:lpstr>PowerPoint プレゼンテーション</vt:lpstr>
      <vt:lpstr>Full course !!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Hydrogen atom</vt:lpstr>
      <vt:lpstr>Summary</vt:lpstr>
      <vt:lpstr>MRI magnet for MuSEUM experiment</vt:lpstr>
      <vt:lpstr>Long Term Stability</vt:lpstr>
      <vt:lpstr>Shim tray, Iron piece</vt:lpstr>
      <vt:lpstr>Shimming work</vt:lpstr>
      <vt:lpstr>No shimming</vt:lpstr>
      <vt:lpstr>After shimming #3</vt:lpstr>
      <vt:lpstr>NMR field monitoring system</vt:lpstr>
      <vt:lpstr>NMR measurement @Argone</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J-PARC MUSEにおけるミュオニウム超微細構造の精密測定</dc:title>
  <dc:creator>toyoda</dc:creator>
  <cp:lastModifiedBy>SP-200</cp:lastModifiedBy>
  <cp:revision>678</cp:revision>
  <dcterms:created xsi:type="dcterms:W3CDTF">2012-03-14T01:34:42Z</dcterms:created>
  <dcterms:modified xsi:type="dcterms:W3CDTF">2017-09-18T06:10:35Z</dcterms:modified>
</cp:coreProperties>
</file>