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tif" ContentType="image/gif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4" r:id="rId1"/>
    <p:sldMasterId id="2147484032" r:id="rId2"/>
    <p:sldMasterId id="2147484133" r:id="rId3"/>
  </p:sldMasterIdLst>
  <p:notesMasterIdLst>
    <p:notesMasterId r:id="rId63"/>
  </p:notesMasterIdLst>
  <p:handoutMasterIdLst>
    <p:handoutMasterId r:id="rId64"/>
  </p:handoutMasterIdLst>
  <p:sldIdLst>
    <p:sldId id="996" r:id="rId4"/>
    <p:sldId id="997" r:id="rId5"/>
    <p:sldId id="998" r:id="rId6"/>
    <p:sldId id="1055" r:id="rId7"/>
    <p:sldId id="1056" r:id="rId8"/>
    <p:sldId id="1025" r:id="rId9"/>
    <p:sldId id="1057" r:id="rId10"/>
    <p:sldId id="1053" r:id="rId11"/>
    <p:sldId id="1054" r:id="rId12"/>
    <p:sldId id="1058" r:id="rId13"/>
    <p:sldId id="952" r:id="rId14"/>
    <p:sldId id="1059" r:id="rId15"/>
    <p:sldId id="1026" r:id="rId16"/>
    <p:sldId id="1040" r:id="rId17"/>
    <p:sldId id="1062" r:id="rId18"/>
    <p:sldId id="1027" r:id="rId19"/>
    <p:sldId id="967" r:id="rId20"/>
    <p:sldId id="1021" r:id="rId21"/>
    <p:sldId id="884" r:id="rId22"/>
    <p:sldId id="864" r:id="rId23"/>
    <p:sldId id="1030" r:id="rId24"/>
    <p:sldId id="1036" r:id="rId25"/>
    <p:sldId id="1031" r:id="rId26"/>
    <p:sldId id="1032" r:id="rId27"/>
    <p:sldId id="1061" r:id="rId28"/>
    <p:sldId id="1034" r:id="rId29"/>
    <p:sldId id="1063" r:id="rId30"/>
    <p:sldId id="776" r:id="rId31"/>
    <p:sldId id="1033" r:id="rId32"/>
    <p:sldId id="993" r:id="rId33"/>
    <p:sldId id="767" r:id="rId34"/>
    <p:sldId id="768" r:id="rId35"/>
    <p:sldId id="909" r:id="rId36"/>
    <p:sldId id="892" r:id="rId37"/>
    <p:sldId id="893" r:id="rId38"/>
    <p:sldId id="1060" r:id="rId39"/>
    <p:sldId id="1035" r:id="rId40"/>
    <p:sldId id="1039" r:id="rId41"/>
    <p:sldId id="1037" r:id="rId42"/>
    <p:sldId id="802" r:id="rId43"/>
    <p:sldId id="1050" r:id="rId44"/>
    <p:sldId id="1047" r:id="rId45"/>
    <p:sldId id="1041" r:id="rId46"/>
    <p:sldId id="1064" r:id="rId47"/>
    <p:sldId id="1065" r:id="rId48"/>
    <p:sldId id="1066" r:id="rId49"/>
    <p:sldId id="1042" r:id="rId50"/>
    <p:sldId id="991" r:id="rId51"/>
    <p:sldId id="1051" r:id="rId52"/>
    <p:sldId id="1052" r:id="rId53"/>
    <p:sldId id="1048" r:id="rId54"/>
    <p:sldId id="1049" r:id="rId55"/>
    <p:sldId id="953" r:id="rId56"/>
    <p:sldId id="954" r:id="rId57"/>
    <p:sldId id="989" r:id="rId58"/>
    <p:sldId id="1005" r:id="rId59"/>
    <p:sldId id="1043" r:id="rId60"/>
    <p:sldId id="1045" r:id="rId61"/>
    <p:sldId id="871" r:id="rId6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732" autoAdjust="0"/>
    <p:restoredTop sz="92830"/>
  </p:normalViewPr>
  <p:slideViewPr>
    <p:cSldViewPr snapToGrid="0" snapToObjects="1">
      <p:cViewPr varScale="1">
        <p:scale>
          <a:sx n="82" d="100"/>
          <a:sy n="82" d="100"/>
        </p:scale>
        <p:origin x="168" y="1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3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Relationship Id="rId3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A5775-4097-AE4D-851F-F2D1307DC889}" type="datetimeFigureOut">
              <a:rPr kumimoji="1" lang="ja-JP" altLang="en-US" smtClean="0"/>
              <a:t>2017/9/18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839BC-3F7F-8B46-9A8A-2A0FDFB835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117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C013D-FEB3-3E4C-A540-2BE54D0B70AD}" type="datetimeFigureOut">
              <a:rPr kumimoji="1" lang="ja-JP" altLang="en-US" smtClean="0"/>
              <a:t>2017/9/18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250BC-209A-DF48-BC7B-AECF9A81EA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341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50BC-209A-DF48-BC7B-AECF9A81EA0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46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50BC-209A-DF48-BC7B-AECF9A81EA0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910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8606-5BEE-4184-92B0-6AE64E247E1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218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BEA5-B64C-4F5E-BC39-5CBB9D30A4A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35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1E64-6AA0-4C8D-B735-6F0199F01CC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64821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3338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1469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7700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5381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9188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6834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7488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110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6361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49213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11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99750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9454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3622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513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730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9511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9488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924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2D58-988A-469F-BBC3-B081CE1D4C3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2772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51690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66394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7119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163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2A96-20BF-48B6-884B-7198F60213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112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9A35-67F0-4BD5-BDDC-31C36FFECC5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BE57-A613-4510-8EFC-B2EAA2FD12A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669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580C-4264-4EB6-9E8A-9E739922198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8244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DAF4E-F923-4609-AB8B-B65CB27B60B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9213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3F05-9599-4EFF-A78F-0C7E5825BE6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635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D4B9AFA-B9C9-4D05-9909-79E74D33F70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1648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1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EA7A5-DF68-C04C-B528-60FCB06EB7F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320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0.wmf"/><Relationship Id="rId7" Type="http://schemas.openxmlformats.org/officeDocument/2006/relationships/image" Target="../media/image32.jpeg"/><Relationship Id="rId8" Type="http://schemas.openxmlformats.org/officeDocument/2006/relationships/oleObject" Target="../embeddings/oleObject3.bin"/><Relationship Id="rId9" Type="http://schemas.openxmlformats.org/officeDocument/2006/relationships/image" Target="../media/image31.emf"/><Relationship Id="rId10" Type="http://schemas.openxmlformats.org/officeDocument/2006/relationships/image" Target="../media/image3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40.emf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emf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8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jpeg"/><Relationship Id="rId3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IMG_0355.jp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-10391" y="-8963"/>
            <a:ext cx="9154391" cy="6853066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0391" y="-8963"/>
            <a:ext cx="9143999" cy="1780108"/>
          </a:xfrm>
        </p:spPr>
        <p:txBody>
          <a:bodyPr>
            <a:no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Muon g-2/EDM measurement 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at J-PARC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8688" y="4964553"/>
            <a:ext cx="6166624" cy="1473200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September 18, 2017</a:t>
            </a: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Seoul National University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Tsutomu Mibe (KEK-IPNS)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008684" y="1478757"/>
            <a:ext cx="301813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ja-JP" altLang="en-US" sz="3200" b="1">
                <a:solidFill>
                  <a:schemeClr val="bg1"/>
                </a:solidFill>
                <a:latin typeface="+mj-lt"/>
              </a:rPr>
              <a:t>http://g-2.kek.jp</a:t>
            </a:r>
          </a:p>
        </p:txBody>
      </p:sp>
    </p:spTree>
    <p:extLst>
      <p:ext uri="{BB962C8B-B14F-4D97-AF65-F5344CB8AC3E}">
        <p14:creationId xmlns:p14="http://schemas.microsoft.com/office/powerpoint/2010/main" val="19173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Anomalous magnetic moment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3989" y="4088352"/>
            <a:ext cx="83657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All interactions, </a:t>
            </a:r>
            <a:r>
              <a:rPr lang="en-US" altLang="ja-JP" sz="2800" i="1" dirty="0" smtClean="0">
                <a:solidFill>
                  <a:srgbClr val="FF0000"/>
                </a:solidFill>
              </a:rPr>
              <a:t>including ones we don’t know</a:t>
            </a:r>
            <a:r>
              <a:rPr lang="en-US" altLang="ja-JP" sz="2800" dirty="0" smtClean="0"/>
              <a:t>,</a:t>
            </a:r>
          </a:p>
          <a:p>
            <a:r>
              <a:rPr lang="en-US" altLang="ja-JP" sz="2800" dirty="0" smtClean="0"/>
              <a:t>appear in quantum loops, and add up to contribute </a:t>
            </a:r>
            <a:r>
              <a:rPr lang="en-US" altLang="ja-JP" sz="2800" dirty="0" err="1" smtClean="0"/>
              <a:t>a</a:t>
            </a:r>
            <a:r>
              <a:rPr lang="en-US" altLang="ja-JP" sz="2800" baseline="-25000" dirty="0" err="1" smtClean="0"/>
              <a:t>μ</a:t>
            </a:r>
            <a:endParaRPr kumimoji="1" lang="ja-JP" altLang="en-US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64"/>
            <a:ext cx="9144000" cy="190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70"/>
            <a:ext cx="8229600" cy="988259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Comparison with experiments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pic>
        <p:nvPicPr>
          <p:cNvPr id="40" name="図 39" descr="スクリーンショット 2012-03-23 18.44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9" y="1445229"/>
            <a:ext cx="8980541" cy="4719265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3218047" y="5810921"/>
            <a:ext cx="5855051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ja-JP" sz="2000" dirty="0" smtClean="0"/>
              <a:t>HLMNT11 : J.Phys.G38</a:t>
            </a:r>
            <a:r>
              <a:rPr lang="en-US" altLang="ja-JP" sz="2000" dirty="0"/>
              <a:t>:</a:t>
            </a:r>
            <a:r>
              <a:rPr lang="en-US" altLang="ja-JP" sz="2000" dirty="0" smtClean="0"/>
              <a:t>085003,2011</a:t>
            </a:r>
            <a:endParaRPr lang="ja-JP" altLang="en-US" sz="2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766015" y="4736140"/>
            <a:ext cx="2486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〜BNL E821</a:t>
            </a:r>
            <a:r>
              <a:rPr lang="en-US" altLang="ja-JP" sz="2000" b="1" dirty="0">
                <a:solidFill>
                  <a:srgbClr val="0000FF"/>
                </a:solidFill>
              </a:rPr>
              <a:t>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(0.5ppm)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54506" y="1079001"/>
            <a:ext cx="218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D. Nomura (tau2012)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18504" y="2927420"/>
            <a:ext cx="16603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in consistent with</a:t>
            </a:r>
          </a:p>
          <a:p>
            <a:r>
              <a:rPr kumimoji="1" lang="en-US" altLang="ja-JP" sz="1600" dirty="0" smtClean="0"/>
              <a:t>DHMZ10</a:t>
            </a:r>
            <a:endParaRPr kumimoji="1" lang="ja-JP" altLang="en-US" sz="1600" dirty="0"/>
          </a:p>
        </p:txBody>
      </p:sp>
      <p:sp>
        <p:nvSpPr>
          <p:cNvPr id="13" name="右中かっこ 12"/>
          <p:cNvSpPr/>
          <p:nvPr/>
        </p:nvSpPr>
        <p:spPr>
          <a:xfrm>
            <a:off x="6943686" y="2979017"/>
            <a:ext cx="213652" cy="60537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44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3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899" y="1"/>
            <a:ext cx="8867167" cy="141553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“Muon g-2 theory initiative”</a:t>
            </a:r>
            <a:br>
              <a:rPr kumimoji="1" lang="en-US" altLang="ja-JP" dirty="0" smtClean="0"/>
            </a:br>
            <a:r>
              <a:rPr kumimoji="1" lang="en-US" altLang="ja-JP" dirty="0" smtClean="0"/>
              <a:t>formed in June 2017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8" t="23741" r="7869" b="20122"/>
          <a:stretch/>
        </p:blipFill>
        <p:spPr>
          <a:xfrm>
            <a:off x="60931" y="1415534"/>
            <a:ext cx="9022135" cy="42799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92415" y="5695434"/>
            <a:ext cx="8359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“map </a:t>
            </a:r>
            <a:r>
              <a:rPr lang="en-US" altLang="ja-JP" sz="2400" dirty="0"/>
              <a:t>out strategies for obtaining the </a:t>
            </a:r>
            <a:r>
              <a:rPr lang="en-US" altLang="ja-JP" sz="2400" b="1" dirty="0">
                <a:solidFill>
                  <a:srgbClr val="FF0000"/>
                </a:solidFill>
              </a:rPr>
              <a:t>best theoretical predictions for these hadronic corrections </a:t>
            </a:r>
            <a:r>
              <a:rPr lang="en-US" altLang="ja-JP" sz="2400" dirty="0"/>
              <a:t>in advance of the experimental </a:t>
            </a:r>
            <a:r>
              <a:rPr lang="en-US" altLang="ja-JP" sz="2400" dirty="0" smtClean="0"/>
              <a:t>results”</a:t>
            </a:r>
            <a:endParaRPr kumimoji="1" lang="ja-JP" altLang="en-US" sz="2400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7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4898" y="0"/>
            <a:ext cx="8229600" cy="836341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Workshop </a:t>
            </a:r>
            <a:r>
              <a:rPr kumimoji="1" lang="en-US" altLang="ja-JP" smtClean="0"/>
              <a:t>at KEK in Feb, 2018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69" y="836341"/>
            <a:ext cx="7222373" cy="5998243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931357" y="6211076"/>
            <a:ext cx="7372685" cy="646331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3600"/>
              <a:t>http://www-</a:t>
            </a:r>
            <a:r>
              <a:rPr lang="en-US" altLang="ja-JP" sz="3600" dirty="0" err="1"/>
              <a:t>conf.kek.jp</a:t>
            </a:r>
            <a:r>
              <a:rPr lang="en-US" altLang="ja-JP" sz="3600" dirty="0"/>
              <a:t>/</a:t>
            </a:r>
            <a:r>
              <a:rPr lang="en-US" altLang="ja-JP" sz="3600" dirty="0" err="1"/>
              <a:t>muonHVPws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3139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14400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F</a:t>
            </a:r>
            <a:r>
              <a:rPr kumimoji="1" lang="en-US" altLang="ja-JP" sz="3600" dirty="0" smtClean="0"/>
              <a:t>irst wiggle plot at FNAL in June, 2017</a:t>
            </a:r>
            <a:endParaRPr kumimoji="1" lang="ja-JP" altLang="en-US" sz="3600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" y="0"/>
            <a:ext cx="9140158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0" y="6488668"/>
            <a:ext cx="25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Tim </a:t>
            </a:r>
            <a:r>
              <a:rPr kumimoji="1" lang="en-US" altLang="ja-JP" dirty="0" err="1" smtClean="0"/>
              <a:t>Gorringe</a:t>
            </a:r>
            <a:r>
              <a:rPr kumimoji="1" lang="en-US" altLang="ja-JP" dirty="0" smtClean="0"/>
              <a:t> (FCCP 2017)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" y="25110"/>
            <a:ext cx="240963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/>
              <a:t>FNAL g-2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6835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87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srgbClr val="FFFFFF"/>
                </a:solidFill>
              </a:rPr>
              <a:t>Production target</a:t>
            </a:r>
            <a:endParaRPr lang="en-US" altLang="ja-JP" sz="1200" dirty="0">
              <a:solidFill>
                <a:srgbClr val="FFFFFF"/>
              </a:solidFill>
            </a:endParaRPr>
          </a:p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 (20 mm)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>
                <a:solidFill>
                  <a:prstClr val="white"/>
                </a:solidFill>
              </a:rPr>
              <a:t>3 GeV proton beam</a:t>
            </a:r>
          </a:p>
          <a:p>
            <a:pPr defTabSz="457200"/>
            <a:r>
              <a:rPr lang="en-US" altLang="ja-JP" sz="1200" dirty="0">
                <a:solidFill>
                  <a:prstClr val="white"/>
                </a:solidFill>
              </a:rPr>
              <a:t> ( 333 </a:t>
            </a:r>
            <a:r>
              <a:rPr lang="en-US" altLang="ja-JP" sz="1200" dirty="0" err="1">
                <a:solidFill>
                  <a:prstClr val="white"/>
                </a:solidFill>
              </a:rPr>
              <a:t>uA</a:t>
            </a:r>
            <a:r>
              <a:rPr lang="en-US" altLang="ja-JP" sz="1200" dirty="0">
                <a:solidFill>
                  <a:prstClr val="white"/>
                </a:solidFill>
              </a:rPr>
              <a:t>)</a:t>
            </a:r>
            <a:endParaRPr lang="ja-JP" altLang="en-US" sz="1200" dirty="0">
              <a:solidFill>
                <a:prstClr val="white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486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(28 MeV/</a:t>
            </a:r>
            <a:r>
              <a:rPr lang="en-US" altLang="ja-JP" sz="1200" dirty="0" smtClean="0">
                <a:solidFill>
                  <a:srgbClr val="FFFFFF"/>
                </a:solidFill>
              </a:rPr>
              <a:t>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7571" y="48690"/>
            <a:ext cx="5380532" cy="830997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 defTabSz="457200">
              <a:defRPr/>
            </a:pPr>
            <a:r>
              <a:rPr lang="en-US" altLang="ja-JP" sz="2400" dirty="0" err="1" smtClean="0">
                <a:solidFill>
                  <a:srgbClr val="FFFFFF"/>
                </a:solidFill>
                <a:effectLst>
                  <a:glow rad="63500">
                    <a:srgbClr val="4F81BD">
                      <a:lumMod val="75000"/>
                      <a:alpha val="75000"/>
                    </a:srgb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cs typeface="ＭＳ Ｐゴシック" pitchFamily="-109" charset="-128"/>
              </a:rPr>
              <a:t>Muon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glow rad="63500">
                    <a:srgbClr val="4F81BD">
                      <a:lumMod val="75000"/>
                      <a:alpha val="75000"/>
                    </a:srgb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cs typeface="ＭＳ Ｐゴシック" pitchFamily="-109" charset="-128"/>
              </a:rPr>
              <a:t> 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rgbClr val="4F81BD">
                      <a:lumMod val="75000"/>
                      <a:alpha val="75000"/>
                    </a:srgb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cs typeface="ＭＳ Ｐゴシック" pitchFamily="-109" charset="-128"/>
              </a:rPr>
              <a:t>g-2/EDM Experiment at</a:t>
            </a:r>
          </a:p>
          <a:p>
            <a:pPr defTabSz="457200"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rgbClr val="4F81BD">
                      <a:lumMod val="75000"/>
                      <a:alpha val="75000"/>
                    </a:srgb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rgbClr val="4F81BD">
                    <a:lumMod val="75000"/>
                    <a:alpha val="75000"/>
                  </a:srgb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cs typeface="ＭＳ Ｐゴシック" pitchFamily="-109" charset="-128"/>
            </a:endParaRPr>
          </a:p>
          <a:p>
            <a:pPr algn="ctr" defTabSz="457200">
              <a:defRPr/>
            </a:pPr>
            <a:r>
              <a:rPr lang="en-US" altLang="ja-JP" sz="2000" b="1" dirty="0" smtClean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5556024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V="1">
            <a:off x="8964488" y="2996952"/>
            <a:ext cx="179512" cy="1800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5552209" y="107838"/>
            <a:ext cx="3664599" cy="297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1" y="669059"/>
            <a:ext cx="7621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400" b="1" dirty="0" smtClean="0">
                <a:solidFill>
                  <a:srgbClr val="000000"/>
                </a:solidFill>
              </a:rPr>
              <a:t>Silicon</a:t>
            </a:r>
          </a:p>
          <a:p>
            <a:pPr defTabSz="457200"/>
            <a:r>
              <a:rPr lang="en-US" altLang="ja-JP" sz="1400" b="1" dirty="0" smtClean="0">
                <a:solidFill>
                  <a:srgbClr val="000000"/>
                </a:solidFill>
              </a:rPr>
              <a:t>Tracker</a:t>
            </a:r>
            <a:endParaRPr lang="en-US" altLang="ja-JP" sz="1400" b="1" dirty="0">
              <a:solidFill>
                <a:srgbClr val="000000"/>
              </a:solidFill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5505" y="21960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b="1" dirty="0">
                <a:solidFill>
                  <a:prstClr val="black"/>
                </a:solidFill>
              </a:rPr>
              <a:t>66 </a:t>
            </a:r>
            <a:r>
              <a:rPr lang="en-US" altLang="ja-JP" b="1" dirty="0" smtClean="0">
                <a:solidFill>
                  <a:prstClr val="black"/>
                </a:solidFill>
              </a:rPr>
              <a:t>cm</a:t>
            </a:r>
            <a:endParaRPr lang="en-US" altLang="ja-JP" b="1" dirty="0">
              <a:solidFill>
                <a:prstClr val="black"/>
              </a:solidFill>
            </a:endParaRPr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3" y="1785108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1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400" dirty="0">
                <a:solidFill>
                  <a:srgbClr val="FFFFFF"/>
                </a:solidFill>
              </a:rPr>
              <a:t>Super Precision </a:t>
            </a:r>
            <a:r>
              <a:rPr lang="en-US" altLang="ja-JP" sz="1400" dirty="0" smtClean="0">
                <a:solidFill>
                  <a:srgbClr val="FFFFFF"/>
                </a:solidFill>
              </a:rPr>
              <a:t>Storage Magnet</a:t>
            </a:r>
            <a:endParaRPr lang="en-US" altLang="ja-JP" sz="1400" dirty="0">
              <a:solidFill>
                <a:srgbClr val="FFFFFF"/>
              </a:solidFill>
            </a:endParaRPr>
          </a:p>
          <a:p>
            <a:pPr defTabSz="457200"/>
            <a:r>
              <a:rPr lang="en-US" altLang="ja-JP" sz="1400" dirty="0">
                <a:solidFill>
                  <a:srgbClr val="FFFFFF"/>
                </a:solidFill>
              </a:rPr>
              <a:t>(3T, ~1ppm local precision)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2" y="930669"/>
            <a:ext cx="941429" cy="520137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62375" y="4159373"/>
            <a:ext cx="72779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FFFF00"/>
                </a:solidFill>
              </a:rPr>
              <a:t>Features: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 smtClean="0">
                <a:solidFill>
                  <a:srgbClr val="FFFF00"/>
                </a:solidFill>
              </a:rPr>
              <a:t>No strong focusing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 smtClean="0">
                <a:solidFill>
                  <a:srgbClr val="FFFF00"/>
                </a:solidFill>
              </a:rPr>
              <a:t>Super-low emittance muon beam</a:t>
            </a:r>
          </a:p>
          <a:p>
            <a:pPr marL="409575" indent="-265113">
              <a:buFont typeface="Arial" charset="0"/>
              <a:buChar char="•"/>
            </a:pPr>
            <a:r>
              <a:rPr kumimoji="1" lang="en-US" altLang="ja-JP" sz="2800" b="1" dirty="0" smtClean="0">
                <a:solidFill>
                  <a:srgbClr val="FFFF00"/>
                </a:solidFill>
              </a:rPr>
              <a:t>Compact storage ring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 smtClean="0">
                <a:solidFill>
                  <a:srgbClr val="FFFF00"/>
                </a:solidFill>
              </a:rPr>
              <a:t>Full tracking detector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 smtClean="0">
                <a:solidFill>
                  <a:srgbClr val="FF0000"/>
                </a:solidFill>
              </a:rPr>
              <a:t>Completely different from BNL/FNAL method</a:t>
            </a:r>
          </a:p>
        </p:txBody>
      </p:sp>
    </p:spTree>
    <p:extLst>
      <p:ext uri="{BB962C8B-B14F-4D97-AF65-F5344CB8AC3E}">
        <p14:creationId xmlns:p14="http://schemas.microsoft.com/office/powerpoint/2010/main" val="2136214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8" y="30"/>
            <a:ext cx="8229600" cy="712211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 err="1"/>
              <a:t>muon</a:t>
            </a:r>
            <a:r>
              <a:rPr lang="en-US" altLang="ja-JP" sz="4000" dirty="0"/>
              <a:t> g-</a:t>
            </a:r>
            <a:r>
              <a:rPr lang="en-US" altLang="ja-JP" sz="4000" dirty="0" smtClean="0"/>
              <a:t>2 and EDM </a:t>
            </a:r>
            <a:r>
              <a:rPr lang="en-US" altLang="ja-JP" sz="4000" dirty="0"/>
              <a:t>measurements</a:t>
            </a:r>
            <a:endParaRPr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11160" y="6363971"/>
            <a:ext cx="2133600" cy="365125"/>
          </a:xfrm>
        </p:spPr>
        <p:txBody>
          <a:bodyPr/>
          <a:lstStyle/>
          <a:p>
            <a:fld id="{2850734B-037B-40E1-BB01-0159C3D315B1}" type="slidenum">
              <a:rPr lang="ja-JP" altLang="en-US" smtClean="0">
                <a:solidFill>
                  <a:srgbClr val="073E87"/>
                </a:solidFill>
                <a:latin typeface="Calibri"/>
                <a:ea typeface="ＭＳ Ｐゴシック"/>
              </a:rPr>
              <a:pPr/>
              <a:t>17</a:t>
            </a:fld>
            <a:endParaRPr lang="ja-JP" altLang="en-US" dirty="0">
              <a:solidFill>
                <a:srgbClr val="073E87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>
            <p:extLst/>
          </p:nvPr>
        </p:nvGraphicFramePr>
        <p:xfrm>
          <a:off x="519696" y="2981867"/>
          <a:ext cx="6429420" cy="10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84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696" y="2981867"/>
                        <a:ext cx="6429420" cy="100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コンテンツ プレースホルダ 4"/>
          <p:cNvGraphicFramePr>
            <a:graphicFrameLocks noChangeAspect="1"/>
          </p:cNvGraphicFramePr>
          <p:nvPr>
            <p:extLst/>
          </p:nvPr>
        </p:nvGraphicFramePr>
        <p:xfrm>
          <a:off x="4587716" y="5062328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85" name="数式" r:id="rId5" imgW="1612800" imgH="431640" progId="Equation.3">
                  <p:embed/>
                </p:oleObj>
              </mc:Choice>
              <mc:Fallback>
                <p:oleObj name="数式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716" y="5062328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4" descr="spin_prec_ls_ppt"/>
          <p:cNvPicPr>
            <a:picLocks noChangeAspect="1" noChangeArrowheads="1"/>
          </p:cNvPicPr>
          <p:nvPr/>
        </p:nvPicPr>
        <p:blipFill>
          <a:blip r:embed="rId7" cstate="print"/>
          <a:srcRect t="1578" r="48622" b="1578"/>
          <a:stretch>
            <a:fillRect/>
          </a:stretch>
        </p:blipFill>
        <p:spPr bwMode="auto">
          <a:xfrm>
            <a:off x="6987039" y="1039327"/>
            <a:ext cx="2057722" cy="221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72197" y="1628445"/>
            <a:ext cx="6425083" cy="646294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rgbClr val="0000FF"/>
            </a:solidFill>
          </a:ln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In uniform magnetic field, </a:t>
            </a:r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 spin rotates ahead of momentum due to </a:t>
            </a:r>
            <a:r>
              <a:rPr lang="en-US" altLang="ja-JP" dirty="0">
                <a:solidFill>
                  <a:srgbClr val="FF0000"/>
                </a:solidFill>
                <a:latin typeface="Candara"/>
                <a:ea typeface="HGP明朝E"/>
              </a:rPr>
              <a:t>g-2 = 0</a:t>
            </a:r>
          </a:p>
        </p:txBody>
      </p:sp>
      <p:graphicFrame>
        <p:nvGraphicFramePr>
          <p:cNvPr id="14" name="コンテンツ プレースホルダ 4"/>
          <p:cNvGraphicFramePr>
            <a:graphicFrameLocks noChangeAspect="1"/>
          </p:cNvGraphicFramePr>
          <p:nvPr>
            <p:extLst/>
          </p:nvPr>
        </p:nvGraphicFramePr>
        <p:xfrm>
          <a:off x="401004" y="5008500"/>
          <a:ext cx="36417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86" name="数式" r:id="rId8" imgW="1841500" imgH="495300" progId="Equation.3">
                  <p:embed/>
                </p:oleObj>
              </mc:Choice>
              <mc:Fallback>
                <p:oleObj name="数式" r:id="rId8" imgW="1841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004" y="5008500"/>
                        <a:ext cx="36417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下矢印 14"/>
          <p:cNvSpPr/>
          <p:nvPr/>
        </p:nvSpPr>
        <p:spPr>
          <a:xfrm>
            <a:off x="418950" y="4153500"/>
            <a:ext cx="3655820" cy="747820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34571" y="4132043"/>
            <a:ext cx="1839285" cy="61551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BNL E821 approach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  <a:p>
            <a:pPr algn="ctr"/>
            <a:r>
              <a:rPr lang="en-US" altLang="ja-JP" b="1" i="1" dirty="0" err="1">
                <a:solidFill>
                  <a:srgbClr val="3366FF"/>
                </a:solidFill>
                <a:latin typeface="Candara"/>
                <a:ea typeface="HGP明朝E"/>
              </a:rPr>
              <a:t>γ</a:t>
            </a:r>
            <a:r>
              <a:rPr lang="en-US" altLang="ja-JP" b="1" i="1" dirty="0">
                <a:solidFill>
                  <a:srgbClr val="3366FF"/>
                </a:solidFill>
                <a:latin typeface="Candara"/>
                <a:ea typeface="HGP明朝E"/>
              </a:rPr>
              <a:t>=30 (P=3 </a:t>
            </a:r>
            <a:r>
              <a:rPr lang="en-US" altLang="ja-JP" b="1" i="1" dirty="0" err="1">
                <a:solidFill>
                  <a:srgbClr val="3366FF"/>
                </a:solidFill>
                <a:latin typeface="Candara"/>
                <a:ea typeface="HGP明朝E"/>
              </a:rPr>
              <a:t>GeV</a:t>
            </a:r>
            <a:r>
              <a:rPr lang="en-US" altLang="ja-JP" b="1" i="1" dirty="0">
                <a:solidFill>
                  <a:srgbClr val="3366FF"/>
                </a:solidFill>
                <a:latin typeface="Candara"/>
                <a:ea typeface="HGP明朝E"/>
              </a:rPr>
              <a:t>/c)</a:t>
            </a:r>
          </a:p>
        </p:txBody>
      </p:sp>
      <p:sp>
        <p:nvSpPr>
          <p:cNvPr id="18" name="下矢印 17"/>
          <p:cNvSpPr/>
          <p:nvPr/>
        </p:nvSpPr>
        <p:spPr>
          <a:xfrm>
            <a:off x="4322140" y="4151583"/>
            <a:ext cx="3655820" cy="761604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27790" y="4130130"/>
            <a:ext cx="1659248" cy="61551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J-PARC approach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  <a:p>
            <a:pPr algn="ctr"/>
            <a:r>
              <a:rPr lang="en-US" altLang="ja-JP" b="1" i="1" dirty="0">
                <a:solidFill>
                  <a:srgbClr val="FF0000"/>
                </a:solidFill>
                <a:latin typeface="Candara"/>
                <a:ea typeface="HGP明朝E"/>
              </a:rPr>
              <a:t> E = 0 at any </a:t>
            </a:r>
            <a:r>
              <a:rPr lang="en-US" altLang="en-US" b="1" i="1" dirty="0" err="1">
                <a:solidFill>
                  <a:srgbClr val="FF0000"/>
                </a:solidFill>
                <a:latin typeface="Candara"/>
              </a:rPr>
              <a:t>γ</a:t>
            </a:r>
            <a:endParaRPr lang="en-US" altLang="ja-JP" b="1" i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15755" y="5974899"/>
            <a:ext cx="3484928" cy="52318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Candara"/>
                <a:ea typeface="HGP明朝E"/>
              </a:rPr>
              <a:t>J-PARC E34</a:t>
            </a:r>
            <a:endParaRPr lang="en-US" altLang="ja-JP" sz="28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587480" y="2039379"/>
            <a:ext cx="55219" cy="165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72197" y="2548453"/>
            <a:ext cx="3847891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general form of spin precession vector: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37998" y="5957969"/>
            <a:ext cx="3236774" cy="52318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00FF"/>
                </a:solidFill>
                <a:latin typeface="Candara"/>
                <a:ea typeface="HGP明朝E"/>
              </a:rPr>
              <a:t>FNAL E989</a:t>
            </a:r>
            <a:endParaRPr lang="ja-JP" altLang="en-US" sz="2800" dirty="0">
              <a:solidFill>
                <a:srgbClr val="0000FF"/>
              </a:solidFill>
              <a:latin typeface="Candara"/>
              <a:ea typeface="HGP明朝E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4" y="4922777"/>
            <a:ext cx="3814680" cy="10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23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/>
      <p:bldP spid="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384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beam at BNL/FNAL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225" y="649099"/>
            <a:ext cx="4591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Conventional </a:t>
            </a:r>
            <a:r>
              <a:rPr lang="en-US" altLang="ja-JP" sz="3200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01050" y="1995455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3846" y="211258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36176" y="1878329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846642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2406" y="1280642"/>
            <a:ext cx="108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proton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円柱 12"/>
          <p:cNvSpPr/>
          <p:nvPr/>
        </p:nvSpPr>
        <p:spPr>
          <a:xfrm rot="16200000">
            <a:off x="1599884" y="1783603"/>
            <a:ext cx="1174934" cy="694941"/>
          </a:xfrm>
          <a:prstGeom prst="can">
            <a:avLst>
              <a:gd name="adj" fmla="val 39355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2289720" y="1878329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2412516" y="2229705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078319" y="1742440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729105" y="2118743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2657617" y="185956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2534821" y="1964362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955523" y="203833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955523" y="2352994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4395121" y="17612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233540" y="1526953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814330" y="2303679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4898644" y="181025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272325" y="213107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4814330" y="273519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4395121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5479132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5356336" y="204477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5233540" y="253793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1228859" y="2168061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3210456" y="2198613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656620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solidFill>
                  <a:prstClr val="black"/>
                </a:solidFill>
                <a:latin typeface="Calibri"/>
              </a:rPr>
              <a:t>π</a:t>
            </a:r>
            <a:r>
              <a:rPr lang="en-US" altLang="en-US" sz="2400" baseline="30000" dirty="0" smtClean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74726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 smtClean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870801" y="1995454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600550" y="1785592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883632" y="182861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613380" y="2038336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834814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723846" y="186600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645435" y="2716700"/>
            <a:ext cx="1334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pion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production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447234" y="2761692"/>
            <a:ext cx="794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decay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5664101" y="1390791"/>
            <a:ext cx="340155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~1000π mm</a:t>
            </a:r>
            <a:r>
              <a:rPr lang="ja-JP" altLang="en-US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796690" y="2611905"/>
            <a:ext cx="226518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Strong focusing</a:t>
            </a:r>
          </a:p>
          <a:p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loss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BG π contamination</a:t>
            </a:r>
          </a:p>
        </p:txBody>
      </p:sp>
      <p:pic>
        <p:nvPicPr>
          <p:cNvPr id="2" name="図 1" descr="2013-05-03_Mod_OLD_Light_01-thumbnai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516" y="3627568"/>
            <a:ext cx="4230055" cy="31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9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IMG_03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7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384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beam at J-PARC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1444" y="5649099"/>
            <a:ext cx="22355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Ultra-cold</a:t>
            </a:r>
          </a:p>
          <a:p>
            <a:r>
              <a:rPr lang="en-US" altLang="ja-JP" sz="3200" b="1" dirty="0" err="1" smtClean="0">
                <a:solidFill>
                  <a:srgbClr val="0000FF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225" y="649099"/>
            <a:ext cx="4591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Conventional </a:t>
            </a:r>
            <a:r>
              <a:rPr lang="en-US" altLang="ja-JP" sz="3200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01050" y="1995455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3846" y="211258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36176" y="1878329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846642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2406" y="1280642"/>
            <a:ext cx="108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proton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円柱 12"/>
          <p:cNvSpPr/>
          <p:nvPr/>
        </p:nvSpPr>
        <p:spPr>
          <a:xfrm rot="16200000">
            <a:off x="1599884" y="1783603"/>
            <a:ext cx="1174934" cy="694941"/>
          </a:xfrm>
          <a:prstGeom prst="can">
            <a:avLst>
              <a:gd name="adj" fmla="val 39355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2289720" y="1878329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2412516" y="2229705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078319" y="1742440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729105" y="2118743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2657617" y="185956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2534821" y="1964362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955523" y="203833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955523" y="2352994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4395121" y="17612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233540" y="1526953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814330" y="2303679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4898644" y="181025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272325" y="213107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4814330" y="273519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4395121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5479132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5356336" y="204477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5233540" y="253793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1228859" y="2168061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3210456" y="2198613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656620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solidFill>
                  <a:prstClr val="black"/>
                </a:solidFill>
                <a:latin typeface="Calibri"/>
              </a:rPr>
              <a:t>π</a:t>
            </a:r>
            <a:r>
              <a:rPr lang="en-US" altLang="en-US" sz="2400" baseline="30000" dirty="0" smtClean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74726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 smtClean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870801" y="1995454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600550" y="1785592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883632" y="182861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613380" y="2038336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834814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723846" y="186600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645435" y="2716700"/>
            <a:ext cx="1334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pion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production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447234" y="2761692"/>
            <a:ext cx="794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decay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87" name="直線矢印コネクタ 86"/>
          <p:cNvCxnSpPr/>
          <p:nvPr/>
        </p:nvCxnSpPr>
        <p:spPr>
          <a:xfrm>
            <a:off x="4927324" y="5246720"/>
            <a:ext cx="1060861" cy="0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テキスト ボックス 87"/>
          <p:cNvSpPr txBox="1"/>
          <p:nvPr/>
        </p:nvSpPr>
        <p:spPr>
          <a:xfrm rot="5400000">
            <a:off x="4590035" y="3994519"/>
            <a:ext cx="123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  <a:latin typeface="Calibri"/>
                <a:ea typeface="ＭＳ Ｐゴシック"/>
              </a:rPr>
              <a:t>cooling</a:t>
            </a:r>
            <a:endParaRPr lang="ja-JP" altLang="en-US" sz="28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89" name="円/楕円 88"/>
          <p:cNvSpPr/>
          <p:nvPr/>
        </p:nvSpPr>
        <p:spPr>
          <a:xfrm>
            <a:off x="6214158" y="509693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0" name="円/楕円 89"/>
          <p:cNvSpPr/>
          <p:nvPr/>
        </p:nvSpPr>
        <p:spPr>
          <a:xfrm>
            <a:off x="6214158" y="523466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1" name="円/楕円 90"/>
          <p:cNvSpPr/>
          <p:nvPr/>
        </p:nvSpPr>
        <p:spPr>
          <a:xfrm>
            <a:off x="6091362" y="511110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2" name="円/楕円 91"/>
          <p:cNvSpPr/>
          <p:nvPr/>
        </p:nvSpPr>
        <p:spPr>
          <a:xfrm>
            <a:off x="6422785" y="511110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3" name="円/楕円 92"/>
          <p:cNvSpPr/>
          <p:nvPr/>
        </p:nvSpPr>
        <p:spPr>
          <a:xfrm>
            <a:off x="6336954" y="5271378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4" name="円/楕円 93"/>
          <p:cNvSpPr/>
          <p:nvPr/>
        </p:nvSpPr>
        <p:spPr>
          <a:xfrm>
            <a:off x="6299989" y="500014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6" name="円/楕円 95"/>
          <p:cNvSpPr/>
          <p:nvPr/>
        </p:nvSpPr>
        <p:spPr>
          <a:xfrm>
            <a:off x="6177193" y="5049456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6153045" y="4439710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 smtClean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5664101" y="1390791"/>
            <a:ext cx="340155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~1000π mm</a:t>
            </a:r>
            <a:r>
              <a:rPr lang="ja-JP" altLang="en-US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6656551" y="4720440"/>
            <a:ext cx="2573203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 smtClean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1π mm</a:t>
            </a:r>
            <a:r>
              <a:rPr lang="ja-JP" altLang="en-US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796690" y="2611905"/>
            <a:ext cx="226518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Strong focusing</a:t>
            </a:r>
          </a:p>
          <a:p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loss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BG π contamination</a:t>
            </a: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6764649" y="5868577"/>
            <a:ext cx="231377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Free from any of these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102" name="直線矢印コネクタ 101"/>
          <p:cNvCxnSpPr/>
          <p:nvPr/>
        </p:nvCxnSpPr>
        <p:spPr>
          <a:xfrm>
            <a:off x="4948701" y="3161802"/>
            <a:ext cx="0" cy="2116011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図 2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06" y="3878118"/>
            <a:ext cx="3874837" cy="290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2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/>
      <p:bldP spid="99" grpId="0"/>
      <p:bldP spid="10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95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Ultra-cold Muon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855956"/>
            <a:ext cx="6900795" cy="156966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9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altLang="ja-JP" sz="2400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Requirement for zero E-field: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Muons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should be kept stored without E-focusing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 Beam with ultra-small transverse dispersion, 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          i.e.  </a:t>
            </a:r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sz="2400" baseline="-25000" dirty="0" err="1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/p ~0</a:t>
            </a:r>
            <a:endParaRPr lang="en-US" altLang="ja-JP" sz="2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282" y="3018544"/>
            <a:ext cx="6004713" cy="32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408097" y="6033103"/>
            <a:ext cx="1692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3200" dirty="0" smtClean="0">
                <a:solidFill>
                  <a:srgbClr val="0000FF"/>
                </a:solidFill>
                <a:latin typeface="Calibri"/>
                <a:ea typeface="ＭＳ Ｐゴシック"/>
              </a:rPr>
              <a:t>28MeV/c</a:t>
            </a:r>
            <a:endParaRPr lang="ja-JP" altLang="en-US" sz="32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99912" y="6061251"/>
            <a:ext cx="1398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3200" dirty="0" smtClean="0">
                <a:solidFill>
                  <a:srgbClr val="0000FF"/>
                </a:solidFill>
                <a:latin typeface="Calibri"/>
                <a:ea typeface="ＭＳ Ｐゴシック"/>
              </a:rPr>
              <a:t>3 </a:t>
            </a:r>
            <a:r>
              <a:rPr lang="en-US" altLang="ja-JP" sz="3200" dirty="0" err="1" smtClean="0">
                <a:solidFill>
                  <a:srgbClr val="0000FF"/>
                </a:solidFill>
                <a:latin typeface="Calibri"/>
                <a:ea typeface="ＭＳ Ｐゴシック"/>
              </a:rPr>
              <a:t>keV</a:t>
            </a:r>
            <a:r>
              <a:rPr lang="en-US" altLang="ja-JP" sz="3200" dirty="0" smtClean="0">
                <a:solidFill>
                  <a:srgbClr val="0000FF"/>
                </a:solidFill>
                <a:latin typeface="Calibri"/>
                <a:ea typeface="ＭＳ Ｐゴシック"/>
              </a:rPr>
              <a:t>/c</a:t>
            </a:r>
            <a:endParaRPr lang="ja-JP" altLang="en-US" sz="32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6731" y="5232372"/>
            <a:ext cx="216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b="1" dirty="0" smtClean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re-acceleration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9021" y="6088294"/>
            <a:ext cx="1993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3200" dirty="0" smtClean="0">
                <a:solidFill>
                  <a:srgbClr val="0000FF"/>
                </a:solidFill>
                <a:latin typeface="Calibri"/>
                <a:ea typeface="ＭＳ Ｐゴシック"/>
              </a:rPr>
              <a:t>300 MeV/c</a:t>
            </a:r>
            <a:endParaRPr lang="ja-JP" altLang="en-US" sz="32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6878" y="6019302"/>
            <a:ext cx="699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3200" dirty="0" smtClean="0">
                <a:solidFill>
                  <a:srgbClr val="0000FF"/>
                </a:solidFill>
                <a:latin typeface="Calibri"/>
                <a:ea typeface="ＭＳ Ｐゴシック"/>
              </a:rPr>
              <a:t>p =</a:t>
            </a:r>
            <a:endParaRPr lang="ja-JP" altLang="en-US" sz="32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36895" y="6442236"/>
            <a:ext cx="4026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b="1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sz="2400" b="1" baseline="-25000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sz="2400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/</a:t>
            </a:r>
            <a:r>
              <a:rPr lang="en-US" altLang="ja-JP" sz="2400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p </a:t>
            </a:r>
            <a:r>
              <a:rPr lang="en-US" altLang="ja-JP" sz="2400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~3 </a:t>
            </a:r>
            <a:r>
              <a:rPr lang="en-US" altLang="ja-JP" sz="2400" b="1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keV</a:t>
            </a:r>
            <a:r>
              <a:rPr lang="en-US" altLang="ja-JP" sz="2400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 </a:t>
            </a:r>
            <a:r>
              <a:rPr lang="en-US" altLang="ja-JP" sz="2400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/ 300 MeV =1E-5</a:t>
            </a:r>
            <a:endParaRPr lang="en-US" altLang="ja-JP" sz="2400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7853" y="2719727"/>
            <a:ext cx="41238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Laser resonant ionization of Mu (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baseline="30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682" y="1889336"/>
            <a:ext cx="1333500" cy="2301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13" name="直線矢印コネクタ 12"/>
          <p:cNvCxnSpPr>
            <a:endCxn id="12" idx="1"/>
          </p:cNvCxnSpPr>
          <p:nvPr/>
        </p:nvCxnSpPr>
        <p:spPr>
          <a:xfrm flipV="1">
            <a:off x="4883727" y="3040224"/>
            <a:ext cx="2845955" cy="1139232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608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36" y="492040"/>
            <a:ext cx="6410325" cy="6229435"/>
          </a:xfr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1"/>
            <a:ext cx="8961120" cy="985520"/>
          </a:xfrm>
        </p:spPr>
        <p:txBody>
          <a:bodyPr>
            <a:normAutofit/>
          </a:bodyPr>
          <a:lstStyle/>
          <a:p>
            <a:r>
              <a:rPr lang="en-US" altLang="ja-JP" sz="3600" dirty="0" err="1" smtClean="0"/>
              <a:t>Muonium</a:t>
            </a:r>
            <a:r>
              <a:rPr lang="en-US" altLang="ja-JP" sz="3600" dirty="0" smtClean="0"/>
              <a:t> production in vacuum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47878" y="1772363"/>
            <a:ext cx="2659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TRIUMF-S1249 data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(Online data)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47879" y="4292825"/>
            <a:ext cx="2659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TRIUMF-S1249 data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(Online data)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377657" y="1015895"/>
            <a:ext cx="17264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Target sample:</a:t>
            </a:r>
          </a:p>
          <a:p>
            <a:r>
              <a:rPr lang="en-US" altLang="ja-JP" sz="1600" dirty="0" smtClean="0"/>
              <a:t>laser-ablated</a:t>
            </a:r>
          </a:p>
          <a:p>
            <a:r>
              <a:rPr kumimoji="1" lang="en-US" altLang="ja-JP" sz="1600" dirty="0" smtClean="0"/>
              <a:t>silica aerogel</a:t>
            </a:r>
          </a:p>
          <a:p>
            <a:endParaRPr lang="en-US" altLang="ja-JP" sz="1600" dirty="0"/>
          </a:p>
          <a:p>
            <a:r>
              <a:rPr kumimoji="1" lang="en-US" altLang="ja-JP" sz="1600" dirty="0" smtClean="0"/>
              <a:t>Data taken under</a:t>
            </a:r>
          </a:p>
          <a:p>
            <a:r>
              <a:rPr lang="en-US" altLang="ja-JP" sz="1600" dirty="0" smtClean="0"/>
              <a:t>ambient B-field of </a:t>
            </a:r>
          </a:p>
          <a:p>
            <a:r>
              <a:rPr kumimoji="1" lang="en-US" altLang="ja-JP" sz="1600" dirty="0" smtClean="0"/>
              <a:t>about 1.4 Gauss.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483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904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Experimental sequence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557381" y="6418647"/>
            <a:ext cx="2133600" cy="365125"/>
          </a:xfrm>
        </p:spPr>
        <p:txBody>
          <a:bodyPr/>
          <a:lstStyle/>
          <a:p>
            <a:fld id="{5F79012C-5A70-044D-BC82-EA403CE0E215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250363" y="1614805"/>
            <a:ext cx="1721942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フリーフォーム 6"/>
          <p:cNvSpPr/>
          <p:nvPr/>
        </p:nvSpPr>
        <p:spPr>
          <a:xfrm>
            <a:off x="1960094" y="1111200"/>
            <a:ext cx="134336" cy="515816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2094430" y="1627016"/>
            <a:ext cx="244246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2326467" y="1111200"/>
            <a:ext cx="146548" cy="515817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2460803" y="1614805"/>
            <a:ext cx="4888435" cy="1221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曲線コネクタ 15"/>
          <p:cNvCxnSpPr/>
          <p:nvPr/>
        </p:nvCxnSpPr>
        <p:spPr>
          <a:xfrm>
            <a:off x="7215066" y="1517117"/>
            <a:ext cx="305309" cy="280853"/>
          </a:xfrm>
          <a:prstGeom prst="curvedConnector3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曲線コネクタ 16"/>
          <p:cNvCxnSpPr/>
          <p:nvPr/>
        </p:nvCxnSpPr>
        <p:spPr>
          <a:xfrm>
            <a:off x="7318872" y="1492695"/>
            <a:ext cx="305309" cy="280853"/>
          </a:xfrm>
          <a:prstGeom prst="curvedConnector3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7484657" y="1614805"/>
            <a:ext cx="398435" cy="246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フリーフォーム 18"/>
          <p:cNvSpPr/>
          <p:nvPr/>
        </p:nvSpPr>
        <p:spPr>
          <a:xfrm>
            <a:off x="7883091" y="1111200"/>
            <a:ext cx="134337" cy="51828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8005217" y="1629482"/>
            <a:ext cx="244246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フリーフォーム 20"/>
          <p:cNvSpPr/>
          <p:nvPr/>
        </p:nvSpPr>
        <p:spPr>
          <a:xfrm>
            <a:off x="8237254" y="1111200"/>
            <a:ext cx="134336" cy="518283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8371590" y="1629482"/>
            <a:ext cx="464057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1960094" y="1017569"/>
            <a:ext cx="60207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541913" y="673889"/>
            <a:ext cx="140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40ms (25 Hz)</a:t>
            </a:r>
            <a:endParaRPr kumimoji="1" lang="ja-JP" altLang="en-US" dirty="0"/>
          </a:p>
        </p:txBody>
      </p:sp>
      <p:cxnSp>
        <p:nvCxnSpPr>
          <p:cNvPr id="29" name="直線コネクタ 28"/>
          <p:cNvCxnSpPr/>
          <p:nvPr/>
        </p:nvCxnSpPr>
        <p:spPr>
          <a:xfrm>
            <a:off x="280887" y="2956186"/>
            <a:ext cx="1721942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2015034" y="2443325"/>
            <a:ext cx="1184606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00"/>
              </a:solidFill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V="1">
            <a:off x="3199640" y="2956186"/>
            <a:ext cx="4149598" cy="12216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132297" y="2635698"/>
            <a:ext cx="6338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~1μs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35" name="下矢印 34"/>
          <p:cNvSpPr/>
          <p:nvPr/>
        </p:nvSpPr>
        <p:spPr>
          <a:xfrm>
            <a:off x="2449138" y="1913369"/>
            <a:ext cx="393675" cy="504086"/>
          </a:xfrm>
          <a:prstGeom prst="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00"/>
              </a:solidFill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280889" y="3884222"/>
            <a:ext cx="2442475" cy="12215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フリーフォーム 36"/>
          <p:cNvSpPr/>
          <p:nvPr/>
        </p:nvSpPr>
        <p:spPr>
          <a:xfrm>
            <a:off x="2723365" y="3371361"/>
            <a:ext cx="73974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8000"/>
              </a:solidFill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2797339" y="3884223"/>
            <a:ext cx="4551899" cy="1221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80889" y="4653515"/>
            <a:ext cx="7037983" cy="18641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280889" y="5973873"/>
            <a:ext cx="4844073" cy="18641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V="1">
            <a:off x="5124962" y="5184872"/>
            <a:ext cx="0" cy="786535"/>
          </a:xfrm>
          <a:prstGeom prst="line">
            <a:avLst/>
          </a:pr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flipV="1">
            <a:off x="6948829" y="5973873"/>
            <a:ext cx="370043" cy="388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フリーフォーム 70"/>
          <p:cNvSpPr/>
          <p:nvPr/>
        </p:nvSpPr>
        <p:spPr>
          <a:xfrm>
            <a:off x="5124962" y="5145598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6" name="直線コネクタ 75"/>
          <p:cNvCxnSpPr/>
          <p:nvPr/>
        </p:nvCxnSpPr>
        <p:spPr>
          <a:xfrm flipV="1">
            <a:off x="4494143" y="4174842"/>
            <a:ext cx="0" cy="478674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flipV="1">
            <a:off x="4431275" y="4174842"/>
            <a:ext cx="0" cy="478674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 flipV="1">
            <a:off x="4368406" y="4579394"/>
            <a:ext cx="0" cy="7412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曲線コネクタ 91"/>
          <p:cNvCxnSpPr/>
          <p:nvPr/>
        </p:nvCxnSpPr>
        <p:spPr>
          <a:xfrm>
            <a:off x="7202855" y="2856032"/>
            <a:ext cx="305309" cy="280853"/>
          </a:xfrm>
          <a:prstGeom prst="curvedConnector3">
            <a:avLst/>
          </a:prstGeom>
          <a:ln w="1905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曲線コネクタ 92"/>
          <p:cNvCxnSpPr/>
          <p:nvPr/>
        </p:nvCxnSpPr>
        <p:spPr>
          <a:xfrm>
            <a:off x="7306661" y="2831610"/>
            <a:ext cx="305309" cy="280853"/>
          </a:xfrm>
          <a:prstGeom prst="curvedConnector3">
            <a:avLst/>
          </a:prstGeom>
          <a:ln w="1905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/>
        </p:nvCxnSpPr>
        <p:spPr>
          <a:xfrm>
            <a:off x="7472446" y="2953720"/>
            <a:ext cx="410646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曲線コネクタ 94"/>
          <p:cNvCxnSpPr/>
          <p:nvPr/>
        </p:nvCxnSpPr>
        <p:spPr>
          <a:xfrm>
            <a:off x="7202855" y="3784068"/>
            <a:ext cx="305309" cy="280853"/>
          </a:xfrm>
          <a:prstGeom prst="curvedConnector3">
            <a:avLst/>
          </a:prstGeom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曲線コネクタ 95"/>
          <p:cNvCxnSpPr/>
          <p:nvPr/>
        </p:nvCxnSpPr>
        <p:spPr>
          <a:xfrm>
            <a:off x="7306661" y="3759646"/>
            <a:ext cx="305309" cy="280853"/>
          </a:xfrm>
          <a:prstGeom prst="curvedConnector3">
            <a:avLst/>
          </a:prstGeom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>
            <a:off x="7472446" y="3881756"/>
            <a:ext cx="1363201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曲線コネクタ 97"/>
          <p:cNvCxnSpPr/>
          <p:nvPr/>
        </p:nvCxnSpPr>
        <p:spPr>
          <a:xfrm>
            <a:off x="7155372" y="4565936"/>
            <a:ext cx="305309" cy="280853"/>
          </a:xfrm>
          <a:prstGeom prst="curvedConnector3">
            <a:avLst/>
          </a:prstGeom>
          <a:ln w="1905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曲線コネクタ 98"/>
          <p:cNvCxnSpPr/>
          <p:nvPr/>
        </p:nvCxnSpPr>
        <p:spPr>
          <a:xfrm>
            <a:off x="7259178" y="4541514"/>
            <a:ext cx="305309" cy="280853"/>
          </a:xfrm>
          <a:prstGeom prst="curvedConnector3">
            <a:avLst/>
          </a:prstGeom>
          <a:ln w="1905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 flipV="1">
            <a:off x="7424963" y="4653515"/>
            <a:ext cx="1410684" cy="10109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曲線コネクタ 100"/>
          <p:cNvCxnSpPr/>
          <p:nvPr/>
        </p:nvCxnSpPr>
        <p:spPr>
          <a:xfrm>
            <a:off x="7160439" y="5873719"/>
            <a:ext cx="305309" cy="280853"/>
          </a:xfrm>
          <a:prstGeom prst="curvedConnector3">
            <a:avLst/>
          </a:prstGeom>
          <a:ln w="1905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曲線コネクタ 101"/>
          <p:cNvCxnSpPr/>
          <p:nvPr/>
        </p:nvCxnSpPr>
        <p:spPr>
          <a:xfrm>
            <a:off x="7264245" y="5849297"/>
            <a:ext cx="305309" cy="280853"/>
          </a:xfrm>
          <a:prstGeom prst="curvedConnector3">
            <a:avLst/>
          </a:prstGeom>
          <a:ln w="1905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直線コネクタ 102"/>
          <p:cNvCxnSpPr/>
          <p:nvPr/>
        </p:nvCxnSpPr>
        <p:spPr>
          <a:xfrm>
            <a:off x="7430030" y="5971407"/>
            <a:ext cx="1405617" cy="21107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フリーフォーム 108"/>
          <p:cNvSpPr/>
          <p:nvPr/>
        </p:nvSpPr>
        <p:spPr>
          <a:xfrm>
            <a:off x="7858333" y="2431114"/>
            <a:ext cx="1184606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0" name="直線矢印コネクタ 109"/>
          <p:cNvCxnSpPr/>
          <p:nvPr/>
        </p:nvCxnSpPr>
        <p:spPr>
          <a:xfrm>
            <a:off x="1977315" y="2718169"/>
            <a:ext cx="672384" cy="0"/>
          </a:xfrm>
          <a:prstGeom prst="straightConnector1">
            <a:avLst/>
          </a:prstGeom>
          <a:ln>
            <a:solidFill>
              <a:srgbClr val="FF66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フリーフォーム 117"/>
          <p:cNvSpPr/>
          <p:nvPr/>
        </p:nvSpPr>
        <p:spPr>
          <a:xfrm>
            <a:off x="5728847" y="5409539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フリーフォーム 118"/>
          <p:cNvSpPr/>
          <p:nvPr/>
        </p:nvSpPr>
        <p:spPr>
          <a:xfrm>
            <a:off x="6332732" y="5674920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1" name="直線矢印コネクタ 120"/>
          <p:cNvCxnSpPr/>
          <p:nvPr/>
        </p:nvCxnSpPr>
        <p:spPr>
          <a:xfrm flipV="1">
            <a:off x="5124962" y="5029341"/>
            <a:ext cx="1823867" cy="8615"/>
          </a:xfrm>
          <a:prstGeom prst="straightConnector1">
            <a:avLst/>
          </a:prstGeom>
          <a:ln>
            <a:solidFill>
              <a:srgbClr val="660066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テキスト ボックス 122"/>
          <p:cNvSpPr txBox="1"/>
          <p:nvPr/>
        </p:nvSpPr>
        <p:spPr>
          <a:xfrm>
            <a:off x="5691758" y="4684431"/>
            <a:ext cx="68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660066"/>
                </a:solidFill>
              </a:rPr>
              <a:t>40 </a:t>
            </a:r>
            <a:r>
              <a:rPr kumimoji="1" lang="en-US" altLang="ja-JP" dirty="0" err="1" smtClean="0">
                <a:solidFill>
                  <a:srgbClr val="660066"/>
                </a:solidFill>
              </a:rPr>
              <a:t>μs</a:t>
            </a:r>
            <a:endParaRPr kumimoji="1" lang="ja-JP" altLang="en-US" dirty="0">
              <a:solidFill>
                <a:srgbClr val="660066"/>
              </a:solidFill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250363" y="981777"/>
            <a:ext cx="1316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Surface</a:t>
            </a:r>
          </a:p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beam</a:t>
            </a:r>
          </a:p>
          <a:p>
            <a:r>
              <a:rPr kumimoji="1" lang="en-US" altLang="ja-JP" dirty="0" smtClean="0"/>
              <a:t>(28 MeV/c)</a:t>
            </a:r>
            <a:endParaRPr kumimoji="1" lang="ja-JP" altLang="en-US" dirty="0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274018" y="2325032"/>
            <a:ext cx="1091991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Thermal</a:t>
            </a:r>
          </a:p>
          <a:p>
            <a:r>
              <a:rPr lang="en-US" altLang="ja-JP" dirty="0" err="1" smtClean="0">
                <a:solidFill>
                  <a:srgbClr val="FF6600"/>
                </a:solidFill>
              </a:rPr>
              <a:t>muonium</a:t>
            </a:r>
            <a:endParaRPr lang="en-US" altLang="ja-JP" dirty="0" smtClean="0">
              <a:solidFill>
                <a:srgbClr val="FF6600"/>
              </a:solidFill>
            </a:endParaRPr>
          </a:p>
          <a:p>
            <a:r>
              <a:rPr kumimoji="1" lang="en-US" altLang="ja-JP" dirty="0" smtClean="0">
                <a:solidFill>
                  <a:srgbClr val="FF6600"/>
                </a:solidFill>
              </a:rPr>
              <a:t>(3keV/c)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256107" y="3537574"/>
            <a:ext cx="2057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Ultra-slow </a:t>
            </a:r>
            <a:r>
              <a:rPr kumimoji="1" lang="en-US" altLang="ja-JP" dirty="0" err="1" smtClean="0">
                <a:solidFill>
                  <a:srgbClr val="008000"/>
                </a:solidFill>
              </a:rPr>
              <a:t>muon</a:t>
            </a:r>
            <a:r>
              <a:rPr kumimoji="1" lang="en-US" altLang="ja-JP" dirty="0" smtClean="0">
                <a:solidFill>
                  <a:srgbClr val="008000"/>
                </a:solidFill>
              </a:rPr>
              <a:t> </a:t>
            </a:r>
          </a:p>
          <a:p>
            <a:r>
              <a:rPr kumimoji="1" lang="en-US" altLang="ja-JP" dirty="0" smtClean="0">
                <a:solidFill>
                  <a:srgbClr val="008000"/>
                </a:solidFill>
              </a:rPr>
              <a:t>(3keV/c)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274018" y="4320816"/>
            <a:ext cx="2368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Acceleration + injection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(300 MeV/c)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274018" y="5640797"/>
            <a:ext cx="2259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660066"/>
                </a:solidFill>
              </a:rPr>
              <a:t>Storage and detection</a:t>
            </a:r>
          </a:p>
          <a:p>
            <a:r>
              <a:rPr lang="en-US" altLang="ja-JP" dirty="0" smtClean="0">
                <a:solidFill>
                  <a:srgbClr val="660066"/>
                </a:solidFill>
              </a:rPr>
              <a:t>(300 MeV/c)</a:t>
            </a:r>
            <a:endParaRPr kumimoji="1" lang="ja-JP" altLang="en-US" dirty="0">
              <a:solidFill>
                <a:srgbClr val="660066"/>
              </a:solidFill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2865209" y="331529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~1ns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131" name="直線矢印コネクタ 130"/>
          <p:cNvCxnSpPr/>
          <p:nvPr/>
        </p:nvCxnSpPr>
        <p:spPr>
          <a:xfrm>
            <a:off x="2460803" y="3684630"/>
            <a:ext cx="262561" cy="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直線矢印コネクタ 132"/>
          <p:cNvCxnSpPr/>
          <p:nvPr/>
        </p:nvCxnSpPr>
        <p:spPr>
          <a:xfrm flipH="1">
            <a:off x="2806611" y="3684630"/>
            <a:ext cx="280881" cy="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6" name="テキスト ボックス 135"/>
          <p:cNvSpPr txBox="1"/>
          <p:nvPr/>
        </p:nvSpPr>
        <p:spPr>
          <a:xfrm>
            <a:off x="4568373" y="404049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~3ns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37" name="直線矢印コネクタ 136"/>
          <p:cNvCxnSpPr/>
          <p:nvPr/>
        </p:nvCxnSpPr>
        <p:spPr>
          <a:xfrm>
            <a:off x="4162707" y="4419284"/>
            <a:ext cx="262561" cy="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直線矢印コネクタ 137"/>
          <p:cNvCxnSpPr/>
          <p:nvPr/>
        </p:nvCxnSpPr>
        <p:spPr>
          <a:xfrm flipH="1">
            <a:off x="4498548" y="4419284"/>
            <a:ext cx="280881" cy="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テキスト ボックス 138"/>
          <p:cNvSpPr txBox="1"/>
          <p:nvPr/>
        </p:nvSpPr>
        <p:spPr>
          <a:xfrm>
            <a:off x="2960053" y="1700980"/>
            <a:ext cx="160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laser ionization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41" name="テキスト ボックス 140"/>
          <p:cNvSpPr txBox="1"/>
          <p:nvPr/>
        </p:nvSpPr>
        <p:spPr>
          <a:xfrm>
            <a:off x="5231945" y="5702779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660066"/>
                </a:solidFill>
              </a:rPr>
              <a:t>μ</a:t>
            </a:r>
            <a:r>
              <a:rPr lang="en-US" altLang="ja-JP" sz="2400" baseline="30000" dirty="0" smtClean="0">
                <a:solidFill>
                  <a:srgbClr val="660066"/>
                </a:solidFill>
              </a:rPr>
              <a:t>+</a:t>
            </a:r>
            <a:r>
              <a:rPr lang="en-US" altLang="ja-JP" sz="2400" dirty="0" smtClean="0">
                <a:solidFill>
                  <a:srgbClr val="660066"/>
                </a:solidFill>
                <a:sym typeface="Wingdings"/>
              </a:rPr>
              <a:t></a:t>
            </a:r>
            <a:r>
              <a:rPr kumimoji="1" lang="en-US" altLang="ja-JP" sz="2400" dirty="0" smtClean="0">
                <a:solidFill>
                  <a:srgbClr val="660066"/>
                </a:solidFill>
              </a:rPr>
              <a:t>e</a:t>
            </a:r>
            <a:r>
              <a:rPr kumimoji="1" lang="en-US" altLang="ja-JP" sz="2400" baseline="30000" dirty="0" smtClean="0">
                <a:solidFill>
                  <a:srgbClr val="660066"/>
                </a:solidFill>
              </a:rPr>
              <a:t>+</a:t>
            </a:r>
            <a:endParaRPr kumimoji="1" lang="ja-JP" altLang="en-US" sz="2400" baseline="30000" dirty="0">
              <a:solidFill>
                <a:srgbClr val="660066"/>
              </a:solidFill>
            </a:endParaRPr>
          </a:p>
        </p:txBody>
      </p:sp>
      <p:sp>
        <p:nvSpPr>
          <p:cNvPr id="142" name="テキスト ボックス 141"/>
          <p:cNvSpPr txBox="1"/>
          <p:nvPr/>
        </p:nvSpPr>
        <p:spPr>
          <a:xfrm>
            <a:off x="3857253" y="3942811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μ</a:t>
            </a:r>
            <a:r>
              <a:rPr kumimoji="1" lang="en-US" altLang="ja-JP" sz="2400" baseline="30000" dirty="0" smtClean="0">
                <a:solidFill>
                  <a:srgbClr val="0000FF"/>
                </a:solidFill>
              </a:rPr>
              <a:t>+</a:t>
            </a:r>
            <a:endParaRPr kumimoji="1" lang="ja-JP" alt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43" name="テキスト ボックス 142"/>
          <p:cNvSpPr txBox="1"/>
          <p:nvPr/>
        </p:nvSpPr>
        <p:spPr>
          <a:xfrm>
            <a:off x="2326467" y="3147756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8000"/>
                </a:solidFill>
              </a:rPr>
              <a:t>μ</a:t>
            </a:r>
            <a:r>
              <a:rPr kumimoji="1" lang="en-US" altLang="ja-JP" sz="2400" baseline="30000" dirty="0" smtClean="0">
                <a:solidFill>
                  <a:srgbClr val="008000"/>
                </a:solidFill>
              </a:rPr>
              <a:t>+</a:t>
            </a:r>
            <a:endParaRPr kumimoji="1" lang="ja-JP" altLang="en-US" sz="2400" baseline="30000" dirty="0">
              <a:solidFill>
                <a:srgbClr val="008000"/>
              </a:solidFill>
            </a:endParaRPr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1839626" y="2100154"/>
            <a:ext cx="609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6600"/>
                </a:solidFill>
              </a:rPr>
              <a:t>Mu</a:t>
            </a:r>
            <a:endParaRPr kumimoji="1" lang="ja-JP" altLang="en-US" sz="2400" baseline="30000" dirty="0">
              <a:solidFill>
                <a:srgbClr val="FF6600"/>
              </a:solidFill>
            </a:endParaRPr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1521241" y="880367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μ</a:t>
            </a:r>
            <a:r>
              <a:rPr kumimoji="1" lang="en-US" altLang="ja-JP" sz="2400" baseline="30000" dirty="0" smtClean="0"/>
              <a:t>+</a:t>
            </a:r>
            <a:endParaRPr kumimoji="1" lang="ja-JP" altLang="en-US" sz="2400" baseline="30000" dirty="0"/>
          </a:p>
        </p:txBody>
      </p:sp>
      <p:sp>
        <p:nvSpPr>
          <p:cNvPr id="146" name="正方形/長方形 145"/>
          <p:cNvSpPr/>
          <p:nvPr/>
        </p:nvSpPr>
        <p:spPr>
          <a:xfrm>
            <a:off x="8475374" y="1342032"/>
            <a:ext cx="668641" cy="5076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96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"/>
            <a:ext cx="8686800" cy="828261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Expected time spectrum </a:t>
            </a:r>
            <a:r>
              <a:rPr lang="en-US" altLang="ja-JP" sz="3200" dirty="0" smtClean="0"/>
              <a:t>of e</a:t>
            </a:r>
            <a:r>
              <a:rPr lang="en-US" altLang="ja-JP" sz="3200" baseline="30000" dirty="0" smtClean="0"/>
              <a:t>+</a:t>
            </a:r>
            <a:r>
              <a:rPr lang="en-US" altLang="ja-JP" sz="3200" dirty="0" smtClean="0"/>
              <a:t> in </a:t>
            </a:r>
            <a:r>
              <a:rPr lang="en-US" altLang="ja-JP" sz="3200" dirty="0" err="1" smtClean="0">
                <a:latin typeface="Symbol" pitchFamily="18" charset="2"/>
              </a:rPr>
              <a:t>m</a:t>
            </a:r>
            <a:r>
              <a:rPr lang="en-US" altLang="ja-JP" sz="3200" dirty="0" err="1">
                <a:sym typeface="Wingdings" pitchFamily="2" charset="2"/>
              </a:rPr>
              <a:t></a:t>
            </a:r>
            <a:r>
              <a:rPr lang="en-US" altLang="ja-JP" sz="3200" dirty="0" err="1"/>
              <a:t>e</a:t>
            </a:r>
            <a:r>
              <a:rPr lang="en-US" altLang="ja-JP" sz="3200" baseline="30000" dirty="0" err="1"/>
              <a:t>+</a:t>
            </a:r>
            <a:r>
              <a:rPr lang="en-US" altLang="ja-JP" sz="3200" dirty="0" err="1">
                <a:latin typeface="Symbol" pitchFamily="18" charset="2"/>
              </a:rPr>
              <a:t>nn</a:t>
            </a:r>
            <a:r>
              <a:rPr lang="en-US" altLang="ja-JP" sz="3200" dirty="0"/>
              <a:t> decay </a:t>
            </a:r>
            <a:endParaRPr lang="ja-JP" altLang="en-US" sz="32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109704" y="2936092"/>
            <a:ext cx="4510196" cy="317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7524916" y="328534"/>
            <a:ext cx="17342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3316749" y="4257566"/>
            <a:ext cx="346841" cy="47296"/>
          </a:xfrm>
          <a:prstGeom prst="straightConnector1">
            <a:avLst/>
          </a:prstGeom>
          <a:ln w="19050">
            <a:solidFill>
              <a:srgbClr val="3366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289935" y="3797236"/>
            <a:ext cx="402674" cy="461665"/>
          </a:xfrm>
          <a:prstGeom prst="rect">
            <a:avLst/>
          </a:prstGeom>
          <a:noFill/>
          <a:ln>
            <a:noFill/>
          </a:ln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400" b="1" dirty="0">
                <a:solidFill>
                  <a:srgbClr val="3366FF"/>
                </a:solidFill>
                <a:latin typeface="Symbol" pitchFamily="18" charset="2"/>
                <a:ea typeface="ＭＳ Ｐゴシック"/>
              </a:rPr>
              <a:t>w</a:t>
            </a:r>
            <a:endParaRPr lang="ja-JP" altLang="en-US" sz="2400" b="1" baseline="-25000" dirty="0">
              <a:solidFill>
                <a:srgbClr val="3366FF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18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390398"/>
              </p:ext>
            </p:extLst>
          </p:nvPr>
        </p:nvGraphicFramePr>
        <p:xfrm>
          <a:off x="2097625" y="670963"/>
          <a:ext cx="4707095" cy="130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9" name="数式" r:id="rId4" imgW="1562100" imgH="431800" progId="Equation.3">
                  <p:embed/>
                </p:oleObj>
              </mc:Choice>
              <mc:Fallback>
                <p:oleObj name="数式" r:id="rId4" imgW="1562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625" y="670963"/>
                        <a:ext cx="4707095" cy="1301809"/>
                      </a:xfrm>
                      <a:prstGeom prst="rect">
                        <a:avLst/>
                      </a:prstGeom>
                      <a:solidFill>
                        <a:srgbClr val="FFFFFF">
                          <a:alpha val="79000"/>
                        </a:srgb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28478" y="5863888"/>
            <a:ext cx="3823863" cy="343620"/>
          </a:xfrm>
          <a:prstGeom prst="rect">
            <a:avLst/>
          </a:prstGeom>
          <a:solidFill>
            <a:srgbClr val="FFFFFF"/>
          </a:solidFill>
        </p:spPr>
        <p:txBody>
          <a:bodyPr wrap="square" lIns="91400" tIns="45702" rIns="91400" bIns="45702" rtlCol="0">
            <a:spAutoFit/>
          </a:bodyPr>
          <a:lstStyle/>
          <a:p>
            <a:pPr algn="r"/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16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 decay time (sec)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8996" y="2750321"/>
            <a:ext cx="2862960" cy="369296"/>
          </a:xfrm>
          <a:prstGeom prst="rect">
            <a:avLst/>
          </a:prstGeom>
          <a:solidFill>
            <a:srgbClr val="FFFFFF"/>
          </a:solidFill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p&gt;200 MeV/c           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14" name="図形グループ 10"/>
          <p:cNvGrpSpPr>
            <a:grpSpLocks/>
          </p:cNvGrpSpPr>
          <p:nvPr/>
        </p:nvGrpSpPr>
        <p:grpSpPr bwMode="auto">
          <a:xfrm>
            <a:off x="4468976" y="2936092"/>
            <a:ext cx="4675024" cy="3075847"/>
            <a:chOff x="0" y="3694113"/>
            <a:chExt cx="4559300" cy="3163887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694113"/>
              <a:ext cx="4559300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正方形/長方形 15"/>
            <p:cNvSpPr/>
            <p:nvPr/>
          </p:nvSpPr>
          <p:spPr>
            <a:xfrm>
              <a:off x="762558" y="3969663"/>
              <a:ext cx="2286000" cy="457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ja-JP" b="1" i="1" dirty="0" err="1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n-US" altLang="ja-JP" baseline="-25000" dirty="0" err="1" smtClean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altLang="ja-JP" dirty="0">
                  <a:solidFill>
                    <a:srgbClr val="000000"/>
                  </a:solidFill>
                  <a:latin typeface="Calibri"/>
                  <a:ea typeface="ＭＳ Ｐゴシック"/>
                  <a:cs typeface="ＭＳ Ｐゴシック" charset="-128"/>
                </a:rPr>
                <a:t>=2E-20 </a:t>
              </a:r>
              <a:r>
                <a:rPr lang="en-US" altLang="ja-JP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ja-JP" altLang="en-US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・</a:t>
              </a:r>
              <a:r>
                <a:rPr lang="en-US" altLang="ja-JP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cm</a:t>
              </a:r>
              <a:endParaRPr lang="ja-JP" alt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6838269" y="5800253"/>
            <a:ext cx="181979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16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 decay time (sec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3380261" y="4170702"/>
            <a:ext cx="2506302" cy="338518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2" rIns="91400" bIns="45702" rtlCol="0">
            <a:spAutoFit/>
          </a:bodyPr>
          <a:lstStyle/>
          <a:p>
            <a:pPr algn="r"/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Up-down 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asymmetry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-733297" y="3834562"/>
            <a:ext cx="186231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number of e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8777056" y="4172049"/>
            <a:ext cx="0" cy="56664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 rot="16200000">
            <a:off x="8436769" y="4171064"/>
            <a:ext cx="1090176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lIns="91400" tIns="45702" rIns="91400" bIns="45702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∝</a:t>
            </a:r>
            <a:r>
              <a:rPr lang="en-US" altLang="ja-JP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EDM</a:t>
            </a:r>
            <a:endParaRPr lang="ja-JP" altLang="en-US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2874527" y="1877886"/>
            <a:ext cx="1277814" cy="1185378"/>
          </a:xfrm>
          <a:prstGeom prst="straightConnector1">
            <a:avLst/>
          </a:prstGeom>
          <a:ln w="76200" cmpd="sng">
            <a:solidFill>
              <a:srgbClr val="3366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5918638" y="1877886"/>
            <a:ext cx="919631" cy="1208923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5455360" y="4004667"/>
            <a:ext cx="346841" cy="0"/>
          </a:xfrm>
          <a:prstGeom prst="straightConnector1">
            <a:avLst/>
          </a:prstGeom>
          <a:ln w="19050">
            <a:solidFill>
              <a:srgbClr val="3366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テキスト ボックス 8196"/>
          <p:cNvSpPr txBox="1"/>
          <p:nvPr/>
        </p:nvSpPr>
        <p:spPr>
          <a:xfrm>
            <a:off x="5455360" y="3599060"/>
            <a:ext cx="35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3366FF"/>
                </a:solidFill>
                <a:latin typeface="Calibri"/>
                <a:ea typeface="ＭＳ Ｐゴシック"/>
              </a:rPr>
              <a:t>ω</a:t>
            </a:r>
            <a:endParaRPr lang="ja-JP" altLang="en-US" dirty="0">
              <a:solidFill>
                <a:srgbClr val="3366FF"/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41" y="674503"/>
            <a:ext cx="4798679" cy="133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63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8383"/>
          </a:xfrm>
        </p:spPr>
        <p:txBody>
          <a:bodyPr/>
          <a:lstStyle/>
          <a:p>
            <a:r>
              <a:rPr kumimoji="1" lang="en-US" altLang="ja-JP" b="1" dirty="0" smtClean="0"/>
              <a:t>The collaboration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520" y="5890945"/>
            <a:ext cx="8743167" cy="967055"/>
          </a:xfrm>
        </p:spPr>
        <p:txBody>
          <a:bodyPr>
            <a:noAutofit/>
          </a:bodyPr>
          <a:lstStyle/>
          <a:p>
            <a:pPr marL="342900" lvl="1" indent="-342900"/>
            <a:r>
              <a:rPr kumimoji="1" lang="en-US" altLang="ja-JP" sz="1800" dirty="0" smtClean="0"/>
              <a:t>Currently, 90 members </a:t>
            </a:r>
            <a:r>
              <a:rPr lang="en-US" altLang="ja-JP" sz="1800" dirty="0"/>
              <a:t>from </a:t>
            </a:r>
            <a:r>
              <a:rPr lang="en-US" altLang="ja-JP" sz="1800" dirty="0" smtClean="0"/>
              <a:t>Canada</a:t>
            </a:r>
            <a:r>
              <a:rPr lang="en-US" altLang="ja-JP" sz="1800" dirty="0"/>
              <a:t>, </a:t>
            </a:r>
            <a:r>
              <a:rPr lang="en-US" altLang="ja-JP" sz="1800" dirty="0" smtClean="0"/>
              <a:t>Czech, Germany, Japan</a:t>
            </a:r>
            <a:r>
              <a:rPr lang="en-US" altLang="ja-JP" sz="1800" dirty="0"/>
              <a:t>, </a:t>
            </a:r>
            <a:r>
              <a:rPr lang="en-US" altLang="ja-JP" sz="1800" dirty="0" smtClean="0"/>
              <a:t>Korea, </a:t>
            </a:r>
            <a:r>
              <a:rPr lang="en-US" altLang="ja-JP" sz="1800" dirty="0"/>
              <a:t>USA, France, </a:t>
            </a:r>
            <a:r>
              <a:rPr lang="en-US" altLang="ja-JP" sz="1800" dirty="0" smtClean="0"/>
              <a:t>Russia</a:t>
            </a:r>
          </a:p>
          <a:p>
            <a:pPr marL="342900" lvl="1" indent="-342900"/>
            <a:r>
              <a:rPr lang="en-US" altLang="ja-JP" sz="1800" dirty="0" smtClean="0"/>
              <a:t>We look for new collaborators.</a:t>
            </a:r>
            <a:endParaRPr lang="en-US" altLang="ja-JP" sz="1800" dirty="0"/>
          </a:p>
          <a:p>
            <a:pPr marL="0" lvl="1" indent="0">
              <a:buNone/>
            </a:pPr>
            <a:endParaRPr kumimoji="1" lang="ja-JP" altLang="en-US" sz="1800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t="21110" r="7752" b="18562"/>
          <a:stretch/>
        </p:blipFill>
        <p:spPr>
          <a:xfrm>
            <a:off x="10274" y="1273788"/>
            <a:ext cx="9118852" cy="420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4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8383"/>
          </a:xfrm>
        </p:spPr>
        <p:txBody>
          <a:bodyPr/>
          <a:lstStyle/>
          <a:p>
            <a:r>
              <a:rPr kumimoji="1" lang="en-US" altLang="ja-JP" b="1" dirty="0" smtClean="0"/>
              <a:t>The collaboration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520" y="5890945"/>
            <a:ext cx="8743167" cy="967055"/>
          </a:xfrm>
        </p:spPr>
        <p:txBody>
          <a:bodyPr>
            <a:noAutofit/>
          </a:bodyPr>
          <a:lstStyle/>
          <a:p>
            <a:pPr marL="342900" lvl="1" indent="-342900"/>
            <a:r>
              <a:rPr kumimoji="1" lang="en-US" altLang="ja-JP" sz="1800" dirty="0" smtClean="0"/>
              <a:t>Currently, 90 members </a:t>
            </a:r>
            <a:r>
              <a:rPr lang="en-US" altLang="ja-JP" sz="1800" dirty="0"/>
              <a:t>from </a:t>
            </a:r>
            <a:r>
              <a:rPr lang="en-US" altLang="ja-JP" sz="1800" dirty="0" smtClean="0"/>
              <a:t>Canada</a:t>
            </a:r>
            <a:r>
              <a:rPr lang="en-US" altLang="ja-JP" sz="1800" dirty="0"/>
              <a:t>, </a:t>
            </a:r>
            <a:r>
              <a:rPr lang="en-US" altLang="ja-JP" sz="1800" dirty="0" smtClean="0"/>
              <a:t>Czech, Germany, Japan</a:t>
            </a:r>
            <a:r>
              <a:rPr lang="en-US" altLang="ja-JP" sz="1800" dirty="0"/>
              <a:t>, </a:t>
            </a:r>
            <a:r>
              <a:rPr lang="en-US" altLang="ja-JP" sz="1800" dirty="0" smtClean="0"/>
              <a:t>Korea, </a:t>
            </a:r>
            <a:r>
              <a:rPr lang="en-US" altLang="ja-JP" sz="1800" dirty="0"/>
              <a:t>USA, France, </a:t>
            </a:r>
            <a:r>
              <a:rPr lang="en-US" altLang="ja-JP" sz="1800" dirty="0" smtClean="0"/>
              <a:t>Russia</a:t>
            </a:r>
          </a:p>
          <a:p>
            <a:pPr marL="342900" lvl="1" indent="-342900"/>
            <a:r>
              <a:rPr lang="en-US" altLang="ja-JP" sz="1800" dirty="0" smtClean="0"/>
              <a:t>We look for new collaborators.</a:t>
            </a:r>
            <a:endParaRPr lang="en-US" altLang="ja-JP" sz="1800" dirty="0"/>
          </a:p>
          <a:p>
            <a:pPr marL="0" lvl="1" indent="0">
              <a:buNone/>
            </a:pPr>
            <a:endParaRPr kumimoji="1" lang="ja-JP" altLang="en-US" sz="1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t="12965" r="7874" b="17097"/>
          <a:stretch/>
        </p:blipFill>
        <p:spPr>
          <a:xfrm>
            <a:off x="0" y="880637"/>
            <a:ext cx="9106138" cy="5038334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79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7" r="9830" b="9390"/>
          <a:stretch/>
        </p:blipFill>
        <p:spPr>
          <a:xfrm>
            <a:off x="0" y="1301857"/>
            <a:ext cx="8989017" cy="54196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81877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Organization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2" t="8798" r="38539" b="41460"/>
          <a:stretch/>
        </p:blipFill>
        <p:spPr>
          <a:xfrm>
            <a:off x="4408976" y="781878"/>
            <a:ext cx="1362580" cy="156063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963819" y="1184132"/>
            <a:ext cx="2445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The c</a:t>
            </a:r>
            <a:r>
              <a:rPr kumimoji="1" lang="en-US" altLang="ja-JP" smtClean="0"/>
              <a:t>ollaboration </a:t>
            </a:r>
            <a:r>
              <a:rPr kumimoji="1" lang="en-US" altLang="ja-JP" dirty="0" smtClean="0"/>
              <a:t>chair</a:t>
            </a:r>
          </a:p>
          <a:p>
            <a:r>
              <a:rPr lang="en-US" altLang="ja-JP" dirty="0" smtClean="0"/>
              <a:t>Prof. </a:t>
            </a:r>
            <a:r>
              <a:rPr lang="en-US" altLang="ja-JP" dirty="0" err="1" smtClean="0"/>
              <a:t>Seonho</a:t>
            </a:r>
            <a:r>
              <a:rPr lang="en-US" altLang="ja-JP" dirty="0" smtClean="0"/>
              <a:t> Choi (SNU)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24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84461"/>
          </a:xfrm>
        </p:spPr>
        <p:txBody>
          <a:bodyPr>
            <a:normAutofit/>
          </a:bodyPr>
          <a:lstStyle/>
          <a:p>
            <a:r>
              <a:rPr lang="en-US" altLang="ja-JP" sz="4000" b="1" dirty="0" smtClean="0">
                <a:latin typeface="ヒラギノ角ゴ Pro W3"/>
                <a:ea typeface="ヒラギノ角ゴ Pro W3"/>
                <a:cs typeface="ヒラギノ角ゴ Pro W3"/>
              </a:rPr>
              <a:t>Technical Design Report (2016)</a:t>
            </a:r>
            <a:endParaRPr lang="ja-JP" altLang="en-US" sz="4000" b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9991" y="1648342"/>
            <a:ext cx="8626809" cy="2990369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TDR describes a technical design to achieve measurement of muon g-2 and EDM </a:t>
            </a:r>
            <a:r>
              <a:rPr lang="en-US" altLang="ja-JP" sz="3200" dirty="0">
                <a:solidFill>
                  <a:srgbClr val="FF0000"/>
                </a:solidFill>
              </a:rPr>
              <a:t>beyond BNL E821 precision</a:t>
            </a:r>
            <a:r>
              <a:rPr lang="en-US" altLang="ja-JP" sz="3200" dirty="0"/>
              <a:t>.</a:t>
            </a:r>
          </a:p>
          <a:p>
            <a:pPr marL="457154" lvl="1" indent="0">
              <a:buNone/>
            </a:pPr>
            <a:r>
              <a:rPr lang="ja-JP" altLang="en-US" sz="2800" dirty="0"/>
              <a:t>　　　　</a:t>
            </a:r>
            <a:r>
              <a:rPr lang="en-US" altLang="ja-JP" sz="2800" dirty="0"/>
              <a:t>BNL E821</a:t>
            </a:r>
            <a:r>
              <a:rPr lang="ja-JP" altLang="en-US" sz="2800" dirty="0"/>
              <a:t>　　　　　</a:t>
            </a:r>
            <a:r>
              <a:rPr lang="en-US" altLang="ja-JP" sz="2800" dirty="0">
                <a:solidFill>
                  <a:srgbClr val="0000FF"/>
                </a:solidFill>
              </a:rPr>
              <a:t>J-PARC E34</a:t>
            </a:r>
          </a:p>
          <a:p>
            <a:pPr marL="457154" lvl="1" indent="0">
              <a:buNone/>
            </a:pPr>
            <a:r>
              <a:rPr lang="en-US" altLang="ja-JP" sz="2800" dirty="0"/>
              <a:t>g-2:    0.46 ppm          </a:t>
            </a:r>
            <a:r>
              <a:rPr lang="en-US" altLang="ja-JP" sz="2800" dirty="0">
                <a:sym typeface="Wingdings"/>
              </a:rPr>
              <a:t> </a:t>
            </a:r>
            <a:r>
              <a:rPr lang="en-US" altLang="ja-JP" sz="2800" dirty="0">
                <a:solidFill>
                  <a:srgbClr val="0000FF"/>
                </a:solidFill>
                <a:sym typeface="Wingdings"/>
              </a:rPr>
              <a:t>0.37 ppm (0.1ppm)</a:t>
            </a:r>
          </a:p>
          <a:p>
            <a:pPr marL="457154" lvl="1" indent="0">
              <a:buNone/>
            </a:pPr>
            <a:r>
              <a:rPr lang="en-US" altLang="ja-JP" sz="2800" dirty="0">
                <a:sym typeface="Wingdings"/>
              </a:rPr>
              <a:t>EDM: 0.9 x 10</a:t>
            </a:r>
            <a:r>
              <a:rPr lang="en-US" altLang="ja-JP" sz="2800" baseline="30000" dirty="0">
                <a:sym typeface="Wingdings"/>
              </a:rPr>
              <a:t>-19</a:t>
            </a:r>
            <a:r>
              <a:rPr lang="en-US" altLang="ja-JP" sz="2800" dirty="0">
                <a:sym typeface="Wingdings"/>
              </a:rPr>
              <a:t> </a:t>
            </a:r>
            <a:r>
              <a:rPr lang="en-US" altLang="ja-JP" sz="2800" dirty="0" err="1">
                <a:sym typeface="Wingdings"/>
              </a:rPr>
              <a:t>ecm</a:t>
            </a:r>
            <a:r>
              <a:rPr lang="en-US" altLang="ja-JP" sz="2800" dirty="0">
                <a:sym typeface="Wingdings"/>
              </a:rPr>
              <a:t>  </a:t>
            </a:r>
            <a:r>
              <a:rPr lang="en-US" altLang="ja-JP" sz="2800" dirty="0">
                <a:solidFill>
                  <a:srgbClr val="0000FF"/>
                </a:solidFill>
                <a:sym typeface="Wingdings"/>
              </a:rPr>
              <a:t>1.3 x 10</a:t>
            </a:r>
            <a:r>
              <a:rPr lang="en-US" altLang="ja-JP" sz="2800" baseline="30000" dirty="0">
                <a:solidFill>
                  <a:srgbClr val="0000FF"/>
                </a:solidFill>
                <a:sym typeface="Wingdings"/>
              </a:rPr>
              <a:t>-21</a:t>
            </a:r>
            <a:r>
              <a:rPr lang="en-US" altLang="ja-JP" sz="28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ja-JP" sz="2800" dirty="0" err="1">
                <a:solidFill>
                  <a:srgbClr val="0000FF"/>
                </a:solidFill>
                <a:sym typeface="Wingdings"/>
              </a:rPr>
              <a:t>ecm</a:t>
            </a:r>
            <a:r>
              <a:rPr lang="en-US" altLang="ja-JP" sz="2800" dirty="0">
                <a:solidFill>
                  <a:srgbClr val="0000FF"/>
                </a:solidFill>
                <a:sym typeface="Wingdings"/>
              </a:rPr>
              <a:t> </a:t>
            </a:r>
            <a:endParaRPr lang="en-US" altLang="ja-JP" sz="2800" dirty="0">
              <a:solidFill>
                <a:srgbClr val="0000FF"/>
              </a:solidFill>
            </a:endParaRPr>
          </a:p>
          <a:p>
            <a:pPr lvl="1"/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8" name="図 7" descr="MTDR（ドラッグされました）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419" y="3839732"/>
            <a:ext cx="1873838" cy="2651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テキスト ボックス 10"/>
          <p:cNvSpPr txBox="1"/>
          <p:nvPr/>
        </p:nvSpPr>
        <p:spPr>
          <a:xfrm>
            <a:off x="6715947" y="6402648"/>
            <a:ext cx="2499767" cy="36932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prepared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by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144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authors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927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45801"/>
            <a:ext cx="8229600" cy="420340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TDR focused review (Nov 15-16,2016)</a:t>
            </a:r>
            <a:endParaRPr kumimoji="1" lang="ja-JP" altLang="en-US" sz="3200" dirty="0"/>
          </a:p>
        </p:txBody>
      </p:sp>
      <p:pic>
        <p:nvPicPr>
          <p:cNvPr id="9" name="コンテンツ プレースホルダー 8" descr="161116_8028 -01_yokonaga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2" t="-2119" r="6683" b="584"/>
          <a:stretch/>
        </p:blipFill>
        <p:spPr>
          <a:xfrm>
            <a:off x="0" y="603927"/>
            <a:ext cx="9138532" cy="4611546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521547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82CC4"/>
                </a:solidFill>
              </a:rPr>
              <a:t>The reviewers </a:t>
            </a:r>
            <a:r>
              <a:rPr lang="en-US" altLang="ja-JP" sz="2000" dirty="0" smtClean="0"/>
              <a:t>including </a:t>
            </a:r>
            <a:r>
              <a:rPr lang="en-US" altLang="ja-JP" sz="2000" dirty="0"/>
              <a:t>leaders of the BNL and </a:t>
            </a:r>
            <a:r>
              <a:rPr lang="en-US" altLang="ja-JP" sz="2000" dirty="0" smtClean="0"/>
              <a:t>FNAL g-2 all </a:t>
            </a:r>
            <a:r>
              <a:rPr lang="en-US" altLang="ja-JP" sz="2000" dirty="0"/>
              <a:t>agree </a:t>
            </a:r>
            <a:r>
              <a:rPr lang="en-US" altLang="ja-JP" sz="2000" dirty="0" smtClean="0"/>
              <a:t>that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sz="2000" dirty="0" smtClean="0"/>
              <a:t>E34 </a:t>
            </a:r>
            <a:r>
              <a:rPr lang="en-US" altLang="ja-JP" sz="2000" dirty="0"/>
              <a:t>is </a:t>
            </a:r>
            <a:r>
              <a:rPr lang="en-US" altLang="ja-JP" sz="2000" dirty="0" smtClean="0"/>
              <a:t>an exciting </a:t>
            </a:r>
            <a:r>
              <a:rPr lang="en-US" altLang="ja-JP" sz="2000" dirty="0"/>
              <a:t>and </a:t>
            </a:r>
            <a:r>
              <a:rPr lang="en-US" altLang="ja-JP" sz="2000" b="1" dirty="0">
                <a:solidFill>
                  <a:srgbClr val="FF0000"/>
                </a:solidFill>
              </a:rPr>
              <a:t>valuable independent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approach </a:t>
            </a:r>
            <a:r>
              <a:rPr lang="en-US" altLang="ja-JP" sz="2000" dirty="0" smtClean="0"/>
              <a:t>which </a:t>
            </a:r>
            <a:r>
              <a:rPr lang="en-US" altLang="ja-JP" sz="2000" dirty="0"/>
              <a:t>should be </a:t>
            </a:r>
            <a:r>
              <a:rPr lang="en-US" altLang="ja-JP" sz="2000" dirty="0" smtClean="0"/>
              <a:t>done ASAP. 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sz="2000" dirty="0"/>
              <a:t>a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result with </a:t>
            </a:r>
            <a:r>
              <a:rPr lang="en-US" altLang="ja-JP" sz="2000" dirty="0" smtClean="0"/>
              <a:t>the BNL sensitivity (E34 phase-I) </a:t>
            </a:r>
            <a:r>
              <a:rPr lang="en-US" altLang="ja-JP" sz="2000" dirty="0"/>
              <a:t>would be </a:t>
            </a:r>
            <a:r>
              <a:rPr lang="en-US" altLang="ja-JP" sz="2000" b="1" dirty="0">
                <a:solidFill>
                  <a:srgbClr val="FF0000"/>
                </a:solidFill>
              </a:rPr>
              <a:t>a huge contribution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to </a:t>
            </a:r>
            <a:r>
              <a:rPr lang="en-US" altLang="ja-JP" sz="2000" b="1" dirty="0">
                <a:solidFill>
                  <a:srgbClr val="FF0000"/>
                </a:solidFill>
              </a:rPr>
              <a:t>the field</a:t>
            </a:r>
            <a:r>
              <a:rPr lang="en-US" altLang="ja-JP" sz="2000" dirty="0"/>
              <a:t>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429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580C-4264-4EB6-9E8A-9E739922198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4" name="図 3" descr="IMG_07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566632" y="119817"/>
            <a:ext cx="1432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2016.8.17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012C-5A70-044D-BC82-EA403CE0E21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 descr="IMG_00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628837" y="3146528"/>
            <a:ext cx="70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6600"/>
                </a:solidFill>
              </a:rPr>
              <a:t>TDR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54329" y="2584290"/>
            <a:ext cx="1973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physics</a:t>
            </a:r>
          </a:p>
          <a:p>
            <a:r>
              <a:rPr lang="en-US" altLang="ja-JP" sz="2400" b="1" dirty="0" smtClean="0"/>
              <a:t>data &amp; results</a:t>
            </a:r>
            <a:endParaRPr kumimoji="1" lang="ja-JP" altLang="en-US" sz="2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63362" y="2915695"/>
            <a:ext cx="1787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gradFill flip="none" rotWithShape="1">
                  <a:gsLst>
                    <a:gs pos="0">
                      <a:schemeClr val="accent6">
                        <a:lumMod val="75000"/>
                      </a:schemeClr>
                    </a:gs>
                    <a:gs pos="33000">
                      <a:schemeClr val="accent6">
                        <a:lumMod val="75000"/>
                      </a:schemeClr>
                    </a:gs>
                    <a:gs pos="100000">
                      <a:schemeClr val="tx1"/>
                    </a:gs>
                    <a:gs pos="100000">
                      <a:schemeClr val="tx1"/>
                    </a:gs>
                  </a:gsLst>
                  <a:lin ang="10800000" scaled="1"/>
                  <a:tileRect/>
                </a:gradFill>
              </a:rPr>
              <a:t>construction</a:t>
            </a:r>
            <a:endParaRPr kumimoji="1" lang="ja-JP" altLang="en-US" sz="2400" b="1" dirty="0"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33000">
                    <a:schemeClr val="accent6">
                      <a:lumMod val="75000"/>
                    </a:schemeClr>
                  </a:gs>
                  <a:gs pos="100000">
                    <a:schemeClr val="tx1"/>
                  </a:gs>
                  <a:gs pos="100000">
                    <a:schemeClr val="tx1"/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6488668"/>
            <a:ext cx="234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Squamish, BC (Canada</a:t>
            </a:r>
            <a:r>
              <a:rPr lang="en-US" altLang="ja-JP" dirty="0" smtClean="0">
                <a:solidFill>
                  <a:schemeClr val="bg1"/>
                </a:solidFill>
              </a:rPr>
              <a:t>)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下矢印 1"/>
          <p:cNvSpPr/>
          <p:nvPr/>
        </p:nvSpPr>
        <p:spPr>
          <a:xfrm>
            <a:off x="4283902" y="2341756"/>
            <a:ext cx="467569" cy="573939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68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3photo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Freeform 4"/>
          <p:cNvSpPr>
            <a:spLocks/>
          </p:cNvSpPr>
          <p:nvPr/>
        </p:nvSpPr>
        <p:spPr bwMode="auto">
          <a:xfrm>
            <a:off x="1638303" y="2692400"/>
            <a:ext cx="5245100" cy="387350"/>
          </a:xfrm>
          <a:custGeom>
            <a:avLst/>
            <a:gdLst>
              <a:gd name="T0" fmla="*/ 2147483647 w 3894"/>
              <a:gd name="T1" fmla="*/ 2147483647 h 408"/>
              <a:gd name="T2" fmla="*/ 2147483647 w 3894"/>
              <a:gd name="T3" fmla="*/ 2147483647 h 408"/>
              <a:gd name="T4" fmla="*/ 2147483647 w 3894"/>
              <a:gd name="T5" fmla="*/ 2147483647 h 408"/>
              <a:gd name="T6" fmla="*/ 2147483647 w 3894"/>
              <a:gd name="T7" fmla="*/ 2147483647 h 408"/>
              <a:gd name="T8" fmla="*/ 2147483647 w 3894"/>
              <a:gd name="T9" fmla="*/ 2147483647 h 408"/>
              <a:gd name="T10" fmla="*/ 2147483647 w 3894"/>
              <a:gd name="T11" fmla="*/ 2147483647 h 408"/>
              <a:gd name="T12" fmla="*/ 0 w 3894"/>
              <a:gd name="T13" fmla="*/ 2147483647 h 4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94"/>
              <a:gd name="T22" fmla="*/ 0 h 408"/>
              <a:gd name="T23" fmla="*/ 3894 w 3894"/>
              <a:gd name="T24" fmla="*/ 408 h 4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91400" tIns="45702" rIns="91400" bIns="45702"/>
          <a:lstStyle/>
          <a:p>
            <a:endParaRPr lang="ja-JP" altLang="en-US">
              <a:solidFill>
                <a:prstClr val="black"/>
              </a:solidFill>
              <a:latin typeface="Franklin Gothic Book" pitchFamily="-109" charset="0"/>
              <a:ea typeface="HGｺﾞｼｯｸE" pitchFamily="49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36696" y="1865325"/>
            <a:ext cx="5799137" cy="3900487"/>
            <a:chOff x="905" y="1175"/>
            <a:chExt cx="3653" cy="2457"/>
          </a:xfrm>
        </p:grpSpPr>
        <p:sp>
          <p:nvSpPr>
            <p:cNvPr id="22546" name="Freeform 7"/>
            <p:cNvSpPr>
              <a:spLocks/>
            </p:cNvSpPr>
            <p:nvPr/>
          </p:nvSpPr>
          <p:spPr bwMode="auto">
            <a:xfrm>
              <a:off x="2436" y="1272"/>
              <a:ext cx="1008" cy="344"/>
            </a:xfrm>
            <a:custGeom>
              <a:avLst/>
              <a:gdLst>
                <a:gd name="T0" fmla="*/ 15 w 1257"/>
                <a:gd name="T1" fmla="*/ 0 h 342"/>
                <a:gd name="T2" fmla="*/ 0 w 1257"/>
                <a:gd name="T3" fmla="*/ 382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7" name="Line 8"/>
            <p:cNvSpPr>
              <a:spLocks noChangeShapeType="1"/>
            </p:cNvSpPr>
            <p:nvPr/>
          </p:nvSpPr>
          <p:spPr bwMode="auto">
            <a:xfrm>
              <a:off x="1928" y="3040"/>
              <a:ext cx="1936" cy="592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8" name="Freeform 9"/>
            <p:cNvSpPr>
              <a:spLocks/>
            </p:cNvSpPr>
            <p:nvPr/>
          </p:nvSpPr>
          <p:spPr bwMode="auto">
            <a:xfrm rot="600000">
              <a:off x="3059" y="1175"/>
              <a:ext cx="400" cy="958"/>
            </a:xfrm>
            <a:custGeom>
              <a:avLst/>
              <a:gdLst>
                <a:gd name="T0" fmla="*/ 1 w 578"/>
                <a:gd name="T1" fmla="*/ 0 h 1033"/>
                <a:gd name="T2" fmla="*/ 1 w 578"/>
                <a:gd name="T3" fmla="*/ 22 h 1033"/>
                <a:gd name="T4" fmla="*/ 1 w 578"/>
                <a:gd name="T5" fmla="*/ 114 h 1033"/>
                <a:gd name="T6" fmla="*/ 1 w 578"/>
                <a:gd name="T7" fmla="*/ 155 h 1033"/>
                <a:gd name="T8" fmla="*/ 1 w 578"/>
                <a:gd name="T9" fmla="*/ 211 h 1033"/>
                <a:gd name="T10" fmla="*/ 1 w 578"/>
                <a:gd name="T11" fmla="*/ 230 h 1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8"/>
                <a:gd name="T19" fmla="*/ 0 h 1033"/>
                <a:gd name="T20" fmla="*/ 578 w 578"/>
                <a:gd name="T21" fmla="*/ 1033 h 1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8" h="1033">
                  <a:moveTo>
                    <a:pt x="578" y="0"/>
                  </a:moveTo>
                  <a:cubicBezTo>
                    <a:pt x="551" y="16"/>
                    <a:pt x="503" y="13"/>
                    <a:pt x="416" y="99"/>
                  </a:cubicBezTo>
                  <a:cubicBezTo>
                    <a:pt x="329" y="185"/>
                    <a:pt x="118" y="414"/>
                    <a:pt x="59" y="514"/>
                  </a:cubicBezTo>
                  <a:cubicBezTo>
                    <a:pt x="0" y="614"/>
                    <a:pt x="51" y="626"/>
                    <a:pt x="64" y="699"/>
                  </a:cubicBezTo>
                  <a:cubicBezTo>
                    <a:pt x="77" y="772"/>
                    <a:pt x="120" y="896"/>
                    <a:pt x="136" y="952"/>
                  </a:cubicBezTo>
                  <a:cubicBezTo>
                    <a:pt x="152" y="1008"/>
                    <a:pt x="154" y="1016"/>
                    <a:pt x="159" y="103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9" name="Freeform 13"/>
            <p:cNvSpPr>
              <a:spLocks/>
            </p:cNvSpPr>
            <p:nvPr/>
          </p:nvSpPr>
          <p:spPr bwMode="auto">
            <a:xfrm rot="180000">
              <a:off x="905" y="1473"/>
              <a:ext cx="3653" cy="1786"/>
            </a:xfrm>
            <a:custGeom>
              <a:avLst/>
              <a:gdLst>
                <a:gd name="T0" fmla="*/ 6 w 4569"/>
                <a:gd name="T1" fmla="*/ 218 h 1972"/>
                <a:gd name="T2" fmla="*/ 7 w 4569"/>
                <a:gd name="T3" fmla="*/ 225 h 1972"/>
                <a:gd name="T4" fmla="*/ 22 w 4569"/>
                <a:gd name="T5" fmla="*/ 262 h 1972"/>
                <a:gd name="T6" fmla="*/ 34 w 4569"/>
                <a:gd name="T7" fmla="*/ 272 h 1972"/>
                <a:gd name="T8" fmla="*/ 42 w 4569"/>
                <a:gd name="T9" fmla="*/ 259 h 1972"/>
                <a:gd name="T10" fmla="*/ 49 w 4569"/>
                <a:gd name="T11" fmla="*/ 225 h 1972"/>
                <a:gd name="T12" fmla="*/ 53 w 4569"/>
                <a:gd name="T13" fmla="*/ 170 h 1972"/>
                <a:gd name="T14" fmla="*/ 50 w 4569"/>
                <a:gd name="T15" fmla="*/ 76 h 1972"/>
                <a:gd name="T16" fmla="*/ 46 w 4569"/>
                <a:gd name="T17" fmla="*/ 31 h 1972"/>
                <a:gd name="T18" fmla="*/ 40 w 4569"/>
                <a:gd name="T19" fmla="*/ 6 h 1972"/>
                <a:gd name="T20" fmla="*/ 34 w 4569"/>
                <a:gd name="T21" fmla="*/ 5 h 1972"/>
                <a:gd name="T22" fmla="*/ 26 w 4569"/>
                <a:gd name="T23" fmla="*/ 12 h 1972"/>
                <a:gd name="T24" fmla="*/ 11 w 4569"/>
                <a:gd name="T25" fmla="*/ 61 h 1972"/>
                <a:gd name="T26" fmla="*/ 6 w 4569"/>
                <a:gd name="T27" fmla="*/ 82 h 1972"/>
                <a:gd name="T28" fmla="*/ 6 w 4569"/>
                <a:gd name="T29" fmla="*/ 82 h 1972"/>
                <a:gd name="T30" fmla="*/ 2 w 4569"/>
                <a:gd name="T31" fmla="*/ 109 h 1972"/>
                <a:gd name="T32" fmla="*/ 2 w 4569"/>
                <a:gd name="T33" fmla="*/ 133 h 1972"/>
                <a:gd name="T34" fmla="*/ 2 w 4569"/>
                <a:gd name="T35" fmla="*/ 172 h 1972"/>
                <a:gd name="T36" fmla="*/ 3 w 4569"/>
                <a:gd name="T37" fmla="*/ 198 h 1972"/>
                <a:gd name="T38" fmla="*/ 6 w 4569"/>
                <a:gd name="T39" fmla="*/ 218 h 19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9"/>
                <a:gd name="T61" fmla="*/ 0 h 1972"/>
                <a:gd name="T62" fmla="*/ 4569 w 4569"/>
                <a:gd name="T63" fmla="*/ 1972 h 19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9" h="1972">
                  <a:moveTo>
                    <a:pt x="520" y="1580"/>
                  </a:moveTo>
                  <a:cubicBezTo>
                    <a:pt x="452" y="1568"/>
                    <a:pt x="375" y="1573"/>
                    <a:pt x="611" y="1627"/>
                  </a:cubicBezTo>
                  <a:cubicBezTo>
                    <a:pt x="847" y="1681"/>
                    <a:pt x="1539" y="1849"/>
                    <a:pt x="1934" y="1906"/>
                  </a:cubicBezTo>
                  <a:cubicBezTo>
                    <a:pt x="2329" y="1963"/>
                    <a:pt x="2685" y="1972"/>
                    <a:pt x="2981" y="1968"/>
                  </a:cubicBezTo>
                  <a:cubicBezTo>
                    <a:pt x="3277" y="1964"/>
                    <a:pt x="3492" y="1937"/>
                    <a:pt x="3709" y="1882"/>
                  </a:cubicBezTo>
                  <a:cubicBezTo>
                    <a:pt x="3926" y="1827"/>
                    <a:pt x="4139" y="1742"/>
                    <a:pt x="4281" y="1635"/>
                  </a:cubicBezTo>
                  <a:cubicBezTo>
                    <a:pt x="4423" y="1528"/>
                    <a:pt x="4553" y="1420"/>
                    <a:pt x="4561" y="1240"/>
                  </a:cubicBezTo>
                  <a:cubicBezTo>
                    <a:pt x="4569" y="1060"/>
                    <a:pt x="4422" y="724"/>
                    <a:pt x="4331" y="556"/>
                  </a:cubicBezTo>
                  <a:cubicBezTo>
                    <a:pt x="4240" y="388"/>
                    <a:pt x="4157" y="316"/>
                    <a:pt x="4013" y="230"/>
                  </a:cubicBezTo>
                  <a:cubicBezTo>
                    <a:pt x="3869" y="145"/>
                    <a:pt x="3651" y="82"/>
                    <a:pt x="3469" y="45"/>
                  </a:cubicBezTo>
                  <a:cubicBezTo>
                    <a:pt x="3287" y="8"/>
                    <a:pt x="3119" y="0"/>
                    <a:pt x="2919" y="7"/>
                  </a:cubicBezTo>
                  <a:cubicBezTo>
                    <a:pt x="2719" y="14"/>
                    <a:pt x="2597" y="15"/>
                    <a:pt x="2267" y="88"/>
                  </a:cubicBezTo>
                  <a:cubicBezTo>
                    <a:pt x="1937" y="161"/>
                    <a:pt x="1232" y="359"/>
                    <a:pt x="939" y="445"/>
                  </a:cubicBezTo>
                  <a:cubicBezTo>
                    <a:pt x="646" y="531"/>
                    <a:pt x="581" y="576"/>
                    <a:pt x="506" y="602"/>
                  </a:cubicBezTo>
                  <a:cubicBezTo>
                    <a:pt x="431" y="628"/>
                    <a:pt x="544" y="572"/>
                    <a:pt x="491" y="602"/>
                  </a:cubicBezTo>
                  <a:cubicBezTo>
                    <a:pt x="438" y="632"/>
                    <a:pt x="261" y="721"/>
                    <a:pt x="187" y="783"/>
                  </a:cubicBezTo>
                  <a:cubicBezTo>
                    <a:pt x="113" y="845"/>
                    <a:pt x="69" y="895"/>
                    <a:pt x="44" y="973"/>
                  </a:cubicBezTo>
                  <a:cubicBezTo>
                    <a:pt x="19" y="1051"/>
                    <a:pt x="0" y="1171"/>
                    <a:pt x="34" y="1249"/>
                  </a:cubicBezTo>
                  <a:cubicBezTo>
                    <a:pt x="68" y="1327"/>
                    <a:pt x="175" y="1385"/>
                    <a:pt x="248" y="1440"/>
                  </a:cubicBezTo>
                  <a:cubicBezTo>
                    <a:pt x="321" y="1495"/>
                    <a:pt x="403" y="1537"/>
                    <a:pt x="475" y="1580"/>
                  </a:cubicBez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prstClr val="white"/>
                </a:solidFill>
                <a:latin typeface="Candara"/>
                <a:ea typeface="HGP明朝E"/>
              </a:rPr>
              <a:t>Bird’s eye photo in Feb. 2008</a:t>
            </a:r>
            <a:endParaRPr lang="en-US" altLang="ja-JP">
              <a:solidFill>
                <a:prstClr val="white"/>
              </a:solidFill>
              <a:latin typeface="Candara"/>
              <a:ea typeface="HGP明朝E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13176" y="292100"/>
            <a:ext cx="2027237" cy="1722438"/>
            <a:chOff x="2339" y="184"/>
            <a:chExt cx="1277" cy="1085"/>
          </a:xfrm>
        </p:grpSpPr>
        <p:sp>
          <p:nvSpPr>
            <p:cNvPr id="22543" name="Line 17"/>
            <p:cNvSpPr>
              <a:spLocks noChangeShapeType="1"/>
            </p:cNvSpPr>
            <p:nvPr/>
          </p:nvSpPr>
          <p:spPr bwMode="auto">
            <a:xfrm flipV="1">
              <a:off x="2339" y="969"/>
              <a:ext cx="778" cy="53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4" name="Line 18"/>
            <p:cNvSpPr>
              <a:spLocks noChangeShapeType="1"/>
            </p:cNvSpPr>
            <p:nvPr/>
          </p:nvSpPr>
          <p:spPr bwMode="auto">
            <a:xfrm flipH="1">
              <a:off x="2339" y="184"/>
              <a:ext cx="37" cy="838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5" name="Oval 21"/>
            <p:cNvSpPr>
              <a:spLocks noChangeArrowheads="1"/>
            </p:cNvSpPr>
            <p:nvPr/>
          </p:nvSpPr>
          <p:spPr bwMode="auto">
            <a:xfrm>
              <a:off x="2944" y="952"/>
              <a:ext cx="672" cy="317"/>
            </a:xfrm>
            <a:prstGeom prst="ellips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152413" y="152426"/>
            <a:ext cx="3200399" cy="830997"/>
          </a:xfrm>
          <a:prstGeom prst="rect">
            <a:avLst/>
          </a:prstGeom>
          <a:solidFill>
            <a:schemeClr val="accent2">
              <a:alpha val="53000"/>
            </a:schemeClr>
          </a:solidFill>
          <a:effectLst>
            <a:outerShdw blurRad="50800" dist="38100" dir="18900000" algn="tr" rotWithShape="0">
              <a:srgbClr val="000000">
                <a:alpha val="43000"/>
              </a:srgbClr>
            </a:outerShdw>
          </a:effectLst>
          <a:scene3d>
            <a:camera prst="perspectiveFront" fov="27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2400" b="1" dirty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5BD078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  <a:ea typeface="HGP明朝E"/>
              </a:rPr>
              <a:t>J-PARC Facility</a:t>
            </a:r>
          </a:p>
          <a:p>
            <a:pPr algn="ctr">
              <a:defRPr/>
            </a:pPr>
            <a:r>
              <a:rPr lang="en-US" altLang="ja-JP" sz="2400" b="1" dirty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5BD078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  <a:ea typeface="HGP明朝E"/>
              </a:rPr>
              <a:t>(KEK/JAEA)</a:t>
            </a:r>
            <a:endParaRPr lang="ja-JP" altLang="en-US" sz="2400" b="1" dirty="0">
              <a:ln w="19050">
                <a:solidFill>
                  <a:srgbClr val="073E87">
                    <a:tint val="1000"/>
                  </a:srgbClr>
                </a:solidFill>
                <a:prstDash val="solid"/>
              </a:ln>
              <a:solidFill>
                <a:srgbClr val="5BD078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52600" y="37233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Material</a:t>
            </a:r>
            <a:r>
              <a:rPr lang="en-US" altLang="ja-JP" sz="3200" b="1" dirty="0">
                <a:ln w="31550" cmpd="sng">
                  <a:gradFill>
                    <a:gsLst>
                      <a:gs pos="70000">
                        <a:srgbClr val="05E0DB">
                          <a:shade val="50000"/>
                          <a:satMod val="190000"/>
                        </a:srgbClr>
                      </a:gs>
                      <a:gs pos="0">
                        <a:srgbClr val="05E0DB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E0DB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ndara"/>
                <a:ea typeface="HGP明朝E"/>
              </a:rPr>
              <a:t>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and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4620000" sx="112000" sy="112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Life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 Science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Facility</a:t>
            </a:r>
            <a:endParaRPr lang="ja-JP" altLang="en-US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-1219200" y="17421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Neutrino Beam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To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Kamioka</a:t>
            </a:r>
            <a:endParaRPr lang="en-US" altLang="ja-JP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-609600" y="4648201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58000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Main Ring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(30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GeV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  <a:sym typeface="Wingdings"/>
              </a:rPr>
              <a:t>)</a:t>
            </a:r>
            <a:endParaRPr lang="en-US" altLang="ja-JP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477001" y="5628382"/>
            <a:ext cx="2362200" cy="1069564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699999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Hadron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 Hall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3352800" y="381000"/>
            <a:ext cx="2438400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LINAC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5334000" y="1284983"/>
            <a:ext cx="3200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3 GeV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Synchrotron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srgbClr val="073E87"/>
                </a:solidFill>
              </a:rPr>
              <a:pPr/>
              <a:t>31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4166400" y="2819400"/>
            <a:ext cx="1451988" cy="1068478"/>
          </a:xfrm>
          <a:prstGeom prst="roundRect">
            <a:avLst/>
          </a:prstGeom>
          <a:noFill/>
          <a:ln w="5715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28167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スクリーンショット 2013-08-15 10.3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7441"/>
            <a:ext cx="9144000" cy="5130500"/>
          </a:xfrm>
          <a:prstGeom prst="rect">
            <a:avLst/>
          </a:prstGeom>
        </p:spPr>
      </p:pic>
      <p:pic>
        <p:nvPicPr>
          <p:cNvPr id="13" name="図 12" descr="hline_image.PNG"/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40000">
            <a:off x="-1133103" y="3357246"/>
            <a:ext cx="4835383" cy="12475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/>
              <a:t>Proposed experimental site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32</a:t>
            </a:fld>
            <a:endParaRPr lang="ja-JP" altLang="en-US">
              <a:solidFill>
                <a:srgbClr val="073E87"/>
              </a:solidFill>
            </a:endParaRPr>
          </a:p>
        </p:txBody>
      </p:sp>
      <p:pic>
        <p:nvPicPr>
          <p:cNvPr id="10" name="図 9" descr="hline_image.PNG"/>
          <p:cNvPicPr>
            <a:picLocks noChangeAspect="1"/>
          </p:cNvPicPr>
          <p:nvPr/>
        </p:nvPicPr>
        <p:blipFill rotWithShape="1"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4"/>
          <a:stretch/>
        </p:blipFill>
        <p:spPr>
          <a:xfrm rot="5340000">
            <a:off x="1969035" y="192816"/>
            <a:ext cx="4835383" cy="745561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540552" y="2719836"/>
            <a:ext cx="123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Candara"/>
                <a:ea typeface="HGP明朝E"/>
              </a:rPr>
              <a:t>Parking lot</a:t>
            </a:r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41589" y="4397267"/>
            <a:ext cx="1265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endParaRPr lang="en-US" altLang="ja-JP" dirty="0">
              <a:solidFill>
                <a:prstClr val="black"/>
              </a:solidFill>
              <a:latin typeface="Candara"/>
              <a:ea typeface="HGP明朝E"/>
            </a:endParaRP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production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target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25449" y="5755770"/>
            <a:ext cx="194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sparation</a:t>
            </a:r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 neutron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source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60631" y="2816378"/>
            <a:ext cx="175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g-2/EDM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storage magnet</a:t>
            </a:r>
            <a:endParaRPr lang="ja-JP" altLang="en-US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21038708">
            <a:off x="4280030" y="3963251"/>
            <a:ext cx="126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muon</a:t>
            </a:r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linac</a:t>
            </a:r>
            <a:endParaRPr lang="ja-JP" altLang="en-US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5" name="フリーフォーム 4"/>
          <p:cNvSpPr/>
          <p:nvPr/>
        </p:nvSpPr>
        <p:spPr>
          <a:xfrm>
            <a:off x="1138135" y="2707853"/>
            <a:ext cx="6589191" cy="1761304"/>
          </a:xfrm>
          <a:custGeom>
            <a:avLst/>
            <a:gdLst>
              <a:gd name="connsiteX0" fmla="*/ 143764 w 6589191"/>
              <a:gd name="connsiteY0" fmla="*/ 1282038 h 1761304"/>
              <a:gd name="connsiteX1" fmla="*/ 359410 w 6589191"/>
              <a:gd name="connsiteY1" fmla="*/ 1437799 h 1761304"/>
              <a:gd name="connsiteX2" fmla="*/ 1078231 w 6589191"/>
              <a:gd name="connsiteY2" fmla="*/ 1425817 h 1761304"/>
              <a:gd name="connsiteX3" fmla="*/ 1689229 w 6589191"/>
              <a:gd name="connsiteY3" fmla="*/ 826735 h 1761304"/>
              <a:gd name="connsiteX4" fmla="*/ 2048639 w 6589191"/>
              <a:gd name="connsiteY4" fmla="*/ 1102313 h 1761304"/>
              <a:gd name="connsiteX5" fmla="*/ 2072600 w 6589191"/>
              <a:gd name="connsiteY5" fmla="*/ 1317983 h 1761304"/>
              <a:gd name="connsiteX6" fmla="*/ 4516591 w 6589191"/>
              <a:gd name="connsiteY6" fmla="*/ 922588 h 1761304"/>
              <a:gd name="connsiteX7" fmla="*/ 4432729 w 6589191"/>
              <a:gd name="connsiteY7" fmla="*/ 191707 h 1761304"/>
              <a:gd name="connsiteX8" fmla="*/ 6481368 w 6589191"/>
              <a:gd name="connsiteY8" fmla="*/ 0 h 1761304"/>
              <a:gd name="connsiteX9" fmla="*/ 6589191 w 6589191"/>
              <a:gd name="connsiteY9" fmla="*/ 1449781 h 1761304"/>
              <a:gd name="connsiteX10" fmla="*/ 4660355 w 6589191"/>
              <a:gd name="connsiteY10" fmla="*/ 1713377 h 1761304"/>
              <a:gd name="connsiteX11" fmla="*/ 371391 w 6589191"/>
              <a:gd name="connsiteY11" fmla="*/ 1761304 h 1761304"/>
              <a:gd name="connsiteX12" fmla="*/ 0 w 6589191"/>
              <a:gd name="connsiteY12" fmla="*/ 1473744 h 1761304"/>
              <a:gd name="connsiteX13" fmla="*/ 143764 w 6589191"/>
              <a:gd name="connsiteY13" fmla="*/ 1282038 h 17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89191" h="1761304">
                <a:moveTo>
                  <a:pt x="143764" y="1282038"/>
                </a:moveTo>
                <a:lnTo>
                  <a:pt x="359410" y="1437799"/>
                </a:lnTo>
                <a:lnTo>
                  <a:pt x="1078231" y="1425817"/>
                </a:lnTo>
                <a:lnTo>
                  <a:pt x="1689229" y="826735"/>
                </a:lnTo>
                <a:lnTo>
                  <a:pt x="2048639" y="1102313"/>
                </a:lnTo>
                <a:lnTo>
                  <a:pt x="2072600" y="1317983"/>
                </a:lnTo>
                <a:lnTo>
                  <a:pt x="4516591" y="922588"/>
                </a:lnTo>
                <a:lnTo>
                  <a:pt x="4432729" y="191707"/>
                </a:lnTo>
                <a:lnTo>
                  <a:pt x="6481368" y="0"/>
                </a:lnTo>
                <a:lnTo>
                  <a:pt x="6589191" y="1449781"/>
                </a:lnTo>
                <a:lnTo>
                  <a:pt x="4660355" y="1713377"/>
                </a:lnTo>
                <a:lnTo>
                  <a:pt x="371391" y="1761304"/>
                </a:lnTo>
                <a:lnTo>
                  <a:pt x="0" y="1473744"/>
                </a:lnTo>
                <a:lnTo>
                  <a:pt x="143764" y="1282038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21159142">
            <a:off x="3476465" y="2990597"/>
            <a:ext cx="1677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ndara"/>
                <a:ea typeface="HGP明朝E"/>
              </a:rPr>
              <a:t>H-Line</a:t>
            </a:r>
            <a:endParaRPr lang="ja-JP" altLang="en-US" sz="44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59054" y="4389492"/>
            <a:ext cx="1102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MuSEUM</a:t>
            </a:r>
            <a:endParaRPr lang="en-US" altLang="ja-JP" b="1" dirty="0">
              <a:solidFill>
                <a:srgbClr val="FF0000"/>
              </a:solidFill>
              <a:latin typeface="Candara"/>
              <a:ea typeface="HGP明朝E"/>
            </a:endParaRPr>
          </a:p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DeeMe</a:t>
            </a:r>
            <a:endParaRPr lang="en-US" altLang="ja-JP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5166" y="964145"/>
            <a:ext cx="4726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ndara"/>
                <a:ea typeface="HGP明朝E"/>
              </a:rPr>
              <a:t>Material and Life science Facility in J-PARC</a:t>
            </a:r>
            <a:endParaRPr lang="ja-JP" altLang="en-US" sz="20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180492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 animBg="1"/>
      <p:bldP spid="6" grpId="0"/>
      <p:bldP spid="20" grpId="0"/>
      <p:bldP spid="2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580C-4264-4EB6-9E8A-9E739922198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四角形: 角を丸くする 14"/>
          <p:cNvSpPr>
            <a:spLocks noChangeAspect="1"/>
          </p:cNvSpPr>
          <p:nvPr/>
        </p:nvSpPr>
        <p:spPr>
          <a:xfrm>
            <a:off x="-1" y="-1"/>
            <a:ext cx="9144001" cy="6862989"/>
          </a:xfrm>
          <a:prstGeom prst="roundRect">
            <a:avLst>
              <a:gd name="adj" fmla="val 0"/>
            </a:avLst>
          </a:prstGeom>
          <a:blipFill>
            <a:blip r:embed="rId2"/>
            <a:srcRect/>
            <a:stretch>
              <a:fillRect r="-1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左矢印 12"/>
          <p:cNvSpPr/>
          <p:nvPr/>
        </p:nvSpPr>
        <p:spPr>
          <a:xfrm rot="21206563">
            <a:off x="4002668" y="2166041"/>
            <a:ext cx="3105320" cy="1673696"/>
          </a:xfrm>
          <a:prstGeom prst="leftArrow">
            <a:avLst/>
          </a:prstGeom>
          <a:scene3d>
            <a:camera prst="isometricTopUp">
              <a:rot lat="20190874" lon="3756289" rev="5623321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dirty="0" smtClean="0"/>
              <a:t>branch</a:t>
            </a:r>
          </a:p>
        </p:txBody>
      </p:sp>
      <p:sp>
        <p:nvSpPr>
          <p:cNvPr id="12" name="左矢印 11"/>
          <p:cNvSpPr/>
          <p:nvPr/>
        </p:nvSpPr>
        <p:spPr>
          <a:xfrm rot="250309">
            <a:off x="1308266" y="1796686"/>
            <a:ext cx="5367971" cy="1673696"/>
          </a:xfrm>
          <a:prstGeom prst="leftArrow">
            <a:avLst/>
          </a:prstGeom>
          <a:scene3d>
            <a:camera prst="isometricTopUp">
              <a:rot lat="19208655" lon="18204191" rev="43254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dirty="0" smtClean="0"/>
              <a:t>surface </a:t>
            </a:r>
            <a:r>
              <a:rPr lang="en-US" altLang="ja-JP" sz="4800" dirty="0" err="1" smtClean="0"/>
              <a:t>muon</a:t>
            </a:r>
            <a:endParaRPr kumimoji="1" lang="ja-JP" altLang="en-US" sz="4800" dirty="0"/>
          </a:p>
        </p:txBody>
      </p:sp>
      <p:sp>
        <p:nvSpPr>
          <p:cNvPr id="15" name="左矢印 14"/>
          <p:cNvSpPr/>
          <p:nvPr/>
        </p:nvSpPr>
        <p:spPr>
          <a:xfrm rot="250309">
            <a:off x="-411851" y="3147726"/>
            <a:ext cx="3024079" cy="1673696"/>
          </a:xfrm>
          <a:prstGeom prst="leftArrow">
            <a:avLst/>
          </a:prstGeom>
          <a:solidFill>
            <a:srgbClr val="FF0000"/>
          </a:solidFill>
          <a:scene3d>
            <a:camera prst="isometricTopUp">
              <a:rot lat="19208655" lon="18204191" rev="43254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0" dirty="0" smtClean="0"/>
              <a:t>mu LINAC</a:t>
            </a:r>
            <a:endParaRPr kumimoji="1" lang="ja-JP" altLang="en-US" sz="4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35196" y="3663419"/>
            <a:ext cx="3436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chemeClr val="bg1"/>
                </a:solidFill>
              </a:rPr>
              <a:t>MuSEUM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(Mu-HFS, </a:t>
            </a:r>
            <a:r>
              <a:rPr kumimoji="1" lang="en-US" altLang="ja-JP" sz="2400" dirty="0" err="1" smtClean="0">
                <a:solidFill>
                  <a:schemeClr val="bg1"/>
                </a:solidFill>
              </a:rPr>
              <a:t>μ</a:t>
            </a:r>
            <a:r>
              <a:rPr kumimoji="1" lang="en-US" altLang="ja-JP" sz="2400" baseline="-25000" dirty="0" err="1" smtClean="0">
                <a:solidFill>
                  <a:schemeClr val="bg1"/>
                </a:solidFill>
              </a:rPr>
              <a:t>μ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/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μ</a:t>
            </a:r>
            <a:r>
              <a:rPr lang="en-US" altLang="ja-JP" sz="2400" baseline="-25000" dirty="0" err="1" smtClean="0">
                <a:solidFill>
                  <a:schemeClr val="bg1"/>
                </a:solidFill>
              </a:rPr>
              <a:t>p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altLang="ja-JP" sz="2400" dirty="0" err="1" smtClean="0">
                <a:solidFill>
                  <a:schemeClr val="bg1"/>
                </a:solidFill>
              </a:rPr>
              <a:t>DeeMe</a:t>
            </a:r>
            <a:r>
              <a:rPr lang="en-US" altLang="ja-JP" sz="2400" dirty="0" smtClean="0">
                <a:solidFill>
                  <a:schemeClr val="bg1"/>
                </a:solidFill>
              </a:rPr>
              <a:t> (mu-e conv.)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1780878"/>
            <a:ext cx="8976776" cy="50771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rot="175959">
            <a:off x="3102374" y="4660047"/>
            <a:ext cx="1120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00"/>
                </a:solidFill>
                <a:latin typeface="Calibri"/>
                <a:ea typeface="ＭＳ Ｐゴシック"/>
              </a:rPr>
              <a:t>Q-magnet</a:t>
            </a:r>
          </a:p>
        </p:txBody>
      </p:sp>
      <p:sp>
        <p:nvSpPr>
          <p:cNvPr id="8" name="テキスト ボックス 7"/>
          <p:cNvSpPr txBox="1"/>
          <p:nvPr/>
        </p:nvSpPr>
        <p:spPr>
          <a:xfrm rot="259655">
            <a:off x="5503314" y="4631053"/>
            <a:ext cx="57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Calibri"/>
                <a:ea typeface="ＭＳ Ｐゴシック"/>
              </a:rPr>
              <a:t>RFQ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241462">
            <a:off x="6263826" y="4733810"/>
            <a:ext cx="1024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Calibri"/>
                <a:ea typeface="ＭＳ Ｐゴシック"/>
              </a:rPr>
              <a:t>IH   DAW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59626">
            <a:off x="3761433" y="3975128"/>
            <a:ext cx="1101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Mu</a:t>
            </a:r>
          </a:p>
          <a:p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97193" y="4506684"/>
            <a:ext cx="1142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  <a:latin typeface="Calibri"/>
                <a:ea typeface="ＭＳ Ｐゴシック"/>
              </a:rPr>
              <a:t>Beam</a:t>
            </a:r>
          </a:p>
          <a:p>
            <a:r>
              <a:rPr lang="en-US" altLang="ja-JP" sz="1200" dirty="0" smtClean="0">
                <a:solidFill>
                  <a:srgbClr val="FFFF00"/>
                </a:solidFill>
                <a:latin typeface="Calibri"/>
                <a:ea typeface="ＭＳ Ｐゴシック"/>
              </a:rPr>
              <a:t>Profile Monitor</a:t>
            </a:r>
            <a:endParaRPr lang="ja-JP" altLang="en-US" sz="1200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88413" y="4563866"/>
            <a:ext cx="816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Solenoid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79099" y="4516295"/>
            <a:ext cx="650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00"/>
                </a:solidFill>
                <a:latin typeface="Calibri"/>
                <a:ea typeface="ＭＳ Ｐゴシック"/>
              </a:rPr>
              <a:t>Beam</a:t>
            </a:r>
          </a:p>
          <a:p>
            <a:r>
              <a:rPr lang="en-US" altLang="ja-JP" sz="1200" dirty="0" smtClean="0">
                <a:solidFill>
                  <a:srgbClr val="000000"/>
                </a:solidFill>
                <a:latin typeface="Calibri"/>
                <a:ea typeface="ＭＳ Ｐゴシック"/>
              </a:rPr>
              <a:t>Blocker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4272843"/>
            <a:ext cx="4401141" cy="24345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401141" y="4516295"/>
            <a:ext cx="2898548" cy="15669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6957" y="4486735"/>
            <a:ext cx="69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Bending </a:t>
            </a:r>
          </a:p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Magnet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473434" y="34935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blocker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 rot="294840">
            <a:off x="4573901" y="4514858"/>
            <a:ext cx="763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Initial</a:t>
            </a:r>
          </a:p>
          <a:p>
            <a:r>
              <a:rPr lang="en-US" altLang="ja-JP" sz="1400" dirty="0" err="1" smtClean="0">
                <a:solidFill>
                  <a:srgbClr val="FFFF00"/>
                </a:solidFill>
                <a:latin typeface="Calibri"/>
                <a:ea typeface="ＭＳ Ｐゴシック"/>
              </a:rPr>
              <a:t>accel</a:t>
            </a:r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26615" y="5539154"/>
            <a:ext cx="123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Laser room</a:t>
            </a:r>
            <a:endParaRPr lang="ja-JP" altLang="en-US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 rot="18818275">
            <a:off x="625834" y="36459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blocker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 rot="217081">
            <a:off x="221961" y="3297644"/>
            <a:ext cx="3629118" cy="830997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Surface </a:t>
            </a:r>
            <a:r>
              <a:rPr lang="en-US" altLang="ja-JP" sz="2400" b="1" dirty="0" err="1" smtClean="0">
                <a:solidFill>
                  <a:srgbClr val="FF0000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 beam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(4 MeV, ~1000π mm mrad)</a:t>
            </a:r>
            <a:endParaRPr lang="ja-JP" altLang="en-US" sz="2400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 rot="217081">
            <a:off x="4470696" y="3613184"/>
            <a:ext cx="4602792" cy="830997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Accelerated </a:t>
            </a:r>
            <a:r>
              <a:rPr lang="en-US" altLang="ja-JP" sz="2400" b="1" dirty="0" err="1" smtClean="0">
                <a:solidFill>
                  <a:srgbClr val="FFFF00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 beam</a:t>
            </a:r>
          </a:p>
          <a:p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(25meV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  <a:sym typeface="Wingdings"/>
              </a:rPr>
              <a:t>40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 MeV, 1.5π mm mrad)</a:t>
            </a:r>
            <a:endParaRPr lang="ja-JP" altLang="en-US" sz="2400" b="1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>
            <a:off x="8449812" y="3633339"/>
            <a:ext cx="454171" cy="19538"/>
          </a:xfrm>
          <a:prstGeom prst="line">
            <a:avLst/>
          </a:prstGeom>
          <a:ln w="38100" cmpd="sng">
            <a:headEnd type="diamond"/>
            <a:tailEnd type="diamon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8430274" y="3268771"/>
            <a:ext cx="60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1 m</a:t>
            </a:r>
            <a:endParaRPr lang="ja-JP" altLang="en-US" i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1314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Ultra-cold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beam at H-line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1399217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Design of H-line and the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acceleration test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5295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テキスト ボックス 46"/>
          <p:cNvSpPr txBox="1"/>
          <p:nvPr/>
        </p:nvSpPr>
        <p:spPr>
          <a:xfrm>
            <a:off x="0" y="1399217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Design of H-line and the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acceleration test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1780878"/>
            <a:ext cx="8976776" cy="50771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rot="175959">
            <a:off x="3102374" y="4660047"/>
            <a:ext cx="1120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rgbClr val="000000"/>
                </a:solidFill>
                <a:latin typeface="Calibri"/>
                <a:ea typeface="ＭＳ Ｐゴシック"/>
              </a:rPr>
              <a:t>四重極磁石</a:t>
            </a:r>
            <a:endParaRPr lang="en-US" altLang="ja-JP" sz="1400" dirty="0" smtClean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259655">
            <a:off x="5503314" y="4631053"/>
            <a:ext cx="57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Calibri"/>
                <a:ea typeface="ＭＳ Ｐゴシック"/>
              </a:rPr>
              <a:t>RFQ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241462">
            <a:off x="6263826" y="4733810"/>
            <a:ext cx="1024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Calibri"/>
                <a:ea typeface="ＭＳ Ｐゴシック"/>
              </a:rPr>
              <a:t>IH   DAW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59626">
            <a:off x="3825726" y="3926792"/>
            <a:ext cx="997453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Mu 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97193" y="4506684"/>
            <a:ext cx="699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  <a:latin typeface="Calibri"/>
                <a:ea typeface="ＭＳ Ｐゴシック"/>
              </a:rPr>
              <a:t>Beam </a:t>
            </a:r>
          </a:p>
          <a:p>
            <a:r>
              <a:rPr lang="en-US" altLang="ja-JP" sz="1200" dirty="0" smtClean="0">
                <a:solidFill>
                  <a:srgbClr val="FFFF00"/>
                </a:solidFill>
                <a:latin typeface="Calibri"/>
                <a:ea typeface="ＭＳ Ｐゴシック"/>
              </a:rPr>
              <a:t>Profile</a:t>
            </a:r>
          </a:p>
          <a:p>
            <a:r>
              <a:rPr lang="en-US" altLang="ja-JP" sz="1200" dirty="0" smtClean="0">
                <a:solidFill>
                  <a:srgbClr val="FFFF00"/>
                </a:solidFill>
                <a:latin typeface="Calibri"/>
                <a:ea typeface="ＭＳ Ｐゴシック"/>
              </a:rPr>
              <a:t>Monitor</a:t>
            </a:r>
            <a:endParaRPr lang="ja-JP" altLang="en-US" sz="1200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88413" y="456386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ソレノイド</a:t>
            </a:r>
            <a:endParaRPr lang="en-US" altLang="ja-JP" sz="1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79099" y="4516295"/>
            <a:ext cx="82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rgbClr val="000000"/>
                </a:solidFill>
                <a:latin typeface="Calibri"/>
                <a:ea typeface="ＭＳ Ｐゴシック"/>
              </a:rPr>
              <a:t>ビーム</a:t>
            </a:r>
            <a:endParaRPr lang="en-US" altLang="ja-JP" sz="1200" dirty="0" smtClean="0">
              <a:solidFill>
                <a:srgbClr val="000000"/>
              </a:solidFill>
              <a:latin typeface="Calibri"/>
              <a:ea typeface="ＭＳ Ｐゴシック"/>
            </a:endParaRPr>
          </a:p>
          <a:p>
            <a:r>
              <a:rPr lang="ja-JP" altLang="en-US" sz="1200" dirty="0" smtClean="0">
                <a:solidFill>
                  <a:srgbClr val="000000"/>
                </a:solidFill>
                <a:latin typeface="Calibri"/>
                <a:ea typeface="ＭＳ Ｐゴシック"/>
              </a:rPr>
              <a:t>シャッター</a:t>
            </a:r>
            <a:endParaRPr lang="en-US" altLang="ja-JP" sz="1200" dirty="0" smtClean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4272843"/>
            <a:ext cx="4401141" cy="24345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401141" y="4516295"/>
            <a:ext cx="2898548" cy="15669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6957" y="4486735"/>
            <a:ext cx="69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Bending</a:t>
            </a:r>
          </a:p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magnet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473434" y="34935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blocker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 rot="294840">
            <a:off x="4724231" y="4521308"/>
            <a:ext cx="613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Initial</a:t>
            </a:r>
          </a:p>
          <a:p>
            <a:r>
              <a:rPr lang="en-US" altLang="ja-JP" sz="1400" dirty="0" err="1" smtClean="0">
                <a:solidFill>
                  <a:srgbClr val="FFFF00"/>
                </a:solidFill>
                <a:latin typeface="Calibri"/>
                <a:ea typeface="ＭＳ Ｐゴシック"/>
              </a:rPr>
              <a:t>accel</a:t>
            </a:r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26615" y="5539154"/>
            <a:ext cx="128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レーザー室</a:t>
            </a:r>
          </a:p>
        </p:txBody>
      </p:sp>
      <p:cxnSp>
        <p:nvCxnSpPr>
          <p:cNvPr id="17" name="直線コネクタ 16"/>
          <p:cNvCxnSpPr/>
          <p:nvPr/>
        </p:nvCxnSpPr>
        <p:spPr>
          <a:xfrm>
            <a:off x="8297412" y="3031565"/>
            <a:ext cx="454171" cy="19538"/>
          </a:xfrm>
          <a:prstGeom prst="line">
            <a:avLst/>
          </a:prstGeom>
          <a:ln w="38100" cmpd="sng">
            <a:headEnd type="diamond"/>
            <a:tailEnd type="diamon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8277874" y="2666997"/>
            <a:ext cx="60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1 m</a:t>
            </a:r>
            <a:endParaRPr lang="ja-JP" altLang="en-US" i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20" name="図 19" descr="写真 2015-06-12 16 45 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297" y="5281629"/>
            <a:ext cx="2006903" cy="1505178"/>
          </a:xfrm>
          <a:prstGeom prst="rect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2895" y="5240367"/>
            <a:ext cx="2101633" cy="1458519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直線コネクタ 22"/>
          <p:cNvCxnSpPr>
            <a:endCxn id="31" idx="2"/>
          </p:cNvCxnSpPr>
          <p:nvPr/>
        </p:nvCxnSpPr>
        <p:spPr>
          <a:xfrm flipV="1">
            <a:off x="7391194" y="3322929"/>
            <a:ext cx="221743" cy="1330327"/>
          </a:xfrm>
          <a:prstGeom prst="line">
            <a:avLst/>
          </a:prstGeom>
          <a:ln w="38100" cmpd="sng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4035661" y="4529825"/>
            <a:ext cx="721769" cy="1225195"/>
          </a:xfrm>
          <a:prstGeom prst="line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20" idx="0"/>
          </p:cNvCxnSpPr>
          <p:nvPr/>
        </p:nvCxnSpPr>
        <p:spPr>
          <a:xfrm flipH="1" flipV="1">
            <a:off x="5506961" y="4580521"/>
            <a:ext cx="42788" cy="701108"/>
          </a:xfrm>
          <a:prstGeom prst="line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21" idx="0"/>
          </p:cNvCxnSpPr>
          <p:nvPr/>
        </p:nvCxnSpPr>
        <p:spPr>
          <a:xfrm flipH="1" flipV="1">
            <a:off x="6672895" y="4631595"/>
            <a:ext cx="1050817" cy="608772"/>
          </a:xfrm>
          <a:prstGeom prst="line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図 29" descr="muonium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7" t="16573" r="7861" b="8586"/>
          <a:stretch/>
        </p:blipFill>
        <p:spPr>
          <a:xfrm>
            <a:off x="2696864" y="1239794"/>
            <a:ext cx="3316151" cy="2073995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pic>
        <p:nvPicPr>
          <p:cNvPr id="31" name="図 30" descr="P1060194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172" y="1239795"/>
            <a:ext cx="2943530" cy="2083134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cxnSp>
        <p:nvCxnSpPr>
          <p:cNvPr id="32" name="直線コネクタ 31"/>
          <p:cNvCxnSpPr>
            <a:endCxn id="30" idx="2"/>
          </p:cNvCxnSpPr>
          <p:nvPr/>
        </p:nvCxnSpPr>
        <p:spPr>
          <a:xfrm flipH="1" flipV="1">
            <a:off x="4354940" y="3313789"/>
            <a:ext cx="191358" cy="1202507"/>
          </a:xfrm>
          <a:prstGeom prst="line">
            <a:avLst/>
          </a:prstGeom>
          <a:ln w="38100" cmpd="sng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図 1" descr="DSCN0273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692" y="4608004"/>
            <a:ext cx="3355006" cy="2242015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36" name="テキスト ボックス 35"/>
          <p:cNvSpPr txBox="1"/>
          <p:nvPr/>
        </p:nvSpPr>
        <p:spPr>
          <a:xfrm rot="18818275">
            <a:off x="625834" y="36459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blocker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 rot="217081">
            <a:off x="221961" y="3297644"/>
            <a:ext cx="3629118" cy="830997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Surface </a:t>
            </a:r>
            <a:r>
              <a:rPr lang="en-US" altLang="ja-JP" sz="2400" b="1" dirty="0" err="1" smtClean="0">
                <a:solidFill>
                  <a:srgbClr val="FF0000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 beam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(4 MeV, ~1000π mm mrad)</a:t>
            </a:r>
            <a:endParaRPr lang="ja-JP" altLang="en-US" sz="2400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 rot="217081">
            <a:off x="4470696" y="3613184"/>
            <a:ext cx="4602792" cy="830997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Accelerated </a:t>
            </a:r>
            <a:r>
              <a:rPr lang="en-US" altLang="ja-JP" sz="2400" b="1" dirty="0" err="1" smtClean="0">
                <a:solidFill>
                  <a:srgbClr val="FFFF00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 beam</a:t>
            </a:r>
          </a:p>
          <a:p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(25meV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  <a:sym typeface="Wingdings"/>
              </a:rPr>
              <a:t>40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 MeV, 1.5π mm mrad)</a:t>
            </a:r>
            <a:endParaRPr lang="ja-JP" altLang="en-US" sz="2400" b="1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>
            <a:off x="8449812" y="3633339"/>
            <a:ext cx="454171" cy="19538"/>
          </a:xfrm>
          <a:prstGeom prst="line">
            <a:avLst/>
          </a:prstGeom>
          <a:ln w="38100" cmpd="sng">
            <a:headEnd type="diamond"/>
            <a:tailEnd type="diamon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8430274" y="3268771"/>
            <a:ext cx="60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1 m</a:t>
            </a:r>
            <a:endParaRPr lang="ja-JP" altLang="en-US" i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18240" y="2880970"/>
            <a:ext cx="26240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Mu production target test</a:t>
            </a:r>
            <a:endParaRPr lang="ja-JP" altLang="en-US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193514" y="2910277"/>
            <a:ext cx="11061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BPM test</a:t>
            </a:r>
            <a:endParaRPr lang="ja-JP" altLang="en-US" sz="16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80740" y="6256794"/>
            <a:ext cx="23335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Electro static acceleration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585719" y="6407871"/>
            <a:ext cx="18898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J-PARC proton RFQ test</a:t>
            </a:r>
            <a:endParaRPr lang="ja-JP" altLang="en-US" sz="1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702203" y="6362820"/>
            <a:ext cx="10215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IH-type DTL</a:t>
            </a:r>
            <a:endParaRPr lang="ja-JP" altLang="en-US" sz="12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13144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Ultra-cold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beam at H-line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02203" y="5267053"/>
            <a:ext cx="2072326" cy="430887"/>
          </a:xfrm>
          <a:prstGeom prst="rect">
            <a:avLst/>
          </a:prstGeom>
          <a:solidFill>
            <a:srgbClr val="FFFFFF">
              <a:alpha val="6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prstClr val="black"/>
                </a:solidFill>
                <a:latin typeface="Calibri"/>
                <a:ea typeface="ＭＳ Ｐゴシック"/>
              </a:rPr>
              <a:t>M. </a:t>
            </a:r>
            <a:r>
              <a:rPr lang="en-US" altLang="ja-JP" sz="11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Otani</a:t>
            </a:r>
            <a:r>
              <a:rPr lang="en-US" altLang="ja-JP" sz="1100" dirty="0" smtClean="0">
                <a:solidFill>
                  <a:prstClr val="black"/>
                </a:solidFill>
                <a:latin typeface="Calibri"/>
                <a:ea typeface="ＭＳ Ｐゴシック"/>
              </a:rPr>
              <a:t> et al., Phys</a:t>
            </a:r>
            <a:r>
              <a:rPr lang="en-US" altLang="ja-JP" sz="1100" dirty="0">
                <a:solidFill>
                  <a:prstClr val="black"/>
                </a:solidFill>
                <a:latin typeface="Calibri"/>
                <a:ea typeface="ＭＳ Ｐゴシック"/>
              </a:rPr>
              <a:t>. Rev. </a:t>
            </a:r>
            <a:r>
              <a:rPr lang="en-US" altLang="ja-JP" sz="1100" dirty="0" err="1">
                <a:solidFill>
                  <a:prstClr val="black"/>
                </a:solidFill>
                <a:latin typeface="Calibri"/>
                <a:ea typeface="ＭＳ Ｐゴシック"/>
              </a:rPr>
              <a:t>Accel</a:t>
            </a:r>
            <a:r>
              <a:rPr lang="en-US" altLang="ja-JP" sz="1100" dirty="0">
                <a:solidFill>
                  <a:prstClr val="black"/>
                </a:solidFill>
                <a:latin typeface="Calibri"/>
                <a:ea typeface="ＭＳ Ｐゴシック"/>
              </a:rPr>
              <a:t>. Beams 19, 040101 (2016)</a:t>
            </a:r>
            <a:endParaRPr lang="ja-JP" altLang="en-US" sz="11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57260" y="2337920"/>
            <a:ext cx="1650061" cy="523220"/>
          </a:xfrm>
          <a:prstGeom prst="rect">
            <a:avLst/>
          </a:prstGeom>
          <a:solidFill>
            <a:srgbClr val="FFFFFF">
              <a:alpha val="7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PTEP 091C01 (2014)</a:t>
            </a:r>
          </a:p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PTEP 103C01 (2013)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035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426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Preparation</a:t>
            </a:r>
            <a:r>
              <a:rPr kumimoji="1" lang="ja-JP" altLang="en-US" dirty="0" smtClean="0"/>
              <a:t> </a:t>
            </a:r>
            <a:r>
              <a:rPr lang="ja-JP" altLang="ja-JP" dirty="0" smtClean="0"/>
              <a:t>f</a:t>
            </a:r>
            <a:r>
              <a:rPr lang="en-US" altLang="ja-JP" dirty="0" smtClean="0"/>
              <a:t>or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muon</a:t>
            </a:r>
            <a:r>
              <a:rPr lang="ja-JP" altLang="en-US" dirty="0" smtClean="0"/>
              <a:t> </a:t>
            </a:r>
            <a:r>
              <a:rPr lang="en-US" altLang="ja-JP" dirty="0" smtClean="0"/>
              <a:t>acceleration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698728"/>
            <a:ext cx="4328983" cy="10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800" b="1" dirty="0" smtClean="0">
                <a:solidFill>
                  <a:srgbClr val="0000FF"/>
                </a:solidFill>
              </a:rPr>
              <a:t>Development of low energy </a:t>
            </a:r>
            <a:r>
              <a:rPr kumimoji="1" lang="en-US" altLang="ja-JP" sz="1800" b="1" dirty="0" err="1" smtClean="0">
                <a:solidFill>
                  <a:srgbClr val="0000FF"/>
                </a:solidFill>
              </a:rPr>
              <a:t>muon</a:t>
            </a:r>
            <a:r>
              <a:rPr kumimoji="1" lang="en-US" altLang="ja-JP" sz="1800" b="1" dirty="0" smtClean="0">
                <a:solidFill>
                  <a:srgbClr val="0000FF"/>
                </a:solidFill>
              </a:rPr>
              <a:t> source for </a:t>
            </a:r>
            <a:r>
              <a:rPr kumimoji="1" lang="en-US" altLang="ja-JP" sz="1800" b="1" dirty="0" err="1" smtClean="0">
                <a:solidFill>
                  <a:srgbClr val="0000FF"/>
                </a:solidFill>
              </a:rPr>
              <a:t>muon</a:t>
            </a:r>
            <a:r>
              <a:rPr kumimoji="1" lang="en-US" altLang="ja-JP" sz="1800" b="1" dirty="0" smtClean="0">
                <a:solidFill>
                  <a:srgbClr val="0000FF"/>
                </a:solidFill>
              </a:rPr>
              <a:t> acceleration test </a:t>
            </a:r>
            <a:r>
              <a:rPr kumimoji="1" lang="en-US" altLang="ja-JP" sz="1800" dirty="0" smtClean="0"/>
              <a:t>(</a:t>
            </a:r>
            <a:r>
              <a:rPr lang="ja-JP" altLang="ja-JP" sz="1800" dirty="0" smtClean="0"/>
              <a:t>2</a:t>
            </a:r>
            <a:r>
              <a:rPr lang="en-US" altLang="ja-JP" sz="1800" dirty="0" smtClean="0"/>
              <a:t>015B,</a:t>
            </a:r>
            <a:r>
              <a:rPr lang="ja-JP" altLang="en-US" sz="1800" dirty="0" smtClean="0"/>
              <a:t> </a:t>
            </a:r>
            <a:r>
              <a:rPr kumimoji="1" lang="en-US" altLang="ja-JP" sz="1800" dirty="0" smtClean="0"/>
              <a:t>2016AB)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404926" y="3762495"/>
            <a:ext cx="4381257" cy="3052756"/>
            <a:chOff x="4762743" y="3502526"/>
            <a:chExt cx="4381257" cy="3052756"/>
          </a:xfrm>
        </p:grpSpPr>
        <p:pic>
          <p:nvPicPr>
            <p:cNvPr id="6" name="図 5" descr="drawSlide_TOF_20160719_1.eps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8800" y="3502526"/>
              <a:ext cx="4345200" cy="2950439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 rot="16200000">
              <a:off x="4531313" y="3859909"/>
              <a:ext cx="83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#event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8485463" y="6160461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>
                  <a:solidFill>
                    <a:prstClr val="black"/>
                  </a:solidFill>
                  <a:latin typeface="Calibri"/>
                  <a:ea typeface="ＭＳ Ｐゴシック"/>
                </a:rPr>
                <a:t>μs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100460" y="6149156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0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918504" y="616316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1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808516" y="6167656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2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7688623" y="618595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3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 rot="16200000">
              <a:off x="4531314" y="5206109"/>
              <a:ext cx="83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#event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142793" y="3921680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300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155493" y="5252547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300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208037" y="3605199"/>
              <a:ext cx="638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u="sng" dirty="0">
                  <a:solidFill>
                    <a:prstClr val="black"/>
                  </a:solidFill>
                  <a:latin typeface="Calibri"/>
                  <a:ea typeface="ＭＳ Ｐゴシック"/>
                </a:rPr>
                <a:t>Data</a:t>
              </a:r>
              <a:endParaRPr lang="ja-JP" altLang="en-US" b="1" u="sng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185033" y="4945269"/>
              <a:ext cx="1215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u="sng" dirty="0">
                  <a:solidFill>
                    <a:prstClr val="black"/>
                  </a:solidFill>
                  <a:latin typeface="Calibri"/>
                  <a:ea typeface="ＭＳ Ｐゴシック"/>
                </a:rPr>
                <a:t>Simulation</a:t>
              </a:r>
              <a:endParaRPr lang="ja-JP" altLang="en-US" b="1" u="sng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133860" y="3974093"/>
              <a:ext cx="1486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err="1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Muon</a:t>
              </a:r>
              <a:r>
                <a:rPr lang="en-US" altLang="ja-JP" b="1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 (7 </a:t>
              </a:r>
              <a:r>
                <a:rPr lang="en-US" altLang="ja-JP" b="1" dirty="0" err="1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keV</a:t>
              </a:r>
              <a:r>
                <a:rPr lang="en-US" altLang="ja-JP" b="1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)</a:t>
              </a:r>
              <a:endParaRPr lang="ja-JP" altLang="en-US" b="1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665386" y="5437539"/>
              <a:ext cx="8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0000FF"/>
                  </a:solidFill>
                  <a:latin typeface="Calibri"/>
                  <a:ea typeface="ＭＳ Ｐゴシック"/>
                </a:rPr>
                <a:t>Proton</a:t>
              </a:r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 flipH="1">
              <a:off x="6196204" y="4343425"/>
              <a:ext cx="238709" cy="4571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H="1">
              <a:off x="6196204" y="4343425"/>
              <a:ext cx="391109" cy="17144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>
              <a:stCxn id="19" idx="2"/>
            </p:cNvCxnSpPr>
            <p:nvPr/>
          </p:nvCxnSpPr>
          <p:spPr>
            <a:xfrm>
              <a:off x="7086216" y="5806871"/>
              <a:ext cx="225275" cy="36827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flipV="1">
              <a:off x="7013341" y="4460671"/>
              <a:ext cx="493704" cy="101791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3425029" y="3853186"/>
            <a:ext cx="110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Feb. 2016</a:t>
            </a:r>
            <a:endParaRPr kumimoji="1" lang="ja-JP" altLang="en-US" dirty="0"/>
          </a:p>
        </p:txBody>
      </p:sp>
      <p:pic>
        <p:nvPicPr>
          <p:cNvPr id="30" name="図 29" descr="スクリーンショット 2017-02-09 10.55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23" y="3865168"/>
            <a:ext cx="4100268" cy="2780393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5883178" y="3578693"/>
            <a:ext cx="2367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8000"/>
                </a:solidFill>
              </a:rPr>
              <a:t>Linearity of the BPM</a:t>
            </a:r>
            <a:endParaRPr kumimoji="1" lang="ja-JP" altLang="en-US" sz="2000" b="1" dirty="0">
              <a:solidFill>
                <a:srgbClr val="008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47101" y="3558546"/>
            <a:ext cx="3416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TOF distribution of slow </a:t>
            </a:r>
            <a:r>
              <a:rPr kumimoji="1" lang="en-US" altLang="ja-JP" sz="2000" b="1" dirty="0" err="1" smtClean="0">
                <a:solidFill>
                  <a:srgbClr val="0000FF"/>
                </a:solidFill>
              </a:rPr>
              <a:t>muon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 rot="16200000">
            <a:off x="3889646" y="4712871"/>
            <a:ext cx="20005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Measured intensity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264705" y="6445919"/>
            <a:ext cx="163120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muons</a:t>
            </a:r>
            <a:r>
              <a:rPr lang="en-US" altLang="ja-JP" dirty="0" smtClean="0"/>
              <a:t> injected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485923" y="453597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Preliminary</a:t>
            </a:r>
            <a:endParaRPr kumimoji="1" lang="ja-JP" altLang="en-US" dirty="0"/>
          </a:p>
        </p:txBody>
      </p:sp>
      <p:sp>
        <p:nvSpPr>
          <p:cNvPr id="25" name="スライド番号プレースホルダー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36" name="図 35" descr="P106019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71"/>
          <a:stretch/>
        </p:blipFill>
        <p:spPr>
          <a:xfrm>
            <a:off x="5435664" y="1380724"/>
            <a:ext cx="3251136" cy="2197970"/>
          </a:xfrm>
          <a:prstGeom prst="rect">
            <a:avLst/>
          </a:prstGeom>
          <a:ln w="38100" cmpd="sng">
            <a:noFill/>
          </a:ln>
        </p:spPr>
      </p:pic>
      <p:pic>
        <p:nvPicPr>
          <p:cNvPr id="37" name="図 36" descr="DSCN027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441" y="1380724"/>
            <a:ext cx="3168245" cy="2117211"/>
          </a:xfrm>
          <a:prstGeom prst="rect">
            <a:avLst/>
          </a:prstGeom>
          <a:ln w="38100" cmpd="sng">
            <a:noFill/>
          </a:ln>
        </p:spPr>
      </p:pic>
      <p:sp>
        <p:nvSpPr>
          <p:cNvPr id="26" name="テキスト ボックス 25"/>
          <p:cNvSpPr txBox="1"/>
          <p:nvPr/>
        </p:nvSpPr>
        <p:spPr>
          <a:xfrm>
            <a:off x="4971655" y="698728"/>
            <a:ext cx="4158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8000"/>
                </a:solidFill>
              </a:rPr>
              <a:t>Test of beam profile monitor for low energy </a:t>
            </a:r>
            <a:r>
              <a:rPr lang="en-US" altLang="ja-JP" b="1" dirty="0" err="1">
                <a:solidFill>
                  <a:srgbClr val="008000"/>
                </a:solidFill>
              </a:rPr>
              <a:t>muon</a:t>
            </a:r>
            <a:r>
              <a:rPr lang="en-US" altLang="ja-JP" dirty="0" smtClean="0"/>
              <a:t>(2015B)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461700" y="3189929"/>
            <a:ext cx="1533706" cy="369332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SNU-KEK-BINP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238441" y="3118821"/>
            <a:ext cx="1974406" cy="369332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KEK-JAEA-</a:t>
            </a:r>
            <a:r>
              <a:rPr lang="en-US" altLang="ja-JP" dirty="0" err="1" smtClean="0"/>
              <a:t>U.Tokyo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398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0"/>
            <a:ext cx="9082216" cy="1013254"/>
          </a:xfrm>
        </p:spPr>
        <p:txBody>
          <a:bodyPr/>
          <a:lstStyle/>
          <a:p>
            <a:r>
              <a:rPr kumimoji="1" lang="en-US" altLang="ja-JP" smtClean="0"/>
              <a:t>Muon acceleration test with RFQ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8288" r="3496" b="4401"/>
          <a:stretch/>
        </p:blipFill>
        <p:spPr>
          <a:xfrm>
            <a:off x="299989" y="2075338"/>
            <a:ext cx="5980670" cy="464614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"/>
          <a:stretch/>
        </p:blipFill>
        <p:spPr>
          <a:xfrm>
            <a:off x="6339756" y="2136241"/>
            <a:ext cx="2742461" cy="458523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 rot="1029379">
            <a:off x="2072865" y="2555045"/>
            <a:ext cx="889987" cy="52322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smtClean="0"/>
              <a:t>RFQ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 rot="1029379">
            <a:off x="3972193" y="3005951"/>
            <a:ext cx="452368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smtClean="0"/>
              <a:t>Q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 rot="1029379">
            <a:off x="4780800" y="2967056"/>
            <a:ext cx="960519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smtClean="0"/>
              <a:t>Bend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 rot="1029379">
            <a:off x="4392872" y="5253284"/>
            <a:ext cx="1736373" cy="58477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BPM</a:t>
            </a:r>
          </a:p>
          <a:p>
            <a:r>
              <a:rPr kumimoji="1" lang="en-US" altLang="ja-JP" sz="1600" dirty="0" smtClean="0"/>
              <a:t>(to be installed)</a:t>
            </a:r>
            <a:endParaRPr kumimoji="1" lang="ja-JP" altLang="en-US" sz="1600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16246" y="3316408"/>
            <a:ext cx="3142500" cy="100403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 rot="1147101">
            <a:off x="429992" y="3583747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FF00"/>
                </a:solidFill>
              </a:rPr>
              <a:t>μ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+/Mu</a:t>
            </a:r>
            <a:r>
              <a:rPr kumimoji="1" lang="en-US" altLang="ja-JP" b="1" baseline="30000" dirty="0" smtClean="0">
                <a:solidFill>
                  <a:srgbClr val="FFFF00"/>
                </a:solidFill>
              </a:rPr>
              <a:t>-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beam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147101">
            <a:off x="2739311" y="369112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100 </a:t>
            </a:r>
            <a:r>
              <a:rPr kumimoji="1" lang="en-US" altLang="ja-JP" b="1" dirty="0" err="1" smtClean="0">
                <a:solidFill>
                  <a:srgbClr val="FFFF00"/>
                </a:solidFill>
              </a:rPr>
              <a:t>keV</a:t>
            </a:r>
            <a:endParaRPr kumimoji="1" lang="en-US" altLang="ja-JP" b="1" dirty="0" smtClean="0">
              <a:solidFill>
                <a:srgbClr val="FFFF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147101">
            <a:off x="342776" y="2983714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</a:rPr>
              <a:t>5.6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b="1" dirty="0" err="1" smtClean="0">
                <a:solidFill>
                  <a:srgbClr val="FFFF00"/>
                </a:solidFill>
              </a:rPr>
              <a:t>keV</a:t>
            </a:r>
            <a:endParaRPr kumimoji="1" lang="en-US" altLang="ja-JP" b="1" dirty="0" smtClean="0">
              <a:solidFill>
                <a:srgbClr val="FFFF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5616" y="6294569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Photo by R. </a:t>
            </a:r>
            <a:r>
              <a:rPr lang="en-US" altLang="ja-JP" b="1" dirty="0" smtClean="0">
                <a:solidFill>
                  <a:schemeClr val="bg1"/>
                </a:solidFill>
              </a:rPr>
              <a:t>K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itamura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7347" y="940536"/>
            <a:ext cx="8158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00B050"/>
                </a:solidFill>
              </a:rPr>
              <a:t>Input beam and BPM </a:t>
            </a:r>
            <a:r>
              <a:rPr lang="en-US" altLang="ja-JP" sz="2000" dirty="0" smtClean="0"/>
              <a:t>characterized </a:t>
            </a:r>
            <a:r>
              <a:rPr kumimoji="1" lang="en-US" altLang="ja-JP" sz="2000" dirty="0" smtClean="0"/>
              <a:t>by previous test experiments</a:t>
            </a:r>
          </a:p>
          <a:p>
            <a:r>
              <a:rPr lang="en-US" altLang="ja-JP" sz="2000" dirty="0"/>
              <a:t>B</a:t>
            </a:r>
            <a:r>
              <a:rPr kumimoji="1" lang="en-US" altLang="ja-JP" sz="2000" dirty="0" smtClean="0"/>
              <a:t>eing assembled and tested at the LINAC assembly area.</a:t>
            </a:r>
          </a:p>
          <a:p>
            <a:r>
              <a:rPr lang="en-US" altLang="ja-JP" sz="2000" b="1" dirty="0" smtClean="0">
                <a:solidFill>
                  <a:srgbClr val="00B050"/>
                </a:solidFill>
              </a:rPr>
              <a:t>Beam time (6 days) is scheduled </a:t>
            </a:r>
            <a:r>
              <a:rPr lang="en-US" altLang="ja-JP" sz="2000" dirty="0" smtClean="0"/>
              <a:t>in November, 2017</a:t>
            </a:r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339756" y="6352146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Photo by M. </a:t>
            </a:r>
            <a:r>
              <a:rPr kumimoji="1" lang="en-US" altLang="ja-JP" b="1" dirty="0" err="1" smtClean="0">
                <a:solidFill>
                  <a:schemeClr val="bg1"/>
                </a:solidFill>
              </a:rPr>
              <a:t>Otani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178"/>
            <a:ext cx="8229600" cy="98571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Muon beam injection and storage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845633"/>
            <a:ext cx="4040188" cy="1028697"/>
          </a:xfrm>
        </p:spPr>
        <p:txBody>
          <a:bodyPr>
            <a:normAutofit/>
          </a:bodyPr>
          <a:lstStyle/>
          <a:p>
            <a:r>
              <a:rPr lang="en-US" altLang="ja-JP" dirty="0"/>
              <a:t>H</a:t>
            </a:r>
            <a:r>
              <a:rPr kumimoji="1" lang="en-US" altLang="ja-JP" dirty="0" smtClean="0"/>
              <a:t>orizontal injection + kicker</a:t>
            </a:r>
          </a:p>
          <a:p>
            <a:r>
              <a:rPr lang="en-US" altLang="ja-JP" dirty="0" smtClean="0"/>
              <a:t>(BNL E821, FNAL E989)</a:t>
            </a:r>
            <a:endParaRPr kumimoji="1" lang="ja-JP" altLang="en-US" dirty="0"/>
          </a:p>
        </p:txBody>
      </p:sp>
      <p:pic>
        <p:nvPicPr>
          <p:cNvPr id="20" name="コンテンツ プレースホルダー 19" descr="スクリーンショット 2016-01-11 13.20.50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32" b="-8032"/>
          <a:stretch>
            <a:fillRect/>
          </a:stretch>
        </p:blipFill>
        <p:spPr>
          <a:xfrm>
            <a:off x="224540" y="2048840"/>
            <a:ext cx="4040188" cy="3951288"/>
          </a:xfrm>
        </p:spPr>
      </p:pic>
      <p:pic>
        <p:nvPicPr>
          <p:cNvPr id="21" name="コンテンツ プレースホルダー 20" descr="スクリーンショット 2016-01-11 13.22.45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" b="-5540"/>
          <a:stretch/>
        </p:blipFill>
        <p:spPr>
          <a:xfrm>
            <a:off x="4398933" y="2402085"/>
            <a:ext cx="4722974" cy="3071518"/>
          </a:xfrm>
        </p:spPr>
      </p:pic>
      <p:cxnSp>
        <p:nvCxnSpPr>
          <p:cNvPr id="13" name="直線矢印コネクタ 12"/>
          <p:cNvCxnSpPr/>
          <p:nvPr/>
        </p:nvCxnSpPr>
        <p:spPr bwMode="auto">
          <a:xfrm flipH="1">
            <a:off x="7309354" y="2717112"/>
            <a:ext cx="675339" cy="315029"/>
          </a:xfrm>
          <a:prstGeom prst="straightConnector1">
            <a:avLst/>
          </a:prstGeom>
          <a:ln w="76200" cmpd="sng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845633"/>
            <a:ext cx="4041775" cy="1028697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3D spiral injection + kicker</a:t>
            </a:r>
          </a:p>
          <a:p>
            <a:r>
              <a:rPr lang="en-US" altLang="ja-JP" dirty="0" smtClean="0"/>
              <a:t>(J-PARC E34)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9552" y="5805264"/>
            <a:ext cx="36714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Injection efficiency : 3-5%</a:t>
            </a:r>
            <a:r>
              <a:rPr kumimoji="1" lang="en-US" altLang="ja-JP" sz="1600" b="1" dirty="0" smtClean="0"/>
              <a:t>(*)</a:t>
            </a:r>
          </a:p>
          <a:p>
            <a:endParaRPr kumimoji="1" lang="en-US" altLang="ja-JP" sz="1600" dirty="0" smtClean="0"/>
          </a:p>
          <a:p>
            <a:r>
              <a:rPr lang="en-US" altLang="ja-JP" sz="1600" dirty="0" smtClean="0"/>
              <a:t>(*) PRD73,072003 (2006)</a:t>
            </a:r>
            <a:endParaRPr kumimoji="1"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911610" y="5799529"/>
            <a:ext cx="350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Injection efficiency : ~90%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253035" y="6321434"/>
            <a:ext cx="3433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 paper was submitted to NIMA 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in </a:t>
            </a:r>
            <a:r>
              <a:rPr kumimoji="1" lang="en-US" altLang="ja-JP" sz="1400" dirty="0" smtClean="0"/>
              <a:t>Oct 2015</a:t>
            </a:r>
          </a:p>
          <a:p>
            <a:r>
              <a:rPr lang="en-US" altLang="ja-JP" sz="1400" dirty="0" smtClean="0"/>
              <a:t>by H. </a:t>
            </a:r>
            <a:r>
              <a:rPr lang="en-US" altLang="ja-JP" sz="1400" dirty="0" err="1" smtClean="0"/>
              <a:t>Iinuma</a:t>
            </a:r>
            <a:r>
              <a:rPr lang="en-US" altLang="ja-JP" sz="1400" dirty="0" smtClean="0"/>
              <a:t> et al.</a:t>
            </a:r>
            <a:endParaRPr kumimoji="1" lang="ja-JP" altLang="en-US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57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4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51470"/>
          </a:xfrm>
        </p:spPr>
        <p:txBody>
          <a:bodyPr>
            <a:normAutofit fontScale="90000"/>
          </a:bodyPr>
          <a:lstStyle/>
          <a:p>
            <a:r>
              <a:rPr lang="en-US" altLang="ja-JP" sz="4000" b="1" dirty="0"/>
              <a:t>Spiral Injection Test </a:t>
            </a:r>
            <a:r>
              <a:rPr lang="en-US" altLang="ja-JP" sz="4000" b="1" dirty="0" smtClean="0"/>
              <a:t>Experiment with low-energy electron beam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39</a:t>
            </a:fld>
            <a:endParaRPr kumimoji="1" lang="ja-JP" altLang="en-US"/>
          </a:p>
        </p:txBody>
      </p:sp>
      <p:grpSp>
        <p:nvGrpSpPr>
          <p:cNvPr id="5" name="Group 2"/>
          <p:cNvGrpSpPr>
            <a:grpSpLocks noChangeAspect="1"/>
          </p:cNvGrpSpPr>
          <p:nvPr/>
        </p:nvGrpSpPr>
        <p:grpSpPr>
          <a:xfrm>
            <a:off x="1115403" y="1025096"/>
            <a:ext cx="7086012" cy="5331257"/>
            <a:chOff x="1000279" y="2275265"/>
            <a:chExt cx="4724008" cy="3554171"/>
          </a:xfrm>
        </p:grpSpPr>
        <p:pic>
          <p:nvPicPr>
            <p:cNvPr id="6" name="Picture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279" y="2286429"/>
              <a:ext cx="4724008" cy="3543007"/>
            </a:xfrm>
            <a:prstGeom prst="rect">
              <a:avLst/>
            </a:prstGeom>
          </p:spPr>
        </p:pic>
        <p:cxnSp>
          <p:nvCxnSpPr>
            <p:cNvPr id="7" name="Straight Arrow Connector 9"/>
            <p:cNvCxnSpPr/>
            <p:nvPr/>
          </p:nvCxnSpPr>
          <p:spPr>
            <a:xfrm>
              <a:off x="3465415" y="3065741"/>
              <a:ext cx="567159" cy="3935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1"/>
            <p:cNvSpPr txBox="1"/>
            <p:nvPr/>
          </p:nvSpPr>
          <p:spPr>
            <a:xfrm>
              <a:off x="2409929" y="2708513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Beam track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49"/>
            <p:cNvCxnSpPr/>
            <p:nvPr/>
          </p:nvCxnSpPr>
          <p:spPr>
            <a:xfrm>
              <a:off x="2530856" y="3683440"/>
              <a:ext cx="567159" cy="3935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50"/>
            <p:cNvSpPr txBox="1"/>
            <p:nvPr/>
          </p:nvSpPr>
          <p:spPr>
            <a:xfrm>
              <a:off x="1740001" y="3396852"/>
              <a:ext cx="844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Mirror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51"/>
            <p:cNvCxnSpPr/>
            <p:nvPr/>
          </p:nvCxnSpPr>
          <p:spPr>
            <a:xfrm flipV="1">
              <a:off x="3098015" y="4976031"/>
              <a:ext cx="691924" cy="30131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52"/>
            <p:cNvSpPr txBox="1"/>
            <p:nvPr/>
          </p:nvSpPr>
          <p:spPr>
            <a:xfrm>
              <a:off x="2038490" y="5231727"/>
              <a:ext cx="1569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Injection hole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53"/>
            <p:cNvCxnSpPr/>
            <p:nvPr/>
          </p:nvCxnSpPr>
          <p:spPr>
            <a:xfrm flipV="1">
              <a:off x="1911752" y="4364846"/>
              <a:ext cx="372326" cy="31383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54"/>
            <p:cNvSpPr txBox="1"/>
            <p:nvPr/>
          </p:nvSpPr>
          <p:spPr>
            <a:xfrm>
              <a:off x="1009069" y="4678682"/>
              <a:ext cx="18053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Reflection from 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chamber wall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21"/>
            <p:cNvSpPr/>
            <p:nvPr/>
          </p:nvSpPr>
          <p:spPr>
            <a:xfrm>
              <a:off x="1000279" y="2275265"/>
              <a:ext cx="1530577" cy="1115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 flipH="1">
            <a:off x="4464373" y="6397331"/>
            <a:ext cx="437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Master thesis, M. A. </a:t>
            </a:r>
            <a:r>
              <a:rPr lang="en-US" altLang="ja-JP" dirty="0" err="1" smtClean="0"/>
              <a:t>Rehman</a:t>
            </a:r>
            <a:r>
              <a:rPr lang="en-US" altLang="ja-JP" dirty="0" smtClean="0"/>
              <a:t> (2017)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01470" y="1037715"/>
            <a:ext cx="461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Injection angle was changed from 47 to 44 deg.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4674"/>
            <a:ext cx="9144001" cy="685332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4665" y="6613889"/>
            <a:ext cx="22493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solidFill>
                  <a:schemeClr val="bg1"/>
                </a:solidFill>
              </a:rPr>
              <a:t>http://</a:t>
            </a:r>
            <a:r>
              <a:rPr lang="en-US" altLang="ja-JP" sz="1050" dirty="0" err="1" smtClean="0">
                <a:solidFill>
                  <a:schemeClr val="bg1"/>
                </a:solidFill>
              </a:rPr>
              <a:t>www.lastwordonnothing.com</a:t>
            </a:r>
            <a:r>
              <a:rPr lang="en-US" altLang="ja-JP" sz="1050" dirty="0" smtClean="0">
                <a:solidFill>
                  <a:schemeClr val="bg1"/>
                </a:solidFill>
              </a:rPr>
              <a:t>/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98447" y="5695002"/>
            <a:ext cx="524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FF"/>
                </a:solidFill>
              </a:rPr>
              <a:t>“</a:t>
            </a:r>
            <a:r>
              <a:rPr kumimoji="1" lang="en-US" altLang="ja-JP" sz="2400" dirty="0" err="1" smtClean="0">
                <a:solidFill>
                  <a:srgbClr val="FFFFFF"/>
                </a:solidFill>
              </a:rPr>
              <a:t>muon</a:t>
            </a:r>
            <a:r>
              <a:rPr kumimoji="1" lang="en-US" altLang="ja-JP" sz="2400" dirty="0" smtClean="0">
                <a:solidFill>
                  <a:srgbClr val="FFFFFF"/>
                </a:solidFill>
              </a:rPr>
              <a:t> g-2 anomaly as a guiding light”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-3" y="4674"/>
            <a:ext cx="9144001" cy="68533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9372" y="774847"/>
            <a:ext cx="522290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</a:rPr>
              <a:t>Baryon asymmetry in the Universe</a:t>
            </a:r>
          </a:p>
          <a:p>
            <a:r>
              <a:rPr lang="en-US" altLang="ja-JP" sz="2800" dirty="0">
                <a:solidFill>
                  <a:srgbClr val="FFFFFF"/>
                </a:solidFill>
              </a:rPr>
              <a:t>Dark </a:t>
            </a:r>
            <a:r>
              <a:rPr lang="en-US" altLang="ja-JP" sz="2800" dirty="0" smtClean="0">
                <a:solidFill>
                  <a:srgbClr val="FFFFFF"/>
                </a:solidFill>
              </a:rPr>
              <a:t>matter</a:t>
            </a:r>
          </a:p>
          <a:p>
            <a:r>
              <a:rPr lang="en-US" altLang="ja-JP" sz="2800" dirty="0">
                <a:solidFill>
                  <a:srgbClr val="FFFFFF"/>
                </a:solidFill>
              </a:rPr>
              <a:t>Hierarchy </a:t>
            </a:r>
            <a:r>
              <a:rPr lang="en-US" altLang="ja-JP" sz="2800" dirty="0" smtClean="0">
                <a:solidFill>
                  <a:srgbClr val="FFFFFF"/>
                </a:solidFill>
              </a:rPr>
              <a:t>problem</a:t>
            </a:r>
          </a:p>
          <a:p>
            <a:r>
              <a:rPr lang="en-US" altLang="ja-JP" sz="2800" dirty="0" smtClean="0">
                <a:solidFill>
                  <a:srgbClr val="FFFFFF"/>
                </a:solidFill>
              </a:rPr>
              <a:t>…</a:t>
            </a:r>
            <a:endParaRPr lang="en-US" altLang="ja-JP" sz="2800" dirty="0">
              <a:solidFill>
                <a:srgbClr val="FFFF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9372" y="4674"/>
            <a:ext cx="83261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FFFF"/>
                </a:solidFill>
              </a:rPr>
              <a:t>Beyond the standard model is dark.</a:t>
            </a:r>
            <a:endParaRPr kumimoji="1" lang="ja-JP" alt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971220" y="639255"/>
            <a:ext cx="7682513" cy="6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Muon storage magnet and detector</a:t>
            </a: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115522" y="1694054"/>
            <a:ext cx="1188731" cy="3436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/>
              <a:t>Cryogenics</a:t>
            </a:r>
            <a:endParaRPr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4489" y="3790011"/>
            <a:ext cx="1531188" cy="70788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e+ tracking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detector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61872" y="1865866"/>
            <a:ext cx="0" cy="3960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33939" y="3387515"/>
            <a:ext cx="913398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/>
              <a:t>2900 mm</a:t>
            </a:r>
            <a:endParaRPr lang="ja-JP" altLang="en-US" sz="1400" dirty="0"/>
          </a:p>
        </p:txBody>
      </p:sp>
      <p:sp>
        <p:nvSpPr>
          <p:cNvPr id="18" name="円弧 17"/>
          <p:cNvSpPr/>
          <p:nvPr/>
        </p:nvSpPr>
        <p:spPr>
          <a:xfrm rot="5400000">
            <a:off x="4367627" y="3129411"/>
            <a:ext cx="402366" cy="996137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弧 18"/>
          <p:cNvSpPr/>
          <p:nvPr/>
        </p:nvSpPr>
        <p:spPr>
          <a:xfrm rot="16200000">
            <a:off x="4314902" y="3139186"/>
            <a:ext cx="506782" cy="102497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706" y="3248132"/>
            <a:ext cx="2421236" cy="40011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Muon storage orbit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328417" y="3426293"/>
            <a:ext cx="1744989" cy="2219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420805" y="3841115"/>
            <a:ext cx="1887381" cy="15393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054830" y="1432368"/>
            <a:ext cx="1138202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Iron yoke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5002039" y="3699498"/>
            <a:ext cx="1960417" cy="27699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Super conducting coils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 descr="IMG_55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45"/>
            <a:ext cx="9144000" cy="6858000"/>
          </a:xfrm>
          <a:prstGeom prst="rect">
            <a:avLst/>
          </a:prstGeom>
        </p:spPr>
      </p:pic>
      <p:pic>
        <p:nvPicPr>
          <p:cNvPr id="7" name="図 6" descr="IMG_549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4096" y="3432683"/>
            <a:ext cx="1179904" cy="2523306"/>
          </a:xfrm>
          <a:prstGeom prst="rect">
            <a:avLst/>
          </a:prstGeom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265804"/>
            <a:ext cx="8229600" cy="1175368"/>
          </a:xfrm>
          <a:solidFill>
            <a:schemeClr val="tx1">
              <a:alpha val="55000"/>
            </a:schemeClr>
          </a:solidFill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B-field shimming test with a medical MRI magnet (1.7 T) at J-PARC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pic>
        <p:nvPicPr>
          <p:cNvPr id="9" name="図 8" descr="スクリーンショット 2016-01-11 15.04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5" y="4940060"/>
            <a:ext cx="4510084" cy="1627900"/>
          </a:xfrm>
          <a:prstGeom prst="rect">
            <a:avLst/>
          </a:prstGeom>
        </p:spPr>
      </p:pic>
      <p:pic>
        <p:nvPicPr>
          <p:cNvPr id="10" name="図 9" descr="スクリーンショット 2016-01-11 15.04.3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/>
          <a:stretch/>
        </p:blipFill>
        <p:spPr>
          <a:xfrm>
            <a:off x="4597844" y="4940060"/>
            <a:ext cx="4546156" cy="1627900"/>
          </a:xfrm>
          <a:prstGeom prst="rect">
            <a:avLst/>
          </a:prstGeom>
        </p:spPr>
      </p:pic>
      <p:sp>
        <p:nvSpPr>
          <p:cNvPr id="11" name="右矢印 10"/>
          <p:cNvSpPr/>
          <p:nvPr/>
        </p:nvSpPr>
        <p:spPr>
          <a:xfrm>
            <a:off x="4430471" y="5296400"/>
            <a:ext cx="1092850" cy="84663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9845" y="-108290"/>
            <a:ext cx="2588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From PAC20 report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64890" y="1609558"/>
            <a:ext cx="2296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Slide by K. Sasaki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8295" y="4410387"/>
            <a:ext cx="3805248" cy="461665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FF"/>
                </a:solidFill>
              </a:rPr>
              <a:t>Measurements in April, 2015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0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73760"/>
          </a:xfrm>
        </p:spPr>
        <p:txBody>
          <a:bodyPr>
            <a:normAutofit/>
          </a:bodyPr>
          <a:lstStyle/>
          <a:p>
            <a:r>
              <a:rPr kumimoji="1" lang="en-US" altLang="ja-JP" sz="4800" b="1" dirty="0" smtClean="0"/>
              <a:t>Cross calibration </a:t>
            </a:r>
            <a:r>
              <a:rPr kumimoji="1" lang="en-US" altLang="ja-JP" sz="4800" b="1" smtClean="0"/>
              <a:t>of B-field probes</a:t>
            </a:r>
            <a:endParaRPr kumimoji="1" lang="ja-JP" altLang="en-US" sz="48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2269846"/>
            <a:ext cx="537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The NMR probes (J-PARC E34, FNAL E989)</a:t>
            </a:r>
            <a:endParaRPr kumimoji="1" lang="ja-JP" altLang="en-US" sz="24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0" b="19300"/>
          <a:stretch/>
        </p:blipFill>
        <p:spPr>
          <a:xfrm>
            <a:off x="0" y="2675494"/>
            <a:ext cx="6694737" cy="415876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5169" y="2894907"/>
            <a:ext cx="27309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J-PARC E34 </a:t>
            </a:r>
            <a:endParaRPr kumimoji="1" lang="ja-JP" altLang="en-US" sz="3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86554" y="2906630"/>
            <a:ext cx="20867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smtClean="0"/>
              <a:t>FNAL E989</a:t>
            </a:r>
            <a:endParaRPr kumimoji="1" lang="ja-JP" altLang="en-US" sz="3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694737" y="5336416"/>
            <a:ext cx="2562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Supported by</a:t>
            </a:r>
          </a:p>
          <a:p>
            <a:r>
              <a:rPr lang="en-US" altLang="ja-JP" dirty="0" smtClean="0"/>
              <a:t>US-Japan corporative</a:t>
            </a:r>
          </a:p>
          <a:p>
            <a:r>
              <a:rPr lang="en-US" altLang="ja-JP" dirty="0" smtClean="0"/>
              <a:t>research program</a:t>
            </a:r>
          </a:p>
          <a:p>
            <a:endParaRPr kumimoji="1" lang="en-US" altLang="ja-JP" dirty="0"/>
          </a:p>
          <a:p>
            <a:r>
              <a:rPr lang="en-US" altLang="ja-JP" dirty="0" smtClean="0"/>
              <a:t>Photo by S. </a:t>
            </a:r>
            <a:r>
              <a:rPr lang="en-US" altLang="ja-JP" dirty="0" err="1" smtClean="0"/>
              <a:t>Seo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1" t="674" r="15847" b="1228"/>
          <a:stretch/>
        </p:blipFill>
        <p:spPr>
          <a:xfrm>
            <a:off x="5873262" y="777142"/>
            <a:ext cx="3270738" cy="3903784"/>
          </a:xfrm>
        </p:spPr>
      </p:pic>
      <p:sp>
        <p:nvSpPr>
          <p:cNvPr id="15" name="テキスト ボックス 14"/>
          <p:cNvSpPr txBox="1"/>
          <p:nvPr/>
        </p:nvSpPr>
        <p:spPr>
          <a:xfrm>
            <a:off x="6148997" y="777142"/>
            <a:ext cx="2366353" cy="369332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smtClean="0">
                <a:solidFill>
                  <a:schemeClr val="bg1"/>
                </a:solidFill>
              </a:rPr>
              <a:t>MRI magnet at ANL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5819252" cy="97301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Positron tracking detector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5" name="Picture 2" descr="C:\Users\takatomi\Desktop\g-2\05_Asse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2" t="3917" r="40358" b="3320"/>
          <a:stretch/>
        </p:blipFill>
        <p:spPr bwMode="auto">
          <a:xfrm>
            <a:off x="5808133" y="15197"/>
            <a:ext cx="3335867" cy="68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="" xmlns:a16="http://schemas.microsoft.com/office/drawing/2014/main" id="{535EC05C-AD6B-47AC-89DC-1F16E1E62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6501"/>
            <a:ext cx="5802509" cy="386447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5624" y="2986501"/>
            <a:ext cx="3704492" cy="646331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First working test module</a:t>
            </a:r>
          </a:p>
          <a:p>
            <a:r>
              <a:rPr lang="en-US" altLang="ja-JP" dirty="0" smtClean="0"/>
              <a:t>tested with muon beam (June 2017)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19252" y="6019975"/>
            <a:ext cx="1085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KEK</a:t>
            </a:r>
          </a:p>
          <a:p>
            <a:r>
              <a:rPr lang="en-US" altLang="ja-JP" sz="1200" dirty="0" smtClean="0"/>
              <a:t>Mechanical</a:t>
            </a:r>
          </a:p>
          <a:p>
            <a:r>
              <a:rPr kumimoji="1" lang="en-US" altLang="ja-JP" sz="1200" dirty="0" smtClean="0"/>
              <a:t>Engineering</a:t>
            </a:r>
          </a:p>
          <a:p>
            <a:r>
              <a:rPr lang="en-US" altLang="ja-JP" sz="1200" dirty="0" smtClean="0"/>
              <a:t>Center</a:t>
            </a:r>
            <a:endParaRPr kumimoji="1" lang="ja-JP" altLang="en-US" sz="1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" y="1095735"/>
            <a:ext cx="5802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kumimoji="1" lang="en-US" altLang="ja-JP" sz="2400" b="1" dirty="0" smtClean="0">
                <a:solidFill>
                  <a:srgbClr val="121BC0"/>
                </a:solidFill>
              </a:rPr>
              <a:t>A tracking detector</a:t>
            </a:r>
            <a:r>
              <a:rPr kumimoji="1" lang="en-US" altLang="ja-JP" sz="2400" b="1" dirty="0" smtClean="0"/>
              <a:t> ( vs. calorimeter)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ja-JP" sz="2400" dirty="0" smtClean="0"/>
              <a:t>Robust against pileups</a:t>
            </a:r>
          </a:p>
          <a:p>
            <a:pPr marL="800100" lvl="1" indent="-342900">
              <a:buFont typeface="Arial" charset="0"/>
              <a:buChar char="•"/>
            </a:pPr>
            <a:endParaRPr kumimoji="1" lang="en-US" altLang="ja-JP" sz="2400" dirty="0" smtClean="0"/>
          </a:p>
          <a:p>
            <a:pPr marL="342900" indent="-342900">
              <a:buFont typeface="Arial" charset="0"/>
              <a:buChar char="•"/>
            </a:pPr>
            <a:r>
              <a:rPr kumimoji="1" lang="en-US" altLang="ja-JP" sz="2400" b="1" dirty="0" smtClean="0"/>
              <a:t>Partial funding available to </a:t>
            </a:r>
            <a:r>
              <a:rPr lang="en-US" altLang="ja-JP" sz="2400" b="1" dirty="0" smtClean="0"/>
              <a:t>construct a part of detector </a:t>
            </a:r>
            <a:r>
              <a:rPr kumimoji="1" lang="en-US" altLang="ja-JP" sz="2400" b="1" dirty="0" smtClean="0"/>
              <a:t>system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1041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317509" y="726517"/>
            <a:ext cx="8826491" cy="1242494"/>
          </a:xfrm>
        </p:spPr>
        <p:txBody>
          <a:bodyPr>
            <a:noAutofit/>
          </a:bodyPr>
          <a:lstStyle/>
          <a:p>
            <a:pPr marL="0" indent="0">
              <a:buClrTx/>
              <a:buSzPct val="70000"/>
              <a:buNone/>
            </a:pPr>
            <a:r>
              <a:rPr lang="en-US" altLang="ja-JP" sz="2400" dirty="0" err="1" smtClean="0"/>
              <a:t>a</a:t>
            </a:r>
            <a:r>
              <a:rPr lang="en-US" altLang="ja-JP" sz="2400" baseline="-25000" dirty="0" err="1" smtClean="0"/>
              <a:t>μ</a:t>
            </a:r>
            <a:r>
              <a:rPr lang="en-US" altLang="ja-JP" sz="2400" dirty="0" smtClean="0"/>
              <a:t> = (g-2)/2</a:t>
            </a:r>
          </a:p>
          <a:p>
            <a:pPr marL="0" indent="0">
              <a:buClrTx/>
              <a:buSzPct val="70000"/>
              <a:buNone/>
            </a:pPr>
            <a:r>
              <a:rPr lang="el-GR" altLang="ja-JP" sz="2400" dirty="0" smtClean="0"/>
              <a:t>ω</a:t>
            </a:r>
            <a:r>
              <a:rPr lang="el-GR" altLang="ja-JP" sz="2400" baseline="-25000" dirty="0" smtClean="0"/>
              <a:t>a</a:t>
            </a:r>
            <a:r>
              <a:rPr lang="en-US" altLang="ja-JP" sz="2400" dirty="0" smtClean="0"/>
              <a:t>  : anomalous spin precession frequency</a:t>
            </a:r>
          </a:p>
          <a:p>
            <a:pPr marL="0" indent="0">
              <a:buSzPct val="70000"/>
              <a:buNone/>
            </a:pPr>
            <a:r>
              <a:rPr lang="el-GR" altLang="ja-JP" sz="2400" dirty="0" smtClean="0"/>
              <a:t>ω</a:t>
            </a:r>
            <a:r>
              <a:rPr lang="en-US" altLang="ja-JP" sz="2400" baseline="-25000" dirty="0" smtClean="0"/>
              <a:t>p</a:t>
            </a:r>
            <a:r>
              <a:rPr lang="en-US" altLang="ja-JP" sz="2400" dirty="0" smtClean="0"/>
              <a:t>  </a:t>
            </a:r>
            <a:r>
              <a:rPr lang="en-US" altLang="ja-JP" sz="2400" dirty="0"/>
              <a:t>: </a:t>
            </a:r>
            <a:r>
              <a:rPr lang="en-US" altLang="ja-JP" sz="2400" dirty="0" smtClean="0"/>
              <a:t>proton’s </a:t>
            </a:r>
            <a:r>
              <a:rPr lang="en-US" altLang="ja-JP" sz="2400" dirty="0" err="1" smtClean="0"/>
              <a:t>Lamor</a:t>
            </a:r>
            <a:r>
              <a:rPr lang="en-US" altLang="ja-JP" sz="2400" dirty="0" smtClean="0"/>
              <a:t> precession frequency</a:t>
            </a:r>
            <a:endParaRPr lang="en-US" altLang="ja-JP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388634" y="6492875"/>
            <a:ext cx="2133600" cy="365125"/>
          </a:xfrm>
        </p:spPr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44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-6492" y="0"/>
            <a:ext cx="9150492" cy="72524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Experimental determination</a:t>
            </a:r>
            <a:r>
              <a:rPr kumimoji="1" lang="en-US" altLang="ja-JP" dirty="0" smtClean="0"/>
              <a:t> of </a:t>
            </a:r>
            <a:r>
              <a:rPr kumimoji="1" lang="en-US" altLang="ja-JP" dirty="0" err="1" smtClean="0"/>
              <a:t>a</a:t>
            </a:r>
            <a:r>
              <a:rPr kumimoji="1" lang="en-US" altLang="ja-JP" baseline="-25000" dirty="0" err="1" smtClean="0"/>
              <a:t>μ</a:t>
            </a:r>
            <a:endParaRPr kumimoji="1" lang="ja-JP" altLang="en-US" dirty="0"/>
          </a:p>
        </p:txBody>
      </p:sp>
      <p:pic>
        <p:nvPicPr>
          <p:cNvPr id="8" name="図 7" descr="am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33" y="2482035"/>
            <a:ext cx="4121049" cy="197584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75883" y="5628500"/>
            <a:ext cx="6001743" cy="83098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</a:rPr>
              <a:t>Present uncertainty ~ 0.12ppm (LANL)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ndara"/>
                <a:ea typeface="HGP明朝E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</a:rPr>
              <a:t>                                    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 60ppb (</a:t>
            </a:r>
            <a:r>
              <a:rPr lang="en-US" altLang="ja-JP" sz="2400" dirty="0" err="1" smtClean="0">
                <a:solidFill>
                  <a:srgbClr val="FF0000"/>
                </a:solidFill>
                <a:latin typeface="Candara"/>
                <a:ea typeface="HGP明朝E"/>
                <a:sym typeface="Wingdings"/>
              </a:rPr>
              <a:t>MuSEUM</a:t>
            </a:r>
            <a:r>
              <a:rPr lang="en-US" altLang="ja-JP" sz="2400" dirty="0" smtClean="0">
                <a:solidFill>
                  <a:srgbClr val="FF0000"/>
                </a:solidFill>
                <a:latin typeface="Candara"/>
                <a:ea typeface="HGP明朝E"/>
                <a:sym typeface="Wingdings"/>
              </a:rPr>
              <a:t> goal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)</a:t>
            </a:r>
            <a:endParaRPr lang="en-US" altLang="ja-JP" sz="2400" dirty="0" smtClean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194260" y="2408925"/>
            <a:ext cx="918791" cy="9923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2" name="上矢印 1"/>
          <p:cNvSpPr/>
          <p:nvPr/>
        </p:nvSpPr>
        <p:spPr>
          <a:xfrm>
            <a:off x="2553818" y="4642959"/>
            <a:ext cx="640442" cy="985541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4" name="上矢印 13"/>
          <p:cNvSpPr/>
          <p:nvPr/>
        </p:nvSpPr>
        <p:spPr>
          <a:xfrm rot="16200000">
            <a:off x="4870786" y="2516830"/>
            <a:ext cx="640442" cy="834042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08028" y="2703975"/>
            <a:ext cx="3535973" cy="193898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</a:rPr>
              <a:t>Present : 0.54ppm (BNL) 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    140ppb 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         (FNAL/</a:t>
            </a:r>
            <a:r>
              <a:rPr lang="en-US" altLang="ja-JP" sz="2400" dirty="0" smtClean="0">
                <a:solidFill>
                  <a:srgbClr val="FF0000"/>
                </a:solidFill>
                <a:latin typeface="Candara"/>
                <a:ea typeface="HGP明朝E"/>
                <a:sym typeface="Wingdings"/>
              </a:rPr>
              <a:t>J-PARC goal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)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  </a:t>
            </a:r>
            <a:r>
              <a:rPr lang="en-US" altLang="ja-JP" sz="2400" dirty="0" smtClean="0">
                <a:solidFill>
                  <a:prstClr val="white">
                    <a:lumMod val="50000"/>
                  </a:prstClr>
                </a:solidFill>
                <a:latin typeface="Candara"/>
                <a:ea typeface="HGP明朝E"/>
                <a:sym typeface="Wingdings"/>
              </a:rPr>
              <a:t>(400ppb</a:t>
            </a:r>
            <a:r>
              <a:rPr lang="en-US" altLang="en-US" sz="2400" dirty="0">
                <a:solidFill>
                  <a:prstClr val="white">
                    <a:lumMod val="50000"/>
                  </a:prstClr>
                </a:solidFill>
                <a:latin typeface="Candara"/>
                <a:ea typeface="HGP明朝E"/>
                <a:sym typeface="Wingdings"/>
              </a:rPr>
              <a:t> </a:t>
            </a:r>
            <a:endParaRPr lang="en-US" altLang="en-US" sz="2400" dirty="0" smtClean="0">
              <a:solidFill>
                <a:prstClr val="white">
                  <a:lumMod val="50000"/>
                </a:prstClr>
              </a:solidFill>
              <a:latin typeface="Candara"/>
              <a:ea typeface="HGP明朝E"/>
              <a:sym typeface="Wingdings"/>
            </a:endParaRPr>
          </a:p>
          <a:p>
            <a:r>
              <a:rPr lang="en-US" altLang="en-US" sz="2400" dirty="0">
                <a:solidFill>
                  <a:prstClr val="white">
                    <a:lumMod val="50000"/>
                  </a:prstClr>
                </a:solidFill>
                <a:latin typeface="Candara"/>
                <a:ea typeface="HGP明朝E"/>
                <a:sym typeface="Wingdings"/>
              </a:rPr>
              <a:t> </a:t>
            </a:r>
            <a:r>
              <a:rPr lang="en-US" altLang="en-US" sz="2400" dirty="0" smtClean="0">
                <a:solidFill>
                  <a:prstClr val="white">
                    <a:lumMod val="50000"/>
                  </a:prstClr>
                </a:solidFill>
                <a:latin typeface="Candara"/>
                <a:ea typeface="HGP明朝E"/>
                <a:sym typeface="Wingdings"/>
              </a:rPr>
              <a:t>          </a:t>
            </a:r>
            <a:r>
              <a:rPr lang="en-US" altLang="ja-JP" sz="2400" dirty="0" smtClean="0">
                <a:solidFill>
                  <a:prstClr val="white">
                    <a:lumMod val="50000"/>
                  </a:prstClr>
                </a:solidFill>
                <a:latin typeface="Candara"/>
                <a:ea typeface="HGP明朝E"/>
                <a:sym typeface="Wingdings"/>
              </a:rPr>
              <a:t>(J-PARC phase-I))</a:t>
            </a:r>
            <a:endParaRPr lang="en-US" altLang="ja-JP" sz="2400" dirty="0" smtClean="0">
              <a:solidFill>
                <a:prstClr val="white">
                  <a:lumMod val="50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973191" y="3513412"/>
            <a:ext cx="918791" cy="9923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362963" y="3481929"/>
            <a:ext cx="918791" cy="99237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20248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5400" b="1" dirty="0">
                <a:solidFill>
                  <a:schemeClr val="accent6">
                    <a:lumMod val="75000"/>
                  </a:schemeClr>
                </a:solidFill>
              </a:rPr>
              <a:t>See you all at </a:t>
            </a:r>
            <a:r>
              <a:rPr lang="en-US" altLang="ja-JP" sz="5400" b="1" dirty="0" smtClean="0">
                <a:solidFill>
                  <a:schemeClr val="accent6">
                    <a:lumMod val="75000"/>
                  </a:schemeClr>
                </a:solidFill>
              </a:rPr>
              <a:t>CM15</a:t>
            </a:r>
            <a:br>
              <a:rPr lang="en-US" altLang="ja-JP" sz="5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ja-JP" sz="5400" b="1" dirty="0" smtClean="0">
                <a:solidFill>
                  <a:schemeClr val="accent6">
                    <a:lumMod val="75000"/>
                  </a:schemeClr>
                </a:solidFill>
              </a:rPr>
              <a:t>Dec 11-14, 2017 in Kyushu</a:t>
            </a:r>
            <a:endParaRPr kumimoji="1" lang="ja-JP" alt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1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1858"/>
          </a:xfrm>
        </p:spPr>
        <p:txBody>
          <a:bodyPr>
            <a:normAutofit fontScale="90000"/>
          </a:bodyPr>
          <a:lstStyle/>
          <a:p>
            <a:r>
              <a:rPr lang="en-US" altLang="ja-JP" sz="5400" b="1" dirty="0">
                <a:solidFill>
                  <a:schemeClr val="accent6">
                    <a:lumMod val="75000"/>
                  </a:schemeClr>
                </a:solidFill>
              </a:rPr>
              <a:t>See you all </a:t>
            </a:r>
            <a:r>
              <a:rPr lang="en-US" altLang="ja-JP" sz="5400" b="1">
                <a:solidFill>
                  <a:schemeClr val="accent6">
                    <a:lumMod val="75000"/>
                  </a:schemeClr>
                </a:solidFill>
              </a:rPr>
              <a:t>at </a:t>
            </a:r>
            <a:r>
              <a:rPr lang="en-US" altLang="ja-JP" sz="5400" b="1">
                <a:solidFill>
                  <a:schemeClr val="accent6">
                    <a:lumMod val="75000"/>
                  </a:schemeClr>
                </a:solidFill>
              </a:rPr>
              <a:t>CM15</a:t>
            </a:r>
            <a:br>
              <a:rPr lang="en-US" altLang="ja-JP" sz="540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ja-JP" sz="5400" b="1">
                <a:solidFill>
                  <a:schemeClr val="accent6">
                    <a:lumMod val="75000"/>
                  </a:schemeClr>
                </a:solidFill>
              </a:rPr>
              <a:t>Dec 11-14, 2017 in Kyushu</a:t>
            </a:r>
            <a:endParaRPr kumimoji="1" lang="ja-JP" alt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28246" y="972718"/>
            <a:ext cx="8554869" cy="5748757"/>
          </a:xfrm>
          <a:noFill/>
        </p:spPr>
        <p:txBody>
          <a:bodyPr>
            <a:normAutofit/>
          </a:bodyPr>
          <a:lstStyle/>
          <a:p>
            <a:r>
              <a:rPr lang="en-US" altLang="ja-JP" sz="3600" b="1" dirty="0" smtClean="0"/>
              <a:t>We aim to measure </a:t>
            </a:r>
            <a:r>
              <a:rPr lang="en-US" altLang="ja-JP" sz="3600" b="1" dirty="0" err="1" smtClean="0"/>
              <a:t>muon</a:t>
            </a:r>
            <a:r>
              <a:rPr lang="en-US" altLang="ja-JP" sz="3600" b="1" dirty="0" smtClean="0"/>
              <a:t> g-2 and EDM with 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ultra-cold </a:t>
            </a:r>
            <a:r>
              <a:rPr lang="en-US" altLang="ja-JP" sz="3600" b="1" dirty="0" err="1" smtClean="0">
                <a:solidFill>
                  <a:srgbClr val="0000FF"/>
                </a:solidFill>
              </a:rPr>
              <a:t>muon</a:t>
            </a:r>
            <a:r>
              <a:rPr lang="en-US" altLang="ja-JP" sz="3600" b="1" dirty="0" smtClean="0">
                <a:solidFill>
                  <a:srgbClr val="0000FF"/>
                </a:solidFill>
              </a:rPr>
              <a:t> beam</a:t>
            </a:r>
            <a:r>
              <a:rPr lang="en-US" altLang="ja-JP" sz="3600" b="1" dirty="0" smtClean="0"/>
              <a:t> at J-PARC.</a:t>
            </a:r>
          </a:p>
          <a:p>
            <a:pPr lvl="1"/>
            <a:r>
              <a:rPr lang="en-US" altLang="ja-JP" sz="3200" b="1" dirty="0" smtClean="0">
                <a:solidFill>
                  <a:srgbClr val="00B050"/>
                </a:solidFill>
              </a:rPr>
              <a:t>An independent</a:t>
            </a:r>
            <a:r>
              <a:rPr lang="en-US" altLang="ja-JP" sz="3200" dirty="0" smtClean="0"/>
              <a:t> measurement</a:t>
            </a:r>
          </a:p>
          <a:p>
            <a:endParaRPr lang="en-US" altLang="ja-JP" sz="3600" dirty="0"/>
          </a:p>
          <a:p>
            <a:r>
              <a:rPr lang="en-US" altLang="ja-JP" sz="3600" b="1" dirty="0" smtClean="0">
                <a:solidFill>
                  <a:srgbClr val="FF0000"/>
                </a:solidFill>
              </a:rPr>
              <a:t>R&amp;D </a:t>
            </a:r>
            <a:r>
              <a:rPr lang="en-US" altLang="ja-JP" sz="3600" b="1" dirty="0" smtClean="0"/>
              <a:t>phase is ending. </a:t>
            </a:r>
          </a:p>
          <a:p>
            <a:r>
              <a:rPr lang="en-US" altLang="ja-JP" sz="3600" b="1" dirty="0" smtClean="0">
                <a:solidFill>
                  <a:srgbClr val="FF0000"/>
                </a:solidFill>
                <a:sym typeface="Wingdings"/>
              </a:rPr>
              <a:t>Construction </a:t>
            </a:r>
            <a:r>
              <a:rPr lang="en-US" altLang="ja-JP" sz="3600" b="1" dirty="0" smtClean="0">
                <a:sym typeface="Wingdings"/>
              </a:rPr>
              <a:t>phase is starting.</a:t>
            </a:r>
          </a:p>
          <a:p>
            <a:pPr lvl="1"/>
            <a:endParaRPr lang="en-US" altLang="ja-JP" sz="3200" dirty="0"/>
          </a:p>
          <a:p>
            <a:r>
              <a:rPr lang="en-US" altLang="ja-JP" sz="3600" b="1" dirty="0" smtClean="0"/>
              <a:t>Further information</a:t>
            </a:r>
            <a:endParaRPr lang="en-US" altLang="ja-JP" dirty="0" smtClean="0"/>
          </a:p>
          <a:p>
            <a:pPr lvl="1"/>
            <a:r>
              <a:rPr lang="en-US" altLang="ja-JP" sz="3200" b="1" dirty="0" smtClean="0"/>
              <a:t>http://g-2.kek.jp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47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45166" y="16517"/>
            <a:ext cx="8637949" cy="835249"/>
          </a:xfrm>
        </p:spPr>
        <p:txBody>
          <a:bodyPr>
            <a:noAutofit/>
          </a:bodyPr>
          <a:lstStyle/>
          <a:p>
            <a:r>
              <a:rPr kumimoji="1" lang="en-US" altLang="ja-JP" sz="5400" b="1" dirty="0" smtClean="0">
                <a:solidFill>
                  <a:srgbClr val="000000"/>
                </a:solidFill>
              </a:rPr>
              <a:t>Summary</a:t>
            </a:r>
            <a:endParaRPr kumimoji="1" lang="ja-JP" altLang="en-US" sz="5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938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Comparison of experiments</a:t>
            </a:r>
            <a:endParaRPr kumimoji="1" lang="ja-JP" altLang="en-US" dirty="0"/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629380"/>
          <a:ext cx="8229600" cy="585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18502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BNL E821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J-PARC E34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muon</a:t>
                      </a:r>
                      <a:r>
                        <a:rPr kumimoji="1" lang="en-US" altLang="ja-JP" dirty="0" smtClean="0"/>
                        <a:t> momentum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3.09 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/c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0.3 </a:t>
                      </a:r>
                      <a:r>
                        <a:rPr kumimoji="1" lang="en-US" altLang="ja-JP" dirty="0" err="1" smtClean="0">
                          <a:solidFill>
                            <a:srgbClr val="0000FF"/>
                          </a:solidFill>
                        </a:rPr>
                        <a:t>GeV</a:t>
                      </a:r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/c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storage ring radius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0.33</a:t>
                      </a:r>
                      <a:r>
                        <a:rPr kumimoji="1" lang="en-US" altLang="ja-JP" baseline="0" dirty="0" smtClean="0">
                          <a:solidFill>
                            <a:srgbClr val="FF0000"/>
                          </a:solidFill>
                        </a:rPr>
                        <a:t> m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storage field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1.5 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3.0 T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focusing field (n-index)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0.14 (electric)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1.5 E-4 (magnetic)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average</a:t>
                      </a:r>
                      <a:r>
                        <a:rPr kumimoji="1" lang="en-US" altLang="ja-JP" baseline="0" dirty="0" smtClean="0"/>
                        <a:t> field uniformity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≈</a:t>
                      </a:r>
                      <a:r>
                        <a:rPr kumimoji="1" lang="en-US" altLang="ja-JP" dirty="0" smtClean="0"/>
                        <a:t>1 ppm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&lt;&lt; 1ppm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(local</a:t>
                      </a:r>
                      <a:r>
                        <a:rPr kumimoji="1" lang="en-US" altLang="ja-JP" baseline="0" dirty="0" smtClean="0"/>
                        <a:t> uniformity)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≈</a:t>
                      </a:r>
                      <a:r>
                        <a:rPr kumimoji="1" lang="en-US" altLang="ja-JP" dirty="0" smtClean="0"/>
                        <a:t>50</a:t>
                      </a:r>
                      <a:r>
                        <a:rPr kumimoji="1" lang="en-US" altLang="ja-JP" baseline="0" dirty="0" smtClean="0"/>
                        <a:t> ppm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≈1ppm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Injection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inflector + kick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spiral + kick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Injection efficiency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3-5%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80%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muon</a:t>
                      </a:r>
                      <a:r>
                        <a:rPr kumimoji="1" lang="en-US" altLang="ja-JP" dirty="0" smtClean="0"/>
                        <a:t> spin reversal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--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pulse-to-pulse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positron measurement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calorimeters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tracking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positron acceptance*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65%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≈100%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muon</a:t>
                      </a:r>
                      <a:r>
                        <a:rPr kumimoji="1" lang="en-US" altLang="ja-JP" dirty="0" smtClean="0"/>
                        <a:t> polarization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≈</a:t>
                      </a:r>
                      <a:r>
                        <a:rPr kumimoji="1" lang="en-US" altLang="ja-JP" dirty="0" smtClean="0"/>
                        <a:t>100%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≈50%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events to 0.46 ppm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 x 10</a:t>
                      </a:r>
                      <a:r>
                        <a:rPr kumimoji="1" lang="en-US" altLang="ja-JP" baseline="30000" dirty="0" smtClean="0"/>
                        <a:t>9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5 x 10</a:t>
                      </a:r>
                      <a:r>
                        <a:rPr kumimoji="1" lang="en-US" altLang="ja-JP" baseline="30000" dirty="0" smtClean="0">
                          <a:solidFill>
                            <a:srgbClr val="0000FF"/>
                          </a:solidFill>
                        </a:rPr>
                        <a:t>11</a:t>
                      </a:r>
                      <a:endParaRPr kumimoji="1" lang="ja-JP" altLang="en-US" baseline="30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32070" y="6472727"/>
            <a:ext cx="2581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* in the energy region of interest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9442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51840"/>
            <a:ext cx="8229600" cy="817073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beam intensity </a:t>
            </a:r>
            <a:endParaRPr kumimoji="1" lang="ja-JP" altLang="en-US" dirty="0"/>
          </a:p>
        </p:txBody>
      </p:sp>
      <p:pic>
        <p:nvPicPr>
          <p:cNvPr id="7" name="コンテンツ プレースホルダー 6" descr="スクリーンショット 2015-07-06 10.03.21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" r="382"/>
          <a:stretch/>
        </p:blipFill>
        <p:spPr>
          <a:xfrm>
            <a:off x="155974" y="868913"/>
            <a:ext cx="8842228" cy="5840799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6680218" y="829561"/>
            <a:ext cx="23951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1MW, </a:t>
            </a:r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SiC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target are assumed.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544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avourAnomal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556" y="1412776"/>
            <a:ext cx="5092700" cy="5334000"/>
          </a:xfrm>
          <a:prstGeom prst="rect">
            <a:avLst/>
          </a:prstGeom>
        </p:spPr>
      </p:pic>
      <p:pic>
        <p:nvPicPr>
          <p:cNvPr id="6" name="Picture 5" descr="BKmumue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052736"/>
            <a:ext cx="2736304" cy="2023655"/>
          </a:xfrm>
          <a:prstGeom prst="rect">
            <a:avLst/>
          </a:prstGeom>
        </p:spPr>
      </p:pic>
      <p:pic>
        <p:nvPicPr>
          <p:cNvPr id="11" name="Picture 10" descr="Bsphimum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5085184"/>
            <a:ext cx="2664296" cy="1615434"/>
          </a:xfrm>
          <a:prstGeom prst="rect">
            <a:avLst/>
          </a:prstGeom>
        </p:spPr>
      </p:pic>
      <p:pic>
        <p:nvPicPr>
          <p:cNvPr id="12" name="Picture 11" descr="AS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88640"/>
            <a:ext cx="2592288" cy="2016224"/>
          </a:xfrm>
          <a:prstGeom prst="rect">
            <a:avLst/>
          </a:prstGeom>
        </p:spPr>
      </p:pic>
      <p:pic>
        <p:nvPicPr>
          <p:cNvPr id="13" name="Picture 12" descr="Vu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13553"/>
            <a:ext cx="2651719" cy="1899623"/>
          </a:xfrm>
          <a:prstGeom prst="rect">
            <a:avLst/>
          </a:prstGeom>
        </p:spPr>
      </p:pic>
      <p:pic>
        <p:nvPicPr>
          <p:cNvPr id="15" name="Picture 14" descr="BDtaunu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060848"/>
            <a:ext cx="2088604" cy="1385643"/>
          </a:xfrm>
          <a:prstGeom prst="rect">
            <a:avLst/>
          </a:prstGeom>
        </p:spPr>
      </p:pic>
      <p:pic>
        <p:nvPicPr>
          <p:cNvPr id="28" name="Picture 27" descr="HEPfi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156197"/>
            <a:ext cx="2664296" cy="2073003"/>
          </a:xfrm>
          <a:prstGeom prst="rect">
            <a:avLst/>
          </a:prstGeom>
        </p:spPr>
      </p:pic>
      <p:pic>
        <p:nvPicPr>
          <p:cNvPr id="14" name="Picture 13" descr="g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114" y="4581128"/>
            <a:ext cx="2641286" cy="2148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5112568" cy="86409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800" dirty="0" err="1" smtClean="0">
                <a:latin typeface="Times New Roman"/>
                <a:cs typeface="Times New Roman"/>
              </a:rPr>
              <a:t>Flavour</a:t>
            </a:r>
            <a:r>
              <a:rPr lang="en-US" sz="4800" dirty="0">
                <a:latin typeface="Times New Roman"/>
                <a:cs typeface="Times New Roman"/>
              </a:rPr>
              <a:t> </a:t>
            </a:r>
            <a:r>
              <a:rPr lang="en-US" sz="4800" dirty="0" smtClean="0">
                <a:latin typeface="Times New Roman"/>
                <a:cs typeface="Times New Roman"/>
              </a:rPr>
              <a:t>Anomalies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52320" y="3789040"/>
            <a:ext cx="576064" cy="584776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0" lang="en-US" sz="3200" b="1" dirty="0">
              <a:solidFill>
                <a:srgbClr val="99CC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24328" y="4653136"/>
            <a:ext cx="576064" cy="58477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0" lang="en-US" sz="3200" b="1" dirty="0">
              <a:solidFill>
                <a:srgbClr val="99CC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44408" y="404664"/>
            <a:ext cx="576064" cy="584776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0" lang="en-US" sz="3200" b="1" dirty="0">
              <a:solidFill>
                <a:srgbClr val="99CC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40352" y="2060848"/>
            <a:ext cx="576064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0" lang="en-US" sz="3200" b="1" dirty="0">
              <a:solidFill>
                <a:srgbClr val="99CC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95936" y="5877272"/>
            <a:ext cx="576064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0" lang="en-US" sz="3200" b="1" dirty="0">
              <a:solidFill>
                <a:srgbClr val="99CC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3608" y="3212976"/>
            <a:ext cx="576064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0" lang="en-US" sz="3200" b="1" dirty="0">
              <a:solidFill>
                <a:srgbClr val="99CC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83768" y="2204864"/>
            <a:ext cx="576064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0" lang="en-US" sz="3200" b="1" dirty="0">
              <a:solidFill>
                <a:srgbClr val="99CC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496" y="5580528"/>
            <a:ext cx="187220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Wait &amp; See</a:t>
            </a:r>
            <a:endParaRPr kumimoji="0" lang="en-US" sz="28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496" y="6146140"/>
            <a:ext cx="1872208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Serious?</a:t>
            </a:r>
            <a:endParaRPr kumimoji="0" lang="en-US" sz="28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496" y="4994012"/>
            <a:ext cx="1872208" cy="523220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8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No worries</a:t>
            </a:r>
            <a:endParaRPr kumimoji="0" lang="en-US" sz="28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51464" y="0"/>
            <a:ext cx="391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John Ellis, March 14, 2016 (Nagoya)</a:t>
            </a:r>
            <a:endParaRPr kumimoji="1" lang="ja-JP" altLang="en-US" dirty="0"/>
          </a:p>
        </p:txBody>
      </p:sp>
      <p:pic>
        <p:nvPicPr>
          <p:cNvPr id="5" name="図 4" descr="スクリーンショット 2016-04-28 19.47.1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2" y="380502"/>
            <a:ext cx="1219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Expected statistical sensitivities</a:t>
            </a:r>
            <a:endParaRPr kumimoji="1" lang="ja-JP" altLang="en-US" dirty="0"/>
          </a:p>
        </p:txBody>
      </p:sp>
      <p:pic>
        <p:nvPicPr>
          <p:cNvPr id="4" name="コンテンツ プレースホルダー 3" descr="スクリーンショット 2015-07-06 10.04.20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69" b="-18169"/>
          <a:stretch>
            <a:fillRect/>
          </a:stretch>
        </p:blipFill>
        <p:spPr>
          <a:xfrm>
            <a:off x="56123" y="1140436"/>
            <a:ext cx="9065595" cy="4985728"/>
          </a:xfrm>
        </p:spPr>
      </p:pic>
      <p:sp>
        <p:nvSpPr>
          <p:cNvPr id="5" name="正方形/長方形 4"/>
          <p:cNvSpPr/>
          <p:nvPr/>
        </p:nvSpPr>
        <p:spPr>
          <a:xfrm>
            <a:off x="7375361" y="2317099"/>
            <a:ext cx="1637731" cy="307461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3878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45030"/>
          </a:xfrm>
        </p:spPr>
        <p:txBody>
          <a:bodyPr/>
          <a:lstStyle/>
          <a:p>
            <a:r>
              <a:rPr kumimoji="1" lang="en-US" altLang="ja-JP" smtClean="0"/>
              <a:t>Systematic uncertainties </a:t>
            </a:r>
            <a:r>
              <a:rPr kumimoji="1" lang="en-US" altLang="ja-JP" dirty="0" smtClean="0"/>
              <a:t>on </a:t>
            </a:r>
            <a:r>
              <a:rPr kumimoji="1" lang="en-US" altLang="ja-JP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kumimoji="1" lang="en-US" altLang="ja-JP" baseline="-25000" dirty="0" err="1" smtClean="0"/>
              <a:t>a</a:t>
            </a:r>
            <a:endParaRPr kumimoji="1" lang="ja-JP" altLang="en-US" baseline="-25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51</a:t>
            </a:fld>
            <a:endParaRPr kumimoji="1" lang="ja-JP" altLang="en-US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74808"/>
              </p:ext>
            </p:extLst>
          </p:nvPr>
        </p:nvGraphicFramePr>
        <p:xfrm>
          <a:off x="842836" y="1162218"/>
          <a:ext cx="7458328" cy="51941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68197">
                  <a:extLst>
                    <a:ext uri="{9D8B030D-6E8A-4147-A177-3AD203B41FA5}">
                      <a16:colId xmlns="" xmlns:a16="http://schemas.microsoft.com/office/drawing/2014/main" val="3236681180"/>
                    </a:ext>
                  </a:extLst>
                </a:gridCol>
                <a:gridCol w="1214040">
                  <a:extLst>
                    <a:ext uri="{9D8B030D-6E8A-4147-A177-3AD203B41FA5}">
                      <a16:colId xmlns="" xmlns:a16="http://schemas.microsoft.com/office/drawing/2014/main" val="3845397295"/>
                    </a:ext>
                  </a:extLst>
                </a:gridCol>
                <a:gridCol w="3876091">
                  <a:extLst>
                    <a:ext uri="{9D8B030D-6E8A-4147-A177-3AD203B41FA5}">
                      <a16:colId xmlns="" xmlns:a16="http://schemas.microsoft.com/office/drawing/2014/main" val="1125963171"/>
                    </a:ext>
                  </a:extLst>
                </a:gridCol>
              </a:tblGrid>
              <a:tr h="329996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Source of errors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design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6156270"/>
                  </a:ext>
                </a:extLst>
              </a:tr>
              <a:tr h="846774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Pile up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&lt;50ppb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Estimated from detector shaping time</a:t>
                      </a:r>
                    </a:p>
                    <a:p>
                      <a:r>
                        <a:rPr kumimoji="1" lang="en-US" altLang="ja-JP" sz="1600" b="0" baseline="0" dirty="0" smtClean="0">
                          <a:solidFill>
                            <a:schemeClr val="tx1"/>
                          </a:solidFill>
                        </a:rPr>
                        <a:t>TDR Fig.10.28 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03836981"/>
                  </a:ext>
                </a:extLst>
              </a:tr>
              <a:tr h="462292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Timing shifts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&lt;&lt;100ppb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Test in kicker field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19690758"/>
                  </a:ext>
                </a:extLst>
              </a:tr>
              <a:tr h="640280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E-field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&lt;10ppb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" marR="0" lvl="0" indent="-9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Design sensitivity of E-field monitor 1mV/cm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10475256"/>
                  </a:ext>
                </a:extLst>
              </a:tr>
              <a:tr h="573873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Pitch effect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&lt;10ppb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baseline="0" dirty="0" smtClean="0">
                          <a:solidFill>
                            <a:schemeClr val="tx1"/>
                          </a:solidFill>
                        </a:rPr>
                        <a:t>Estimated by spin tracking of storage beam in very weak field</a:t>
                      </a:r>
                      <a:endParaRPr kumimoji="1" lang="en-US" altLang="ja-JP" sz="16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20086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CBO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&lt;&lt;100ppb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Studied with beam simulation 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Improved spin flip and spiral injection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1188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Track reconstruction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&lt;&lt;100ppb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Efficiency change within</a:t>
                      </a:r>
                      <a:r>
                        <a:rPr kumimoji="1" lang="en-US" altLang="ja-JP" sz="1600" b="0" baseline="0" dirty="0" smtClean="0">
                          <a:solidFill>
                            <a:schemeClr val="tx1"/>
                          </a:solidFill>
                        </a:rPr>
                        <a:t> g-2 period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7920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Others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B-field change,</a:t>
                      </a:r>
                      <a:r>
                        <a:rPr kumimoji="1" lang="en-US" altLang="ja-JP" sz="1600" b="0" baseline="0" dirty="0" smtClean="0">
                          <a:solidFill>
                            <a:schemeClr val="tx1"/>
                          </a:solidFill>
                        </a:rPr>
                        <a:t> imperfect injection, vertical beam size, </a:t>
                      </a:r>
                      <a:r>
                        <a:rPr kumimoji="1" lang="mr-IN" altLang="ja-JP" sz="1600" b="0" baseline="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992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&lt;0.07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3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kumimoji="1" lang="en-US" altLang="ja-JP" dirty="0" smtClean="0"/>
              <a:t>Systematic uncertainties on </a:t>
            </a:r>
            <a:r>
              <a:rPr kumimoji="1" lang="en-US" altLang="ja-JP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kumimoji="1" lang="en-US" altLang="ja-JP" baseline="-25000" dirty="0" err="1" smtClean="0"/>
              <a:t>p</a:t>
            </a:r>
            <a:endParaRPr kumimoji="1" lang="ja-JP" altLang="en-US" baseline="-25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kumimoji="1" lang="ja-JP" altLang="en-US" smtClean="0"/>
              <a:t>52</a:t>
            </a:fld>
            <a:endParaRPr kumimoji="1" lang="ja-JP" altLang="en-US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739502"/>
              </p:ext>
            </p:extLst>
          </p:nvPr>
        </p:nvGraphicFramePr>
        <p:xfrm>
          <a:off x="792205" y="1028115"/>
          <a:ext cx="7559589" cy="569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68197">
                  <a:extLst>
                    <a:ext uri="{9D8B030D-6E8A-4147-A177-3AD203B41FA5}">
                      <a16:colId xmlns="" xmlns:a16="http://schemas.microsoft.com/office/drawing/2014/main" val="3236681180"/>
                    </a:ext>
                  </a:extLst>
                </a:gridCol>
                <a:gridCol w="1315301">
                  <a:extLst>
                    <a:ext uri="{9D8B030D-6E8A-4147-A177-3AD203B41FA5}">
                      <a16:colId xmlns="" xmlns:a16="http://schemas.microsoft.com/office/drawing/2014/main" val="3231826562"/>
                    </a:ext>
                  </a:extLst>
                </a:gridCol>
                <a:gridCol w="3876091">
                  <a:extLst>
                    <a:ext uri="{9D8B030D-6E8A-4147-A177-3AD203B41FA5}">
                      <a16:colId xmlns="" xmlns:a16="http://schemas.microsoft.com/office/drawing/2014/main" val="1125963171"/>
                    </a:ext>
                  </a:extLst>
                </a:gridCol>
              </a:tblGrid>
              <a:tr h="352162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Source of errors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expect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6156270"/>
                  </a:ext>
                </a:extLst>
              </a:tr>
              <a:tr h="1049659"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Absolute calibration of standard probe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25ppb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18ppb</a:t>
                      </a:r>
                      <a:r>
                        <a:rPr kumimoji="1" lang="en-US" altLang="ja-JP" sz="1600" b="0" baseline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resolution &amp; temperature measurement 10ppb &amp; diamagnetic field shielding 2.5ppb &amp; material uncertainties  ~9ppb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03836981"/>
                  </a:ext>
                </a:extLst>
              </a:tr>
              <a:tr h="809737"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Calibration of trolley probe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~20ppb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Field gradient 0.2ppm/</a:t>
                      </a:r>
                      <a:r>
                        <a:rPr kumimoji="1" lang="en-US" altLang="ja-JP" sz="1600" b="0" dirty="0" err="1">
                          <a:solidFill>
                            <a:schemeClr val="tx1"/>
                          </a:solidFill>
                        </a:rPr>
                        <a:t>mm@r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=400mm, position accuracy 0.1mm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19690758"/>
                  </a:ext>
                </a:extLst>
              </a:tr>
              <a:tr h="1049659">
                <a:tc>
                  <a:txBody>
                    <a:bodyPr/>
                    <a:lstStyle/>
                    <a:p>
                      <a:r>
                        <a:rPr kumimoji="1" lang="en-US" altLang="ja-JP" sz="1600" b="0" dirty="0" err="1">
                          <a:solidFill>
                            <a:schemeClr val="tx1"/>
                          </a:solidFill>
                        </a:rPr>
                        <a:t>Btot</a:t>
                      </a:r>
                      <a:r>
                        <a:rPr kumimoji="1" lang="en-US" altLang="ja-JP" sz="1600" b="0" baseline="0" dirty="0">
                          <a:solidFill>
                            <a:schemeClr val="tx1"/>
                          </a:solidFill>
                        </a:rPr>
                        <a:t> = </a:t>
                      </a:r>
                      <a:r>
                        <a:rPr kumimoji="1" lang="en-US" altLang="ja-JP" sz="1600" b="0" baseline="0" dirty="0" err="1">
                          <a:solidFill>
                            <a:schemeClr val="tx1"/>
                          </a:solidFill>
                        </a:rPr>
                        <a:t>Bmain</a:t>
                      </a:r>
                      <a:r>
                        <a:rPr kumimoji="1" lang="en-US" altLang="ja-JP" sz="1600" b="0" baseline="0" dirty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kumimoji="1" lang="en-US" altLang="ja-JP" sz="1600" b="0" baseline="0" dirty="0" err="1">
                          <a:solidFill>
                            <a:schemeClr val="tx1"/>
                          </a:solidFill>
                        </a:rPr>
                        <a:t>Bweak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 (in</a:t>
                      </a:r>
                      <a:r>
                        <a:rPr kumimoji="1" lang="en-US" altLang="ja-JP" sz="1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weak field)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48ppb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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TBD(=18ppb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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45ppb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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TBD)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Resolution &gt;18ppb</a:t>
                      </a:r>
                      <a:r>
                        <a:rPr kumimoji="1" lang="en-US" altLang="ja-JP" sz="1600" b="0" baseline="0" dirty="0">
                          <a:solidFill>
                            <a:schemeClr val="tx1"/>
                          </a:solidFill>
                        </a:rPr>
                        <a:t> because of field gradient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</a:rPr>
                        <a:t>　</a:t>
                      </a:r>
                      <a:endParaRPr kumimoji="1" lang="en-US" altLang="ja-JP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45ppb=450ppb/mm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</a:t>
                      </a:r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0.1mm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kumimoji="1" lang="en-US" altLang="ja-JP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10475256"/>
                  </a:ext>
                </a:extLst>
              </a:tr>
              <a:tr h="900941"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Uncertainty from the muon distribution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TBD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baseline="0" dirty="0">
                          <a:solidFill>
                            <a:schemeClr val="tx1"/>
                          </a:solidFill>
                        </a:rPr>
                        <a:t>Trace back resolution for single track is 1mm in radial,    </a:t>
                      </a:r>
                      <a:r>
                        <a:rPr kumimoji="1" lang="en-US" altLang="ja-JP" sz="1600" b="0" baseline="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B/z ~30ppb/5mm</a:t>
                      </a:r>
                      <a:endParaRPr kumimoji="1" lang="en-US" altLang="ja-JP" sz="16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09737"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Field decay</a:t>
                      </a:r>
                    </a:p>
                    <a:p>
                      <a:r>
                        <a:rPr kumimoji="1" lang="en-US" altLang="ja-JP" sz="1600" b="0" baseline="0" dirty="0">
                          <a:solidFill>
                            <a:schemeClr val="tx1"/>
                          </a:solidFill>
                        </a:rPr>
                        <a:t>measured by fixed probes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&lt;100ppb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kumimoji="1" lang="en-US" altLang="ja-JP" sz="1600" b="0" baseline="0" dirty="0" smtClean="0">
                          <a:solidFill>
                            <a:schemeClr val="tx1"/>
                          </a:solidFill>
                        </a:rPr>
                        <a:t> be evaluated with test magnet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04324"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Total systematic error on B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baseline="-25000" dirty="0" smtClean="0">
                          <a:solidFill>
                            <a:schemeClr val="tx1"/>
                          </a:solidFill>
                        </a:rPr>
                        <a:t>&lt;115ppb</a:t>
                      </a:r>
                    </a:p>
                    <a:p>
                      <a:r>
                        <a:rPr kumimoji="1" lang="en-US" altLang="ja-JP" sz="2400" b="0" baseline="-25000" dirty="0" smtClean="0">
                          <a:solidFill>
                            <a:schemeClr val="tx1"/>
                          </a:solidFill>
                          <a:sym typeface="Symbol"/>
                        </a:rPr>
                        <a:t></a:t>
                      </a:r>
                      <a:r>
                        <a:rPr kumimoji="1" lang="en-US" altLang="ja-JP" sz="2400" b="0" baseline="-25000" dirty="0">
                          <a:solidFill>
                            <a:schemeClr val="tx1"/>
                          </a:solidFill>
                        </a:rPr>
                        <a:t>TBD</a:t>
                      </a:r>
                      <a:endParaRPr kumimoji="1" lang="ja-JP" altLang="en-US" sz="24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26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172704"/>
            <a:ext cx="8229600" cy="835270"/>
          </a:xfrm>
        </p:spPr>
        <p:txBody>
          <a:bodyPr/>
          <a:lstStyle/>
          <a:p>
            <a:r>
              <a:rPr kumimoji="1" lang="en-US" altLang="ja-JP" dirty="0" smtClean="0"/>
              <a:t>Contribution from new physics</a:t>
            </a:r>
            <a:endParaRPr kumimoji="1" lang="ja-JP" altLang="en-US" dirty="0"/>
          </a:p>
        </p:txBody>
      </p:sp>
      <p:pic>
        <p:nvPicPr>
          <p:cNvPr id="7" name="コンテンツ プレースホルダー 6" descr="スクリーンショット 2014-02-13 13.31.25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4" r="-342"/>
          <a:stretch/>
        </p:blipFill>
        <p:spPr>
          <a:xfrm>
            <a:off x="587020" y="1556716"/>
            <a:ext cx="7743016" cy="4931225"/>
          </a:xfrm>
        </p:spPr>
      </p:pic>
      <p:pic>
        <p:nvPicPr>
          <p:cNvPr id="8" name="図 7" descr="スクリーンショット 2014-02-13 13.32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431" y="2935535"/>
            <a:ext cx="2937038" cy="20572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45166" y="854039"/>
            <a:ext cx="2329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Slide by M. Endo</a:t>
            </a:r>
            <a:endParaRPr kumimoji="1" lang="ja-JP" altLang="en-US" sz="24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08375" y="3883631"/>
            <a:ext cx="173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/>
              <a:t>(dark photon)</a:t>
            </a:r>
            <a:endParaRPr kumimoji="1" lang="ja-JP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86752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9900" y="0"/>
            <a:ext cx="8229600" cy="942945"/>
          </a:xfrm>
        </p:spPr>
        <p:txBody>
          <a:bodyPr/>
          <a:lstStyle/>
          <a:p>
            <a:r>
              <a:rPr kumimoji="1" lang="en-US" altLang="ja-JP" dirty="0" smtClean="0"/>
              <a:t>Contributions to g-2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74778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Contributions to lepton g-2 can be written as</a:t>
            </a:r>
            <a:endParaRPr kumimoji="1" lang="ja-JP" altLang="en-US" dirty="0"/>
          </a:p>
        </p:txBody>
      </p:sp>
      <p:pic>
        <p:nvPicPr>
          <p:cNvPr id="6" name="図 5" descr="g-2_mass_scal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930068"/>
            <a:ext cx="4102100" cy="1206500"/>
          </a:xfrm>
          <a:prstGeom prst="rect">
            <a:avLst/>
          </a:prstGeom>
        </p:spPr>
      </p:pic>
      <p:grpSp>
        <p:nvGrpSpPr>
          <p:cNvPr id="7" name="図形グループ 6"/>
          <p:cNvGrpSpPr/>
          <p:nvPr/>
        </p:nvGrpSpPr>
        <p:grpSpPr>
          <a:xfrm>
            <a:off x="648783" y="1716865"/>
            <a:ext cx="3321782" cy="2839405"/>
            <a:chOff x="817492" y="3030937"/>
            <a:chExt cx="3321782" cy="2839405"/>
          </a:xfrm>
        </p:grpSpPr>
        <p:pic>
          <p:nvPicPr>
            <p:cNvPr id="8" name="図 7" descr="feynman_schwinger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06" t="14117" r="53254" b="71116"/>
            <a:stretch/>
          </p:blipFill>
          <p:spPr>
            <a:xfrm>
              <a:off x="817492" y="3030937"/>
              <a:ext cx="3320854" cy="283940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817492" y="5333438"/>
              <a:ext cx="997238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lepton</a:t>
              </a:r>
              <a:endParaRPr kumimoji="1" lang="ja-JP" altLang="en-US" sz="24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142036" y="5323711"/>
              <a:ext cx="997238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lepton</a:t>
              </a:r>
              <a:endParaRPr kumimoji="1" lang="ja-JP" altLang="en-US" sz="2400" dirty="0"/>
            </a:p>
          </p:txBody>
        </p:sp>
        <p:sp>
          <p:nvSpPr>
            <p:cNvPr id="11" name="正方形/長方形 10"/>
            <p:cNvSpPr/>
            <p:nvPr/>
          </p:nvSpPr>
          <p:spPr>
            <a:xfrm rot="19045857">
              <a:off x="2020413" y="4681971"/>
              <a:ext cx="948109" cy="99954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 rot="19045857">
              <a:off x="2992722" y="4904813"/>
              <a:ext cx="154280" cy="19706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 rot="19045857">
              <a:off x="2992722" y="4904814"/>
              <a:ext cx="154280" cy="19706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 rot="19045857">
              <a:off x="1853584" y="4893164"/>
              <a:ext cx="154280" cy="19706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アーチ 14"/>
          <p:cNvSpPr/>
          <p:nvPr/>
        </p:nvSpPr>
        <p:spPr>
          <a:xfrm rot="10800000">
            <a:off x="1538247" y="2429520"/>
            <a:ext cx="1542815" cy="1458148"/>
          </a:xfrm>
          <a:prstGeom prst="blockArc">
            <a:avLst>
              <a:gd name="adj1" fmla="val 12867545"/>
              <a:gd name="adj2" fmla="val 19599662"/>
              <a:gd name="adj3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73111" y="3887668"/>
            <a:ext cx="478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>
                <a:solidFill>
                  <a:srgbClr val="FF0000"/>
                </a:solidFill>
              </a:rPr>
              <a:t>X</a:t>
            </a:r>
            <a:endParaRPr kumimoji="1" lang="ja-JP" altLang="en-US" sz="2800" i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09145" y="3336973"/>
            <a:ext cx="33581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err="1" smtClean="0"/>
              <a:t>C</a:t>
            </a:r>
            <a:r>
              <a:rPr kumimoji="1" lang="en-US" altLang="ja-JP" sz="2800" i="1" baseline="-25000" dirty="0" err="1" smtClean="0"/>
              <a:t>x</a:t>
            </a:r>
            <a:r>
              <a:rPr kumimoji="1" lang="en-US" altLang="ja-JP" sz="2800" dirty="0" smtClean="0"/>
              <a:t> : Coupling strength</a:t>
            </a:r>
          </a:p>
          <a:p>
            <a:r>
              <a:rPr kumimoji="1" lang="en-US" altLang="ja-JP" sz="2800" i="1" dirty="0" err="1" smtClean="0"/>
              <a:t>Λ</a:t>
            </a:r>
            <a:r>
              <a:rPr kumimoji="1" lang="en-US" altLang="ja-JP" sz="2800" dirty="0" smtClean="0"/>
              <a:t>   :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Mass Scale</a:t>
            </a:r>
            <a:endParaRPr kumimoji="1" lang="en-US" altLang="ja-JP" sz="2800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84700" y="4784724"/>
            <a:ext cx="2902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Much larger contributions</a:t>
            </a:r>
          </a:p>
          <a:p>
            <a:r>
              <a:rPr kumimoji="1" lang="en-US" altLang="ja-JP" sz="2000" dirty="0" smtClean="0"/>
              <a:t>to </a:t>
            </a:r>
            <a:r>
              <a:rPr kumimoji="1" lang="en-US" altLang="ja-JP" sz="2000" dirty="0" err="1" smtClean="0"/>
              <a:t>muon</a:t>
            </a:r>
            <a:r>
              <a:rPr kumimoji="1" lang="en-US" altLang="ja-JP" sz="2000" dirty="0" smtClean="0"/>
              <a:t> than electron.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85531" y="5510363"/>
            <a:ext cx="385141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True for new physics sensitivity too</a:t>
            </a:r>
            <a:endParaRPr kumimoji="1" lang="ja-JP" altLang="en-US" sz="2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584700" y="6122094"/>
            <a:ext cx="429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Even larger for tau, but difficult to measure.</a:t>
            </a:r>
            <a:endParaRPr kumimoji="1" lang="ja-JP" altLang="en-US" dirty="0"/>
          </a:p>
        </p:txBody>
      </p:sp>
      <p:pic>
        <p:nvPicPr>
          <p:cNvPr id="22" name="図 21" descr="g-2_mass_rati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82" y="4735009"/>
            <a:ext cx="2599180" cy="193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6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45800"/>
            <a:ext cx="8229600" cy="62927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TDR focused review (Nov 15-16,2016)</a:t>
            </a:r>
            <a:endParaRPr kumimoji="1" lang="ja-JP" altLang="en-US" dirty="0"/>
          </a:p>
        </p:txBody>
      </p:sp>
      <p:pic>
        <p:nvPicPr>
          <p:cNvPr id="9" name="コンテンツ プレースホルダー 8" descr="161116_8028 -01_yokonaga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19" b="-23"/>
          <a:stretch/>
        </p:blipFill>
        <p:spPr>
          <a:xfrm>
            <a:off x="846613" y="3094255"/>
            <a:ext cx="7462643" cy="3365394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10" name="図 9" descr="g-2_Committee_v1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85" b="43608"/>
          <a:stretch/>
        </p:blipFill>
        <p:spPr>
          <a:xfrm>
            <a:off x="385499" y="675073"/>
            <a:ext cx="8351358" cy="2497888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57200" y="4250236"/>
            <a:ext cx="132500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Gerry</a:t>
            </a:r>
            <a:r>
              <a:rPr lang="en-US" altLang="ja-JP" sz="1200" dirty="0" smtClean="0"/>
              <a:t> </a:t>
            </a:r>
            <a:r>
              <a:rPr lang="en-US" altLang="ja-JP" sz="1200" dirty="0" err="1" smtClean="0"/>
              <a:t>Bunce</a:t>
            </a:r>
            <a:r>
              <a:rPr lang="en-US" altLang="ja-JP" sz="1200" dirty="0" smtClean="0"/>
              <a:t> 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#</a:t>
            </a:r>
            <a:r>
              <a:rPr lang="en-US" altLang="ja-JP" sz="1200" dirty="0" smtClean="0"/>
              <a:t> </a:t>
            </a:r>
            <a:r>
              <a:rPr kumimoji="1" lang="en-US" altLang="ja-JP" sz="1000" dirty="0" smtClean="0">
                <a:solidFill>
                  <a:srgbClr val="FF0000"/>
                </a:solidFill>
              </a:rPr>
              <a:t>(</a:t>
            </a:r>
            <a:r>
              <a:rPr lang="en-US" altLang="ja-JP" sz="1000" dirty="0" smtClean="0">
                <a:solidFill>
                  <a:srgbClr val="FF0000"/>
                </a:solidFill>
              </a:rPr>
              <a:t>p</a:t>
            </a:r>
            <a:r>
              <a:rPr kumimoji="1" lang="en-US" altLang="ja-JP" sz="1000" dirty="0" smtClean="0">
                <a:solidFill>
                  <a:srgbClr val="FF0000"/>
                </a:solidFill>
              </a:rPr>
              <a:t>rogram manager)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51283" y="2510009"/>
            <a:ext cx="1371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# BNL-E821</a:t>
            </a:r>
          </a:p>
          <a:p>
            <a:r>
              <a:rPr lang="en-US" altLang="ja-JP" b="1" dirty="0" smtClean="0">
                <a:solidFill>
                  <a:srgbClr val="0000FF"/>
                </a:solidFill>
              </a:rPr>
              <a:t>* FNAL-E989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82163" y="128019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#</a:t>
            </a:r>
            <a:r>
              <a:rPr kumimoji="1" lang="en-US" altLang="ja-JP" sz="1400" b="1" dirty="0" smtClean="0">
                <a:solidFill>
                  <a:srgbClr val="0000FF"/>
                </a:solidFill>
              </a:rPr>
              <a:t>*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37084" y="1290970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#</a:t>
            </a:r>
            <a:r>
              <a:rPr kumimoji="1" lang="en-US" altLang="ja-JP" sz="1400" b="1" dirty="0" smtClean="0">
                <a:solidFill>
                  <a:srgbClr val="0000FF"/>
                </a:solidFill>
              </a:rPr>
              <a:t>* </a:t>
            </a:r>
            <a:r>
              <a:rPr kumimoji="1" lang="en-US" altLang="ja-JP" sz="1050" b="1" dirty="0" smtClean="0">
                <a:solidFill>
                  <a:srgbClr val="0000FF"/>
                </a:solidFill>
              </a:rPr>
              <a:t>(spokesperson)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37084" y="144485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#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37084" y="157932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#</a:t>
            </a:r>
            <a:r>
              <a:rPr kumimoji="1" lang="en-US" altLang="ja-JP" sz="1400" b="1" dirty="0" smtClean="0">
                <a:solidFill>
                  <a:srgbClr val="0000FF"/>
                </a:solidFill>
              </a:rPr>
              <a:t>*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937084" y="173321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#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スクリーンショット 2014-04-18 21.06.5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80" y="943196"/>
            <a:ext cx="4171496" cy="22238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626"/>
            <a:ext cx="8229600" cy="820109"/>
          </a:xfrm>
        </p:spPr>
        <p:txBody>
          <a:bodyPr/>
          <a:lstStyle/>
          <a:p>
            <a:r>
              <a:rPr lang="en-US" altLang="ja-JP" dirty="0" err="1" smtClean="0"/>
              <a:t>Muonium</a:t>
            </a:r>
            <a:r>
              <a:rPr lang="en-US" altLang="ja-JP" dirty="0" smtClean="0"/>
              <a:t> production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650E-5FF7-524D-B443-6A114541C6C3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1212350" y="943196"/>
            <a:ext cx="2049270" cy="2223865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" y="2563556"/>
            <a:ext cx="1100479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3</a:t>
            </a:r>
            <a:r>
              <a:rPr kumimoji="1" lang="en-US" altLang="ja-JP" dirty="0" smtClean="0">
                <a:solidFill>
                  <a:srgbClr val="000000"/>
                </a:solidFill>
              </a:rPr>
              <a:t>x10</a:t>
            </a:r>
            <a:r>
              <a:rPr kumimoji="1" lang="en-US" altLang="ja-JP" baseline="30000" dirty="0" smtClean="0">
                <a:solidFill>
                  <a:srgbClr val="000000"/>
                </a:solidFill>
              </a:rPr>
              <a:t>8</a:t>
            </a:r>
            <a:r>
              <a:rPr kumimoji="1" lang="en-US" altLang="ja-JP" dirty="0" smtClean="0">
                <a:solidFill>
                  <a:srgbClr val="000000"/>
                </a:solidFill>
              </a:rPr>
              <a:t>/sec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312015" y="2566858"/>
            <a:ext cx="1105898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9</a:t>
            </a:r>
            <a:r>
              <a:rPr kumimoji="1" lang="en-US" altLang="ja-JP" dirty="0" smtClean="0">
                <a:solidFill>
                  <a:srgbClr val="000000"/>
                </a:solidFill>
              </a:rPr>
              <a:t>x10</a:t>
            </a:r>
            <a:r>
              <a:rPr kumimoji="1" lang="en-US" altLang="ja-JP" baseline="30000" dirty="0" smtClean="0">
                <a:solidFill>
                  <a:srgbClr val="000000"/>
                </a:solidFill>
              </a:rPr>
              <a:t>5</a:t>
            </a:r>
            <a:r>
              <a:rPr kumimoji="1" lang="en-US" altLang="ja-JP" dirty="0" smtClean="0">
                <a:solidFill>
                  <a:srgbClr val="000000"/>
                </a:solidFill>
              </a:rPr>
              <a:t>/sec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06251" y="3772671"/>
            <a:ext cx="184663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5" name="図 4" descr="muonium_emission_animated_fas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871" y="3318914"/>
            <a:ext cx="2146144" cy="3219216"/>
          </a:xfrm>
          <a:prstGeom prst="rect">
            <a:avLst/>
          </a:prstGeom>
        </p:spPr>
      </p:pic>
      <p:pic>
        <p:nvPicPr>
          <p:cNvPr id="8" name="図 7" descr="jparc_t_Mu_in_laser_region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2" t="5703" r="6542"/>
          <a:stretch/>
        </p:blipFill>
        <p:spPr>
          <a:xfrm>
            <a:off x="3228122" y="3948578"/>
            <a:ext cx="5861160" cy="2579472"/>
          </a:xfrm>
          <a:prstGeom prst="rect">
            <a:avLst/>
          </a:prstGeom>
        </p:spPr>
      </p:pic>
      <p:pic>
        <p:nvPicPr>
          <p:cNvPr id="12" name="図 11" descr="target_picture_smal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453" y="1255735"/>
            <a:ext cx="3748349" cy="215785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938452" y="700777"/>
            <a:ext cx="2953633" cy="65498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kumimoji="1" lang="en-US" altLang="ja-JP" dirty="0" smtClean="0"/>
              <a:t>Mu production target</a:t>
            </a:r>
          </a:p>
          <a:p>
            <a:r>
              <a:rPr lang="en-US" altLang="ja-JP" dirty="0" smtClean="0"/>
              <a:t>(laser-ablated silica aerogel)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15814" y="3332097"/>
            <a:ext cx="3344625" cy="27699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1200" dirty="0"/>
              <a:t>G. Beer et al., </a:t>
            </a:r>
            <a:r>
              <a:rPr lang="en-US" altLang="ja-JP" sz="1200" dirty="0" err="1"/>
              <a:t>Prog.Theor.Exp.Phys</a:t>
            </a:r>
            <a:r>
              <a:rPr lang="en-US" altLang="ja-JP" sz="1200" dirty="0"/>
              <a:t>. (2014)091C01</a:t>
            </a:r>
            <a:r>
              <a:rPr lang="ja-JP" altLang="ja-JP" sz="1200" dirty="0"/>
              <a:t> </a:t>
            </a:r>
            <a:endParaRPr lang="ja-JP" altLang="en-US" sz="1200" dirty="0"/>
          </a:p>
        </p:txBody>
      </p:sp>
      <p:pic>
        <p:nvPicPr>
          <p:cNvPr id="20" name="図 19" descr="スクリーンショット 2014-04-18 21.06.50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153" y="4394767"/>
            <a:ext cx="1430060" cy="86685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715813" y="6343384"/>
            <a:ext cx="1451528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kumimoji="1" lang="en-US" altLang="ja-JP" dirty="0" smtClean="0"/>
              <a:t>Elapsed time</a:t>
            </a:r>
            <a:endParaRPr kumimoji="1" lang="ja-JP" altLang="en-US" dirty="0"/>
          </a:p>
        </p:txBody>
      </p:sp>
      <p:sp>
        <p:nvSpPr>
          <p:cNvPr id="18" name="上矢印 17"/>
          <p:cNvSpPr/>
          <p:nvPr/>
        </p:nvSpPr>
        <p:spPr>
          <a:xfrm>
            <a:off x="4280343" y="6188959"/>
            <a:ext cx="305517" cy="4435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上矢印 21"/>
          <p:cNvSpPr/>
          <p:nvPr/>
        </p:nvSpPr>
        <p:spPr>
          <a:xfrm>
            <a:off x="4703653" y="6188959"/>
            <a:ext cx="305517" cy="4435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993482" y="6588532"/>
            <a:ext cx="1300356" cy="27699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1200" dirty="0"/>
              <a:t>1</a:t>
            </a:r>
            <a:r>
              <a:rPr lang="en-US" altLang="ja-JP" sz="1200" baseline="30000" dirty="0"/>
              <a:t>st</a:t>
            </a:r>
            <a:r>
              <a:rPr lang="en-US" altLang="ja-JP" sz="1200" dirty="0"/>
              <a:t> pulse 2</a:t>
            </a:r>
            <a:r>
              <a:rPr lang="en-US" altLang="ja-JP" sz="1200" baseline="30000" dirty="0"/>
              <a:t>nd</a:t>
            </a:r>
            <a:r>
              <a:rPr lang="en-US" altLang="ja-JP" sz="1200" dirty="0"/>
              <a:t> pulse</a:t>
            </a:r>
            <a:endParaRPr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680" y="5319254"/>
            <a:ext cx="1571167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altLang="ja-JP" sz="1200" dirty="0"/>
              <a:t>double pulses</a:t>
            </a:r>
          </a:p>
          <a:p>
            <a:r>
              <a:rPr lang="en-US" altLang="ja-JP" sz="1200" dirty="0"/>
              <a:t>(0.6 </a:t>
            </a:r>
            <a:r>
              <a:rPr lang="en-US" altLang="en-US" sz="1200" dirty="0" err="1"/>
              <a:t>μ</a:t>
            </a:r>
            <a:r>
              <a:rPr lang="en-US" altLang="ja-JP" sz="1200" dirty="0" err="1"/>
              <a:t>s</a:t>
            </a:r>
            <a:r>
              <a:rPr lang="en-US" altLang="ja-JP" sz="1200" dirty="0"/>
              <a:t> interval,25Hz)</a:t>
            </a:r>
            <a:endParaRPr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185091" y="0"/>
            <a:ext cx="2088425" cy="59006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1600" dirty="0"/>
              <a:t>RIKEN, TRIUMF, </a:t>
            </a:r>
            <a:r>
              <a:rPr lang="en-US" altLang="ja-JP" sz="1600" dirty="0" err="1"/>
              <a:t>UVic</a:t>
            </a:r>
            <a:r>
              <a:rPr lang="en-US" altLang="ja-JP" sz="1600" dirty="0"/>
              <a:t>,</a:t>
            </a:r>
          </a:p>
          <a:p>
            <a:r>
              <a:rPr lang="en-US" altLang="ja-JP" sz="1600" dirty="0"/>
              <a:t>Chiba, Korea U, KEK</a:t>
            </a:r>
            <a:endParaRPr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875943" y="4123166"/>
            <a:ext cx="3041883" cy="40010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2000" dirty="0" err="1"/>
              <a:t>ε</a:t>
            </a:r>
            <a:r>
              <a:rPr lang="en-US" altLang="ja-JP" sz="2000" dirty="0"/>
              <a:t>(surface μ</a:t>
            </a:r>
            <a:r>
              <a:rPr lang="en-US" altLang="ja-JP" sz="2000" dirty="0">
                <a:sym typeface="Wingdings"/>
              </a:rPr>
              <a:t> Mu) = </a:t>
            </a:r>
            <a:r>
              <a:rPr lang="en-US" altLang="ja-JP" sz="2000" dirty="0"/>
              <a:t>3.8E-3</a:t>
            </a:r>
            <a:endParaRPr lang="ja-JP" altLang="en-US" sz="2000" dirty="0"/>
          </a:p>
        </p:txBody>
      </p:sp>
      <p:sp>
        <p:nvSpPr>
          <p:cNvPr id="27" name="上矢印 26"/>
          <p:cNvSpPr/>
          <p:nvPr/>
        </p:nvSpPr>
        <p:spPr>
          <a:xfrm rot="10800000">
            <a:off x="5201554" y="3669577"/>
            <a:ext cx="305517" cy="443508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416360" y="3588005"/>
            <a:ext cx="1398641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kumimoji="1" lang="en-US" altLang="ja-JP" dirty="0" smtClean="0"/>
              <a:t>Laser timing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849979" y="4808035"/>
            <a:ext cx="2097838" cy="65498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kumimoji="1" lang="en-US" altLang="ja-JP" dirty="0" smtClean="0"/>
              <a:t>Simulation</a:t>
            </a:r>
          </a:p>
          <a:p>
            <a:r>
              <a:rPr lang="en-US" altLang="ja-JP" dirty="0" smtClean="0"/>
              <a:t>in J-PARC condition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43991" y="6438446"/>
            <a:ext cx="907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G. Marshall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0761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5"/>
          <p:cNvGrpSpPr/>
          <p:nvPr/>
        </p:nvGrpSpPr>
        <p:grpSpPr>
          <a:xfrm>
            <a:off x="898255" y="3705257"/>
            <a:ext cx="5581600" cy="3600400"/>
            <a:chOff x="971600" y="1124744"/>
            <a:chExt cx="7437704" cy="4787231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600" y="1124744"/>
              <a:ext cx="7437704" cy="4787231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1691680" y="2708920"/>
              <a:ext cx="568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RFQ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267744" y="2699628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IH</a:t>
              </a:r>
              <a:endParaRPr kumimoji="1" lang="ja-JP" altLang="en-US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355269" y="2699628"/>
              <a:ext cx="653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DAW</a:t>
              </a:r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567291" y="2996952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DLS</a:t>
              </a:r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224106" y="3442476"/>
              <a:ext cx="3216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(Due to Inappropriate matching)</a:t>
              </a:r>
              <a:endParaRPr kumimoji="1" lang="ja-JP" altLang="en-US" dirty="0"/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 flipH="1" flipV="1">
              <a:off x="6137517" y="3078252"/>
              <a:ext cx="72008" cy="35074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5724"/>
          </a:xfrm>
        </p:spPr>
        <p:txBody>
          <a:bodyPr/>
          <a:lstStyle/>
          <a:p>
            <a:r>
              <a:rPr kumimoji="1" lang="en-US" altLang="ja-JP" dirty="0" smtClean="0"/>
              <a:t>End-to-end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676687"/>
            <a:ext cx="8229600" cy="5220439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Beam acceleration and transport were simulated from ultra-slow </a:t>
            </a:r>
            <a:r>
              <a:rPr kumimoji="1" lang="en-US" altLang="ja-JP" sz="2400" dirty="0" err="1" smtClean="0"/>
              <a:t>muon</a:t>
            </a:r>
            <a:r>
              <a:rPr kumimoji="1" lang="en-US" altLang="ja-JP" sz="2400" dirty="0" smtClean="0"/>
              <a:t> source to the exit of </a:t>
            </a:r>
            <a:r>
              <a:rPr kumimoji="1" lang="en-US" altLang="ja-JP" sz="2400" dirty="0" err="1" smtClean="0"/>
              <a:t>muon</a:t>
            </a:r>
            <a:r>
              <a:rPr kumimoji="1" lang="en-US" altLang="ja-JP" sz="2400" dirty="0" smtClean="0"/>
              <a:t> LINAC.</a:t>
            </a:r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r>
              <a:rPr kumimoji="1" lang="en-US" altLang="ja-JP" sz="2400" dirty="0" err="1" smtClean="0"/>
              <a:t>Emittance</a:t>
            </a:r>
            <a:r>
              <a:rPr kumimoji="1" lang="en-US" altLang="ja-JP" sz="2400" dirty="0" smtClean="0"/>
              <a:t> evolution</a:t>
            </a:r>
            <a:endParaRPr kumimoji="1" lang="ja-JP" alt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 descr="スクリーンショット 2016-07-20 13.59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94" y="1563386"/>
            <a:ext cx="5735984" cy="2047971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6479855" y="4236151"/>
            <a:ext cx="272499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err="1" smtClean="0"/>
              <a:t>Emittance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growth was not significant.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Meets the requirements for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injection.</a:t>
            </a:r>
          </a:p>
          <a:p>
            <a:pPr marL="285750" indent="-285750">
              <a:buFont typeface="Arial"/>
              <a:buChar char="•"/>
            </a:pP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673256" y="1563386"/>
            <a:ext cx="1289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Y. Kondo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7799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58" y="217688"/>
            <a:ext cx="8872907" cy="76053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Spiral Injection Test Experiment(SITE) setup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04753-DA59-4328-BEBA-4193FED82A46}" type="slidenum">
              <a:rPr lang="en-US" smtClean="0"/>
              <a:pPr/>
              <a:t>58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748414" y="1552447"/>
            <a:ext cx="5225589" cy="3622200"/>
            <a:chOff x="4763976" y="778213"/>
            <a:chExt cx="7278191" cy="5429250"/>
          </a:xfrm>
        </p:grpSpPr>
        <p:pic>
          <p:nvPicPr>
            <p:cNvPr id="7" name="図 2" descr="minisolenoid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3976" y="778213"/>
              <a:ext cx="7239000" cy="5429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841559" y="2808317"/>
              <a:ext cx="856034" cy="19456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768840" y="2181442"/>
              <a:ext cx="1824529" cy="761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Electron Gun </a:t>
              </a:r>
            </a:p>
            <a:p>
              <a:r>
                <a:rPr lang="en-US" sz="1350" b="1" dirty="0">
                  <a:solidFill>
                    <a:schemeClr val="bg1"/>
                  </a:solidFill>
                </a:rPr>
                <a:t>80 </a:t>
              </a:r>
              <a:r>
                <a:rPr lang="en-US" sz="1350" b="1" dirty="0" err="1">
                  <a:solidFill>
                    <a:schemeClr val="bg1"/>
                  </a:solidFill>
                </a:rPr>
                <a:t>keV</a:t>
              </a:r>
              <a:endParaRPr lang="en-US" sz="135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697593" y="2818045"/>
              <a:ext cx="493679" cy="447473"/>
            </a:xfrm>
            <a:prstGeom prst="straightConnector1">
              <a:avLst/>
            </a:prstGeom>
            <a:ln w="25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746799" y="3800541"/>
              <a:ext cx="2859931" cy="690662"/>
            </a:xfrm>
            <a:prstGeom prst="straightConnector1">
              <a:avLst/>
            </a:prstGeom>
            <a:ln w="25400"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729679">
              <a:off x="7680648" y="4196298"/>
              <a:ext cx="1505260" cy="761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2 m long</a:t>
              </a:r>
            </a:p>
            <a:p>
              <a:r>
                <a:rPr lang="en-US" sz="1350" b="1" dirty="0">
                  <a:solidFill>
                    <a:schemeClr val="bg1"/>
                  </a:solidFill>
                </a:rPr>
                <a:t> beam line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9913997" y="1581614"/>
              <a:ext cx="1735283" cy="2428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9913997" y="935282"/>
              <a:ext cx="2128170" cy="761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Storage Magnet</a:t>
              </a:r>
            </a:p>
            <a:p>
              <a:r>
                <a:rPr lang="en-US" sz="1350" b="1" dirty="0">
                  <a:solidFill>
                    <a:schemeClr val="bg1"/>
                  </a:solidFill>
                </a:rPr>
                <a:t>83 gauss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8731240" y="3402261"/>
              <a:ext cx="1102521" cy="655721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650025" y="3193390"/>
              <a:ext cx="554147" cy="69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i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e</a:t>
              </a:r>
              <a:r>
                <a:rPr lang="en-US" altLang="ja-JP" sz="2400" b="1" i="1" baseline="30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-</a:t>
              </a:r>
              <a:endParaRPr lang="ja-JP" altLang="en-US" sz="2400" b="1" i="1" baseline="30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6964086" y="3628551"/>
              <a:ext cx="1767154" cy="429431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104511" y="1824441"/>
          <a:ext cx="3562227" cy="316534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45685">
                  <a:extLst>
                    <a:ext uri="{9D8B030D-6E8A-4147-A177-3AD203B41FA5}">
                      <a16:colId xmlns="" xmlns:a16="http://schemas.microsoft.com/office/drawing/2014/main" val="173561194"/>
                    </a:ext>
                  </a:extLst>
                </a:gridCol>
                <a:gridCol w="1175666">
                  <a:extLst>
                    <a:ext uri="{9D8B030D-6E8A-4147-A177-3AD203B41FA5}">
                      <a16:colId xmlns="" xmlns:a16="http://schemas.microsoft.com/office/drawing/2014/main" val="3222850138"/>
                    </a:ext>
                  </a:extLst>
                </a:gridCol>
                <a:gridCol w="1040876">
                  <a:extLst>
                    <a:ext uri="{9D8B030D-6E8A-4147-A177-3AD203B41FA5}">
                      <a16:colId xmlns="" xmlns:a16="http://schemas.microsoft.com/office/drawing/2014/main" val="4231112509"/>
                    </a:ext>
                  </a:extLst>
                </a:gridCol>
              </a:tblGrid>
              <a:tr h="311372"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Parameters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E34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 smtClean="0">
                          <a:effectLst/>
                          <a:latin typeface="+mn-lt"/>
                        </a:rPr>
                        <a:t>SITE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89067415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Storage </a:t>
                      </a:r>
                      <a:r>
                        <a:rPr lang="en-GB" sz="1100" b="1" kern="800" dirty="0" smtClean="0">
                          <a:effectLst/>
                          <a:latin typeface="+mn-lt"/>
                        </a:rPr>
                        <a:t>magnet field</a:t>
                      </a:r>
                      <a:r>
                        <a:rPr lang="en-GB" sz="1100" b="1" kern="800" baseline="0" dirty="0" smtClean="0">
                          <a:effectLst/>
                          <a:latin typeface="+mn-lt"/>
                        </a:rPr>
                        <a:t> strength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3-T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0.0083 T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967110619"/>
                  </a:ext>
                </a:extLst>
              </a:tr>
              <a:tr h="304000"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00" dirty="0" smtClean="0">
                          <a:effectLst/>
                          <a:latin typeface="+mn-lt"/>
                          <a:ea typeface="游明朝"/>
                        </a:rPr>
                        <a:t>Field</a:t>
                      </a:r>
                      <a:r>
                        <a:rPr lang="en-US" sz="1100" b="1" kern="100" baseline="0" dirty="0" smtClean="0">
                          <a:effectLst/>
                          <a:latin typeface="+mn-lt"/>
                          <a:ea typeface="游明朝"/>
                        </a:rPr>
                        <a:t> uniformity 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00" dirty="0" smtClean="0">
                          <a:effectLst/>
                          <a:latin typeface="+mn-lt"/>
                          <a:ea typeface="游明朝"/>
                        </a:rPr>
                        <a:t>1 ppm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00" dirty="0" smtClean="0">
                          <a:effectLst/>
                          <a:latin typeface="+mn-lt"/>
                          <a:ea typeface="游明朝"/>
                        </a:rPr>
                        <a:t>100 ppm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62389213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00" dirty="0" smtClean="0">
                          <a:effectLst/>
                          <a:latin typeface="+mn-lt"/>
                          <a:ea typeface="游明朝"/>
                        </a:rPr>
                        <a:t>Magnet type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00" dirty="0" smtClean="0">
                          <a:effectLst/>
                          <a:latin typeface="+mn-lt"/>
                          <a:ea typeface="游明朝"/>
                        </a:rPr>
                        <a:t>Super conducting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00" dirty="0" smtClean="0">
                          <a:effectLst/>
                          <a:latin typeface="+mn-lt"/>
                          <a:ea typeface="游明朝"/>
                        </a:rPr>
                        <a:t>Normal</a:t>
                      </a:r>
                      <a:r>
                        <a:rPr lang="en-US" sz="1100" b="1" kern="100" baseline="0" dirty="0" smtClean="0">
                          <a:effectLst/>
                          <a:latin typeface="+mn-lt"/>
                          <a:ea typeface="游明朝"/>
                        </a:rPr>
                        <a:t> conducting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78499077"/>
                  </a:ext>
                </a:extLst>
              </a:tr>
              <a:tr h="241467"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Particle specie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2286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μ</a:t>
                      </a:r>
                      <a:r>
                        <a:rPr lang="en-GB" sz="1100" b="1" kern="800" baseline="30000" dirty="0">
                          <a:effectLst/>
                          <a:latin typeface="+mn-lt"/>
                        </a:rPr>
                        <a:t>+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e</a:t>
                      </a:r>
                      <a:r>
                        <a:rPr lang="en-GB" sz="1100" b="1" kern="800" baseline="30000" dirty="0">
                          <a:effectLst/>
                          <a:latin typeface="+mn-lt"/>
                        </a:rPr>
                        <a:t>-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86814142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Momentum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300[MeV/c]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 smtClean="0">
                          <a:effectLst/>
                          <a:latin typeface="+mn-lt"/>
                        </a:rPr>
                        <a:t>0.296[MeV/c</a:t>
                      </a:r>
                      <a:r>
                        <a:rPr lang="en-GB" sz="1100" b="1" kern="800" dirty="0">
                          <a:effectLst/>
                          <a:latin typeface="+mn-lt"/>
                        </a:rPr>
                        <a:t>]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290847456"/>
                  </a:ext>
                </a:extLst>
              </a:tr>
              <a:tr h="286835"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Cyclotron </a:t>
                      </a:r>
                      <a:r>
                        <a:rPr lang="en-GB" sz="1100" b="1" kern="800" dirty="0" smtClean="0">
                          <a:effectLst/>
                          <a:latin typeface="+mn-lt"/>
                        </a:rPr>
                        <a:t>period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7.4 </a:t>
                      </a:r>
                      <a:r>
                        <a:rPr lang="en-GB" sz="1100" b="1" kern="800" dirty="0" err="1">
                          <a:effectLst/>
                          <a:latin typeface="+mn-lt"/>
                        </a:rPr>
                        <a:t>nsec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5.0 </a:t>
                      </a:r>
                      <a:r>
                        <a:rPr lang="en-GB" sz="1100" b="1" kern="800" dirty="0" err="1">
                          <a:effectLst/>
                          <a:latin typeface="+mn-lt"/>
                        </a:rPr>
                        <a:t>nsec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80084100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Storage </a:t>
                      </a:r>
                      <a:r>
                        <a:rPr lang="en-GB" sz="1100" b="1" kern="800" dirty="0" smtClean="0">
                          <a:effectLst/>
                          <a:latin typeface="+mn-lt"/>
                        </a:rPr>
                        <a:t>orbit </a:t>
                      </a:r>
                      <a:r>
                        <a:rPr lang="en-GB" sz="1100" b="1" kern="800" dirty="0">
                          <a:effectLst/>
                          <a:latin typeface="+mn-lt"/>
                        </a:rPr>
                        <a:t>diameter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0.66 m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15240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effectLst/>
                          <a:latin typeface="+mn-lt"/>
                        </a:rPr>
                        <a:t>0.24 m</a:t>
                      </a:r>
                      <a:endParaRPr lang="en-US" sz="1100" b="1" kern="100" dirty="0">
                        <a:effectLst/>
                        <a:latin typeface="+mn-lt"/>
                        <a:ea typeface="游明朝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43497671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97303" y="1179430"/>
            <a:ext cx="35974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Comparison of Parameters between </a:t>
            </a:r>
          </a:p>
          <a:p>
            <a:r>
              <a:rPr lang="en-US" sz="1500" b="1" dirty="0"/>
              <a:t>E34 and SITE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240" y="5224978"/>
            <a:ext cx="4160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KEK LINAC klystron gallery, north end of sector 5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49293" y="6356353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by M. A. </a:t>
            </a:r>
            <a:r>
              <a:rPr kumimoji="1" lang="en-US" altLang="ja-JP" dirty="0" err="1" smtClean="0"/>
              <a:t>Rehman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607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937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0" y="3400"/>
            <a:ext cx="9144000" cy="933603"/>
          </a:xfrm>
          <a:solidFill>
            <a:schemeClr val="tx1">
              <a:alpha val="68000"/>
            </a:schemeClr>
          </a:solidFill>
        </p:spPr>
        <p:txBody>
          <a:bodyPr>
            <a:no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Construction of Silicon strip tracker </a:t>
            </a:r>
            <a:r>
              <a:rPr lang="en-US" altLang="ja-JP" sz="3200" dirty="0" smtClean="0">
                <a:solidFill>
                  <a:schemeClr val="bg1"/>
                </a:solidFill>
              </a:rPr>
              <a:t>in progress</a:t>
            </a:r>
            <a:br>
              <a:rPr lang="en-US" altLang="ja-JP" sz="3200" dirty="0" smtClean="0">
                <a:solidFill>
                  <a:schemeClr val="bg1"/>
                </a:solidFill>
              </a:rPr>
            </a:br>
            <a:r>
              <a:rPr lang="en-US" altLang="ja-JP" sz="3200" dirty="0" smtClean="0">
                <a:solidFill>
                  <a:schemeClr val="bg1"/>
                </a:solidFill>
              </a:rPr>
              <a:t>(Kyushu Univ./KEK-IPNS) 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9" name="コンテンツ プレースホルダー 5" descr="スクリーンショット 2016-03-14 21.03.1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7" r="-94"/>
          <a:stretch/>
        </p:blipFill>
        <p:spPr>
          <a:xfrm>
            <a:off x="7078252" y="665856"/>
            <a:ext cx="1756503" cy="25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9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2magnet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t="13074" r="644"/>
          <a:stretch/>
        </p:blipFill>
        <p:spPr bwMode="auto">
          <a:xfrm>
            <a:off x="1" y="42081"/>
            <a:ext cx="9144000" cy="68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g-2new-v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r="7693" b="31740"/>
          <a:stretch/>
        </p:blipFill>
        <p:spPr bwMode="auto">
          <a:xfrm>
            <a:off x="358216" y="2742304"/>
            <a:ext cx="4292599" cy="31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9471" y="77307"/>
            <a:ext cx="9014955" cy="584776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err="1" smtClean="0">
                <a:solidFill>
                  <a:schemeClr val="bg1"/>
                </a:solidFill>
              </a:rPr>
              <a:t>Muon</a:t>
            </a:r>
            <a:r>
              <a:rPr kumimoji="1" lang="en-US" altLang="ja-JP" sz="3200" b="1" dirty="0" smtClean="0">
                <a:solidFill>
                  <a:schemeClr val="bg1"/>
                </a:solidFill>
              </a:rPr>
              <a:t> anomalous magnetic moment (</a:t>
            </a:r>
            <a:r>
              <a:rPr kumimoji="1" lang="en-US" altLang="ja-JP" sz="3200" b="1" i="1" dirty="0" smtClean="0">
                <a:solidFill>
                  <a:schemeClr val="bg1"/>
                </a:solidFill>
              </a:rPr>
              <a:t>g-2</a:t>
            </a:r>
            <a:r>
              <a:rPr kumimoji="1" lang="en-US" altLang="ja-JP" sz="3200" b="1" dirty="0" smtClean="0">
                <a:solidFill>
                  <a:schemeClr val="bg1"/>
                </a:solidFill>
              </a:rPr>
              <a:t>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-779863" y="3650844"/>
            <a:ext cx="20322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Standard Model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-554990" y="5388201"/>
            <a:ext cx="15824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Experiment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9012C-5A70-044D-BC82-EA403CE0E215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9" name="Picture 5" descr="g-2new-v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85937" r="7693"/>
          <a:stretch/>
        </p:blipFill>
        <p:spPr bwMode="auto">
          <a:xfrm>
            <a:off x="358216" y="5889300"/>
            <a:ext cx="4292599" cy="65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12434" y="50659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2004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399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7003"/>
          </a:xfrm>
        </p:spPr>
        <p:txBody>
          <a:bodyPr>
            <a:normAutofit/>
          </a:bodyPr>
          <a:lstStyle/>
          <a:p>
            <a:r>
              <a:rPr lang="en-US" altLang="ja-JP" sz="5400" dirty="0" smtClean="0"/>
              <a:t>Particle dipole moments</a:t>
            </a:r>
            <a:endParaRPr kumimoji="1" lang="ja-JP" altLang="en-US" sz="5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pic>
        <p:nvPicPr>
          <p:cNvPr id="5" name="図 4" descr="スクリーンショット 2012-09-29 5.54.5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910" y="1111869"/>
            <a:ext cx="5367059" cy="8343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905156" y="2746868"/>
            <a:ext cx="272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Magnetic Dipole </a:t>
            </a:r>
            <a:r>
              <a:rPr lang="en-US" altLang="ja-JP" dirty="0">
                <a:solidFill>
                  <a:srgbClr val="FF6600"/>
                </a:solidFill>
              </a:rPr>
              <a:t>M</a:t>
            </a:r>
            <a:r>
              <a:rPr kumimoji="1" lang="en-US" altLang="ja-JP" dirty="0" smtClean="0">
                <a:solidFill>
                  <a:srgbClr val="FF6600"/>
                </a:solidFill>
              </a:rPr>
              <a:t>oment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19011" y="3984541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Electric Dipole </a:t>
            </a:r>
            <a:r>
              <a:rPr lang="en-US" altLang="ja-JP" dirty="0">
                <a:solidFill>
                  <a:srgbClr val="FF6600"/>
                </a:solidFill>
              </a:rPr>
              <a:t>M</a:t>
            </a:r>
            <a:r>
              <a:rPr kumimoji="1" lang="en-US" altLang="ja-JP" dirty="0" smtClean="0">
                <a:solidFill>
                  <a:srgbClr val="FF6600"/>
                </a:solidFill>
              </a:rPr>
              <a:t>oment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pic>
        <p:nvPicPr>
          <p:cNvPr id="11" name="図 10" descr="MD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458" y="2547762"/>
            <a:ext cx="3098800" cy="1073707"/>
          </a:xfrm>
          <a:prstGeom prst="rect">
            <a:avLst/>
          </a:prstGeom>
        </p:spPr>
      </p:pic>
      <p:pic>
        <p:nvPicPr>
          <p:cNvPr id="12" name="図 11" descr="ED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781" y="3677725"/>
            <a:ext cx="3205019" cy="106535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514593" y="1949293"/>
            <a:ext cx="1733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P,C,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T-even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65353" y="1937523"/>
            <a:ext cx="2663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</a:rPr>
              <a:t>P,T-odd (CP-odd)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pic>
        <p:nvPicPr>
          <p:cNvPr id="6" name="図 5" descr="スクリーンショット 2015-12-11 17.11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94" y="4710675"/>
            <a:ext cx="5106180" cy="21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99991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Anomalous magnetic moment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4196" y="1177638"/>
            <a:ext cx="8664766" cy="284018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800" dirty="0" smtClean="0"/>
              <a:t>The </a:t>
            </a:r>
            <a:r>
              <a:rPr lang="en-US" altLang="ja-JP" sz="2800" dirty="0" err="1" smtClean="0"/>
              <a:t>Lande’s</a:t>
            </a:r>
            <a:r>
              <a:rPr lang="en-US" altLang="ja-JP" sz="2800" dirty="0" smtClean="0"/>
              <a:t> </a:t>
            </a:r>
            <a:r>
              <a:rPr lang="en-US" altLang="ja-JP" sz="2800" i="1" dirty="0" smtClean="0">
                <a:latin typeface="Arial"/>
                <a:ea typeface="ＭＳ Ｐゴシック"/>
                <a:cs typeface="Arial"/>
              </a:rPr>
              <a:t>g</a:t>
            </a:r>
            <a:r>
              <a:rPr lang="en-US" altLang="ja-JP" sz="2800" dirty="0" smtClean="0"/>
              <a:t> factor is 2 in tree level (Dirac equation)</a:t>
            </a:r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In quantum field theory, </a:t>
            </a:r>
            <a:r>
              <a:rPr lang="en-US" altLang="ja-JP" sz="2800" i="1" dirty="0" smtClean="0">
                <a:latin typeface="Arial"/>
                <a:cs typeface="Arial"/>
              </a:rPr>
              <a:t>g</a:t>
            </a:r>
            <a:r>
              <a:rPr lang="en-US" altLang="ja-JP" sz="2800" dirty="0" smtClean="0"/>
              <a:t> factor gets corrections: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3694319" y="1607616"/>
            <a:ext cx="1705942" cy="1818647"/>
            <a:chOff x="3694319" y="1607616"/>
            <a:chExt cx="1705942" cy="1818647"/>
          </a:xfrm>
        </p:grpSpPr>
        <p:pic>
          <p:nvPicPr>
            <p:cNvPr id="29" name="図 28" descr="スクリーンショット 2012-02-22 12.56.25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4319" y="1607616"/>
              <a:ext cx="1705942" cy="1818647"/>
            </a:xfrm>
            <a:prstGeom prst="rect">
              <a:avLst/>
            </a:prstGeom>
          </p:spPr>
        </p:pic>
        <p:sp>
          <p:nvSpPr>
            <p:cNvPr id="30" name="直角三角形 29"/>
            <p:cNvSpPr/>
            <p:nvPr/>
          </p:nvSpPr>
          <p:spPr>
            <a:xfrm rot="15227114">
              <a:off x="4066603" y="2675622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直角三角形 30"/>
            <p:cNvSpPr/>
            <p:nvPr/>
          </p:nvSpPr>
          <p:spPr>
            <a:xfrm rot="6372886" flipH="1">
              <a:off x="4786887" y="2701260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356872" y="2745528"/>
              <a:ext cx="464961" cy="38447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3696629" y="4057559"/>
            <a:ext cx="1705942" cy="1818647"/>
            <a:chOff x="3694319" y="1607616"/>
            <a:chExt cx="1705942" cy="1818647"/>
          </a:xfrm>
        </p:grpSpPr>
        <p:pic>
          <p:nvPicPr>
            <p:cNvPr id="38" name="図 37" descr="スクリーンショット 2012-02-22 12.56.25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4319" y="1607616"/>
              <a:ext cx="1705942" cy="1818647"/>
            </a:xfrm>
            <a:prstGeom prst="rect">
              <a:avLst/>
            </a:prstGeom>
          </p:spPr>
        </p:pic>
        <p:sp>
          <p:nvSpPr>
            <p:cNvPr id="39" name="直角三角形 38"/>
            <p:cNvSpPr/>
            <p:nvPr/>
          </p:nvSpPr>
          <p:spPr>
            <a:xfrm rot="15227114">
              <a:off x="4066603" y="2675622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直角三角形 39"/>
            <p:cNvSpPr/>
            <p:nvPr/>
          </p:nvSpPr>
          <p:spPr>
            <a:xfrm rot="6372886" flipH="1">
              <a:off x="4786887" y="2701260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4356872" y="2745528"/>
              <a:ext cx="464961" cy="38447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円/楕円 9"/>
          <p:cNvSpPr/>
          <p:nvPr/>
        </p:nvSpPr>
        <p:spPr>
          <a:xfrm>
            <a:off x="4352636" y="4606636"/>
            <a:ext cx="427182" cy="4156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51909" y="5957454"/>
            <a:ext cx="3144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i="1" dirty="0" smtClean="0">
                <a:latin typeface="Arial"/>
                <a:cs typeface="Arial"/>
              </a:rPr>
              <a:t>g</a:t>
            </a:r>
            <a:r>
              <a:rPr kumimoji="1" lang="en-US" altLang="ja-JP" sz="3600" i="1" dirty="0" smtClean="0"/>
              <a:t> = 2 ( 1 + </a:t>
            </a:r>
            <a:r>
              <a:rPr kumimoji="1" lang="en-US" altLang="ja-JP" sz="3600" i="1" dirty="0" err="1" smtClean="0">
                <a:solidFill>
                  <a:srgbClr val="FF0000"/>
                </a:solidFill>
              </a:rPr>
              <a:t>a</a:t>
            </a:r>
            <a:r>
              <a:rPr lang="en-US" altLang="en-US" sz="3600" i="1" baseline="-25000" dirty="0" err="1" smtClean="0">
                <a:solidFill>
                  <a:srgbClr val="FF0000"/>
                </a:solidFill>
              </a:rPr>
              <a:t>μ</a:t>
            </a:r>
            <a:r>
              <a:rPr kumimoji="1" lang="en-US" altLang="ja-JP" sz="3600" i="1" dirty="0" smtClean="0"/>
              <a:t>)</a:t>
            </a:r>
            <a:endParaRPr kumimoji="1" lang="ja-JP" altLang="en-US" sz="3600" i="1" dirty="0"/>
          </a:p>
        </p:txBody>
      </p:sp>
      <p:sp>
        <p:nvSpPr>
          <p:cNvPr id="5" name="角丸四角形吹き出し 4"/>
          <p:cNvSpPr/>
          <p:nvPr/>
        </p:nvSpPr>
        <p:spPr>
          <a:xfrm>
            <a:off x="5953756" y="5011222"/>
            <a:ext cx="2949567" cy="696382"/>
          </a:xfrm>
          <a:prstGeom prst="wedgeRoundRectCallout">
            <a:avLst>
              <a:gd name="adj1" fmla="val -57237"/>
              <a:gd name="adj2" fmla="val 10520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Anomalous magnetic moment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66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Anomalous magnetic moment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コンテンツ プレースホルダー 8" descr="amu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29" b="-28028"/>
          <a:stretch/>
        </p:blipFill>
        <p:spPr>
          <a:xfrm>
            <a:off x="457666" y="2918196"/>
            <a:ext cx="8229600" cy="635064"/>
          </a:xfrm>
        </p:spPr>
      </p:pic>
      <p:sp>
        <p:nvSpPr>
          <p:cNvPr id="10" name="テキスト ボックス 9"/>
          <p:cNvSpPr txBox="1"/>
          <p:nvPr/>
        </p:nvSpPr>
        <p:spPr>
          <a:xfrm>
            <a:off x="453989" y="4088352"/>
            <a:ext cx="83657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All interactions, </a:t>
            </a:r>
            <a:r>
              <a:rPr lang="en-US" altLang="ja-JP" sz="2800" i="1" dirty="0" smtClean="0">
                <a:solidFill>
                  <a:srgbClr val="FF0000"/>
                </a:solidFill>
              </a:rPr>
              <a:t>including ones we don’t know</a:t>
            </a:r>
            <a:r>
              <a:rPr lang="en-US" altLang="ja-JP" sz="2800" dirty="0" smtClean="0"/>
              <a:t>,</a:t>
            </a:r>
          </a:p>
          <a:p>
            <a:r>
              <a:rPr lang="en-US" altLang="ja-JP" sz="2800" dirty="0" smtClean="0"/>
              <a:t>appear in quantum loops, and add up to contribute </a:t>
            </a:r>
            <a:r>
              <a:rPr lang="en-US" altLang="ja-JP" sz="2800" dirty="0" err="1" smtClean="0"/>
              <a:t>a</a:t>
            </a:r>
            <a:r>
              <a:rPr lang="en-US" altLang="ja-JP" sz="2800" baseline="-25000" dirty="0" err="1" smtClean="0"/>
              <a:t>μ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005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ウェーブ.thmx</Template>
  <TotalTime>40947</TotalTime>
  <Words>2193</Words>
  <Application>Microsoft Macintosh PowerPoint</Application>
  <PresentationFormat>画面に合わせる (4:3)</PresentationFormat>
  <Paragraphs>647</Paragraphs>
  <Slides>59</Slides>
  <Notes>3</Notes>
  <HiddenSlides>12</HiddenSlides>
  <MMClips>0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76" baseType="lpstr">
      <vt:lpstr>Calibri</vt:lpstr>
      <vt:lpstr>Candara</vt:lpstr>
      <vt:lpstr>Franklin Gothic Book</vt:lpstr>
      <vt:lpstr>HGP明朝E</vt:lpstr>
      <vt:lpstr>HGｺﾞｼｯｸE</vt:lpstr>
      <vt:lpstr>Mangal</vt:lpstr>
      <vt:lpstr>ＭＳ Ｐゴシック</vt:lpstr>
      <vt:lpstr>Symbol</vt:lpstr>
      <vt:lpstr>Times New Roman</vt:lpstr>
      <vt:lpstr>Wingdings</vt:lpstr>
      <vt:lpstr>ヒラギノ角ゴ Pro W3</vt:lpstr>
      <vt:lpstr>游明朝</vt:lpstr>
      <vt:lpstr>Arial</vt:lpstr>
      <vt:lpstr>6_Office テーマ</vt:lpstr>
      <vt:lpstr>1_ホワイト</vt:lpstr>
      <vt:lpstr>4_ホワイト</vt:lpstr>
      <vt:lpstr>数式</vt:lpstr>
      <vt:lpstr>Muon g-2/EDM measurement  at J-PARC</vt:lpstr>
      <vt:lpstr>PowerPoint プレゼンテーション</vt:lpstr>
      <vt:lpstr>PowerPoint プレゼンテーション</vt:lpstr>
      <vt:lpstr>PowerPoint プレゼンテーション</vt:lpstr>
      <vt:lpstr>Flavour Anomalies</vt:lpstr>
      <vt:lpstr>PowerPoint プレゼンテーション</vt:lpstr>
      <vt:lpstr>Particle dipole moments</vt:lpstr>
      <vt:lpstr>Anomalous magnetic moment</vt:lpstr>
      <vt:lpstr>Anomalous magnetic moment</vt:lpstr>
      <vt:lpstr>Anomalous magnetic moment</vt:lpstr>
      <vt:lpstr>Comparison with experiments</vt:lpstr>
      <vt:lpstr>PowerPoint プレゼンテーション</vt:lpstr>
      <vt:lpstr>“Muon g-2 theory initiative” formed in June 2017</vt:lpstr>
      <vt:lpstr>Workshop at KEK in Feb, 2018</vt:lpstr>
      <vt:lpstr>First wiggle plot at FNAL in June, 2017</vt:lpstr>
      <vt:lpstr>PowerPoint プレゼンテーション</vt:lpstr>
      <vt:lpstr>muon g-2 and EDM measurements</vt:lpstr>
      <vt:lpstr>PowerPoint プレゼンテーション</vt:lpstr>
      <vt:lpstr>Muon beam at BNL/FNAL</vt:lpstr>
      <vt:lpstr>Muon beam at J-PARC</vt:lpstr>
      <vt:lpstr>Ultra-cold Muon</vt:lpstr>
      <vt:lpstr>Muonium production in vacuum</vt:lpstr>
      <vt:lpstr>Experimental sequence</vt:lpstr>
      <vt:lpstr>Expected time spectrum of e+ in me+nn decay </vt:lpstr>
      <vt:lpstr>The collaboration</vt:lpstr>
      <vt:lpstr>The collaboration</vt:lpstr>
      <vt:lpstr>Organization</vt:lpstr>
      <vt:lpstr>Technical Design Report (2016)</vt:lpstr>
      <vt:lpstr>TDR focused review (Nov 15-16,2016)</vt:lpstr>
      <vt:lpstr>PowerPoint プレゼンテーション</vt:lpstr>
      <vt:lpstr>PowerPoint プレゼンテーション</vt:lpstr>
      <vt:lpstr>Proposed experimental site</vt:lpstr>
      <vt:lpstr>PowerPoint プレゼンテーション</vt:lpstr>
      <vt:lpstr>Ultra-cold muon beam at H-line</vt:lpstr>
      <vt:lpstr>Ultra-cold muon beam at H-line</vt:lpstr>
      <vt:lpstr>Preparation for muon acceleration test</vt:lpstr>
      <vt:lpstr>Muon acceleration test with RFQ</vt:lpstr>
      <vt:lpstr>Muon beam injection and storage</vt:lpstr>
      <vt:lpstr>Spiral Injection Test Experiment with low-energy electron beam</vt:lpstr>
      <vt:lpstr>Muon storage magnet and detector</vt:lpstr>
      <vt:lpstr>B-field shimming test with a medical MRI magnet (1.7 T) at J-PARC</vt:lpstr>
      <vt:lpstr>Cross calibration of B-field probes</vt:lpstr>
      <vt:lpstr>Positron tracking detector</vt:lpstr>
      <vt:lpstr>Experimental determination of aμ</vt:lpstr>
      <vt:lpstr>See you all at CM15 Dec 11-14, 2017 in Kyushu</vt:lpstr>
      <vt:lpstr>See you all at CM15 Dec 11-14, 2017 in Kyushu</vt:lpstr>
      <vt:lpstr>Summary</vt:lpstr>
      <vt:lpstr>Comparison of experiments</vt:lpstr>
      <vt:lpstr>Muon beam intensity </vt:lpstr>
      <vt:lpstr>Expected statistical sensitivities</vt:lpstr>
      <vt:lpstr>Systematic uncertainties on wa</vt:lpstr>
      <vt:lpstr>Systematic uncertainties on wp</vt:lpstr>
      <vt:lpstr>Contribution from new physics</vt:lpstr>
      <vt:lpstr>Contributions to g-2</vt:lpstr>
      <vt:lpstr>TDR focused review (Nov 15-16,2016)</vt:lpstr>
      <vt:lpstr>Muonium production</vt:lpstr>
      <vt:lpstr>End-to-end simulation</vt:lpstr>
      <vt:lpstr>Spiral Injection Test Experiment(SITE) setup</vt:lpstr>
      <vt:lpstr>Construction of Silicon strip tracker in progress (Kyushu Univ./KEK-IPNS) </vt:lpstr>
    </vt:vector>
  </TitlesOfParts>
  <Company>高エネルギー加速器研究機構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muonium emission from silica aerogel </dc:title>
  <dc:creator>三部 勉</dc:creator>
  <cp:lastModifiedBy>Tsutomu Mibe</cp:lastModifiedBy>
  <cp:revision>576</cp:revision>
  <cp:lastPrinted>2017-08-29T11:58:20Z</cp:lastPrinted>
  <dcterms:created xsi:type="dcterms:W3CDTF">2013-07-29T10:22:16Z</dcterms:created>
  <dcterms:modified xsi:type="dcterms:W3CDTF">2017-09-18T06:12:07Z</dcterms:modified>
</cp:coreProperties>
</file>