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5"/>
  </p:notesMasterIdLst>
  <p:sldIdLst>
    <p:sldId id="327" r:id="rId2"/>
    <p:sldId id="347" r:id="rId3"/>
    <p:sldId id="382" r:id="rId4"/>
    <p:sldId id="384" r:id="rId5"/>
    <p:sldId id="385" r:id="rId6"/>
    <p:sldId id="375" r:id="rId7"/>
    <p:sldId id="387" r:id="rId8"/>
    <p:sldId id="386" r:id="rId9"/>
    <p:sldId id="383" r:id="rId10"/>
    <p:sldId id="388" r:id="rId11"/>
    <p:sldId id="389" r:id="rId12"/>
    <p:sldId id="402" r:id="rId13"/>
    <p:sldId id="403" r:id="rId14"/>
    <p:sldId id="391" r:id="rId15"/>
    <p:sldId id="390" r:id="rId16"/>
    <p:sldId id="392" r:id="rId17"/>
    <p:sldId id="393" r:id="rId18"/>
    <p:sldId id="394" r:id="rId19"/>
    <p:sldId id="381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4" r:id="rId28"/>
    <p:sldId id="405" r:id="rId29"/>
    <p:sldId id="406" r:id="rId30"/>
    <p:sldId id="407" r:id="rId31"/>
    <p:sldId id="408" r:id="rId32"/>
    <p:sldId id="409" r:id="rId33"/>
    <p:sldId id="410" r:id="rId34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sz="4400" kern="1200">
        <a:solidFill>
          <a:srgbClr val="800080"/>
        </a:solidFill>
        <a:latin typeface="Tahoma" panose="020B0604030504040204" pitchFamily="34" charset="0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4E"/>
    <a:srgbClr val="0066B3"/>
    <a:srgbClr val="DFD8C6"/>
    <a:srgbClr val="014B72"/>
    <a:srgbClr val="FFFFFF"/>
    <a:srgbClr val="3B64AD"/>
    <a:srgbClr val="E9BF40"/>
    <a:srgbClr val="5089BC"/>
    <a:srgbClr val="A0BFDA"/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어두운 스타일 1 - 강조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1765" autoAdjust="0"/>
  </p:normalViewPr>
  <p:slideViewPr>
    <p:cSldViewPr>
      <p:cViewPr>
        <p:scale>
          <a:sx n="66" d="100"/>
          <a:sy n="66" d="100"/>
        </p:scale>
        <p:origin x="322" y="403"/>
      </p:cViewPr>
      <p:guideLst>
        <p:guide orient="horz" pos="2160"/>
        <p:guide pos="2835"/>
        <p:guide pos="56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25" d="100"/>
          <a:sy n="125" d="100"/>
        </p:scale>
        <p:origin x="816" y="-13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dirty="0" smtClean="0"/>
              <a:t>마스터 텍스트 스타일을 편집합니다</a:t>
            </a:r>
          </a:p>
          <a:p>
            <a:pPr lvl="1"/>
            <a:r>
              <a:rPr lang="ko-KR" altLang="en-US" noProof="0" dirty="0" smtClean="0"/>
              <a:t>둘째 수준</a:t>
            </a:r>
          </a:p>
          <a:p>
            <a:pPr lvl="2"/>
            <a:r>
              <a:rPr lang="ko-KR" altLang="en-US" noProof="0" dirty="0" smtClean="0"/>
              <a:t>셋째 수준</a:t>
            </a:r>
          </a:p>
          <a:p>
            <a:pPr lvl="3"/>
            <a:r>
              <a:rPr lang="ko-KR" altLang="en-US" noProof="0" dirty="0" smtClean="0"/>
              <a:t>넷째 수준</a:t>
            </a:r>
          </a:p>
          <a:p>
            <a:pPr lvl="4"/>
            <a:r>
              <a:rPr lang="ko-KR" altLang="en-US" noProof="0" dirty="0" smtClean="0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굴림" panose="020B0600000101010101" pitchFamily="50" charset="-127"/>
              </a:defRPr>
            </a:lvl1pPr>
          </a:lstStyle>
          <a:p>
            <a:pPr>
              <a:defRPr/>
            </a:pPr>
            <a:fld id="{259FC287-E6D8-4466-A488-37E97ECBAD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391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0"/>
              </a:spcBef>
            </a:pPr>
            <a:fld id="{4409F92B-EC84-4C86-86B0-F2A2A80DFA3B}" type="slidenum">
              <a:rPr lang="en-US" altLang="ko-KR" smtClean="0"/>
              <a:pPr>
                <a:spcBef>
                  <a:spcPct val="0"/>
                </a:spcBef>
              </a:pPr>
              <a:t>1</a:t>
            </a:fld>
            <a:endParaRPr lang="en-US" altLang="ko-KR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39863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144000" cy="3157538"/>
            <a:chOff x="0" y="672"/>
            <a:chExt cx="5760" cy="1989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latinLnBrk="1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1pPr>
              <a:lvl2pPr marL="742950" indent="-285750" latinLnBrk="1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2pPr>
              <a:lvl3pPr marL="1143000" indent="-228600" latinLnBrk="1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3pPr>
              <a:lvl4pPr marL="1600200" indent="-228600" latinLnBrk="1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4pPr>
              <a:lvl5pPr marL="2057400" indent="-228600" latinLnBrk="1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4400">
                  <a:solidFill>
                    <a:srgbClr val="800080"/>
                  </a:solidFill>
                  <a:latin typeface="Tahoma" panose="020B0604030504040204" pitchFamily="34" charset="0"/>
                  <a:ea typeface="굴림" panose="020B0600000101010101" pitchFamily="50" charset="-127"/>
                </a:defRPr>
              </a:lvl9pPr>
            </a:lstStyle>
            <a:p>
              <a:pPr eaLnBrk="1" latinLnBrk="0" hangingPunct="1">
                <a:defRPr/>
              </a:pPr>
              <a:endParaRPr kumimoji="0" lang="ko-KR" altLang="ko-KR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7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1pPr>
                <a:lvl2pPr marL="742950" indent="-28575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2pPr>
                <a:lvl3pPr marL="11430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3pPr>
                <a:lvl4pPr marL="16002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4pPr>
                <a:lvl5pPr marL="2057400" indent="-228600" latinLnBrk="1">
                  <a:lnSpc>
                    <a:spcPct val="8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kumimoji="1" sz="4400">
                    <a:solidFill>
                      <a:srgbClr val="800080"/>
                    </a:solidFill>
                    <a:latin typeface="Tahoma" panose="020B0604030504040204" pitchFamily="34" charset="0"/>
                    <a:ea typeface="굴림" panose="020B0600000101010101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endParaRPr kumimoji="0" lang="ko-KR" altLang="ko-KR" sz="2400" smtClean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4393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393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62920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284554" cy="332399"/>
          </a:xfrm>
        </p:spPr>
        <p:txBody>
          <a:bodyPr/>
          <a:lstStyle>
            <a:lvl1pPr>
              <a:defRPr sz="2400" spc="0" baseline="0">
                <a:latin typeface="Calibri" panose="020F0502020204030204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idx="1"/>
          </p:nvPr>
        </p:nvSpPr>
        <p:spPr bwMode="auto">
          <a:xfrm>
            <a:off x="250825" y="1114425"/>
            <a:ext cx="843597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600" indent="-363600">
              <a:lnSpc>
                <a:spcPct val="150000"/>
              </a:lnSpc>
              <a:defRPr sz="2400" baseline="0">
                <a:latin typeface="Calibri" panose="020F0502020204030204" pitchFamily="34" charset="0"/>
              </a:defRPr>
            </a:lvl1pPr>
            <a:lvl2pPr>
              <a:lnSpc>
                <a:spcPct val="150000"/>
              </a:lnSpc>
              <a:defRPr sz="2000" baseline="0">
                <a:latin typeface="Calibri" panose="020F0502020204030204" pitchFamily="34" charset="0"/>
              </a:defRPr>
            </a:lvl2pPr>
            <a:lvl3pPr>
              <a:lnSpc>
                <a:spcPct val="150000"/>
              </a:lnSpc>
              <a:defRPr sz="1800" baseline="0">
                <a:latin typeface="Calibri" panose="020F0502020204030204" pitchFamily="34" charset="0"/>
              </a:defRPr>
            </a:lvl3pPr>
            <a:lvl4pPr>
              <a:lnSpc>
                <a:spcPct val="150000"/>
              </a:lnSpc>
              <a:defRPr sz="1600" baseline="0">
                <a:latin typeface="Calibri" panose="020F0502020204030204" pitchFamily="34" charset="0"/>
              </a:defRPr>
            </a:lvl4pPr>
            <a:lvl5pPr>
              <a:lnSpc>
                <a:spcPct val="150000"/>
              </a:lnSpc>
              <a:defRPr sz="1600"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ko-KR" altLang="en-US" noProof="0" dirty="0" smtClean="0"/>
              <a:t>마스터 텍스트 스타일을 편집합니다</a:t>
            </a:r>
          </a:p>
          <a:p>
            <a:pPr lvl="1"/>
            <a:r>
              <a:rPr lang="ko-KR" altLang="en-US" noProof="0" dirty="0" smtClean="0"/>
              <a:t>둘째 수준</a:t>
            </a:r>
          </a:p>
          <a:p>
            <a:pPr lvl="2"/>
            <a:r>
              <a:rPr lang="ko-KR" altLang="en-US" noProof="0" dirty="0" smtClean="0"/>
              <a:t>셋째 수준</a:t>
            </a:r>
          </a:p>
          <a:p>
            <a:pPr lvl="3"/>
            <a:r>
              <a:rPr lang="ko-KR" altLang="en-US" noProof="0" dirty="0" smtClean="0"/>
              <a:t>넷째 수준</a:t>
            </a:r>
          </a:p>
          <a:p>
            <a:pPr lvl="4"/>
            <a:r>
              <a:rPr lang="ko-KR" altLang="en-US" noProof="0" dirty="0" smtClean="0"/>
              <a:t>다섯째 수준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dirty="0" smtClean="0">
                <a:latin typeface="Tahoma" panose="020B0604030504040204" pitchFamily="34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 dirty="0" smtClean="0"/>
              <a:t>2017-05-27</a:t>
            </a:r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dirty="0" smtClean="0">
                <a:latin typeface="Tahoma" panose="020B0604030504040204" pitchFamily="34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 dirty="0" smtClean="0"/>
              <a:t>Research Fair - </a:t>
            </a:r>
            <a:r>
              <a:rPr lang="en-US" altLang="ko-KR" dirty="0" err="1" smtClean="0"/>
              <a:t>Chungching</a:t>
            </a:r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>
                <a:latin typeface="Tahoma" panose="020B0604030504040204" pitchFamily="34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C757EE31-551E-44BC-A577-C9C9D905CA1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493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2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14B72"/>
          </a:solidFill>
          <a:ln>
            <a:noFill/>
          </a:ln>
        </p:spPr>
        <p:txBody>
          <a:bodyPr wrap="none" anchor="ctr"/>
          <a:lstStyle>
            <a:lvl1pPr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ko-KR" altLang="en-US" sz="1400" i="0">
              <a:solidFill>
                <a:prstClr val="black"/>
              </a:solidFill>
              <a:latin typeface="Arial" panose="020B0604020202020204" pitchFamily="34" charset="0"/>
              <a:ea typeface="HY동녘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51" name="직사각형 28"/>
          <p:cNvSpPr>
            <a:spLocks noChangeArrowheads="1"/>
          </p:cNvSpPr>
          <p:nvPr userDrawn="1"/>
        </p:nvSpPr>
        <p:spPr bwMode="auto">
          <a:xfrm>
            <a:off x="0" y="0"/>
            <a:ext cx="114300" cy="836613"/>
          </a:xfrm>
          <a:prstGeom prst="rect">
            <a:avLst/>
          </a:prstGeom>
          <a:solidFill>
            <a:srgbClr val="F15922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1pPr>
            <a:lvl2pPr marL="742950" indent="-285750"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800080"/>
                </a:solidFill>
                <a:latin typeface="Tahoma" panose="020B060403050404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lnSpc>
                <a:spcPct val="150000"/>
              </a:lnSpc>
              <a:buFontTx/>
              <a:buChar char="-"/>
              <a:defRPr/>
            </a:pPr>
            <a:endParaRPr lang="ko-KR" altLang="en-US" sz="1400" smtClean="0">
              <a:solidFill>
                <a:srgbClr val="000000"/>
              </a:solidFill>
              <a:latin typeface="Arial" panose="020B0604020202020204" pitchFamily="34" charset="0"/>
              <a:ea typeface="HY동녘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 dirty="0" smtClean="0">
                <a:solidFill>
                  <a:prstClr val="black">
                    <a:tint val="75000"/>
                  </a:prstClr>
                </a:solidFill>
                <a:latin typeface="Arial"/>
                <a:ea typeface="맑은 고딕"/>
              </a:defRPr>
            </a:lvl1pPr>
          </a:lstStyle>
          <a:p>
            <a:r>
              <a:rPr lang="en-US" altLang="ko-KR" dirty="0" smtClean="0"/>
              <a:t>2017-05-27</a:t>
            </a:r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 dirty="0" smtClean="0">
                <a:solidFill>
                  <a:prstClr val="black">
                    <a:tint val="75000"/>
                  </a:prstClr>
                </a:solidFill>
                <a:latin typeface="Arial"/>
                <a:ea typeface="맑은 고딕"/>
              </a:defRPr>
            </a:lvl1pPr>
          </a:lstStyle>
          <a:p>
            <a:pPr>
              <a:defRPr/>
            </a:pPr>
            <a:r>
              <a:rPr lang="en-US" altLang="ko-KR" dirty="0" smtClean="0"/>
              <a:t>Research Fair - </a:t>
            </a:r>
            <a:r>
              <a:rPr lang="en-US" altLang="ko-KR" dirty="0" err="1" smtClean="0"/>
              <a:t>Chungching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Arial"/>
                <a:ea typeface="맑은 고딕"/>
              </a:defRPr>
            </a:lvl1pPr>
          </a:lstStyle>
          <a:p>
            <a:pPr>
              <a:defRPr/>
            </a:pPr>
            <a:fld id="{3AEB6042-D32D-4B4C-88BB-1ADE9809F0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5600" y="277813"/>
            <a:ext cx="1130300" cy="3317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14425"/>
            <a:ext cx="843597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2400" b="1" kern="1200" spc="-100">
          <a:ln>
            <a:solidFill>
              <a:schemeClr val="accent1">
                <a:lumMod val="75000"/>
                <a:alpha val="0"/>
              </a:schemeClr>
            </a:solidFill>
          </a:ln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anose="020F0502020204030204" pitchFamily="34" charset="0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anose="020F0502020204030204" pitchFamily="34" charset="0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anose="020F0502020204030204" pitchFamily="34" charset="0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anose="020F0502020204030204" pitchFamily="34" charset="0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맑은 고딕" panose="020B0503020000020004" pitchFamily="50" charset="-127"/>
        </a:defRPr>
      </a:lvl9pPr>
    </p:titleStyle>
    <p:bodyStyle>
      <a:lvl1pPr marL="42863" indent="-341313" algn="l" rtl="0" eaLnBrk="0" fontAlgn="base" latinLnBrk="1" hangingPunct="0">
        <a:lnSpc>
          <a:spcPct val="150000"/>
        </a:lnSpc>
        <a:spcBef>
          <a:spcPts val="1000"/>
        </a:spcBef>
        <a:spcAft>
          <a:spcPts val="25"/>
        </a:spcAft>
        <a:buFont typeface="Wingdings" panose="05000000000000000000" pitchFamily="2" charset="2"/>
        <a:buChar char="ü"/>
        <a:defRPr sz="2000" kern="1200">
          <a:solidFill>
            <a:srgbClr val="595959"/>
          </a:solidFill>
          <a:latin typeface="Calibri" panose="020F0502020204030204" pitchFamily="34" charset="0"/>
          <a:ea typeface="+mn-ea"/>
          <a:cs typeface="+mn-cs"/>
        </a:defRPr>
      </a:lvl1pPr>
      <a:lvl2pPr marL="741363" indent="-284163" algn="l" rtl="0" eaLnBrk="0" fontAlgn="base" latinLnBrk="1" hangingPunct="0">
        <a:lnSpc>
          <a:spcPct val="150000"/>
        </a:lnSpc>
        <a:spcBef>
          <a:spcPts val="25"/>
        </a:spcBef>
        <a:spcAft>
          <a:spcPct val="0"/>
        </a:spcAft>
        <a:buFont typeface="Arial" panose="020B0604020202020204" pitchFamily="34" charset="0"/>
        <a:buChar char="­"/>
        <a:defRPr sz="2000" kern="1200">
          <a:solidFill>
            <a:srgbClr val="595959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4066" y="2420888"/>
            <a:ext cx="7985263" cy="111767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ko-KR" sz="5400" dirty="0" smtClean="0">
                <a:solidFill>
                  <a:srgbClr val="014B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ALICE Experiments</a:t>
            </a:r>
            <a:endParaRPr lang="en-US" altLang="ko-KR" sz="2800" dirty="0" smtClean="0">
              <a:solidFill>
                <a:srgbClr val="014B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부제목 3"/>
          <p:cNvSpPr>
            <a:spLocks noGrp="1"/>
          </p:cNvSpPr>
          <p:nvPr>
            <p:ph type="subTitle" idx="1"/>
          </p:nvPr>
        </p:nvSpPr>
        <p:spPr>
          <a:xfrm>
            <a:off x="1835696" y="4509120"/>
            <a:ext cx="5328592" cy="2016224"/>
          </a:xfrm>
        </p:spPr>
        <p:txBody>
          <a:bodyPr/>
          <a:lstStyle/>
          <a:p>
            <a:pPr algn="ctr"/>
            <a:r>
              <a:rPr lang="ko-KR" altLang="en-US" sz="2400" b="1" dirty="0" smtClean="0">
                <a:solidFill>
                  <a:srgbClr val="014B72"/>
                </a:solidFill>
              </a:rPr>
              <a:t>尹    </a:t>
            </a:r>
            <a:r>
              <a:rPr lang="en-US" altLang="ko-KR" sz="2400" b="1" dirty="0" smtClean="0">
                <a:solidFill>
                  <a:srgbClr val="014B72"/>
                </a:solidFill>
              </a:rPr>
              <a:t> </a:t>
            </a:r>
            <a:r>
              <a:rPr lang="ko-KR" altLang="en-US" sz="2400" b="1" dirty="0" smtClean="0">
                <a:solidFill>
                  <a:srgbClr val="014B72"/>
                </a:solidFill>
              </a:rPr>
              <a:t>珍    姬    </a:t>
            </a:r>
            <a:r>
              <a:rPr lang="en-US" altLang="ko-KR" sz="2400" b="1" dirty="0" smtClean="0">
                <a:solidFill>
                  <a:srgbClr val="014B72"/>
                </a:solidFill>
              </a:rPr>
              <a:t>(</a:t>
            </a:r>
            <a:r>
              <a:rPr lang="en-US" altLang="ko-KR" sz="2400" b="1" dirty="0">
                <a:solidFill>
                  <a:srgbClr val="014B72"/>
                </a:solidFill>
              </a:rPr>
              <a:t>J</a:t>
            </a:r>
            <a:r>
              <a:rPr lang="en-US" altLang="ko-KR" sz="2400" b="1" dirty="0" smtClean="0">
                <a:solidFill>
                  <a:srgbClr val="014B72"/>
                </a:solidFill>
              </a:rPr>
              <a:t>in-Hee Yoon)</a:t>
            </a:r>
          </a:p>
          <a:p>
            <a:pPr algn="ctr"/>
            <a:r>
              <a:rPr lang="en-US" altLang="ko-KR" sz="2000" b="1" dirty="0" smtClean="0">
                <a:solidFill>
                  <a:srgbClr val="014B72"/>
                </a:solidFill>
              </a:rPr>
              <a:t>Dept</a:t>
            </a:r>
            <a:r>
              <a:rPr lang="en-US" altLang="ko-KR" sz="2000" b="1" dirty="0" smtClean="0">
                <a:solidFill>
                  <a:srgbClr val="014B72"/>
                </a:solidFill>
              </a:rPr>
              <a:t>. of Physics</a:t>
            </a:r>
          </a:p>
          <a:p>
            <a:pPr algn="ctr"/>
            <a:r>
              <a:rPr lang="en-US" altLang="ko-KR" sz="2000" b="1" dirty="0" smtClean="0">
                <a:solidFill>
                  <a:srgbClr val="014B72"/>
                </a:solidFill>
              </a:rPr>
              <a:t>2017. </a:t>
            </a:r>
            <a:r>
              <a:rPr lang="en-US" altLang="ko-KR" sz="2000" b="1" dirty="0" smtClean="0">
                <a:solidFill>
                  <a:srgbClr val="014B72"/>
                </a:solidFill>
              </a:rPr>
              <a:t>6. </a:t>
            </a:r>
            <a:r>
              <a:rPr lang="en-US" altLang="ko-KR" sz="2000" b="1" dirty="0" smtClean="0">
                <a:solidFill>
                  <a:srgbClr val="014B72"/>
                </a:solidFill>
              </a:rPr>
              <a:t>17 @ </a:t>
            </a:r>
            <a:r>
              <a:rPr lang="ko-KR" altLang="en-US" sz="2000" b="1" dirty="0" smtClean="0">
                <a:solidFill>
                  <a:srgbClr val="014B72"/>
                </a:solidFill>
              </a:rPr>
              <a:t>제 </a:t>
            </a:r>
            <a:r>
              <a:rPr lang="en-US" altLang="ko-KR" sz="2000" b="1" dirty="0" smtClean="0">
                <a:solidFill>
                  <a:srgbClr val="014B72"/>
                </a:solidFill>
              </a:rPr>
              <a:t>2</a:t>
            </a:r>
            <a:r>
              <a:rPr lang="ko-KR" altLang="en-US" sz="2000" b="1" dirty="0" smtClean="0">
                <a:solidFill>
                  <a:srgbClr val="014B72"/>
                </a:solidFill>
              </a:rPr>
              <a:t>회 대칭성 </a:t>
            </a:r>
            <a:r>
              <a:rPr lang="ko-KR" altLang="en-US" sz="2000" b="1" dirty="0" err="1" smtClean="0">
                <a:solidFill>
                  <a:srgbClr val="014B72"/>
                </a:solidFill>
              </a:rPr>
              <a:t>탐사단</a:t>
            </a:r>
            <a:r>
              <a:rPr lang="en-US" altLang="ko-KR" sz="2000" b="1" dirty="0" smtClean="0">
                <a:solidFill>
                  <a:srgbClr val="014B72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014B72"/>
                </a:solidFill>
              </a:rPr>
              <a:t>워크샾</a:t>
            </a:r>
            <a:endParaRPr lang="en-US" altLang="ko-KR" sz="2000" b="1" dirty="0" smtClean="0">
              <a:solidFill>
                <a:srgbClr val="014B72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83" y="332656"/>
            <a:ext cx="2076509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27" y="4033781"/>
            <a:ext cx="4562475" cy="206692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174039" cy="332399"/>
          </a:xfrm>
        </p:spPr>
        <p:txBody>
          <a:bodyPr/>
          <a:lstStyle/>
          <a:p>
            <a:r>
              <a:rPr lang="en-US" altLang="ko-KR" dirty="0" smtClean="0"/>
              <a:t>Variables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5220072" y="1114425"/>
                <a:ext cx="3466728" cy="5194300"/>
              </a:xfrm>
            </p:spPr>
            <p:txBody>
              <a:bodyPr/>
              <a:lstStyle/>
              <a:p>
                <a:r>
                  <a:rPr lang="en-US" altLang="ko-KR" dirty="0" smtClean="0"/>
                  <a:t>Center of Mass Energy</a:t>
                </a:r>
              </a:p>
              <a:p>
                <a:endParaRPr lang="en-US" altLang="ko-KR" dirty="0"/>
              </a:p>
              <a:p>
                <a:r>
                  <a:rPr lang="en-US" altLang="ko-KR" dirty="0" smtClean="0"/>
                  <a:t>Rapidity</a:t>
                </a:r>
              </a:p>
              <a:p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r>
                  <a:rPr lang="en-US" altLang="ko-KR" dirty="0" smtClean="0"/>
                  <a:t>Pseudo Rapidity</a:t>
                </a:r>
              </a:p>
              <a:p>
                <a:endParaRPr lang="en-US" altLang="ko-KR" dirty="0"/>
              </a:p>
              <a:p>
                <a:r>
                  <a:rPr lang="en-US" altLang="ko-KR" dirty="0" smtClean="0"/>
                  <a:t>At high energy, 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ko-KR" alt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0072" y="1114425"/>
                <a:ext cx="3466728" cy="5194300"/>
              </a:xfrm>
              <a:blipFill>
                <a:blip r:embed="rId3"/>
                <a:stretch>
                  <a:fillRect l="-2285" b="-8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27" y="1782568"/>
            <a:ext cx="3686175" cy="11906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871157"/>
            <a:ext cx="2228850" cy="46672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816" y="3087109"/>
            <a:ext cx="2009576" cy="92801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5264" y="4891660"/>
            <a:ext cx="2435459" cy="5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4015330" cy="332399"/>
          </a:xfrm>
        </p:spPr>
        <p:txBody>
          <a:bodyPr/>
          <a:lstStyle/>
          <a:p>
            <a:r>
              <a:rPr lang="en-US" altLang="ko-KR" dirty="0" smtClean="0"/>
              <a:t>A Large Ion Collider Experiment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3501008"/>
            <a:ext cx="7327201" cy="310400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14425"/>
            <a:ext cx="2580000" cy="258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1045543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 : 16X26 m  10000 tons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Collaborations : 1500 members, 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         </a:t>
            </a: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154 institute, 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</a:t>
            </a: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 countries</a:t>
            </a:r>
            <a:endParaRPr lang="ko-KR" altLang="en-US" sz="24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2956900" cy="332399"/>
          </a:xfrm>
        </p:spPr>
        <p:txBody>
          <a:bodyPr/>
          <a:lstStyle/>
          <a:p>
            <a:r>
              <a:rPr lang="en-US" altLang="ko-KR" dirty="0" smtClean="0"/>
              <a:t>ALICE COLLABORATION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794" y="1268760"/>
            <a:ext cx="7328342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2886881" cy="332399"/>
          </a:xfrm>
        </p:spPr>
        <p:txBody>
          <a:bodyPr/>
          <a:lstStyle/>
          <a:p>
            <a:r>
              <a:rPr lang="en-US" altLang="ko-KR" dirty="0" smtClean="0"/>
              <a:t>Participating Institutes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24787" y="1104439"/>
            <a:ext cx="8435975" cy="5194300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20" name="Picture 36" descr="m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0" y="4479225"/>
            <a:ext cx="1945658" cy="453160"/>
          </a:xfrm>
          <a:prstGeom prst="rect">
            <a:avLst/>
          </a:prstGeom>
        </p:spPr>
      </p:pic>
      <p:pic>
        <p:nvPicPr>
          <p:cNvPr id="21" name="Picture 2" descr="http://www.image114.co.kr/files/attach/images/11093/789/012/%EB%82%A8%ED%95%9C%EC%A7%80%EB%8F%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01" y="1492250"/>
            <a:ext cx="341947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직선 화살표 연결선 17"/>
          <p:cNvCxnSpPr/>
          <p:nvPr/>
        </p:nvCxnSpPr>
        <p:spPr bwMode="auto">
          <a:xfrm>
            <a:off x="1400305" y="2564904"/>
            <a:ext cx="1143905" cy="1538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직선 화살표 연결선 23"/>
          <p:cNvCxnSpPr/>
          <p:nvPr/>
        </p:nvCxnSpPr>
        <p:spPr bwMode="auto">
          <a:xfrm flipV="1">
            <a:off x="1835696" y="4561702"/>
            <a:ext cx="970773" cy="1441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직선 화살표 연결선 32"/>
          <p:cNvCxnSpPr/>
          <p:nvPr/>
        </p:nvCxnSpPr>
        <p:spPr bwMode="auto">
          <a:xfrm flipH="1" flipV="1">
            <a:off x="4380879" y="5195445"/>
            <a:ext cx="708043" cy="3533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직선 화살표 연결선 41"/>
          <p:cNvCxnSpPr/>
          <p:nvPr/>
        </p:nvCxnSpPr>
        <p:spPr bwMode="auto">
          <a:xfrm flipH="1">
            <a:off x="2806469" y="1784752"/>
            <a:ext cx="1636306" cy="11401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직선 화살표 연결선 33"/>
          <p:cNvCxnSpPr/>
          <p:nvPr/>
        </p:nvCxnSpPr>
        <p:spPr bwMode="auto">
          <a:xfrm>
            <a:off x="2223279" y="1680882"/>
            <a:ext cx="548521" cy="12440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직선 화살표 연결선 41"/>
          <p:cNvCxnSpPr/>
          <p:nvPr/>
        </p:nvCxnSpPr>
        <p:spPr bwMode="auto">
          <a:xfrm flipH="1">
            <a:off x="3743908" y="2411015"/>
            <a:ext cx="838701" cy="1538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6049160" y="3802955"/>
            <a:ext cx="3094840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Participants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39)</a:t>
            </a:r>
          </a:p>
          <a:p>
            <a:pPr marL="285750" indent="-28575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</a:t>
            </a:r>
            <a:r>
              <a:rPr kumimoji="0" lang="en-US" altLang="ko-KR" sz="2000" b="1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Univs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+ 1 Institute</a:t>
            </a:r>
          </a:p>
          <a:p>
            <a:pPr marL="285750" indent="-28575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Prof :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endParaRPr kumimoji="0" lang="en-US" altLang="ko-KR" sz="20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PhD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</a:p>
          <a:p>
            <a:pPr marL="285750" indent="-28575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Graduates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24</a:t>
            </a:r>
          </a:p>
        </p:txBody>
      </p:sp>
      <p:sp>
        <p:nvSpPr>
          <p:cNvPr id="29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altLang="ko-KR"/>
              <a:t>Korea-CERN Symposium</a:t>
            </a:r>
            <a:endParaRPr lang="ko-KR" altLang="en-US"/>
          </a:p>
        </p:txBody>
      </p:sp>
      <p:pic>
        <p:nvPicPr>
          <p:cNvPr id="30" name="Picture 26" descr="01_KoALIC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34" y="1124744"/>
            <a:ext cx="1359373" cy="1836991"/>
          </a:xfrm>
          <a:prstGeom prst="rect">
            <a:avLst/>
          </a:prstGeom>
        </p:spPr>
      </p:pic>
      <p:pic>
        <p:nvPicPr>
          <p:cNvPr id="31" name="Picture 27" descr="logo_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8" y="1981362"/>
            <a:ext cx="990521" cy="984625"/>
          </a:xfrm>
          <a:prstGeom prst="rect">
            <a:avLst/>
          </a:prstGeom>
        </p:spPr>
      </p:pic>
      <p:pic>
        <p:nvPicPr>
          <p:cNvPr id="32" name="Picture 29" descr="img_symbol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41" y="998443"/>
            <a:ext cx="879128" cy="879128"/>
          </a:xfrm>
          <a:prstGeom prst="rect">
            <a:avLst/>
          </a:prstGeom>
        </p:spPr>
      </p:pic>
      <p:pic>
        <p:nvPicPr>
          <p:cNvPr id="33" name="Picture 35" descr="ui_01_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22" y="2122893"/>
            <a:ext cx="1400142" cy="687896"/>
          </a:xfrm>
          <a:prstGeom prst="rect">
            <a:avLst/>
          </a:prstGeom>
        </p:spPr>
      </p:pic>
      <p:pic>
        <p:nvPicPr>
          <p:cNvPr id="34" name="Picture 37" descr="symbol04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4" y="5067107"/>
            <a:ext cx="954591" cy="91691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488" y="3364342"/>
            <a:ext cx="1181737" cy="716528"/>
          </a:xfrm>
          <a:prstGeom prst="rect">
            <a:avLst/>
          </a:prstGeom>
        </p:spPr>
      </p:pic>
      <p:cxnSp>
        <p:nvCxnSpPr>
          <p:cNvPr id="36" name="직선 화살표 연결선 41"/>
          <p:cNvCxnSpPr>
            <a:stCxn id="35" idx="3"/>
          </p:cNvCxnSpPr>
          <p:nvPr/>
        </p:nvCxnSpPr>
        <p:spPr bwMode="auto">
          <a:xfrm>
            <a:off x="1565225" y="3722606"/>
            <a:ext cx="1463725" cy="1384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096" b="94853" l="6250" r="96042"/>
                    </a14:imgEffect>
                  </a14:imgLayer>
                </a14:imgProps>
              </a:ext>
            </a:extLst>
          </a:blip>
          <a:srcRect l="3155" t="14175" r="3346" b="2883"/>
          <a:stretch/>
        </p:blipFill>
        <p:spPr>
          <a:xfrm>
            <a:off x="4112062" y="872757"/>
            <a:ext cx="1101337" cy="11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3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207062" cy="332399"/>
          </a:xfrm>
        </p:spPr>
        <p:txBody>
          <a:bodyPr/>
          <a:lstStyle/>
          <a:p>
            <a:r>
              <a:rPr lang="en-US" altLang="ko-KR" dirty="0" smtClean="0"/>
              <a:t>Collisions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899" y="1484784"/>
            <a:ext cx="2425200" cy="11834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206" y="3087313"/>
            <a:ext cx="2425200" cy="150673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899" y="4869160"/>
            <a:ext cx="2425200" cy="15455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08" y="1412776"/>
            <a:ext cx="61912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4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286092" cy="332399"/>
          </a:xfrm>
        </p:spPr>
        <p:txBody>
          <a:bodyPr/>
          <a:lstStyle/>
          <a:p>
            <a:r>
              <a:rPr lang="en-US" altLang="ko-KR" dirty="0" smtClean="0"/>
              <a:t>2015 </a:t>
            </a:r>
            <a:r>
              <a:rPr lang="en-US" altLang="ko-KR" dirty="0" err="1" smtClean="0"/>
              <a:t>Pb-Pb</a:t>
            </a:r>
            <a:r>
              <a:rPr lang="en-US" altLang="ko-KR" dirty="0" smtClean="0"/>
              <a:t> Event  Display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517"/>
            <a:ext cx="9144000" cy="515220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0904" y="1156517"/>
            <a:ext cx="2856945" cy="2380720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6124041" y="4109327"/>
            <a:ext cx="2843808" cy="2209617"/>
            <a:chOff x="0" y="3670905"/>
            <a:chExt cx="3841742" cy="3187095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670905"/>
              <a:ext cx="3841742" cy="318709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7542" y="6210498"/>
              <a:ext cx="1854200" cy="5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326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247136" cy="332399"/>
          </a:xfrm>
        </p:spPr>
        <p:txBody>
          <a:bodyPr/>
          <a:lstStyle/>
          <a:p>
            <a:r>
              <a:rPr lang="en-US" altLang="ko-KR" dirty="0" smtClean="0"/>
              <a:t>Centrality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929" y="1268760"/>
            <a:ext cx="1876425" cy="16097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373535"/>
            <a:ext cx="2552700" cy="1504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6016" y="3581400"/>
            <a:ext cx="3337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“Peripheral”</a:t>
            </a:r>
          </a:p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impact parameter</a:t>
            </a:r>
          </a:p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system volume</a:t>
            </a:r>
          </a:p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particle multiplicity</a:t>
            </a:r>
            <a:endParaRPr lang="ko-KR" altLang="en-US" sz="24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8016" y="3581400"/>
            <a:ext cx="33389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“Central”</a:t>
            </a:r>
          </a:p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impact parameter</a:t>
            </a:r>
          </a:p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system volume</a:t>
            </a:r>
          </a:p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particle multiplicity</a:t>
            </a:r>
            <a:endParaRPr lang="ko-KR" altLang="en-US" sz="24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5733256"/>
            <a:ext cx="8149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ko-KR" altLang="en-US" sz="3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measurements into IP using Models!</a:t>
            </a:r>
            <a:endParaRPr lang="ko-KR" altLang="en-US" sz="32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601435" cy="332399"/>
          </a:xfrm>
        </p:spPr>
        <p:txBody>
          <a:bodyPr/>
          <a:lstStyle/>
          <a:p>
            <a:r>
              <a:rPr lang="en-US" altLang="ko-KR" dirty="0" smtClean="0"/>
              <a:t>Charged particle multiplicity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309" y="1114424"/>
            <a:ext cx="8435975" cy="5194300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567328"/>
            <a:ext cx="4248472" cy="4288493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4499297" y="1551334"/>
            <a:ext cx="4453308" cy="4320480"/>
            <a:chOff x="4499297" y="1551334"/>
            <a:chExt cx="4453308" cy="432048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9297" y="1551334"/>
              <a:ext cx="4453308" cy="432048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5100" y="2791764"/>
              <a:ext cx="366469" cy="36004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5334" y="2451012"/>
              <a:ext cx="520772" cy="340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5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642985" cy="332399"/>
          </a:xfrm>
        </p:spPr>
        <p:txBody>
          <a:bodyPr/>
          <a:lstStyle/>
          <a:p>
            <a:r>
              <a:rPr lang="en-US" altLang="ko-KR" dirty="0" smtClean="0"/>
              <a:t>Soft Probes – Direct photons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124744"/>
            <a:ext cx="8435975" cy="5194300"/>
          </a:xfrm>
        </p:spPr>
        <p:txBody>
          <a:bodyPr/>
          <a:lstStyle/>
          <a:p>
            <a:r>
              <a:rPr lang="en-US" altLang="ko-KR" dirty="0" smtClean="0"/>
              <a:t>Inclusive – Decay = Direct</a:t>
            </a:r>
          </a:p>
          <a:p>
            <a:r>
              <a:rPr lang="en-US" altLang="ko-KR" dirty="0" smtClean="0"/>
              <a:t>Prompt</a:t>
            </a:r>
          </a:p>
          <a:p>
            <a:pPr lvl="1"/>
            <a:r>
              <a:rPr lang="en-US" altLang="ko-KR" dirty="0" smtClean="0"/>
              <a:t>Hard scattering</a:t>
            </a:r>
          </a:p>
          <a:p>
            <a:pPr lvl="1"/>
            <a:r>
              <a:rPr lang="en-US" altLang="ko-KR" dirty="0" smtClean="0"/>
              <a:t>High </a:t>
            </a:r>
            <a:r>
              <a:rPr lang="en-US" altLang="ko-KR" dirty="0" err="1" smtClean="0"/>
              <a:t>pT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Information on PDF, QCD…</a:t>
            </a:r>
          </a:p>
          <a:p>
            <a:r>
              <a:rPr lang="en-US" altLang="ko-KR" dirty="0" smtClean="0"/>
              <a:t>Thermal</a:t>
            </a:r>
          </a:p>
          <a:p>
            <a:pPr lvl="1"/>
            <a:r>
              <a:rPr lang="en-US" altLang="ko-KR" dirty="0" smtClean="0"/>
              <a:t>Thermal production</a:t>
            </a:r>
          </a:p>
          <a:p>
            <a:pPr lvl="1"/>
            <a:r>
              <a:rPr lang="en-US" altLang="ko-KR" dirty="0" smtClean="0"/>
              <a:t>Low/medium </a:t>
            </a:r>
            <a:r>
              <a:rPr lang="en-US" altLang="ko-KR" dirty="0" err="1" smtClean="0"/>
              <a:t>pT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Information on early thermal state(QGP?)</a:t>
            </a:r>
            <a:endParaRPr lang="ko-KR" alt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90" y="1700808"/>
            <a:ext cx="537315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타원 4"/>
          <p:cNvSpPr/>
          <p:nvPr/>
        </p:nvSpPr>
        <p:spPr>
          <a:xfrm rot="19798797">
            <a:off x="4649228" y="2214309"/>
            <a:ext cx="462533" cy="1584176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/>
          <p:cNvCxnSpPr/>
          <p:nvPr/>
        </p:nvCxnSpPr>
        <p:spPr>
          <a:xfrm flipV="1">
            <a:off x="5292080" y="3390064"/>
            <a:ext cx="2448272" cy="331830"/>
          </a:xfrm>
          <a:prstGeom prst="straightConnector1">
            <a:avLst/>
          </a:prstGeom>
          <a:ln w="34925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 rot="16200000">
            <a:off x="7919378" y="2365416"/>
            <a:ext cx="465120" cy="1584176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865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472583" cy="332399"/>
          </a:xfrm>
        </p:spPr>
        <p:txBody>
          <a:bodyPr/>
          <a:lstStyle/>
          <a:p>
            <a:r>
              <a:rPr lang="en-US" altLang="ko-KR" dirty="0" smtClean="0"/>
              <a:t>Radial Flow</a:t>
            </a:r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912" y="2660476"/>
            <a:ext cx="4933950" cy="35909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77" y="1114425"/>
            <a:ext cx="2809875" cy="24955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887" y="6251401"/>
            <a:ext cx="2143125" cy="5619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944627"/>
            <a:ext cx="4270394" cy="17440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98581" y="3755652"/>
                <a:ext cx="360040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24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Thermal + Collective expansion velocity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altLang="ko-KR" sz="2400" dirty="0" smtClean="0">
                    <a:solidFill>
                      <a:schemeClr val="tx1"/>
                    </a:solidFill>
                    <a:cs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400" b="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400" b="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𝑘𝑖𝑛</m:t>
                        </m:r>
                      </m:sub>
                    </m:sSub>
                    <m:r>
                      <a:rPr lang="en-US" altLang="ko-KR" sz="2400" b="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≈100</m:t>
                    </m:r>
                  </m:oMath>
                </a14:m>
                <a:r>
                  <a:rPr lang="ko-KR" alt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MeV</a:t>
                </a:r>
                <a:endParaRPr lang="en-US" altLang="ko-KR" sz="24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4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lang="ko-KR" altLang="en-US" sz="24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≈0.67</m:t>
                      </m:r>
                      <m:r>
                        <a:rPr lang="en-US" altLang="ko-KR" sz="24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altLang="ko-KR" sz="24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b="0" dirty="0" smtClean="0">
                    <a:solidFill>
                      <a:schemeClr val="tx1"/>
                    </a:solidFill>
                    <a:cs typeface="Calibri" panose="020F0502020204030204" pitchFamily="34" charset="0"/>
                  </a:rPr>
                  <a:t>	</a:t>
                </a:r>
                <a:endParaRPr lang="ko-KR" alt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81" y="3755652"/>
                <a:ext cx="3600400" cy="2862322"/>
              </a:xfrm>
              <a:prstGeom prst="rect">
                <a:avLst/>
              </a:prstGeom>
              <a:blipFill>
                <a:blip r:embed="rId6"/>
                <a:stretch>
                  <a:fillRect l="-27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1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952184" cy="332399"/>
          </a:xfrm>
        </p:spPr>
        <p:txBody>
          <a:bodyPr/>
          <a:lstStyle/>
          <a:p>
            <a:r>
              <a:rPr lang="en-US" altLang="ko-KR" dirty="0" smtClean="0"/>
              <a:t>Outline</a:t>
            </a:r>
            <a:endParaRPr lang="ko-KR" altLang="en-US" dirty="0"/>
          </a:p>
        </p:txBody>
      </p:sp>
      <p:sp>
        <p:nvSpPr>
          <p:cNvPr id="9" name="내용 개체 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dirty="0" smtClean="0"/>
              <a:t>Introduction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Review of Alice Results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ITS upgrade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Conclusion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73240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962495" cy="332399"/>
          </a:xfrm>
        </p:spPr>
        <p:txBody>
          <a:bodyPr/>
          <a:lstStyle/>
          <a:p>
            <a:r>
              <a:rPr lang="en-US" altLang="ko-KR" dirty="0" smtClean="0"/>
              <a:t>PT  spectra of charged particles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6037" y="4797152"/>
            <a:ext cx="8435975" cy="1844824"/>
          </a:xfrm>
        </p:spPr>
        <p:txBody>
          <a:bodyPr/>
          <a:lstStyle/>
          <a:p>
            <a:r>
              <a:rPr lang="en-US" altLang="ko-KR" dirty="0" smtClean="0"/>
              <a:t>Get flatten for more central</a:t>
            </a:r>
          </a:p>
          <a:p>
            <a:r>
              <a:rPr lang="en-US" altLang="ko-KR" dirty="0" smtClean="0"/>
              <a:t>Stronger effect for heavier particles</a:t>
            </a:r>
          </a:p>
          <a:p>
            <a:r>
              <a:rPr lang="en-US" altLang="ko-KR" dirty="0" smtClean="0"/>
              <a:t>Heavier particles have larger momentum with same velocity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2" y="851765"/>
            <a:ext cx="8898672" cy="38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530675" cy="332399"/>
          </a:xfrm>
        </p:spPr>
        <p:txBody>
          <a:bodyPr/>
          <a:lstStyle/>
          <a:p>
            <a:r>
              <a:rPr lang="en-US" altLang="ko-KR" dirty="0" smtClean="0"/>
              <a:t>Elliptic Flow</a:t>
            </a:r>
            <a:endParaRPr lang="ko-KR" altLang="en-US" dirty="0"/>
          </a:p>
        </p:txBody>
      </p:sp>
      <p:pic>
        <p:nvPicPr>
          <p:cNvPr id="97" name="내용 개체 틀 9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3555" y="1350293"/>
            <a:ext cx="3248025" cy="2409825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07" y="1340768"/>
            <a:ext cx="3257550" cy="2419350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684268" y="4149080"/>
            <a:ext cx="249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anisotropy </a:t>
            </a:r>
            <a:endParaRPr lang="ko-KR" altLang="en-US" sz="24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367331" y="3964412"/>
            <a:ext cx="340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Anisotropy in</a:t>
            </a: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momentum </a:t>
            </a:r>
          </a:p>
          <a:p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ko-KR" altLang="en-US" sz="24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1" name="그림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836" y="4098369"/>
            <a:ext cx="1161000" cy="601400"/>
          </a:xfrm>
          <a:prstGeom prst="rect">
            <a:avLst/>
          </a:prstGeom>
        </p:spPr>
      </p:pic>
      <p:grpSp>
        <p:nvGrpSpPr>
          <p:cNvPr id="102" name="Group 14"/>
          <p:cNvGrpSpPr>
            <a:grpSpLocks/>
          </p:cNvGrpSpPr>
          <p:nvPr/>
        </p:nvGrpSpPr>
        <p:grpSpPr bwMode="auto">
          <a:xfrm>
            <a:off x="7451725" y="602205"/>
            <a:ext cx="1692275" cy="6165850"/>
            <a:chOff x="4754" y="725"/>
            <a:chExt cx="1066" cy="3595"/>
          </a:xfrm>
        </p:grpSpPr>
        <p:pic>
          <p:nvPicPr>
            <p:cNvPr id="103" name="Picture 6" descr="Article amolf Scienc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" y="1008"/>
              <a:ext cx="674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13"/>
            <p:cNvSpPr txBox="1">
              <a:spLocks noChangeArrowheads="1"/>
            </p:cNvSpPr>
            <p:nvPr/>
          </p:nvSpPr>
          <p:spPr bwMode="auto">
            <a:xfrm>
              <a:off x="4754" y="725"/>
              <a:ext cx="106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sz="1400">
                  <a:ea typeface="굴림" panose="020B0600000101010101" pitchFamily="50" charset="-127"/>
                </a:rPr>
                <a:t>SCIENCE Vol: 298 2179 (2002) </a:t>
              </a:r>
              <a:r>
                <a:rPr lang="en-US" altLang="ko-KR" sz="1400" baseline="30000">
                  <a:ea typeface="굴림" panose="020B0600000101010101" pitchFamily="50" charset="-127"/>
                </a:rPr>
                <a:t>7</a:t>
              </a:r>
              <a:r>
                <a:rPr lang="en-US" altLang="ko-KR" sz="1400">
                  <a:ea typeface="굴림" panose="020B0600000101010101" pitchFamily="50" charset="-127"/>
                </a:rPr>
                <a:t>Li</a:t>
              </a:r>
            </a:p>
          </p:txBody>
        </p:sp>
      </p:grpSp>
      <p:pic>
        <p:nvPicPr>
          <p:cNvPr id="105" name="그림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4980511"/>
            <a:ext cx="4680520" cy="850207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920" y="6015820"/>
            <a:ext cx="2808312" cy="5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530675" cy="332399"/>
          </a:xfrm>
        </p:spPr>
        <p:txBody>
          <a:bodyPr/>
          <a:lstStyle/>
          <a:p>
            <a:r>
              <a:rPr lang="en-US" altLang="ko-KR" dirty="0" smtClean="0"/>
              <a:t>Elliptic Flow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5076056" y="1484784"/>
                <a:ext cx="3632398" cy="4690839"/>
              </a:xfrm>
            </p:spPr>
            <p:txBody>
              <a:bodyPr/>
              <a:lstStyle/>
              <a:p>
                <a:r>
                  <a:rPr lang="en-US" altLang="ko-KR" dirty="0" smtClean="0"/>
                  <a:t>v</a:t>
                </a:r>
                <a:r>
                  <a:rPr lang="en-US" altLang="ko-KR" baseline="-25000" dirty="0" smtClean="0"/>
                  <a:t>2</a:t>
                </a:r>
                <a:r>
                  <a:rPr lang="en-US" altLang="ko-KR" dirty="0" smtClean="0"/>
                  <a:t>@LHC is </a:t>
                </a:r>
                <a:r>
                  <a:rPr lang="en-US" altLang="ko-KR" dirty="0" smtClean="0">
                    <a:solidFill>
                      <a:srgbClr val="FF0000"/>
                    </a:solidFill>
                  </a:rPr>
                  <a:t>30% larger </a:t>
                </a:r>
                <a:r>
                  <a:rPr lang="en-US" altLang="ko-KR" dirty="0" smtClean="0"/>
                  <a:t>than @RHIC.</a:t>
                </a:r>
              </a:p>
              <a:p>
                <a:r>
                  <a:rPr lang="en-US" altLang="ko-KR" dirty="0" smtClean="0"/>
                  <a:t>Transfer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of the anisotropy from in space to in momentum space </a:t>
                </a:r>
                <a:r>
                  <a:rPr lang="en-US" altLang="ko-KR" dirty="0" smtClean="0">
                    <a:sym typeface="Wingdings" panose="05000000000000000000" pitchFamily="2" charset="2"/>
                  </a:rPr>
                  <a:t> viscosity info.</a:t>
                </a:r>
              </a:p>
              <a:p>
                <a14:m>
                  <m:oMath xmlns:m="http://schemas.openxmlformats.org/officeDocument/2006/math">
                    <m:r>
                      <a:rPr lang="ko-KR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ko-K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ko-K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dirty="0" smtClean="0">
                    <a:solidFill>
                      <a:srgbClr val="FF0000"/>
                    </a:solidFill>
                  </a:rPr>
                  <a:t>=0.2 (perfect fluid)</a:t>
                </a:r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76056" y="1484784"/>
                <a:ext cx="3632398" cy="4690839"/>
              </a:xfrm>
              <a:blipFill>
                <a:blip r:embed="rId2"/>
                <a:stretch>
                  <a:fillRect l="-2349" r="-35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75" y="1700808"/>
            <a:ext cx="45148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364575" cy="332399"/>
          </a:xfrm>
        </p:spPr>
        <p:txBody>
          <a:bodyPr/>
          <a:lstStyle/>
          <a:p>
            <a:r>
              <a:rPr lang="en-US" altLang="ko-KR" dirty="0" smtClean="0"/>
              <a:t>Strangeness Enhancement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In elementary pp collisions,</a:t>
            </a:r>
          </a:p>
          <a:p>
            <a:r>
              <a:rPr lang="en-US" altLang="ko-KR" dirty="0" smtClean="0"/>
              <a:t>Strangeness products are suppressed relative to the production of light flavors</a:t>
            </a:r>
          </a:p>
          <a:p>
            <a:r>
              <a:rPr lang="en-US" altLang="ko-KR" dirty="0" smtClean="0"/>
              <a:t>For a large system, strangeness is enhanced.</a:t>
            </a:r>
          </a:p>
          <a:p>
            <a:r>
              <a:rPr lang="en-US" altLang="ko-KR" dirty="0" smtClean="0"/>
              <a:t>How to confirm?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61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553793" cy="332399"/>
          </a:xfrm>
        </p:spPr>
        <p:txBody>
          <a:bodyPr/>
          <a:lstStyle/>
          <a:p>
            <a:r>
              <a:rPr lang="en-US" altLang="ko-KR" dirty="0" smtClean="0"/>
              <a:t>Nuclear Modification Factor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733112" y="3068960"/>
                <a:ext cx="4177159" cy="230425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: enhancement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ko-KR" altLang="en-US" dirty="0"/>
                  <a:t> </a:t>
                </a:r>
                <a:endParaRPr lang="en-US" altLang="ko-KR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 smtClean="0"/>
                  <a:t>: suppression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112" y="3068960"/>
                <a:ext cx="4177159" cy="2304257"/>
              </a:xfrm>
              <a:blipFill>
                <a:blip r:embed="rId2"/>
                <a:stretch>
                  <a:fillRect l="-189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3844200" cy="101526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412776"/>
            <a:ext cx="3819013" cy="48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664401" cy="332399"/>
          </a:xfrm>
        </p:spPr>
        <p:txBody>
          <a:bodyPr/>
          <a:lstStyle/>
          <a:p>
            <a:r>
              <a:rPr lang="en-US" altLang="ko-KR" dirty="0" smtClean="0"/>
              <a:t>Hard Probes – Jet Quenching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3068960"/>
            <a:ext cx="4145510" cy="371150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419" y="610632"/>
            <a:ext cx="5175123" cy="232696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10673"/>
            <a:ext cx="44386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0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595630" cy="332399"/>
          </a:xfrm>
        </p:spPr>
        <p:txBody>
          <a:bodyPr/>
          <a:lstStyle/>
          <a:p>
            <a:r>
              <a:rPr lang="en-US" altLang="ko-KR" dirty="0" smtClean="0"/>
              <a:t>QUARKONIA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: pair of c &amp; anti-c</a:t>
                </a:r>
              </a:p>
              <a:p>
                <a:pPr lvl="1"/>
                <a:r>
                  <a:rPr lang="en-US" altLang="ko-KR" dirty="0" smtClean="0"/>
                  <a:t>Inside the QGP, quarks are color-screened </a:t>
                </a:r>
                <a:r>
                  <a:rPr lang="en-US" altLang="ko-KR" dirty="0" smtClean="0">
                    <a:sym typeface="Wingdings" panose="05000000000000000000" pitchFamily="2" charset="2"/>
                  </a:rPr>
                  <a:t> suppression</a:t>
                </a:r>
              </a:p>
              <a:p>
                <a:pPr lvl="1"/>
                <a:r>
                  <a:rPr lang="en-US" altLang="ko-KR" dirty="0" smtClean="0">
                    <a:sym typeface="Wingdings" panose="05000000000000000000" pitchFamily="2" charset="2"/>
                  </a:rPr>
                  <a:t>Debye length depends on Temp.  thermometer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그룹 10"/>
          <p:cNvGrpSpPr/>
          <p:nvPr/>
        </p:nvGrpSpPr>
        <p:grpSpPr>
          <a:xfrm>
            <a:off x="305850" y="3140075"/>
            <a:ext cx="4482571" cy="3168650"/>
            <a:chOff x="305850" y="3140075"/>
            <a:chExt cx="4482571" cy="316865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50" y="3140075"/>
              <a:ext cx="4356100" cy="3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6"/>
            <p:cNvSpPr txBox="1">
              <a:spLocks noChangeArrowheads="1"/>
            </p:cNvSpPr>
            <p:nvPr/>
          </p:nvSpPr>
          <p:spPr bwMode="auto">
            <a:xfrm>
              <a:off x="1690004" y="5517232"/>
              <a:ext cx="1455738" cy="352690"/>
            </a:xfrm>
            <a:prstGeom prst="rect">
              <a:avLst/>
            </a:prstGeom>
            <a:solidFill>
              <a:srgbClr val="FFFF00">
                <a:alpha val="4392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ko-KR" sz="1600" b="1">
                  <a:solidFill>
                    <a:srgbClr val="0066FF"/>
                  </a:solidFill>
                  <a:ea typeface="굴림" panose="020B0600000101010101" pitchFamily="50" charset="-127"/>
                </a:rPr>
                <a:t>Phenix</a:t>
              </a:r>
              <a:r>
                <a:rPr lang="en-US" altLang="ko-KR" sz="1600" b="1">
                  <a:solidFill>
                    <a:srgbClr val="0066FF"/>
                  </a:solidFill>
                  <a:latin typeface="Symbol" panose="05050102010706020507" pitchFamily="18" charset="2"/>
                  <a:ea typeface="굴림" panose="020B0600000101010101" pitchFamily="50" charset="-127"/>
                </a:rPr>
                <a:t> mm</a:t>
              </a:r>
              <a:endParaRPr lang="en-US" altLang="ko-KR" sz="1600" b="1" baseline="-25000">
                <a:solidFill>
                  <a:srgbClr val="0066FF"/>
                </a:solidFill>
                <a:latin typeface="Symbol" panose="05050102010706020507" pitchFamily="18" charset="2"/>
                <a:ea typeface="굴림" panose="020B0600000101010101" pitchFamily="50" charset="-127"/>
              </a:endParaRPr>
            </a:p>
          </p:txBody>
        </p:sp>
        <p:sp>
          <p:nvSpPr>
            <p:cNvPr id="6" name="TextBox 31"/>
            <p:cNvSpPr txBox="1">
              <a:spLocks noChangeArrowheads="1"/>
            </p:cNvSpPr>
            <p:nvPr/>
          </p:nvSpPr>
          <p:spPr bwMode="auto">
            <a:xfrm>
              <a:off x="3635896" y="4486344"/>
              <a:ext cx="1152525" cy="338138"/>
            </a:xfrm>
            <a:prstGeom prst="rect">
              <a:avLst/>
            </a:prstGeom>
            <a:solidFill>
              <a:srgbClr val="FFFF00">
                <a:alpha val="4392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ko-KR" sz="1600" b="1">
                  <a:solidFill>
                    <a:srgbClr val="FF0000"/>
                  </a:solidFill>
                  <a:ea typeface="굴림" panose="020B0600000101010101" pitchFamily="50" charset="-127"/>
                </a:rPr>
                <a:t>ALICE </a:t>
              </a:r>
              <a:r>
                <a:rPr lang="en-US" altLang="ko-KR" sz="1600" b="1">
                  <a:solidFill>
                    <a:srgbClr val="FF0000"/>
                  </a:solidFill>
                  <a:latin typeface="Symbol" panose="05050102010706020507" pitchFamily="18" charset="2"/>
                  <a:ea typeface="굴림" panose="020B0600000101010101" pitchFamily="50" charset="-127"/>
                </a:rPr>
                <a:t>mm</a:t>
              </a:r>
              <a:endParaRPr lang="en-US" altLang="ko-KR" sz="1600" b="1" baseline="-25000">
                <a:solidFill>
                  <a:srgbClr val="FF0000"/>
                </a:solidFill>
                <a:latin typeface="Symbol" panose="05050102010706020507" pitchFamily="18" charset="2"/>
                <a:ea typeface="굴림" panose="020B0600000101010101" pitchFamily="50" charset="-127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67610" y="2924944"/>
            <a:ext cx="3587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suppression than RHIC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ue to recombination</a:t>
            </a:r>
            <a:endParaRPr lang="ko-KR" altLang="en-US" sz="24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080" y="4132639"/>
            <a:ext cx="3871407" cy="24585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408" y="968327"/>
            <a:ext cx="1290000" cy="19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595630" cy="332399"/>
          </a:xfrm>
        </p:spPr>
        <p:txBody>
          <a:bodyPr/>
          <a:lstStyle/>
          <a:p>
            <a:r>
              <a:rPr lang="en-US" altLang="ko-KR" dirty="0" smtClean="0"/>
              <a:t>QUARKONIA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08025" y="5433837"/>
            <a:ext cx="8040439" cy="1193957"/>
          </a:xfrm>
        </p:spPr>
        <p:txBody>
          <a:bodyPr/>
          <a:lstStyle/>
          <a:p>
            <a:r>
              <a:rPr lang="en-US" altLang="ko-KR" dirty="0" smtClean="0"/>
              <a:t>Suppression is independent </a:t>
            </a:r>
            <a:r>
              <a:rPr lang="en-US" altLang="ko-KR" dirty="0"/>
              <a:t>o</a:t>
            </a:r>
            <a:r>
              <a:rPr lang="en-US" altLang="ko-KR" dirty="0" smtClean="0"/>
              <a:t>f centrality.</a:t>
            </a:r>
          </a:p>
          <a:p>
            <a:r>
              <a:rPr lang="en-US" altLang="ko-KR" dirty="0" smtClean="0"/>
              <a:t>Need to measure total charm production around pT~0 GeV.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799" y="980728"/>
            <a:ext cx="6140401" cy="44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3555910" cy="332399"/>
          </a:xfrm>
        </p:spPr>
        <p:txBody>
          <a:bodyPr/>
          <a:lstStyle/>
          <a:p>
            <a:r>
              <a:rPr lang="en-US" altLang="ko-KR" dirty="0" smtClean="0"/>
              <a:t>Small systems as reference?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496" y="2852935"/>
            <a:ext cx="3673103" cy="122413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dirty="0" smtClean="0">
                <a:solidFill>
                  <a:schemeClr val="tx1"/>
                </a:solidFill>
              </a:rPr>
              <a:t>Nuclear</a:t>
            </a:r>
            <a:r>
              <a:rPr lang="en-US" altLang="ko-KR" dirty="0" smtClean="0"/>
              <a:t> initial state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b="1" dirty="0" smtClean="0">
                <a:solidFill>
                  <a:srgbClr val="FF0000"/>
                </a:solidFill>
              </a:rPr>
              <a:t>Hot matter </a:t>
            </a:r>
            <a:r>
              <a:rPr lang="en-US" altLang="ko-KR" dirty="0" smtClean="0"/>
              <a:t>in the final state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8" y="914158"/>
            <a:ext cx="8309849" cy="1681334"/>
          </a:xfrm>
          <a:prstGeom prst="rect">
            <a:avLst/>
          </a:prstGeom>
        </p:spPr>
      </p:pic>
      <p:sp>
        <p:nvSpPr>
          <p:cNvPr id="7" name="내용 개체 틀 2"/>
          <p:cNvSpPr txBox="1">
            <a:spLocks/>
          </p:cNvSpPr>
          <p:nvPr/>
        </p:nvSpPr>
        <p:spPr bwMode="auto">
          <a:xfrm>
            <a:off x="3708599" y="2845830"/>
            <a:ext cx="3095649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3600" indent="-363600" algn="l" rtl="0" eaLnBrk="0" fontAlgn="base" latinLnBrk="1" hangingPunct="0">
              <a:lnSpc>
                <a:spcPct val="150000"/>
              </a:lnSpc>
              <a:spcBef>
                <a:spcPts val="1000"/>
              </a:spcBef>
              <a:spcAft>
                <a:spcPts val="25"/>
              </a:spcAft>
              <a:buFont typeface="Wingdings" panose="05000000000000000000" pitchFamily="2" charset="2"/>
              <a:buChar char="ü"/>
              <a:defRPr sz="24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1363" indent="-284163" algn="l" rtl="0" eaLnBrk="0" fontAlgn="base" latinLnBrk="1" hangingPunct="0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kumimoji="0" lang="en-US" altLang="ko-KR" dirty="0" smtClean="0">
                <a:solidFill>
                  <a:schemeClr val="tx1"/>
                </a:solidFill>
              </a:rPr>
              <a:t>Nuclear</a:t>
            </a:r>
            <a:r>
              <a:rPr kumimoji="0" lang="en-US" altLang="ko-KR" dirty="0" smtClean="0"/>
              <a:t> initial state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kumimoji="0" lang="en-US" altLang="ko-KR" b="1" dirty="0" smtClean="0">
                <a:solidFill>
                  <a:srgbClr val="FF0000"/>
                </a:solidFill>
              </a:rPr>
              <a:t>Cold matter </a:t>
            </a:r>
            <a:r>
              <a:rPr kumimoji="0" lang="en-US" altLang="ko-KR" dirty="0" smtClean="0"/>
              <a:t>in the final</a:t>
            </a:r>
            <a:endParaRPr kumimoji="0"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 bwMode="auto">
          <a:xfrm>
            <a:off x="6948264" y="2851998"/>
            <a:ext cx="208823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3600" indent="-363600" algn="l" rtl="0" eaLnBrk="0" fontAlgn="base" latinLnBrk="1" hangingPunct="0">
              <a:lnSpc>
                <a:spcPct val="150000"/>
              </a:lnSpc>
              <a:spcBef>
                <a:spcPts val="1000"/>
              </a:spcBef>
              <a:spcAft>
                <a:spcPts val="25"/>
              </a:spcAft>
              <a:buFont typeface="Wingdings" panose="05000000000000000000" pitchFamily="2" charset="2"/>
              <a:buChar char="ü"/>
              <a:defRPr sz="24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1363" indent="-284163" algn="l" rtl="0" eaLnBrk="0" fontAlgn="base" latinLnBrk="1" hangingPunct="0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kumimoji="0" lang="en-US" altLang="ko-KR" dirty="0" smtClean="0">
                <a:solidFill>
                  <a:schemeClr val="tx1"/>
                </a:solidFill>
              </a:rPr>
              <a:t>Hadronic</a:t>
            </a:r>
            <a:r>
              <a:rPr kumimoji="0" lang="en-US" altLang="ko-KR" dirty="0" smtClean="0"/>
              <a:t> initial 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kumimoji="0" lang="en-US" altLang="ko-KR" dirty="0" smtClean="0"/>
              <a:t>&amp; final state</a:t>
            </a:r>
            <a:endParaRPr kumimoji="0"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443711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phase transition in pp or </a:t>
            </a:r>
            <a:r>
              <a:rPr lang="en-US" altLang="ko-KR" sz="24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collisions is expected.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striking 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similarity across different systems</a:t>
            </a:r>
            <a:r>
              <a:rPr lang="en-US" altLang="ko-K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ko-KR" altLang="en-US" sz="24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538434" cy="332399"/>
          </a:xfrm>
        </p:spPr>
        <p:txBody>
          <a:bodyPr/>
          <a:lstStyle/>
          <a:p>
            <a:r>
              <a:rPr lang="en-US" altLang="ko-KR" dirty="0" smtClean="0"/>
              <a:t>Strangeness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610632"/>
            <a:ext cx="4390858" cy="57495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65" y="2996952"/>
            <a:ext cx="8096983" cy="3343949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7452320" y="4437112"/>
            <a:ext cx="10801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611560" y="4797152"/>
            <a:ext cx="51125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966611" cy="332399"/>
          </a:xfrm>
        </p:spPr>
        <p:txBody>
          <a:bodyPr/>
          <a:lstStyle/>
          <a:p>
            <a:r>
              <a:rPr lang="en-US" altLang="ko-KR" dirty="0" smtClean="0"/>
              <a:t>Objects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0825" y="1114425"/>
            <a:ext cx="8435975" cy="2098551"/>
          </a:xfrm>
        </p:spPr>
        <p:txBody>
          <a:bodyPr/>
          <a:lstStyle/>
          <a:p>
            <a:r>
              <a:rPr lang="en-US" altLang="ko-KR" dirty="0" smtClean="0"/>
              <a:t>Searching for the initial stage of Universe</a:t>
            </a:r>
          </a:p>
          <a:p>
            <a:r>
              <a:rPr lang="en-US" altLang="ko-KR" dirty="0" smtClean="0"/>
              <a:t>From QCD calculation, </a:t>
            </a:r>
          </a:p>
          <a:p>
            <a:pPr lvl="1"/>
            <a:r>
              <a:rPr lang="en-US" altLang="ko-KR" dirty="0" smtClean="0"/>
              <a:t>Confining at normal temperature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340768"/>
            <a:ext cx="2333625" cy="21717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969202"/>
            <a:ext cx="2400300" cy="2171700"/>
          </a:xfrm>
          <a:prstGeom prst="rect">
            <a:avLst/>
          </a:prstGeom>
        </p:spPr>
      </p:pic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539552" y="3669710"/>
            <a:ext cx="4699545" cy="244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3600" indent="-363600" algn="l" rtl="0" eaLnBrk="0" fontAlgn="base" latinLnBrk="1" hangingPunct="0">
              <a:lnSpc>
                <a:spcPct val="150000"/>
              </a:lnSpc>
              <a:spcBef>
                <a:spcPts val="1000"/>
              </a:spcBef>
              <a:spcAft>
                <a:spcPts val="25"/>
              </a:spcAft>
              <a:buFont typeface="Wingdings" panose="05000000000000000000" pitchFamily="2" charset="2"/>
              <a:buChar char="ü"/>
              <a:defRPr sz="24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1363" indent="-284163" algn="l" rtl="0" eaLnBrk="0" fontAlgn="base" latinLnBrk="1" hangingPunct="0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dirty="0" smtClean="0"/>
              <a:t>At high momentum transfer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kumimoji="0" lang="en-US" altLang="ko-KR" dirty="0"/>
              <a:t>α</a:t>
            </a:r>
            <a:r>
              <a:rPr kumimoji="0" lang="en-US" altLang="ko-KR" baseline="-25000" dirty="0"/>
              <a:t>S</a:t>
            </a:r>
            <a:r>
              <a:rPr kumimoji="0" lang="en-US" altLang="ko-KR" dirty="0"/>
              <a:t> becomes weak</a:t>
            </a:r>
            <a:endParaRPr kumimoji="0" lang="en-US" altLang="ko-KR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kumimoji="0" lang="en-US" altLang="ko-KR" dirty="0" smtClean="0">
                <a:sym typeface="Wingdings" panose="05000000000000000000" pitchFamily="2" charset="2"/>
              </a:rPr>
              <a:t>asymptotic freedom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kumimoji="0" lang="en-US" altLang="ko-K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Quark-Gluon Plasma(QGP)</a:t>
            </a:r>
          </a:p>
        </p:txBody>
      </p:sp>
    </p:spTree>
    <p:extLst>
      <p:ext uri="{BB962C8B-B14F-4D97-AF65-F5344CB8AC3E}">
        <p14:creationId xmlns:p14="http://schemas.microsoft.com/office/powerpoint/2010/main" val="9727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9" y="206225"/>
            <a:ext cx="3452741" cy="559903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224"/>
            <a:ext cx="3415414" cy="559903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90059" y="6021288"/>
            <a:ext cx="8230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accent6"/>
                </a:solidFill>
              </a:rPr>
              <a:t>The </a:t>
            </a:r>
            <a:r>
              <a:rPr lang="en-US" altLang="ko-KR" sz="2400" i="1" dirty="0" err="1">
                <a:solidFill>
                  <a:schemeClr val="accent6"/>
                </a:solidFill>
              </a:rPr>
              <a:t>p</a:t>
            </a:r>
            <a:r>
              <a:rPr lang="en-US" altLang="ko-KR" sz="2400" baseline="-25000" dirty="0" err="1">
                <a:solidFill>
                  <a:schemeClr val="accent6"/>
                </a:solidFill>
              </a:rPr>
              <a:t>T</a:t>
            </a:r>
            <a:r>
              <a:rPr lang="en-US" altLang="ko-KR" sz="2400" dirty="0">
                <a:solidFill>
                  <a:schemeClr val="accent6"/>
                </a:solidFill>
              </a:rPr>
              <a:t> spectra become harder as the multiplicity </a:t>
            </a:r>
            <a:r>
              <a:rPr lang="en-US" altLang="ko-KR" sz="2400" dirty="0" smtClean="0">
                <a:solidFill>
                  <a:schemeClr val="accent6"/>
                </a:solidFill>
              </a:rPr>
              <a:t>increases.</a:t>
            </a:r>
            <a:endParaRPr lang="ko-KR" alt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3" y="980728"/>
            <a:ext cx="4421348" cy="3898156"/>
          </a:xfr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21" y="1088050"/>
            <a:ext cx="4365643" cy="379083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827584" y="501075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chemeClr val="accent6"/>
                </a:solidFill>
              </a:rPr>
              <a:t>No baryon number dependency.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chemeClr val="accent6"/>
                </a:solidFill>
              </a:rPr>
              <a:t>No mass dependency.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chemeClr val="accent6"/>
                </a:solidFill>
              </a:rPr>
              <a:t>No </a:t>
            </a:r>
            <a:r>
              <a:rPr lang="en-US" altLang="ko-KR" sz="2400" dirty="0">
                <a:solidFill>
                  <a:schemeClr val="accent6"/>
                </a:solidFill>
              </a:rPr>
              <a:t>MC models </a:t>
            </a:r>
            <a:r>
              <a:rPr lang="en-US" altLang="ko-KR" sz="2400" dirty="0" smtClean="0">
                <a:solidFill>
                  <a:schemeClr val="accent6"/>
                </a:solidFill>
              </a:rPr>
              <a:t>cannot reproduce this result.</a:t>
            </a:r>
            <a:endParaRPr lang="ko-KR" alt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533881" cy="332399"/>
          </a:xfrm>
        </p:spPr>
        <p:txBody>
          <a:bodyPr/>
          <a:lstStyle/>
          <a:p>
            <a:r>
              <a:rPr lang="en-US" altLang="ko-KR" dirty="0" smtClean="0"/>
              <a:t>ITS Upgrade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55408" y="3356992"/>
            <a:ext cx="8435975" cy="3106068"/>
          </a:xfrm>
        </p:spPr>
        <p:txBody>
          <a:bodyPr/>
          <a:lstStyle/>
          <a:p>
            <a:r>
              <a:rPr lang="en-US" altLang="ko-KR" dirty="0" smtClean="0"/>
              <a:t>Improve IP resolution by 3~5 times</a:t>
            </a:r>
          </a:p>
          <a:p>
            <a:pPr lvl="1"/>
            <a:r>
              <a:rPr lang="en-US" altLang="ko-KR" dirty="0" smtClean="0"/>
              <a:t>Closer to IP : 39 mm </a:t>
            </a:r>
            <a:r>
              <a:rPr lang="en-US" altLang="ko-KR" dirty="0" smtClean="0">
                <a:sym typeface="Wingdings" panose="05000000000000000000" pitchFamily="2" charset="2"/>
              </a:rPr>
              <a:t> 23 mm</a:t>
            </a:r>
          </a:p>
          <a:p>
            <a:pPr lvl="1"/>
            <a:r>
              <a:rPr lang="en-US" altLang="ko-KR" dirty="0" smtClean="0">
                <a:sym typeface="Wingdings" panose="05000000000000000000" pitchFamily="2" charset="2"/>
              </a:rPr>
              <a:t>Reduce the material budget : 1.14%  0.3 %</a:t>
            </a:r>
          </a:p>
          <a:p>
            <a:pPr lvl="1"/>
            <a:r>
              <a:rPr lang="en-US" altLang="ko-KR" dirty="0" smtClean="0">
                <a:sym typeface="Wingdings" panose="05000000000000000000" pitchFamily="2" charset="2"/>
              </a:rPr>
              <a:t>Spatial resolution : 12mmX100mm  5mmX5mm</a:t>
            </a:r>
          </a:p>
          <a:p>
            <a:r>
              <a:rPr lang="en-US" altLang="ko-KR" dirty="0" smtClean="0">
                <a:sym typeface="Wingdings" panose="05000000000000000000" pitchFamily="2" charset="2"/>
              </a:rPr>
              <a:t>Improve tracking efficiency and </a:t>
            </a:r>
            <a:r>
              <a:rPr lang="en-US" altLang="ko-KR" dirty="0" err="1" smtClean="0">
                <a:sym typeface="Wingdings" panose="05000000000000000000" pitchFamily="2" charset="2"/>
              </a:rPr>
              <a:t>pT</a:t>
            </a:r>
            <a:r>
              <a:rPr lang="en-US" altLang="ko-KR" dirty="0" smtClean="0">
                <a:sym typeface="Wingdings" panose="05000000000000000000" pitchFamily="2" charset="2"/>
              </a:rPr>
              <a:t> resolution at low </a:t>
            </a:r>
            <a:r>
              <a:rPr lang="en-US" altLang="ko-KR" dirty="0" err="1" smtClean="0">
                <a:sym typeface="Wingdings" panose="05000000000000000000" pitchFamily="2" charset="2"/>
              </a:rPr>
              <a:t>pT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76709"/>
            <a:ext cx="5185801" cy="28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391407" cy="332399"/>
          </a:xfrm>
        </p:spPr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908720"/>
                <a:ext cx="8435975" cy="5832648"/>
              </a:xfrm>
            </p:spPr>
            <p:txBody>
              <a:bodyPr/>
              <a:lstStyle/>
              <a:p>
                <a:r>
                  <a:rPr lang="en-US" altLang="ko-KR" dirty="0" smtClean="0"/>
                  <a:t>Heavy-ion collisions during RUN1 and RUN2 periods.</a:t>
                </a:r>
              </a:p>
              <a:p>
                <a:pPr lvl="1"/>
                <a:r>
                  <a:rPr lang="en-US" altLang="ko-KR" dirty="0" smtClean="0"/>
                  <a:t>Energy density ~ 15 GeV/fm</a:t>
                </a:r>
                <a:r>
                  <a:rPr lang="en-US" altLang="ko-KR" baseline="30000" dirty="0" smtClean="0"/>
                  <a:t>3 </a:t>
                </a:r>
                <a:r>
                  <a:rPr lang="en-US" altLang="ko-KR" dirty="0" smtClean="0"/>
                  <a:t>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altLang="ko-KR" baseline="30000" dirty="0" smtClean="0"/>
              </a:p>
              <a:p>
                <a:pPr lvl="1"/>
                <a:r>
                  <a:rPr lang="en-US" altLang="ko-KR" dirty="0" smtClean="0"/>
                  <a:t>T=300 MeV</a:t>
                </a:r>
              </a:p>
              <a:p>
                <a:pPr lvl="1"/>
                <a:r>
                  <a:rPr lang="en-US" altLang="ko-KR" dirty="0" smtClean="0"/>
                  <a:t>Elliptic flow from hydro-dynamics </a:t>
                </a:r>
                <a:r>
                  <a:rPr lang="en-US" altLang="ko-KR" dirty="0" smtClean="0">
                    <a:sym typeface="Wingdings" panose="05000000000000000000" pitchFamily="2" charset="2"/>
                  </a:rPr>
                  <a:t> QGP as a perfect fluid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suppression smaller than at RHIC </a:t>
                </a:r>
                <a:r>
                  <a:rPr lang="en-US" altLang="ko-KR" dirty="0" smtClean="0">
                    <a:sym typeface="Wingdings" panose="05000000000000000000" pitchFamily="2" charset="2"/>
                  </a:rPr>
                  <a:t> dissociation + recombination</a:t>
                </a:r>
              </a:p>
              <a:p>
                <a:r>
                  <a:rPr lang="en-US" altLang="ko-KR" dirty="0" smtClean="0">
                    <a:sym typeface="Wingdings" panose="05000000000000000000" pitchFamily="2" charset="2"/>
                  </a:rPr>
                  <a:t>Similarities among different systems (</a:t>
                </a:r>
                <a:r>
                  <a:rPr lang="en-US" altLang="ko-KR" dirty="0" err="1" smtClean="0">
                    <a:sym typeface="Wingdings" panose="05000000000000000000" pitchFamily="2" charset="2"/>
                  </a:rPr>
                  <a:t>pp,p-Pb</a:t>
                </a:r>
                <a:r>
                  <a:rPr lang="en-US" altLang="ko-KR" dirty="0" smtClean="0">
                    <a:sym typeface="Wingdings" panose="05000000000000000000" pitchFamily="2" charset="2"/>
                  </a:rPr>
                  <a:t>, </a:t>
                </a:r>
                <a:r>
                  <a:rPr lang="en-US" altLang="ko-KR" dirty="0" err="1" smtClean="0">
                    <a:sym typeface="Wingdings" panose="05000000000000000000" pitchFamily="2" charset="2"/>
                  </a:rPr>
                  <a:t>Pb-Pb</a:t>
                </a:r>
                <a:r>
                  <a:rPr lang="en-US" altLang="ko-KR" dirty="0" smtClean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altLang="ko-KR" dirty="0" smtClean="0">
                    <a:sym typeface="Wingdings" panose="05000000000000000000" pitchFamily="2" charset="2"/>
                  </a:rPr>
                  <a:t>Collectivity in small systems?</a:t>
                </a:r>
              </a:p>
              <a:p>
                <a:pPr lvl="1"/>
                <a:r>
                  <a:rPr lang="en-US" altLang="ko-KR" dirty="0" smtClean="0">
                    <a:sym typeface="Wingdings" panose="05000000000000000000" pitchFamily="2" charset="2"/>
                  </a:rPr>
                  <a:t>Strangeness enhancement from low to high multiplicity pp collisions</a:t>
                </a:r>
                <a:endParaRPr lang="en-US" altLang="ko-KR" dirty="0">
                  <a:sym typeface="Wingdings" panose="05000000000000000000" pitchFamily="2" charset="2"/>
                </a:endParaRPr>
              </a:p>
              <a:p>
                <a:r>
                  <a:rPr lang="en-US" altLang="ko-KR" dirty="0" smtClean="0">
                    <a:sym typeface="Wingdings" panose="05000000000000000000" pitchFamily="2" charset="2"/>
                  </a:rPr>
                  <a:t>Need high precision measurements of the production of heavy quarks, </a:t>
                </a:r>
                <a:r>
                  <a:rPr lang="en-US" altLang="ko-KR" dirty="0" err="1" smtClean="0">
                    <a:sym typeface="Wingdings" panose="05000000000000000000" pitchFamily="2" charset="2"/>
                  </a:rPr>
                  <a:t>quarkonia</a:t>
                </a:r>
                <a:r>
                  <a:rPr lang="en-US" altLang="ko-KR" dirty="0" smtClean="0">
                    <a:sym typeface="Wingdings" panose="05000000000000000000" pitchFamily="2" charset="2"/>
                  </a:rPr>
                  <a:t>, jet and di-leptons over a large momentum range.  Looking forward to Upgrades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908720"/>
                <a:ext cx="8435975" cy="5832648"/>
              </a:xfrm>
              <a:blipFill>
                <a:blip r:embed="rId2"/>
                <a:stretch>
                  <a:fillRect l="-939" r="-72" b="-13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1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2978636" cy="332399"/>
          </a:xfrm>
        </p:spPr>
        <p:txBody>
          <a:bodyPr/>
          <a:lstStyle/>
          <a:p>
            <a:r>
              <a:rPr lang="en-US" altLang="ko-KR" dirty="0" smtClean="0"/>
              <a:t>Lattice QCD Calculation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173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ko-KR" dirty="0" smtClean="0"/>
                  <a:t>15</a:t>
                </a:r>
                <a:r>
                  <a:rPr lang="ko-KR" altLang="en-US" dirty="0"/>
                  <a:t> </a:t>
                </a:r>
                <a:r>
                  <a:rPr lang="en-US" altLang="ko-KR" dirty="0" smtClean="0"/>
                  <a:t>MeV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=0.7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/>
                  <a:t>G</a:t>
                </a:r>
                <a:r>
                  <a:rPr lang="en-US" altLang="ko-KR" dirty="0" smtClean="0"/>
                  <a:t>eV/fm</a:t>
                </a:r>
                <a:r>
                  <a:rPr lang="en-US" altLang="ko-KR" baseline="30000" dirty="0" smtClean="0"/>
                  <a:t>3</a:t>
                </a:r>
                <a:endParaRPr lang="ko-KR" altLang="en-US" baseline="30000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132856"/>
            <a:ext cx="5314801" cy="38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900841" cy="332399"/>
          </a:xfrm>
        </p:spPr>
        <p:txBody>
          <a:bodyPr/>
          <a:lstStyle/>
          <a:p>
            <a:r>
              <a:rPr lang="en-US" altLang="ko-KR" dirty="0" smtClean="0"/>
              <a:t>Phase Diagram</a:t>
            </a:r>
            <a:endParaRPr lang="ko-KR" altLang="en-US" dirty="0"/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755576" y="1268760"/>
            <a:ext cx="7096287" cy="5057815"/>
            <a:chOff x="2601913" y="2506663"/>
            <a:chExt cx="6495240" cy="4046537"/>
          </a:xfrm>
        </p:grpSpPr>
        <p:sp>
          <p:nvSpPr>
            <p:cNvPr id="6" name="Rectangle 3"/>
            <p:cNvSpPr>
              <a:spLocks noChangeAspect="1" noChangeArrowheads="1"/>
            </p:cNvSpPr>
            <p:nvPr/>
          </p:nvSpPr>
          <p:spPr bwMode="auto">
            <a:xfrm>
              <a:off x="3000375" y="2559050"/>
              <a:ext cx="6011863" cy="3598863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 dirty="0"/>
            </a:p>
          </p:txBody>
        </p:sp>
        <p:sp>
          <p:nvSpPr>
            <p:cNvPr id="7" name="Rectangle 4"/>
            <p:cNvSpPr>
              <a:spLocks noChangeAspect="1" noChangeArrowheads="1"/>
            </p:cNvSpPr>
            <p:nvPr/>
          </p:nvSpPr>
          <p:spPr bwMode="auto">
            <a:xfrm>
              <a:off x="3016250" y="3857625"/>
              <a:ext cx="660400" cy="2349500"/>
            </a:xfrm>
            <a:prstGeom prst="rect">
              <a:avLst/>
            </a:prstGeom>
            <a:solidFill>
              <a:srgbClr val="99FF99"/>
            </a:solidFill>
            <a:ln w="25400">
              <a:solidFill>
                <a:schemeClr val="hlink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8" name="Arc 5"/>
            <p:cNvSpPr>
              <a:spLocks noChangeAspect="1"/>
            </p:cNvSpPr>
            <p:nvPr/>
          </p:nvSpPr>
          <p:spPr bwMode="auto">
            <a:xfrm flipH="1">
              <a:off x="6773863" y="5303838"/>
              <a:ext cx="2252662" cy="8842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33CC33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9" name="Line 6"/>
            <p:cNvSpPr>
              <a:spLocks noChangeAspect="1" noChangeShapeType="1"/>
            </p:cNvSpPr>
            <p:nvPr/>
          </p:nvSpPr>
          <p:spPr bwMode="auto">
            <a:xfrm>
              <a:off x="3016250" y="2506663"/>
              <a:ext cx="0" cy="36988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" name="Arc 7"/>
            <p:cNvSpPr>
              <a:spLocks noChangeAspect="1"/>
            </p:cNvSpPr>
            <p:nvPr/>
          </p:nvSpPr>
          <p:spPr bwMode="auto">
            <a:xfrm>
              <a:off x="3624263" y="3867150"/>
              <a:ext cx="4051300" cy="2349500"/>
            </a:xfrm>
            <a:custGeom>
              <a:avLst/>
              <a:gdLst>
                <a:gd name="T0" fmla="*/ 0 w 21662"/>
                <a:gd name="T1" fmla="*/ 2147483647 h 21600"/>
                <a:gd name="T2" fmla="*/ 2147483647 w 21662"/>
                <a:gd name="T3" fmla="*/ 2147483647 h 21600"/>
                <a:gd name="T4" fmla="*/ 2147483647 w 2166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62"/>
                <a:gd name="T10" fmla="*/ 0 h 21600"/>
                <a:gd name="T11" fmla="*/ 21662 w 216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62" h="21600" fill="none" extrusionOk="0">
                  <a:moveTo>
                    <a:pt x="-1" y="0"/>
                  </a:moveTo>
                  <a:cubicBezTo>
                    <a:pt x="20" y="0"/>
                    <a:pt x="41" y="-1"/>
                    <a:pt x="62" y="0"/>
                  </a:cubicBezTo>
                  <a:cubicBezTo>
                    <a:pt x="11991" y="0"/>
                    <a:pt x="21662" y="9670"/>
                    <a:pt x="21662" y="21600"/>
                  </a:cubicBezTo>
                </a:path>
                <a:path w="21662" h="21600" stroke="0" extrusionOk="0">
                  <a:moveTo>
                    <a:pt x="-1" y="0"/>
                  </a:moveTo>
                  <a:cubicBezTo>
                    <a:pt x="20" y="0"/>
                    <a:pt x="41" y="-1"/>
                    <a:pt x="62" y="0"/>
                  </a:cubicBezTo>
                  <a:cubicBezTo>
                    <a:pt x="11991" y="0"/>
                    <a:pt x="21662" y="9670"/>
                    <a:pt x="21662" y="21600"/>
                  </a:cubicBezTo>
                  <a:lnTo>
                    <a:pt x="62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99FF99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" name="Line 8"/>
            <p:cNvSpPr>
              <a:spLocks noChangeAspect="1" noChangeShapeType="1"/>
            </p:cNvSpPr>
            <p:nvPr/>
          </p:nvSpPr>
          <p:spPr bwMode="auto">
            <a:xfrm flipH="1">
              <a:off x="3016250" y="3867150"/>
              <a:ext cx="663575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" name="Line 9"/>
            <p:cNvSpPr>
              <a:spLocks noChangeAspect="1" noChangeShapeType="1"/>
            </p:cNvSpPr>
            <p:nvPr/>
          </p:nvSpPr>
          <p:spPr bwMode="auto">
            <a:xfrm>
              <a:off x="6011863" y="6024563"/>
              <a:ext cx="0" cy="1825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grpSp>
          <p:nvGrpSpPr>
            <p:cNvPr id="13" name="Group 10"/>
            <p:cNvGrpSpPr>
              <a:grpSpLocks noChangeAspect="1"/>
            </p:cNvGrpSpPr>
            <p:nvPr/>
          </p:nvGrpSpPr>
          <p:grpSpPr bwMode="auto">
            <a:xfrm>
              <a:off x="4746613" y="5494357"/>
              <a:ext cx="719136" cy="468314"/>
              <a:chOff x="2335" y="2724"/>
              <a:chExt cx="358" cy="262"/>
            </a:xfrm>
          </p:grpSpPr>
          <p:sp>
            <p:nvSpPr>
              <p:cNvPr id="80" name="Oval 11"/>
              <p:cNvSpPr>
                <a:spLocks noChangeAspect="1" noChangeArrowheads="1"/>
              </p:cNvSpPr>
              <p:nvPr/>
            </p:nvSpPr>
            <p:spPr bwMode="auto">
              <a:xfrm>
                <a:off x="2430" y="2785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81" name="Oval 12"/>
              <p:cNvSpPr>
                <a:spLocks noChangeAspect="1" noChangeArrowheads="1"/>
              </p:cNvSpPr>
              <p:nvPr/>
            </p:nvSpPr>
            <p:spPr bwMode="auto">
              <a:xfrm>
                <a:off x="2519" y="2724"/>
                <a:ext cx="66" cy="6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82" name="Oval 13"/>
              <p:cNvSpPr>
                <a:spLocks noChangeAspect="1" noChangeArrowheads="1"/>
              </p:cNvSpPr>
              <p:nvPr/>
            </p:nvSpPr>
            <p:spPr bwMode="auto">
              <a:xfrm>
                <a:off x="2501" y="2750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83" name="Oval 14"/>
              <p:cNvSpPr>
                <a:spLocks noChangeAspect="1" noChangeArrowheads="1"/>
              </p:cNvSpPr>
              <p:nvPr/>
            </p:nvSpPr>
            <p:spPr bwMode="auto">
              <a:xfrm>
                <a:off x="2359" y="2820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84" name="Oval 15"/>
              <p:cNvSpPr>
                <a:spLocks noChangeAspect="1" noChangeArrowheads="1"/>
              </p:cNvSpPr>
              <p:nvPr/>
            </p:nvSpPr>
            <p:spPr bwMode="auto">
              <a:xfrm>
                <a:off x="2395" y="2724"/>
                <a:ext cx="71" cy="6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85" name="Oval 16"/>
              <p:cNvSpPr>
                <a:spLocks noChangeAspect="1" noChangeArrowheads="1"/>
              </p:cNvSpPr>
              <p:nvPr/>
            </p:nvSpPr>
            <p:spPr bwMode="auto">
              <a:xfrm>
                <a:off x="2491" y="2820"/>
                <a:ext cx="71" cy="7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86" name="Oval 17"/>
              <p:cNvSpPr>
                <a:spLocks noChangeAspect="1" noChangeArrowheads="1"/>
              </p:cNvSpPr>
              <p:nvPr/>
            </p:nvSpPr>
            <p:spPr bwMode="auto">
              <a:xfrm>
                <a:off x="2335" y="2916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87" name="Oval 18"/>
              <p:cNvSpPr>
                <a:spLocks noChangeAspect="1" noChangeArrowheads="1"/>
              </p:cNvSpPr>
              <p:nvPr/>
            </p:nvSpPr>
            <p:spPr bwMode="auto">
              <a:xfrm>
                <a:off x="2424" y="2881"/>
                <a:ext cx="66" cy="6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88" name="Oval 19"/>
              <p:cNvSpPr>
                <a:spLocks noChangeAspect="1" noChangeArrowheads="1"/>
              </p:cNvSpPr>
              <p:nvPr/>
            </p:nvSpPr>
            <p:spPr bwMode="auto">
              <a:xfrm>
                <a:off x="2622" y="2724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89" name="Oval 20"/>
              <p:cNvSpPr>
                <a:spLocks noChangeAspect="1" noChangeArrowheads="1"/>
              </p:cNvSpPr>
              <p:nvPr/>
            </p:nvSpPr>
            <p:spPr bwMode="auto">
              <a:xfrm>
                <a:off x="2536" y="2881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90" name="Oval 21"/>
              <p:cNvSpPr>
                <a:spLocks noChangeAspect="1" noChangeArrowheads="1"/>
              </p:cNvSpPr>
              <p:nvPr/>
            </p:nvSpPr>
            <p:spPr bwMode="auto">
              <a:xfrm>
                <a:off x="2538" y="2916"/>
                <a:ext cx="66" cy="56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91" name="Oval 22"/>
              <p:cNvSpPr>
                <a:spLocks noChangeAspect="1" noChangeArrowheads="1"/>
              </p:cNvSpPr>
              <p:nvPr/>
            </p:nvSpPr>
            <p:spPr bwMode="auto">
              <a:xfrm>
                <a:off x="2612" y="2820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92" name="Oval 23"/>
              <p:cNvSpPr>
                <a:spLocks noChangeAspect="1" noChangeArrowheads="1"/>
              </p:cNvSpPr>
              <p:nvPr/>
            </p:nvSpPr>
            <p:spPr bwMode="auto">
              <a:xfrm>
                <a:off x="2597" y="2846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</p:grpSp>
        <p:grpSp>
          <p:nvGrpSpPr>
            <p:cNvPr id="14" name="Group 24"/>
            <p:cNvGrpSpPr>
              <a:grpSpLocks noChangeAspect="1"/>
            </p:cNvGrpSpPr>
            <p:nvPr/>
          </p:nvGrpSpPr>
          <p:grpSpPr bwMode="auto">
            <a:xfrm>
              <a:off x="5868981" y="5802332"/>
              <a:ext cx="326608" cy="323851"/>
              <a:chOff x="2842" y="3482"/>
              <a:chExt cx="163" cy="180"/>
            </a:xfrm>
          </p:grpSpPr>
          <p:sp>
            <p:nvSpPr>
              <p:cNvPr id="70" name="Oval 25"/>
              <p:cNvSpPr>
                <a:spLocks noChangeAspect="1" noChangeArrowheads="1"/>
              </p:cNvSpPr>
              <p:nvPr/>
            </p:nvSpPr>
            <p:spPr bwMode="auto">
              <a:xfrm>
                <a:off x="2872" y="3592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71" name="Oval 26"/>
              <p:cNvSpPr>
                <a:spLocks noChangeAspect="1" noChangeArrowheads="1"/>
              </p:cNvSpPr>
              <p:nvPr/>
            </p:nvSpPr>
            <p:spPr bwMode="auto">
              <a:xfrm>
                <a:off x="2878" y="3541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72" name="Oval 27"/>
              <p:cNvSpPr>
                <a:spLocks noChangeAspect="1" noChangeArrowheads="1"/>
              </p:cNvSpPr>
              <p:nvPr/>
            </p:nvSpPr>
            <p:spPr bwMode="auto">
              <a:xfrm>
                <a:off x="2912" y="3576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73" name="Oval 28"/>
              <p:cNvSpPr>
                <a:spLocks noChangeAspect="1" noChangeArrowheads="1"/>
              </p:cNvSpPr>
              <p:nvPr/>
            </p:nvSpPr>
            <p:spPr bwMode="auto">
              <a:xfrm>
                <a:off x="2842" y="3541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  <p:sp>
            <p:nvSpPr>
              <p:cNvPr id="74" name="Oval 29"/>
              <p:cNvSpPr>
                <a:spLocks noChangeAspect="1" noChangeArrowheads="1"/>
              </p:cNvSpPr>
              <p:nvPr/>
            </p:nvSpPr>
            <p:spPr bwMode="auto">
              <a:xfrm>
                <a:off x="2920" y="3482"/>
                <a:ext cx="70" cy="7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75" name="Oval 30"/>
              <p:cNvSpPr>
                <a:spLocks noChangeAspect="1" noChangeArrowheads="1"/>
              </p:cNvSpPr>
              <p:nvPr/>
            </p:nvSpPr>
            <p:spPr bwMode="auto">
              <a:xfrm>
                <a:off x="2899" y="3541"/>
                <a:ext cx="70" cy="7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76" name="Oval 31"/>
              <p:cNvSpPr>
                <a:spLocks noChangeAspect="1" noChangeArrowheads="1"/>
              </p:cNvSpPr>
              <p:nvPr/>
            </p:nvSpPr>
            <p:spPr bwMode="auto">
              <a:xfrm>
                <a:off x="2935" y="3541"/>
                <a:ext cx="70" cy="7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77" name="Oval 32"/>
              <p:cNvSpPr>
                <a:spLocks noChangeAspect="1" noChangeArrowheads="1"/>
              </p:cNvSpPr>
              <p:nvPr/>
            </p:nvSpPr>
            <p:spPr bwMode="auto">
              <a:xfrm>
                <a:off x="2864" y="3507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78" name="Oval 33"/>
              <p:cNvSpPr>
                <a:spLocks noChangeAspect="1" noChangeArrowheads="1"/>
              </p:cNvSpPr>
              <p:nvPr/>
            </p:nvSpPr>
            <p:spPr bwMode="auto">
              <a:xfrm>
                <a:off x="2878" y="3576"/>
                <a:ext cx="70" cy="7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2700000" scaled="1"/>
              </a:gradFill>
              <a:ln w="25400">
                <a:noFill/>
                <a:round/>
                <a:headEnd/>
                <a:tailEnd type="none" w="lg" len="lg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it-IT"/>
              </a:p>
            </p:txBody>
          </p:sp>
          <p:sp>
            <p:nvSpPr>
              <p:cNvPr id="79" name="Oval 34"/>
              <p:cNvSpPr>
                <a:spLocks noChangeAspect="1" noChangeArrowheads="1"/>
              </p:cNvSpPr>
              <p:nvPr/>
            </p:nvSpPr>
            <p:spPr bwMode="auto">
              <a:xfrm>
                <a:off x="2899" y="3506"/>
                <a:ext cx="71" cy="70"/>
              </a:xfrm>
              <a:prstGeom prst="ellipse">
                <a:avLst/>
              </a:prstGeom>
              <a:gradFill rotWithShape="0">
                <a:gsLst>
                  <a:gs pos="0">
                    <a:srgbClr val="CC000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it-IT" altLang="ko-KR"/>
              </a:p>
            </p:txBody>
          </p:sp>
        </p:grpSp>
        <p:sp>
          <p:nvSpPr>
            <p:cNvPr id="15" name="Oval 35"/>
            <p:cNvSpPr>
              <a:spLocks noChangeAspect="1" noChangeArrowheads="1"/>
            </p:cNvSpPr>
            <p:nvPr/>
          </p:nvSpPr>
          <p:spPr bwMode="auto">
            <a:xfrm>
              <a:off x="3906838" y="4198938"/>
              <a:ext cx="141287" cy="125412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16" name="Oval 36"/>
            <p:cNvSpPr>
              <a:spLocks noChangeAspect="1" noChangeArrowheads="1"/>
            </p:cNvSpPr>
            <p:nvPr/>
          </p:nvSpPr>
          <p:spPr bwMode="auto">
            <a:xfrm>
              <a:off x="4063533" y="4088963"/>
              <a:ext cx="143108" cy="124138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17" name="Oval 37"/>
            <p:cNvSpPr>
              <a:spLocks noChangeAspect="1" noChangeArrowheads="1"/>
            </p:cNvSpPr>
            <p:nvPr/>
          </p:nvSpPr>
          <p:spPr bwMode="auto">
            <a:xfrm>
              <a:off x="4037013" y="4135438"/>
              <a:ext cx="142875" cy="125412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18" name="Oval 38"/>
            <p:cNvSpPr>
              <a:spLocks noChangeAspect="1" noChangeArrowheads="1"/>
            </p:cNvSpPr>
            <p:nvPr/>
          </p:nvSpPr>
          <p:spPr bwMode="auto">
            <a:xfrm>
              <a:off x="3775075" y="4260850"/>
              <a:ext cx="142875" cy="125413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19" name="Oval 39"/>
            <p:cNvSpPr>
              <a:spLocks noChangeAspect="1" noChangeArrowheads="1"/>
            </p:cNvSpPr>
            <p:nvPr/>
          </p:nvSpPr>
          <p:spPr bwMode="auto">
            <a:xfrm>
              <a:off x="3841750" y="4089400"/>
              <a:ext cx="141288" cy="123825"/>
            </a:xfrm>
            <a:prstGeom prst="ellipse">
              <a:avLst/>
            </a:prstGeom>
            <a:gradFill rotWithShape="0">
              <a:gsLst>
                <a:gs pos="0">
                  <a:srgbClr val="00CC00"/>
                </a:gs>
                <a:gs pos="100000">
                  <a:srgbClr val="005E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20" name="Oval 40"/>
            <p:cNvSpPr>
              <a:spLocks noChangeAspect="1" noChangeArrowheads="1"/>
            </p:cNvSpPr>
            <p:nvPr/>
          </p:nvSpPr>
          <p:spPr bwMode="auto">
            <a:xfrm>
              <a:off x="4017738" y="4261273"/>
              <a:ext cx="143108" cy="12599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21" name="Oval 41"/>
            <p:cNvSpPr>
              <a:spLocks noChangeAspect="1" noChangeArrowheads="1"/>
            </p:cNvSpPr>
            <p:nvPr/>
          </p:nvSpPr>
          <p:spPr bwMode="auto">
            <a:xfrm>
              <a:off x="3730625" y="4432300"/>
              <a:ext cx="142875" cy="127000"/>
            </a:xfrm>
            <a:prstGeom prst="ellipse">
              <a:avLst/>
            </a:prstGeom>
            <a:gradFill rotWithShape="0">
              <a:gsLst>
                <a:gs pos="0">
                  <a:srgbClr val="FF66CC"/>
                </a:gs>
                <a:gs pos="100000">
                  <a:srgbClr val="762F5E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22" name="Oval 42"/>
            <p:cNvSpPr>
              <a:spLocks noChangeAspect="1" noChangeArrowheads="1"/>
            </p:cNvSpPr>
            <p:nvPr/>
          </p:nvSpPr>
          <p:spPr bwMode="auto">
            <a:xfrm>
              <a:off x="3887986" y="4370590"/>
              <a:ext cx="141201" cy="12599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23" name="Oval 43"/>
            <p:cNvSpPr>
              <a:spLocks noChangeAspect="1" noChangeArrowheads="1"/>
            </p:cNvSpPr>
            <p:nvPr/>
          </p:nvSpPr>
          <p:spPr bwMode="auto">
            <a:xfrm>
              <a:off x="4260850" y="4089400"/>
              <a:ext cx="142875" cy="12382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24" name="Oval 44"/>
            <p:cNvSpPr>
              <a:spLocks noChangeAspect="1" noChangeArrowheads="1"/>
            </p:cNvSpPr>
            <p:nvPr/>
          </p:nvSpPr>
          <p:spPr bwMode="auto">
            <a:xfrm>
              <a:off x="4102100" y="4370388"/>
              <a:ext cx="141288" cy="12700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25" name="Oval 45"/>
            <p:cNvSpPr>
              <a:spLocks noChangeAspect="1" noChangeArrowheads="1"/>
            </p:cNvSpPr>
            <p:nvPr/>
          </p:nvSpPr>
          <p:spPr bwMode="auto">
            <a:xfrm>
              <a:off x="4101695" y="4431732"/>
              <a:ext cx="141201" cy="12784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26" name="Oval 46"/>
            <p:cNvSpPr>
              <a:spLocks noChangeAspect="1" noChangeArrowheads="1"/>
            </p:cNvSpPr>
            <p:nvPr/>
          </p:nvSpPr>
          <p:spPr bwMode="auto">
            <a:xfrm>
              <a:off x="4241800" y="4260850"/>
              <a:ext cx="142875" cy="125413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27" name="Oval 47"/>
            <p:cNvSpPr>
              <a:spLocks noChangeAspect="1" noChangeArrowheads="1"/>
            </p:cNvSpPr>
            <p:nvPr/>
          </p:nvSpPr>
          <p:spPr bwMode="auto">
            <a:xfrm>
              <a:off x="4214813" y="4306888"/>
              <a:ext cx="142875" cy="125412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28" name="Oval 48"/>
            <p:cNvSpPr>
              <a:spLocks noChangeAspect="1" noChangeArrowheads="1"/>
            </p:cNvSpPr>
            <p:nvPr/>
          </p:nvSpPr>
          <p:spPr bwMode="auto">
            <a:xfrm>
              <a:off x="4083050" y="4370388"/>
              <a:ext cx="142875" cy="12700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29" name="Oval 49"/>
            <p:cNvSpPr>
              <a:spLocks noChangeAspect="1" noChangeArrowheads="1"/>
            </p:cNvSpPr>
            <p:nvPr/>
          </p:nvSpPr>
          <p:spPr bwMode="auto">
            <a:xfrm>
              <a:off x="4241800" y="4260850"/>
              <a:ext cx="142875" cy="125413"/>
            </a:xfrm>
            <a:prstGeom prst="ellipse">
              <a:avLst/>
            </a:prstGeom>
            <a:gradFill rotWithShape="0">
              <a:gsLst>
                <a:gs pos="0">
                  <a:srgbClr val="00CC00"/>
                </a:gs>
                <a:gs pos="100000">
                  <a:srgbClr val="005E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30" name="Oval 50"/>
            <p:cNvSpPr>
              <a:spLocks noChangeAspect="1" noChangeArrowheads="1"/>
            </p:cNvSpPr>
            <p:nvPr/>
          </p:nvSpPr>
          <p:spPr bwMode="auto">
            <a:xfrm>
              <a:off x="4214813" y="4306888"/>
              <a:ext cx="142875" cy="125412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31" name="Oval 51"/>
            <p:cNvSpPr>
              <a:spLocks noChangeAspect="1" noChangeArrowheads="1"/>
            </p:cNvSpPr>
            <p:nvPr/>
          </p:nvSpPr>
          <p:spPr bwMode="auto">
            <a:xfrm>
              <a:off x="3952875" y="4432300"/>
              <a:ext cx="141288" cy="127000"/>
            </a:xfrm>
            <a:prstGeom prst="ellipse">
              <a:avLst/>
            </a:prstGeom>
            <a:gradFill rotWithShape="0">
              <a:gsLst>
                <a:gs pos="0">
                  <a:srgbClr val="00CC00"/>
                </a:gs>
                <a:gs pos="100000">
                  <a:srgbClr val="005E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32" name="Oval 52"/>
            <p:cNvSpPr>
              <a:spLocks noChangeAspect="1" noChangeArrowheads="1"/>
            </p:cNvSpPr>
            <p:nvPr/>
          </p:nvSpPr>
          <p:spPr bwMode="auto">
            <a:xfrm>
              <a:off x="4017738" y="4261273"/>
              <a:ext cx="143108" cy="12599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33" name="Oval 53"/>
            <p:cNvSpPr>
              <a:spLocks noChangeAspect="1" noChangeArrowheads="1"/>
            </p:cNvSpPr>
            <p:nvPr/>
          </p:nvSpPr>
          <p:spPr bwMode="auto">
            <a:xfrm>
              <a:off x="4195192" y="4431732"/>
              <a:ext cx="143110" cy="12784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34" name="Oval 54"/>
            <p:cNvSpPr>
              <a:spLocks noChangeAspect="1" noChangeArrowheads="1"/>
            </p:cNvSpPr>
            <p:nvPr/>
          </p:nvSpPr>
          <p:spPr bwMode="auto">
            <a:xfrm>
              <a:off x="3908425" y="4605338"/>
              <a:ext cx="142875" cy="125412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35" name="Oval 55"/>
            <p:cNvSpPr>
              <a:spLocks noChangeAspect="1" noChangeArrowheads="1"/>
            </p:cNvSpPr>
            <p:nvPr/>
          </p:nvSpPr>
          <p:spPr bwMode="auto">
            <a:xfrm>
              <a:off x="4063533" y="4542901"/>
              <a:ext cx="143108" cy="12413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36" name="Oval 56"/>
            <p:cNvSpPr>
              <a:spLocks noChangeAspect="1" noChangeArrowheads="1"/>
            </p:cNvSpPr>
            <p:nvPr/>
          </p:nvSpPr>
          <p:spPr bwMode="auto">
            <a:xfrm>
              <a:off x="4438650" y="4260850"/>
              <a:ext cx="141288" cy="125413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37" name="Oval 57"/>
            <p:cNvSpPr>
              <a:spLocks noChangeAspect="1" noChangeArrowheads="1"/>
            </p:cNvSpPr>
            <p:nvPr/>
          </p:nvSpPr>
          <p:spPr bwMode="auto">
            <a:xfrm>
              <a:off x="4278313" y="4543425"/>
              <a:ext cx="142875" cy="12382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38" name="Oval 58"/>
            <p:cNvSpPr>
              <a:spLocks noChangeAspect="1" noChangeArrowheads="1"/>
            </p:cNvSpPr>
            <p:nvPr/>
          </p:nvSpPr>
          <p:spPr bwMode="auto">
            <a:xfrm>
              <a:off x="4277242" y="4605896"/>
              <a:ext cx="143108" cy="12413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39" name="Oval 59"/>
            <p:cNvSpPr>
              <a:spLocks noChangeAspect="1" noChangeArrowheads="1"/>
            </p:cNvSpPr>
            <p:nvPr/>
          </p:nvSpPr>
          <p:spPr bwMode="auto">
            <a:xfrm>
              <a:off x="4419600" y="4432300"/>
              <a:ext cx="141288" cy="12700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40" name="Oval 60"/>
            <p:cNvSpPr>
              <a:spLocks noChangeAspect="1" noChangeArrowheads="1"/>
            </p:cNvSpPr>
            <p:nvPr/>
          </p:nvSpPr>
          <p:spPr bwMode="auto">
            <a:xfrm>
              <a:off x="4392613" y="4479925"/>
              <a:ext cx="141287" cy="125413"/>
            </a:xfrm>
            <a:prstGeom prst="ellipse">
              <a:avLst/>
            </a:prstGeom>
            <a:gradFill rotWithShape="0">
              <a:gsLst>
                <a:gs pos="0">
                  <a:srgbClr val="00CC00"/>
                </a:gs>
                <a:gs pos="100000">
                  <a:srgbClr val="005E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41" name="Oval 61"/>
            <p:cNvSpPr>
              <a:spLocks noChangeAspect="1" noChangeArrowheads="1"/>
            </p:cNvSpPr>
            <p:nvPr/>
          </p:nvSpPr>
          <p:spPr bwMode="auto">
            <a:xfrm>
              <a:off x="3906838" y="4198938"/>
              <a:ext cx="141287" cy="125412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42" name="Oval 62"/>
            <p:cNvSpPr>
              <a:spLocks noChangeAspect="1" noChangeArrowheads="1"/>
            </p:cNvSpPr>
            <p:nvPr/>
          </p:nvSpPr>
          <p:spPr bwMode="auto">
            <a:xfrm>
              <a:off x="4063533" y="4088963"/>
              <a:ext cx="143108" cy="124138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43" name="Oval 63"/>
            <p:cNvSpPr>
              <a:spLocks noChangeAspect="1" noChangeArrowheads="1"/>
            </p:cNvSpPr>
            <p:nvPr/>
          </p:nvSpPr>
          <p:spPr bwMode="auto">
            <a:xfrm>
              <a:off x="4037013" y="4135438"/>
              <a:ext cx="142875" cy="125412"/>
            </a:xfrm>
            <a:prstGeom prst="ellipse">
              <a:avLst/>
            </a:prstGeom>
            <a:gradFill rotWithShape="0">
              <a:gsLst>
                <a:gs pos="0">
                  <a:srgbClr val="FF66CC"/>
                </a:gs>
                <a:gs pos="100000">
                  <a:srgbClr val="762F5E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44" name="Oval 64"/>
            <p:cNvSpPr>
              <a:spLocks noChangeAspect="1" noChangeArrowheads="1"/>
            </p:cNvSpPr>
            <p:nvPr/>
          </p:nvSpPr>
          <p:spPr bwMode="auto">
            <a:xfrm>
              <a:off x="3775075" y="4260850"/>
              <a:ext cx="142875" cy="125413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45" name="Oval 65"/>
            <p:cNvSpPr>
              <a:spLocks noChangeAspect="1" noChangeArrowheads="1"/>
            </p:cNvSpPr>
            <p:nvPr/>
          </p:nvSpPr>
          <p:spPr bwMode="auto">
            <a:xfrm>
              <a:off x="3842191" y="4088963"/>
              <a:ext cx="141201" cy="124138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46" name="Oval 66"/>
            <p:cNvSpPr>
              <a:spLocks noChangeAspect="1" noChangeArrowheads="1"/>
            </p:cNvSpPr>
            <p:nvPr/>
          </p:nvSpPr>
          <p:spPr bwMode="auto">
            <a:xfrm>
              <a:off x="4017963" y="4260850"/>
              <a:ext cx="142875" cy="125413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47" name="Oval 67"/>
            <p:cNvSpPr>
              <a:spLocks noChangeAspect="1" noChangeArrowheads="1"/>
            </p:cNvSpPr>
            <p:nvPr/>
          </p:nvSpPr>
          <p:spPr bwMode="auto">
            <a:xfrm>
              <a:off x="3730625" y="4432300"/>
              <a:ext cx="142875" cy="127000"/>
            </a:xfrm>
            <a:prstGeom prst="ellipse">
              <a:avLst/>
            </a:prstGeom>
            <a:gradFill rotWithShape="0">
              <a:gsLst>
                <a:gs pos="0">
                  <a:srgbClr val="FF66CC"/>
                </a:gs>
                <a:gs pos="100000">
                  <a:srgbClr val="762F5E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48" name="Oval 68"/>
            <p:cNvSpPr>
              <a:spLocks noChangeAspect="1" noChangeArrowheads="1"/>
            </p:cNvSpPr>
            <p:nvPr/>
          </p:nvSpPr>
          <p:spPr bwMode="auto">
            <a:xfrm>
              <a:off x="4328761" y="4524372"/>
              <a:ext cx="141201" cy="12599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/>
            </a:p>
          </p:txBody>
        </p:sp>
        <p:sp>
          <p:nvSpPr>
            <p:cNvPr id="49" name="Oval 69"/>
            <p:cNvSpPr>
              <a:spLocks noChangeAspect="1" noChangeArrowheads="1"/>
            </p:cNvSpPr>
            <p:nvPr/>
          </p:nvSpPr>
          <p:spPr bwMode="auto">
            <a:xfrm>
              <a:off x="4260850" y="4089400"/>
              <a:ext cx="142875" cy="12382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50" name="Oval 70"/>
            <p:cNvSpPr>
              <a:spLocks noChangeAspect="1" noChangeArrowheads="1"/>
            </p:cNvSpPr>
            <p:nvPr/>
          </p:nvSpPr>
          <p:spPr bwMode="auto">
            <a:xfrm>
              <a:off x="4102100" y="4370388"/>
              <a:ext cx="141288" cy="12700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51" name="Oval 71"/>
            <p:cNvSpPr>
              <a:spLocks noChangeAspect="1" noChangeArrowheads="1"/>
            </p:cNvSpPr>
            <p:nvPr/>
          </p:nvSpPr>
          <p:spPr bwMode="auto">
            <a:xfrm>
              <a:off x="4102100" y="4432300"/>
              <a:ext cx="141288" cy="12700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52" name="Oval 72"/>
            <p:cNvSpPr>
              <a:spLocks noChangeAspect="1" noChangeArrowheads="1"/>
            </p:cNvSpPr>
            <p:nvPr/>
          </p:nvSpPr>
          <p:spPr bwMode="auto">
            <a:xfrm>
              <a:off x="4241800" y="4260850"/>
              <a:ext cx="142875" cy="125413"/>
            </a:xfrm>
            <a:prstGeom prst="ellipse">
              <a:avLst/>
            </a:prstGeom>
            <a:gradFill rotWithShape="0">
              <a:gsLst>
                <a:gs pos="0">
                  <a:srgbClr val="FF66CC"/>
                </a:gs>
                <a:gs pos="100000">
                  <a:srgbClr val="762F5E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53" name="Oval 73"/>
            <p:cNvSpPr>
              <a:spLocks noChangeAspect="1" noChangeArrowheads="1"/>
            </p:cNvSpPr>
            <p:nvPr/>
          </p:nvSpPr>
          <p:spPr bwMode="auto">
            <a:xfrm>
              <a:off x="4214813" y="4306888"/>
              <a:ext cx="142875" cy="125412"/>
            </a:xfrm>
            <a:prstGeom prst="ellipse">
              <a:avLst/>
            </a:prstGeom>
            <a:gradFill rotWithShape="0">
              <a:gsLst>
                <a:gs pos="0">
                  <a:srgbClr val="FF33CC"/>
                </a:gs>
                <a:gs pos="100000">
                  <a:srgbClr val="76185E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it-IT" altLang="ko-KR"/>
            </a:p>
          </p:txBody>
        </p:sp>
        <p:sp>
          <p:nvSpPr>
            <p:cNvPr id="54" name="Text Box 74"/>
            <p:cNvSpPr txBox="1">
              <a:spLocks noChangeAspect="1" noChangeArrowheads="1"/>
            </p:cNvSpPr>
            <p:nvPr/>
          </p:nvSpPr>
          <p:spPr bwMode="auto">
            <a:xfrm rot="-5400000">
              <a:off x="2066132" y="4882850"/>
              <a:ext cx="1414462" cy="33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 b="1"/>
                <a:t>Temperature</a:t>
              </a:r>
            </a:p>
          </p:txBody>
        </p:sp>
        <p:sp>
          <p:nvSpPr>
            <p:cNvPr id="55" name="Text Box 75"/>
            <p:cNvSpPr txBox="1">
              <a:spLocks noChangeAspect="1" noChangeArrowheads="1"/>
            </p:cNvSpPr>
            <p:nvPr/>
          </p:nvSpPr>
          <p:spPr bwMode="auto">
            <a:xfrm>
              <a:off x="6959600" y="6216650"/>
              <a:ext cx="19907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 b="1"/>
                <a:t>net baryon density</a:t>
              </a:r>
            </a:p>
          </p:txBody>
        </p:sp>
        <p:sp>
          <p:nvSpPr>
            <p:cNvPr id="56" name="Text Box 76"/>
            <p:cNvSpPr txBox="1">
              <a:spLocks noChangeAspect="1" noChangeArrowheads="1"/>
            </p:cNvSpPr>
            <p:nvPr/>
          </p:nvSpPr>
          <p:spPr bwMode="auto">
            <a:xfrm rot="-5400000">
              <a:off x="2528887" y="3177679"/>
              <a:ext cx="1470025" cy="33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>
                  <a:solidFill>
                    <a:srgbClr val="FF0000"/>
                  </a:solidFill>
                </a:rPr>
                <a:t>Early universe</a:t>
              </a:r>
            </a:p>
          </p:txBody>
        </p:sp>
        <p:sp>
          <p:nvSpPr>
            <p:cNvPr id="57" name="Text Box 77"/>
            <p:cNvSpPr txBox="1">
              <a:spLocks noChangeAspect="1" noChangeArrowheads="1"/>
            </p:cNvSpPr>
            <p:nvPr/>
          </p:nvSpPr>
          <p:spPr bwMode="auto">
            <a:xfrm>
              <a:off x="5946775" y="5518150"/>
              <a:ext cx="7715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 b="1">
                  <a:solidFill>
                    <a:srgbClr val="000099"/>
                  </a:solidFill>
                </a:rPr>
                <a:t>nuclei</a:t>
              </a:r>
            </a:p>
          </p:txBody>
        </p:sp>
        <p:sp>
          <p:nvSpPr>
            <p:cNvPr id="58" name="Text Box 78"/>
            <p:cNvSpPr txBox="1">
              <a:spLocks noChangeAspect="1" noChangeArrowheads="1"/>
            </p:cNvSpPr>
            <p:nvPr/>
          </p:nvSpPr>
          <p:spPr bwMode="auto">
            <a:xfrm>
              <a:off x="3479800" y="5573713"/>
              <a:ext cx="13684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 b="1">
                  <a:solidFill>
                    <a:srgbClr val="000099"/>
                  </a:solidFill>
                </a:rPr>
                <a:t>nucleon gas</a:t>
              </a:r>
            </a:p>
          </p:txBody>
        </p:sp>
        <p:sp>
          <p:nvSpPr>
            <p:cNvPr id="59" name="Text Box 79"/>
            <p:cNvSpPr txBox="1">
              <a:spLocks noChangeAspect="1" noChangeArrowheads="1"/>
            </p:cNvSpPr>
            <p:nvPr/>
          </p:nvSpPr>
          <p:spPr bwMode="auto">
            <a:xfrm>
              <a:off x="4491038" y="4464050"/>
              <a:ext cx="12779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 b="1">
                  <a:solidFill>
                    <a:srgbClr val="000099"/>
                  </a:solidFill>
                </a:rPr>
                <a:t>hadron gas</a:t>
              </a:r>
            </a:p>
          </p:txBody>
        </p:sp>
        <p:sp>
          <p:nvSpPr>
            <p:cNvPr id="60" name="Line 80"/>
            <p:cNvSpPr>
              <a:spLocks noChangeAspect="1" noChangeShapeType="1"/>
            </p:cNvSpPr>
            <p:nvPr/>
          </p:nvSpPr>
          <p:spPr bwMode="auto">
            <a:xfrm>
              <a:off x="3132138" y="2678113"/>
              <a:ext cx="0" cy="162877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1" name="Text Box 81"/>
            <p:cNvSpPr txBox="1">
              <a:spLocks noChangeAspect="1" noChangeArrowheads="1"/>
            </p:cNvSpPr>
            <p:nvPr/>
          </p:nvSpPr>
          <p:spPr bwMode="auto">
            <a:xfrm>
              <a:off x="4418013" y="3500438"/>
              <a:ext cx="27839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 b="1">
                  <a:solidFill>
                    <a:srgbClr val="000099"/>
                  </a:solidFill>
                </a:rPr>
                <a:t>quark-gluon plasma (QGP)</a:t>
              </a:r>
            </a:p>
          </p:txBody>
        </p:sp>
        <p:sp>
          <p:nvSpPr>
            <p:cNvPr id="62" name="Text Box 82"/>
            <p:cNvSpPr txBox="1">
              <a:spLocks noChangeAspect="1" noChangeArrowheads="1"/>
            </p:cNvSpPr>
            <p:nvPr/>
          </p:nvSpPr>
          <p:spPr bwMode="auto">
            <a:xfrm>
              <a:off x="2601913" y="3663950"/>
              <a:ext cx="3841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/>
                <a:t>T</a:t>
              </a:r>
              <a:r>
                <a:rPr lang="en-GB" altLang="ko-KR" baseline="-25000"/>
                <a:t>c</a:t>
              </a:r>
              <a:endParaRPr lang="en-GB" altLang="ko-KR"/>
            </a:p>
          </p:txBody>
        </p:sp>
        <p:sp>
          <p:nvSpPr>
            <p:cNvPr id="63" name="Text Box 83"/>
            <p:cNvSpPr txBox="1">
              <a:spLocks noChangeAspect="1" noChangeArrowheads="1"/>
            </p:cNvSpPr>
            <p:nvPr/>
          </p:nvSpPr>
          <p:spPr bwMode="auto">
            <a:xfrm>
              <a:off x="5818188" y="6132513"/>
              <a:ext cx="3937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i="1">
                  <a:latin typeface="Symbol" panose="05050102010706020507" pitchFamily="18" charset="2"/>
                </a:rPr>
                <a:t>r</a:t>
              </a:r>
              <a:r>
                <a:rPr lang="en-GB" altLang="ko-KR" baseline="-25000"/>
                <a:t>0</a:t>
              </a:r>
              <a:endParaRPr lang="en-GB" altLang="ko-KR"/>
            </a:p>
          </p:txBody>
        </p:sp>
        <p:sp>
          <p:nvSpPr>
            <p:cNvPr id="64" name="Line 85"/>
            <p:cNvSpPr>
              <a:spLocks noChangeAspect="1" noChangeShapeType="1"/>
            </p:cNvSpPr>
            <p:nvPr/>
          </p:nvSpPr>
          <p:spPr bwMode="auto">
            <a:xfrm flipV="1">
              <a:off x="3016250" y="6203950"/>
              <a:ext cx="60721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pic>
          <p:nvPicPr>
            <p:cNvPr id="65" name="Picture 8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2" r="2667" b="6343"/>
            <a:stretch>
              <a:fillRect/>
            </a:stretch>
          </p:blipFill>
          <p:spPr bwMode="auto">
            <a:xfrm>
              <a:off x="3754438" y="2641600"/>
              <a:ext cx="1225550" cy="93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1"/>
            <p:cNvSpPr txBox="1">
              <a:spLocks noChangeAspect="1" noChangeArrowheads="1"/>
            </p:cNvSpPr>
            <p:nvPr/>
          </p:nvSpPr>
          <p:spPr bwMode="auto">
            <a:xfrm>
              <a:off x="7496953" y="5410200"/>
              <a:ext cx="1600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altLang="ko-KR" sz="1600" b="1">
                  <a:solidFill>
                    <a:srgbClr val="000099"/>
                  </a:solidFill>
                </a:rPr>
                <a:t>Colour super</a:t>
              </a:r>
            </a:p>
            <a:p>
              <a:pPr eaLnBrk="1" hangingPunct="1"/>
              <a:r>
                <a:rPr lang="en-GB" altLang="ko-KR" sz="1600" b="1">
                  <a:solidFill>
                    <a:srgbClr val="000099"/>
                  </a:solidFill>
                </a:rPr>
                <a:t> conductor</a:t>
              </a:r>
            </a:p>
          </p:txBody>
        </p:sp>
        <p:sp>
          <p:nvSpPr>
            <p:cNvPr id="69" name="TextBox 69"/>
            <p:cNvSpPr txBox="1">
              <a:spLocks noChangeArrowheads="1"/>
            </p:cNvSpPr>
            <p:nvPr/>
          </p:nvSpPr>
          <p:spPr bwMode="auto">
            <a:xfrm>
              <a:off x="6466417" y="5841734"/>
              <a:ext cx="2209799" cy="449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it-IT" altLang="ko-KR" sz="1600"/>
                <a:t>neutron stars</a:t>
              </a:r>
            </a:p>
          </p:txBody>
        </p:sp>
      </p:grpSp>
      <p:sp>
        <p:nvSpPr>
          <p:cNvPr id="182" name="타원 181"/>
          <p:cNvSpPr/>
          <p:nvPr/>
        </p:nvSpPr>
        <p:spPr>
          <a:xfrm>
            <a:off x="1468555" y="2291534"/>
            <a:ext cx="550133" cy="1656663"/>
          </a:xfrm>
          <a:prstGeom prst="ellipse">
            <a:avLst/>
          </a:prstGeom>
          <a:noFill/>
          <a:ln w="41275">
            <a:solidFill>
              <a:srgbClr val="006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4" name="직선 화살표 연결선 183"/>
          <p:cNvCxnSpPr>
            <a:stCxn id="182" idx="6"/>
          </p:cNvCxnSpPr>
          <p:nvPr/>
        </p:nvCxnSpPr>
        <p:spPr>
          <a:xfrm flipV="1">
            <a:off x="2018688" y="2084919"/>
            <a:ext cx="1676994" cy="1034947"/>
          </a:xfrm>
          <a:prstGeom prst="straightConnector1">
            <a:avLst/>
          </a:prstGeom>
          <a:ln w="28575">
            <a:solidFill>
              <a:srgbClr val="006E4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56542" y="1163586"/>
            <a:ext cx="2392674" cy="855213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3200" b="1" dirty="0" smtClean="0"/>
              <a:t>RHIC, LHC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8529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2187137" cy="332399"/>
          </a:xfrm>
        </p:spPr>
        <p:txBody>
          <a:bodyPr/>
          <a:lstStyle/>
          <a:p>
            <a:r>
              <a:rPr lang="en-US" altLang="ko-KR" dirty="0" smtClean="0"/>
              <a:t>How to produce?</a:t>
            </a:r>
            <a:endParaRPr lang="ko-KR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1078475"/>
            <a:ext cx="7561262" cy="4608513"/>
          </a:xfrm>
          <a:prstGeom prst="rect">
            <a:avLst/>
          </a:prstGeom>
        </p:spPr>
        <p:txBody>
          <a:bodyPr/>
          <a:lstStyle>
            <a:lvl1pPr marL="42863" indent="-341313" algn="l" rtl="0" eaLnBrk="0" fontAlgn="base" latinLnBrk="1" hangingPunct="0">
              <a:lnSpc>
                <a:spcPct val="150000"/>
              </a:lnSpc>
              <a:spcBef>
                <a:spcPts val="1000"/>
              </a:spcBef>
              <a:spcAft>
                <a:spcPts val="25"/>
              </a:spcAft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1363" indent="-284163" algn="l" rtl="0" eaLnBrk="0" fontAlgn="base" latinLnBrk="1" hangingPunct="0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kumimoji="0" lang="en-US" altLang="ko-KR" i="1" dirty="0" smtClean="0"/>
              <a:t>Theoretically</a:t>
            </a:r>
          </a:p>
          <a:p>
            <a:pPr eaLnBrk="1" hangingPunct="1"/>
            <a:endParaRPr kumimoji="0" lang="en-US" altLang="ko-KR" i="1" dirty="0" smtClean="0"/>
          </a:p>
          <a:p>
            <a:pPr eaLnBrk="1" hangingPunct="1"/>
            <a:endParaRPr kumimoji="0" lang="en-US" altLang="ko-KR" i="1" dirty="0" smtClean="0"/>
          </a:p>
          <a:p>
            <a:pPr eaLnBrk="1" hangingPunct="1"/>
            <a:endParaRPr kumimoji="0" lang="en-US" altLang="ko-KR" i="1" dirty="0" smtClean="0"/>
          </a:p>
          <a:p>
            <a:pPr eaLnBrk="1" hangingPunct="1"/>
            <a:r>
              <a:rPr kumimoji="0" lang="en-US" altLang="ko-KR" i="1" dirty="0" smtClean="0"/>
              <a:t>Experimentally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08" y="1343588"/>
            <a:ext cx="51530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2123728" y="3861048"/>
            <a:ext cx="6327775" cy="2143125"/>
            <a:chOff x="2123877" y="4005064"/>
            <a:chExt cx="6327775" cy="21431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877" y="4243189"/>
              <a:ext cx="115252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739" y="4371777"/>
              <a:ext cx="1914525" cy="146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27" y="4005064"/>
              <a:ext cx="2295525" cy="185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 rot="19760209">
            <a:off x="2124223" y="4261483"/>
            <a:ext cx="547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Ion Collision</a:t>
            </a:r>
            <a:endParaRPr lang="ko-KR" alt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95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327671" cy="332399"/>
          </a:xfrm>
        </p:spPr>
        <p:txBody>
          <a:bodyPr/>
          <a:lstStyle/>
          <a:p>
            <a:r>
              <a:rPr lang="en-US" altLang="ko-KR" dirty="0" smtClean="0"/>
              <a:t>Evolutions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43" y="1357445"/>
            <a:ext cx="7200726" cy="47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2569358" cy="332399"/>
          </a:xfrm>
        </p:spPr>
        <p:txBody>
          <a:bodyPr/>
          <a:lstStyle/>
          <a:p>
            <a:r>
              <a:rPr lang="en-US" altLang="ko-KR" dirty="0" smtClean="0"/>
              <a:t>QGP in the Universe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08" y="1340768"/>
            <a:ext cx="7450685" cy="5077531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3275856" y="2348880"/>
            <a:ext cx="1008112" cy="2664296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799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408" y="278233"/>
            <a:ext cx="1718356" cy="332399"/>
          </a:xfrm>
        </p:spPr>
        <p:txBody>
          <a:bodyPr/>
          <a:lstStyle/>
          <a:p>
            <a:r>
              <a:rPr lang="en-US" altLang="ko-KR" dirty="0" smtClean="0"/>
              <a:t>Observables?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3933056"/>
            <a:ext cx="4104456" cy="2225332"/>
          </a:xfrm>
        </p:spPr>
        <p:txBody>
          <a:bodyPr/>
          <a:lstStyle/>
          <a:p>
            <a:r>
              <a:rPr lang="en-US" altLang="ko-KR" dirty="0" smtClean="0"/>
              <a:t>High energy process</a:t>
            </a:r>
          </a:p>
          <a:p>
            <a:pPr lvl="1"/>
            <a:r>
              <a:rPr lang="en-US" altLang="ko-KR" dirty="0" smtClean="0"/>
              <a:t>Energy loss by quarks, gluons and other particles</a:t>
            </a:r>
          </a:p>
          <a:p>
            <a:pPr lvl="1"/>
            <a:r>
              <a:rPr lang="en-US" altLang="ko-KR" dirty="0" err="1" smtClean="0"/>
              <a:t>Quarkonia</a:t>
            </a:r>
            <a:r>
              <a:rPr lang="en-US" altLang="ko-KR" dirty="0" smtClean="0"/>
              <a:t> and heavy </a:t>
            </a:r>
            <a:r>
              <a:rPr lang="en-US" altLang="ko-KR" dirty="0" err="1" smtClean="0"/>
              <a:t>flavour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38949"/>
            <a:ext cx="3810000" cy="2886075"/>
          </a:xfrm>
          <a:prstGeom prst="rect">
            <a:avLst/>
          </a:prstGeom>
        </p:spPr>
      </p:pic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4644008" y="3933056"/>
            <a:ext cx="4499992" cy="222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3600" indent="-363600" algn="l" rtl="0" eaLnBrk="0" fontAlgn="base" latinLnBrk="1" hangingPunct="0">
              <a:lnSpc>
                <a:spcPct val="150000"/>
              </a:lnSpc>
              <a:spcBef>
                <a:spcPts val="1000"/>
              </a:spcBef>
              <a:spcAft>
                <a:spcPts val="25"/>
              </a:spcAft>
              <a:buFont typeface="Wingdings" panose="05000000000000000000" pitchFamily="2" charset="2"/>
              <a:buChar char="ü"/>
              <a:defRPr sz="24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1363" indent="-284163" algn="l" rtl="0" eaLnBrk="0" fontAlgn="base" latinLnBrk="1" hangingPunct="0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dirty="0" smtClean="0"/>
              <a:t>Low energy process</a:t>
            </a:r>
          </a:p>
          <a:p>
            <a:pPr lvl="1"/>
            <a:r>
              <a:rPr kumimoji="0" lang="en-US" altLang="ko-KR" dirty="0" smtClean="0"/>
              <a:t>Radiation of hadrons and photons (multiplicity, </a:t>
            </a:r>
            <a:r>
              <a:rPr kumimoji="0" lang="en-US" altLang="ko-KR" dirty="0" err="1" smtClean="0"/>
              <a:t>pT</a:t>
            </a:r>
            <a:r>
              <a:rPr kumimoji="0" lang="en-US" altLang="ko-KR" dirty="0" smtClean="0"/>
              <a:t> spectra, PDF..)</a:t>
            </a:r>
          </a:p>
          <a:p>
            <a:pPr lvl="1"/>
            <a:r>
              <a:rPr kumimoji="0" lang="en-US" altLang="ko-KR" dirty="0" smtClean="0"/>
              <a:t>Azimuthal asymmetry, expansion</a:t>
            </a:r>
            <a:endParaRPr kumimoji="0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1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사용자 지정 2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50000"/>
          </a:lnSpc>
          <a:defRPr sz="2400" dirty="0" smtClean="0">
            <a:solidFill>
              <a:schemeClr val="accent6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5935</TotalTime>
  <Words>585</Words>
  <Application>Microsoft Office PowerPoint</Application>
  <PresentationFormat>화면 슬라이드 쇼(4:3)</PresentationFormat>
  <Paragraphs>164</Paragraphs>
  <Slides>33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4" baseType="lpstr">
      <vt:lpstr>HY동녘M</vt:lpstr>
      <vt:lpstr>굴림</vt:lpstr>
      <vt:lpstr>맑은 고딕</vt:lpstr>
      <vt:lpstr>Arial</vt:lpstr>
      <vt:lpstr>Calibri</vt:lpstr>
      <vt:lpstr>Cambria Math</vt:lpstr>
      <vt:lpstr>Symbol</vt:lpstr>
      <vt:lpstr>Tahoma</vt:lpstr>
      <vt:lpstr>Times New Roman</vt:lpstr>
      <vt:lpstr>Wingdings</vt:lpstr>
      <vt:lpstr>Office 테마</vt:lpstr>
      <vt:lpstr>Review of ALICE Experiments</vt:lpstr>
      <vt:lpstr>Outline</vt:lpstr>
      <vt:lpstr>Objects</vt:lpstr>
      <vt:lpstr>Lattice QCD Calculation</vt:lpstr>
      <vt:lpstr>Phase Diagram</vt:lpstr>
      <vt:lpstr>How to produce?</vt:lpstr>
      <vt:lpstr>Evolutions</vt:lpstr>
      <vt:lpstr>QGP in the Universe</vt:lpstr>
      <vt:lpstr>Observables?</vt:lpstr>
      <vt:lpstr>Variables</vt:lpstr>
      <vt:lpstr>A Large Ion Collider Experiment</vt:lpstr>
      <vt:lpstr>ALICE COLLABORATION</vt:lpstr>
      <vt:lpstr>Participating Institutes</vt:lpstr>
      <vt:lpstr>Collisions</vt:lpstr>
      <vt:lpstr>2015 Pb-Pb Event  Display</vt:lpstr>
      <vt:lpstr>Centrality</vt:lpstr>
      <vt:lpstr>Charged particle multiplicity</vt:lpstr>
      <vt:lpstr>Soft Probes – Direct photons</vt:lpstr>
      <vt:lpstr>Radial Flow</vt:lpstr>
      <vt:lpstr>PT  spectra of charged particles</vt:lpstr>
      <vt:lpstr>Elliptic Flow</vt:lpstr>
      <vt:lpstr>Elliptic Flow</vt:lpstr>
      <vt:lpstr>Strangeness Enhancement</vt:lpstr>
      <vt:lpstr>Nuclear Modification Factor</vt:lpstr>
      <vt:lpstr>Hard Probes – Jet Quenching</vt:lpstr>
      <vt:lpstr>QUARKONIA</vt:lpstr>
      <vt:lpstr>QUARKONIA</vt:lpstr>
      <vt:lpstr>Small systems as reference?</vt:lpstr>
      <vt:lpstr>Strangeness</vt:lpstr>
      <vt:lpstr>PowerPoint 프레젠테이션</vt:lpstr>
      <vt:lpstr>PowerPoint 프레젠테이션</vt:lpstr>
      <vt:lpstr>ITS Upgrade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Physicist in Korea</dc:title>
  <dc:creator>LENOVO USER</dc:creator>
  <cp:lastModifiedBy>Jin-Hee Yoon</cp:lastModifiedBy>
  <cp:revision>231</cp:revision>
  <dcterms:created xsi:type="dcterms:W3CDTF">2006-08-06T03:08:58Z</dcterms:created>
  <dcterms:modified xsi:type="dcterms:W3CDTF">2017-06-17T00:28:17Z</dcterms:modified>
</cp:coreProperties>
</file>