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24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25.xml" ContentType="application/vnd.openxmlformats-officedocument.presentationml.notesSlide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26.xml" ContentType="application/vnd.openxmlformats-officedocument.presentationml.notesSlide+xml"/>
  <Override PartName="/ppt/ink/ink13.xml" ContentType="application/inkml+xml"/>
  <Override PartName="/ppt/ink/ink14.xml" ContentType="application/inkml+xml"/>
  <Override PartName="/ppt/ink/ink15.xml" ContentType="application/inkml+xml"/>
  <Override PartName="/ppt/notesSlides/notesSlide27.xml" ContentType="application/vnd.openxmlformats-officedocument.presentationml.notesSlide+xml"/>
  <Override PartName="/ppt/ink/ink16.xml" ContentType="application/inkml+xml"/>
  <Override PartName="/ppt/ink/ink17.xml" ContentType="application/inkml+xml"/>
  <Override PartName="/ppt/ink/ink18.xml" ContentType="application/inkml+xml"/>
  <Override PartName="/ppt/notesSlides/notesSlide28.xml" ContentType="application/vnd.openxmlformats-officedocument.presentationml.notesSlide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29.xml" ContentType="application/vnd.openxmlformats-officedocument.presentationml.notesSlide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2"/>
  </p:notesMasterIdLst>
  <p:sldIdLst>
    <p:sldId id="256" r:id="rId2"/>
    <p:sldId id="351" r:id="rId3"/>
    <p:sldId id="456" r:id="rId4"/>
    <p:sldId id="480" r:id="rId5"/>
    <p:sldId id="482" r:id="rId6"/>
    <p:sldId id="475" r:id="rId7"/>
    <p:sldId id="481" r:id="rId8"/>
    <p:sldId id="483" r:id="rId9"/>
    <p:sldId id="471" r:id="rId10"/>
    <p:sldId id="485" r:id="rId11"/>
    <p:sldId id="514" r:id="rId12"/>
    <p:sldId id="486" r:id="rId13"/>
    <p:sldId id="484" r:id="rId14"/>
    <p:sldId id="491" r:id="rId15"/>
    <p:sldId id="476" r:id="rId16"/>
    <p:sldId id="477" r:id="rId17"/>
    <p:sldId id="473" r:id="rId18"/>
    <p:sldId id="478" r:id="rId19"/>
    <p:sldId id="258" r:id="rId20"/>
    <p:sldId id="487" r:id="rId21"/>
    <p:sldId id="488" r:id="rId22"/>
    <p:sldId id="490" r:id="rId23"/>
    <p:sldId id="509" r:id="rId24"/>
    <p:sldId id="510" r:id="rId25"/>
    <p:sldId id="511" r:id="rId26"/>
    <p:sldId id="512" r:id="rId27"/>
    <p:sldId id="515" r:id="rId28"/>
    <p:sldId id="517" r:id="rId29"/>
    <p:sldId id="516" r:id="rId30"/>
    <p:sldId id="489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한범" initials="김" lastIdx="1" clrIdx="0">
    <p:extLst>
      <p:ext uri="{19B8F6BF-5375-455C-9EA6-DF929625EA0E}">
        <p15:presenceInfo xmlns:p15="http://schemas.microsoft.com/office/powerpoint/2012/main" userId="김한범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67"/>
    <a:srgbClr val="808080"/>
    <a:srgbClr val="2CA02C"/>
    <a:srgbClr val="DD7F0E"/>
    <a:srgbClr val="0F57B4"/>
    <a:srgbClr val="AF4432"/>
    <a:srgbClr val="0000FF"/>
    <a:srgbClr val="E9EBF5"/>
    <a:srgbClr val="BF3E3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45" autoAdjust="0"/>
    <p:restoredTop sz="82171" autoAdjust="0"/>
  </p:normalViewPr>
  <p:slideViewPr>
    <p:cSldViewPr snapToGrid="0">
      <p:cViewPr varScale="1">
        <p:scale>
          <a:sx n="68" d="100"/>
          <a:sy n="68" d="100"/>
        </p:scale>
        <p:origin x="888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5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5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5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5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5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5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5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03T11:41:25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26FA5-5B9B-4062-AFA7-1BD06C7335E1}" type="datetimeFigureOut">
              <a:rPr lang="ko-KR" altLang="en-US" smtClean="0"/>
              <a:t>2023-03-31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4671E-24B9-43A4-955C-0ED2BC90A5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3224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/>
              <a:t>Hello, everyone. Nice to meet you here in the LLWI 2023. I’m Han-</a:t>
            </a:r>
            <a:r>
              <a:rPr lang="en-US" altLang="ko-KR" sz="1200" dirty="0" err="1"/>
              <a:t>Beom</a:t>
            </a:r>
            <a:r>
              <a:rPr lang="en-US" altLang="ko-KR" sz="1200" dirty="0"/>
              <a:t> Kim, from the Institute for Basic Science, South Korea. Today, I am going to introduce </a:t>
            </a:r>
            <a:r>
              <a:rPr lang="en-US" altLang="ko-KR" sz="1200" dirty="0" err="1"/>
              <a:t>AMoRE</a:t>
            </a:r>
            <a:r>
              <a:rPr lang="en-US" altLang="ko-KR" sz="1200" dirty="0"/>
              <a:t> and its current phase, </a:t>
            </a:r>
            <a:r>
              <a:rPr lang="en-US" altLang="ko-KR" sz="1200" dirty="0" err="1"/>
              <a:t>AMoRE</a:t>
            </a:r>
            <a:r>
              <a:rPr lang="en-US" altLang="ko-KR" sz="1200" dirty="0"/>
              <a:t>-I, briefly and present some results of our data analysis.</a:t>
            </a:r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8006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For energy calibration, we locate a 232Th-rich welding rods just outside of cryostat and choose 4 identified gamma peaks including 2.6 MeV. There is slight non-linearity between signal amplitude and energy.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5639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With both pulse shape discrimination parameters and light signal information, CMO shows better discrimination power. It is considered due to higher light yield of CMO.</a:t>
            </a:r>
          </a:p>
          <a:p>
            <a:r>
              <a:rPr lang="en-US" altLang="ko-KR" dirty="0"/>
              <a:t>On the other hand, LMO has much less alpha contamination.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316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With both pulse shape discrimination parameters and light signal information, CMO shows better discrimination power. It is considered due to higher light yield of CMO.</a:t>
            </a:r>
          </a:p>
          <a:p>
            <a:r>
              <a:rPr lang="en-US" altLang="ko-KR" dirty="0"/>
              <a:t>On the other hand, LMO has much less alpha contamination.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0741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Here is the background spectrum of all crystals excluding 1 LMO for very poor DP.</a:t>
            </a:r>
          </a:p>
          <a:p>
            <a:r>
              <a:rPr lang="en-US" altLang="ko-KR" dirty="0"/>
              <a:t>We also rejected three types of anti-coincidence events, which are multiple hits, muon veto events, and following events of 212Bi alpha decay. The selection efficiency is listed on the slide.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92400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dirty="0"/>
                  <a:t>Combining the result of counting analysis at ROI with a flat </a:t>
                </a:r>
                <a:r>
                  <a:rPr lang="en-US" altLang="ko-KR" dirty="0" err="1"/>
                  <a:t>bkg</a:t>
                </a:r>
                <a:r>
                  <a:rPr lang="en-US" altLang="ko-KR" dirty="0"/>
                  <a:t> constraint from the side-band events for each crystal, we gained a background level of 0.024+-0.001 </a:t>
                </a:r>
                <a:r>
                  <a:rPr lang="en-US" altLang="ko-KR" dirty="0" err="1"/>
                  <a:t>ckky</a:t>
                </a:r>
                <a:r>
                  <a:rPr lang="en-US" altLang="ko-KR" dirty="0"/>
                  <a:t> and preliminary half-life limit of </a:t>
                </a:r>
                <a14:m>
                  <m:oMath xmlns:m="http://schemas.openxmlformats.org/officeDocument/2006/math">
                    <m:r>
                      <a:rPr lang="en-US" altLang="ko-KR" sz="1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3.02×</m:t>
                    </m:r>
                    <m:sSup>
                      <m:sSupPr>
                        <m:ctrlP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ko-KR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at 90% C.L. 210-320</a:t>
                </a:r>
                <a:endParaRPr lang="en-US" altLang="ko-KR" dirty="0"/>
              </a:p>
              <a:p>
                <a:endParaRPr lang="en-US" altLang="ko-KR" dirty="0"/>
              </a:p>
              <a:p>
                <a:r>
                  <a:rPr lang="en-US" altLang="ko-KR" dirty="0"/>
                  <a:t>Answer for Q: </a:t>
                </a:r>
                <a:r>
                  <a:rPr lang="en-US" altLang="ko-KR" u="sng" dirty="0"/>
                  <a:t>Statistical fluctuation</a:t>
                </a:r>
                <a:r>
                  <a:rPr lang="en-US" altLang="ko-KR" dirty="0"/>
                  <a:t>, </a:t>
                </a:r>
                <a:r>
                  <a:rPr lang="ko-KR" altLang="en-US" dirty="0"/>
                  <a:t>보수적인 결과 </a:t>
                </a:r>
                <a:r>
                  <a:rPr lang="en-US" altLang="ko-KR" dirty="0"/>
                  <a:t>(conservative result), fitting method improvement </a:t>
                </a:r>
                <a:r>
                  <a:rPr lang="ko-KR" altLang="en-US" dirty="0"/>
                  <a:t>예정</a:t>
                </a:r>
                <a:endParaRPr lang="ko-KR" altLang="en-US" strike="sngStrike" dirty="0"/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dirty="0"/>
                  <a:t>Combining the result of counting analysis at ROI with a flat </a:t>
                </a:r>
                <a:r>
                  <a:rPr lang="en-US" altLang="ko-KR" dirty="0" err="1"/>
                  <a:t>bkg</a:t>
                </a:r>
                <a:r>
                  <a:rPr lang="en-US" altLang="ko-KR" dirty="0"/>
                  <a:t> constraint from the side-band events for each crystal, we gained a background level of 0.034+-0.005 </a:t>
                </a:r>
                <a:r>
                  <a:rPr lang="en-US" altLang="ko-KR" dirty="0" err="1"/>
                  <a:t>ckky</a:t>
                </a:r>
                <a:r>
                  <a:rPr lang="en-US" altLang="ko-KR" dirty="0"/>
                  <a:t> and preliminary half-life limit of </a:t>
                </a:r>
                <a:r>
                  <a:rPr lang="en-US" altLang="ko-KR" sz="1200" b="0" i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1.05×10^24</a:t>
                </a:r>
                <a:r>
                  <a:rPr lang="ko-KR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at 90% C.L.</a:t>
                </a:r>
                <a:endParaRPr lang="en-US" altLang="ko-KR" dirty="0"/>
              </a:p>
              <a:p>
                <a:endParaRPr lang="en-US" altLang="ko-KR" dirty="0"/>
              </a:p>
              <a:p>
                <a:r>
                  <a:rPr lang="en-US" altLang="ko-KR" dirty="0"/>
                  <a:t>Answer for Q: </a:t>
                </a:r>
                <a:r>
                  <a:rPr lang="en-US" altLang="ko-KR" u="sng" dirty="0"/>
                  <a:t>Statistical fluctuation</a:t>
                </a:r>
                <a:r>
                  <a:rPr lang="en-US" altLang="ko-KR" dirty="0"/>
                  <a:t>, </a:t>
                </a:r>
                <a:r>
                  <a:rPr lang="ko-KR" altLang="en-US" dirty="0"/>
                  <a:t>보수적인 결과 </a:t>
                </a:r>
                <a:r>
                  <a:rPr lang="en-US" altLang="ko-KR" dirty="0"/>
                  <a:t>(conservative result), fitting method improvement </a:t>
                </a:r>
                <a:r>
                  <a:rPr lang="ko-KR" altLang="en-US" dirty="0"/>
                  <a:t>예정</a:t>
                </a:r>
                <a:endParaRPr lang="ko-KR" altLang="en-US" strike="sngStrike" dirty="0"/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5960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As keep taking the </a:t>
            </a:r>
            <a:r>
              <a:rPr lang="en-US" altLang="ko-KR" dirty="0" err="1"/>
              <a:t>AMoRE</a:t>
            </a:r>
            <a:r>
              <a:rPr lang="en-US" altLang="ko-KR" dirty="0"/>
              <a:t>-I data, we are preparing the next phase. </a:t>
            </a:r>
            <a:r>
              <a:rPr lang="en-US" altLang="ko-KR" dirty="0" err="1"/>
              <a:t>AMoRE</a:t>
            </a:r>
            <a:r>
              <a:rPr lang="en-US" altLang="ko-KR" dirty="0"/>
              <a:t>-II is a larger-scale experiment with more crystals. For the first stage we will apply 90 modules of 27 kg LMO, 178 kg of LMO will be used at final.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399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AMoRE</a:t>
            </a:r>
            <a:r>
              <a:rPr lang="en-US" altLang="ko-KR" dirty="0"/>
              <a:t>-II is being installed in </a:t>
            </a:r>
            <a:r>
              <a:rPr lang="en-US" altLang="ko-KR" dirty="0" err="1"/>
              <a:t>YemiLab</a:t>
            </a:r>
            <a:r>
              <a:rPr lang="en-US" altLang="ko-KR" dirty="0"/>
              <a:t>, a new underground laboratory of 1 km depth in </a:t>
            </a:r>
            <a:r>
              <a:rPr lang="en-US" altLang="ko-KR" dirty="0" err="1"/>
              <a:t>JeongSeon</a:t>
            </a:r>
            <a:r>
              <a:rPr lang="en-US" altLang="ko-KR" dirty="0"/>
              <a:t>. It includes larger enhanced cryostat and </a:t>
            </a:r>
            <a:r>
              <a:rPr lang="en-US" altLang="ko-KR" dirty="0" err="1"/>
              <a:t>shieldings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244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dirty="0"/>
                  <a:t>As mentioned in previous slides, there are still more data, some are not analyzed yet and other are still being collected. The final results of </a:t>
                </a:r>
                <a:r>
                  <a:rPr lang="en-US" altLang="ko-KR" dirty="0" err="1"/>
                  <a:t>AMoRE</a:t>
                </a:r>
                <a:r>
                  <a:rPr lang="en-US" altLang="ko-KR" dirty="0"/>
                  <a:t>-I will be with further improved analysis.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The goal of </a:t>
                </a:r>
                <a:r>
                  <a:rPr lang="en-US" altLang="ko-KR" dirty="0" err="1"/>
                  <a:t>AMoRE</a:t>
                </a:r>
                <a:r>
                  <a:rPr lang="en-US" altLang="ko-KR" dirty="0"/>
                  <a:t>-II is 5</a:t>
                </a:r>
                <a14:m>
                  <m:oMath xmlns:m="http://schemas.openxmlformats.org/officeDocument/2006/math">
                    <m:r>
                      <a:rPr lang="en-US" altLang="ko-KR" sz="12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1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1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  <m:r>
                      <a:rPr lang="en-US" altLang="ko-KR" sz="1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by 100 kg of </a:t>
                </a:r>
                <a:r>
                  <a:rPr lang="en-US" altLang="ko-KR" sz="12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 × 5 years running</a:t>
                </a:r>
                <a:r>
                  <a:rPr lang="en-US" altLang="ko-KR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r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eduction of background level down below 10</a:t>
                </a:r>
                <a:r>
                  <a:rPr lang="en-US" altLang="ko-KR" sz="1200" baseline="31999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-4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ckky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ko-KR" dirty="0"/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dirty="0"/>
                  <a:t>As mentioned in previous slides, there are still more data, some are not analyzed yet and other are still being collected. The final results of </a:t>
                </a:r>
                <a:r>
                  <a:rPr lang="en-US" altLang="ko-KR" dirty="0" err="1"/>
                  <a:t>AMoRE</a:t>
                </a:r>
                <a:r>
                  <a:rPr lang="en-US" altLang="ko-KR" dirty="0"/>
                  <a:t>-I will be with almost doubled data and further improved analysis.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The goal of </a:t>
                </a:r>
                <a:r>
                  <a:rPr lang="en-US" altLang="ko-KR" dirty="0" err="1"/>
                  <a:t>AMoRE</a:t>
                </a:r>
                <a:r>
                  <a:rPr lang="en-US" altLang="ko-KR" dirty="0"/>
                  <a:t>-II is 5</a:t>
                </a:r>
                <a:r>
                  <a:rPr lang="en-US" altLang="ko-KR" sz="1200" i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×10^2</a:t>
                </a:r>
                <a:r>
                  <a:rPr lang="en-US" altLang="ko-KR" sz="1200" b="0" i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6 </a:t>
                </a:r>
                <a:r>
                  <a:rPr lang="en-US" altLang="ko-KR" sz="1200" i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by 100 kg of </a:t>
                </a:r>
                <a:r>
                  <a:rPr lang="en-US" altLang="ko-KR" sz="12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 × 5 years running</a:t>
                </a:r>
                <a:r>
                  <a:rPr lang="en-US" altLang="ko-KR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r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eduction of background level down below 10</a:t>
                </a:r>
                <a:r>
                  <a:rPr lang="en-US" altLang="ko-KR" sz="1200" baseline="31999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-4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ckky</a:t>
                </a:r>
                <a:r>
                  <a:rPr lang="en-US" altLang="ko-K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ko-KR" dirty="0"/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6151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dirty="0"/>
                  <a:t>Here is the summary.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The </a:t>
                </a:r>
                <a:r>
                  <a:rPr lang="en-US" altLang="ko-KR" dirty="0" err="1"/>
                  <a:t>AMoRE</a:t>
                </a:r>
                <a:r>
                  <a:rPr lang="en-US" altLang="ko-KR" dirty="0"/>
                  <a:t> searches for </a:t>
                </a:r>
                <a:r>
                  <a:rPr lang="el-GR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0νββ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</a:t>
                </a:r>
                <a:r>
                  <a:rPr lang="en-US" altLang="ko-KR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Mo-based scintillation crystals at the low temperature detector system.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4.68 kg 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yr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crystal exposure, equivalent to 2.24 kg y 100Mo, we achieved preliminary results of 0.03 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ckky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bkg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level and </a:t>
                </a:r>
                <a14:m>
                  <m:oMath xmlns:m="http://schemas.openxmlformats.org/officeDocument/2006/math">
                    <m:r>
                      <a:rPr lang="en-US" altLang="ko-KR" sz="1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1.05×</m:t>
                    </m:r>
                    <m:sSup>
                      <m:sSupPr>
                        <m:ctrlP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sup>
                    </m:sSup>
                    <m:r>
                      <a:rPr lang="en-US" altLang="ko-KR" sz="1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i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half-life</a:t>
                </a: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limit for </a:t>
                </a:r>
                <a:r>
                  <a:rPr lang="en-US" altLang="ko-KR" i="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</a:t>
                </a: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-I. Its data taking will continue at least until end of this year, and the final result will be with almost doubled data and improved analysis.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next phase, </a:t>
                </a:r>
                <a:r>
                  <a:rPr lang="en-US" altLang="ko-KR" i="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</a:t>
                </a: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-II will start the data taking soon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head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1/2</m:t>
                        </m:r>
                      </m:sub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bSup>
                    <m:r>
                      <a:rPr lang="en-US" altLang="ko-KR" sz="1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&gt;5×</m:t>
                    </m:r>
                    <m:sSup>
                      <m:sSupPr>
                        <m:ctrlP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26</m:t>
                        </m:r>
                      </m:sup>
                    </m:sSup>
                    <m:r>
                      <a:rPr lang="en-US" altLang="ko-KR" sz="1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years.</a:t>
                </a: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ko-KR" i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dirty="0"/>
                  <a:t>Here is the summary.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The </a:t>
                </a:r>
                <a:r>
                  <a:rPr lang="en-US" altLang="ko-KR" dirty="0" err="1"/>
                  <a:t>AMoRE</a:t>
                </a:r>
                <a:r>
                  <a:rPr lang="en-US" altLang="ko-KR" dirty="0"/>
                  <a:t> searches for 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0νββ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</a:t>
                </a:r>
                <a:r>
                  <a:rPr lang="en-US" altLang="ko-KR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Mo-based scintillation crystals at the low temperature detector system.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4.68 kg 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yr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crystal exposure, equivalent to 2.24 kg y 100Mo, we achieved preliminary results of 0.03 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ckky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bkg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level and </a:t>
                </a:r>
                <a:r>
                  <a:rPr lang="en-US" altLang="ko-KR" sz="1200" b="0" i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1.05×10^24  </a:t>
                </a:r>
                <a:r>
                  <a:rPr lang="en-US" altLang="ko-KR" i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half-life</a:t>
                </a: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limit for </a:t>
                </a:r>
                <a:r>
                  <a:rPr lang="en-US" altLang="ko-KR" i="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</a:t>
                </a: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-I. Its data taking will continue at least until end of this year, and the final result will be with almost doubled data and improved analysis.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next phase, </a:t>
                </a:r>
                <a:r>
                  <a:rPr lang="en-US" altLang="ko-KR" i="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</a:t>
                </a: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-II will start the data taking soon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head for </a:t>
                </a:r>
                <a:r>
                  <a:rPr lang="en-US" altLang="ko-KR" sz="1200" b="0" i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𝑇_(1/2)^0𝜈&gt;5×10^26 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years.</a:t>
                </a:r>
                <a:r>
                  <a:rPr lang="en-US" altLang="ko-KR" i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ko-KR" i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ko-KR" altLang="en-US" dirty="0"/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8361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28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AMoRE</a:t>
            </a:r>
            <a:r>
              <a:rPr lang="en-US" altLang="ko-KR" dirty="0"/>
              <a:t> is an experiment project to search for </a:t>
            </a:r>
            <a:r>
              <a:rPr kumimoji="1"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neutrinoless</a:t>
            </a:r>
            <a:r>
              <a:rPr kumimoji="1"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double beta decay (0</a:t>
            </a:r>
            <a:r>
              <a:rPr kumimoji="1" lang="el-GR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νββ</a:t>
            </a:r>
            <a:r>
              <a:rPr kumimoji="1"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of </a:t>
            </a:r>
            <a:r>
              <a:rPr kumimoji="1"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kumimoji="1"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 using Mo-based scintillating crystals and low-temperature sensors. </a:t>
            </a:r>
          </a:p>
          <a:p>
            <a:endParaRPr lang="en-US" altLang="ko-KR" dirty="0"/>
          </a:p>
          <a:p>
            <a:r>
              <a:rPr lang="en-US" altLang="ko-KR" dirty="0"/>
              <a:t>The observation of such a rare process will help us to answer the unresolved physics questions, such</a:t>
            </a:r>
            <a:r>
              <a:rPr lang="ko-KR" altLang="en-US" dirty="0"/>
              <a:t> </a:t>
            </a:r>
            <a:r>
              <a:rPr lang="en-US" altLang="ko-KR" dirty="0"/>
              <a:t>as</a:t>
            </a:r>
            <a:r>
              <a:rPr lang="ko-KR" altLang="en-US" dirty="0"/>
              <a:t> </a:t>
            </a:r>
            <a:r>
              <a:rPr lang="en-US" altLang="ko-KR" dirty="0" err="1"/>
              <a:t>majorana</a:t>
            </a:r>
            <a:r>
              <a:rPr lang="ko-KR" altLang="en-US" dirty="0"/>
              <a:t> </a:t>
            </a:r>
            <a:r>
              <a:rPr lang="en-US" altLang="ko-KR" dirty="0"/>
              <a:t>nature</a:t>
            </a:r>
            <a:r>
              <a:rPr lang="ko-KR" altLang="en-US" dirty="0"/>
              <a:t> </a:t>
            </a:r>
            <a:r>
              <a:rPr lang="en-US" altLang="ko-KR" dirty="0"/>
              <a:t>of</a:t>
            </a:r>
            <a:r>
              <a:rPr lang="ko-KR" altLang="en-US" dirty="0"/>
              <a:t> </a:t>
            </a:r>
            <a:r>
              <a:rPr lang="en-US" altLang="ko-KR" dirty="0"/>
              <a:t>neutrino and effective neutrino mass. Also, </a:t>
            </a:r>
            <a:r>
              <a:rPr lang="en-US" altLang="ko-KR" dirty="0" err="1"/>
              <a:t>neutrinoless</a:t>
            </a:r>
            <a:r>
              <a:rPr lang="ko-KR" altLang="en-US" dirty="0"/>
              <a:t> </a:t>
            </a:r>
            <a:r>
              <a:rPr lang="en-US" altLang="ko-KR" dirty="0"/>
              <a:t>double</a:t>
            </a:r>
            <a:r>
              <a:rPr lang="ko-KR" altLang="en-US" dirty="0"/>
              <a:t> </a:t>
            </a:r>
            <a:r>
              <a:rPr lang="en-US" altLang="ko-KR" dirty="0"/>
              <a:t>beta decay is an expected lepton number violation process.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7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04294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525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19354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192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17606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82620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49769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0805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3866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1326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Q-value of 100Mo</a:t>
            </a:r>
            <a:r>
              <a:rPr lang="ko-KR" altLang="en-US" dirty="0"/>
              <a:t> </a:t>
            </a:r>
            <a:r>
              <a:rPr lang="en-US" altLang="ko-KR" dirty="0"/>
              <a:t>is about 3 MeV which is higher than 2.6 MeV gamma peak. It also has a high natural abundance of 9.7 %, so it is rather good for enrichment. We have applied CMO and LMO crystals in the experiment, and are also studying the other crystals.</a:t>
            </a:r>
          </a:p>
          <a:p>
            <a:r>
              <a:rPr lang="en-US" altLang="ko-KR" dirty="0"/>
              <a:t>Moreover, the theoretical half-life of the </a:t>
            </a:r>
            <a:r>
              <a:rPr lang="en-US" altLang="ko-KR" dirty="0" err="1"/>
              <a:t>neutrinoless</a:t>
            </a:r>
            <a:r>
              <a:rPr lang="en-US" altLang="ko-KR" dirty="0"/>
              <a:t> double beta decay is short. Therefore, the molybdenum is chosen as target material for many </a:t>
            </a:r>
            <a:r>
              <a:rPr lang="en-US" altLang="ko-KR" dirty="0" err="1"/>
              <a:t>neutrinoless</a:t>
            </a:r>
            <a:r>
              <a:rPr lang="en-US" altLang="ko-KR" dirty="0"/>
              <a:t> double beta decay studies.</a:t>
            </a:r>
          </a:p>
          <a:p>
            <a:r>
              <a:rPr lang="en-US" altLang="ko-KR" dirty="0"/>
              <a:t>We simultaneously measure the phonon and photon signals from the decay, so we can discriminate the alpha and beta/gamma events. The absorption of beta and gamma produces stronger scintillation so we can reject a background by comparing light heat ratio.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9908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3903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Our detector modules are composed of such components listed on the slide.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In </a:t>
            </a:r>
            <a:r>
              <a:rPr lang="en-US" altLang="ko-KR" dirty="0" err="1"/>
              <a:t>AMoRE</a:t>
            </a:r>
            <a:r>
              <a:rPr lang="en-US" altLang="ko-KR" dirty="0"/>
              <a:t> project, we use enriched molybdate scintillating crystal as source and detector. Crystals are elliptic cylinders and their diameters and heights are various. In case of CMO, 48Ca is depleted because it is a 2vbb isotope..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Each of heat and light sensor contains an MMC. We chose MMC as sensor for its advantages like.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The gold film, deposited on the crystal and wafer, are connected to MMC by annealed gold wires.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870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heat change detected by sensors are converted to digital signal with ADCs in 18-bit resolution and 100 kHz sampling rate. The software trigger for phonon signal with thresholds between 30-200 keV was applied to choose signals from the data.</a:t>
            </a:r>
          </a:p>
          <a:p>
            <a:r>
              <a:rPr lang="en-US" altLang="ko-KR" dirty="0"/>
              <a:t>With raw waveform we achieved baseline and noise, and also timing </a:t>
            </a:r>
            <a:r>
              <a:rPr lang="en-US" altLang="ko-KR" dirty="0" err="1"/>
              <a:t>informations</a:t>
            </a:r>
            <a:r>
              <a:rPr lang="en-US" altLang="ko-KR" dirty="0"/>
              <a:t> of signals for pulse shape discrimination.</a:t>
            </a:r>
          </a:p>
          <a:p>
            <a:r>
              <a:rPr lang="en-US" altLang="ko-KR" dirty="0"/>
              <a:t>Butterworth bandpass filter is used to suppress the noise. Stabilization heater response signals are generated every 10 seconds to gain drift corrections.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296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Through the </a:t>
            </a:r>
            <a:r>
              <a:rPr lang="en-US" altLang="ko-KR" dirty="0" err="1"/>
              <a:t>AMoRE</a:t>
            </a:r>
            <a:r>
              <a:rPr lang="en-US" altLang="ko-KR" dirty="0"/>
              <a:t>-pilot experiment from 2016 to 2018, we understood the background components and their reduction. Its </a:t>
            </a:r>
            <a:r>
              <a:rPr lang="en-US" altLang="ko-KR" dirty="0" err="1"/>
              <a:t>bkg</a:t>
            </a:r>
            <a:r>
              <a:rPr lang="en-US" altLang="ko-KR" dirty="0"/>
              <a:t> level was around 0.5 </a:t>
            </a:r>
            <a:r>
              <a:rPr lang="en-US" altLang="ko-KR" dirty="0" err="1"/>
              <a:t>ckky</a:t>
            </a:r>
            <a:r>
              <a:rPr lang="en-US" altLang="ko-KR" dirty="0"/>
              <a:t> at 2.8-3.2 MeV region, and the final half-life limit was 3.2 times 10 over 23 year at 90% C.L.</a:t>
            </a:r>
          </a:p>
          <a:p>
            <a:r>
              <a:rPr lang="en-US" altLang="ko-KR" dirty="0"/>
              <a:t>The detail of this result is introduced on the other paper.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953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cryogen-free dilution refrigerator, which was installed for </a:t>
            </a:r>
            <a:r>
              <a:rPr lang="en-US" altLang="ko-KR" dirty="0" err="1"/>
              <a:t>AMoRE</a:t>
            </a:r>
            <a:r>
              <a:rPr lang="en-US" altLang="ko-KR" dirty="0"/>
              <a:t>-pilot, is also used for </a:t>
            </a:r>
            <a:r>
              <a:rPr lang="en-US" altLang="ko-KR" dirty="0" err="1"/>
              <a:t>AMoRE</a:t>
            </a:r>
            <a:r>
              <a:rPr lang="en-US" altLang="ko-KR" dirty="0"/>
              <a:t>-I. It is installed in Y2L at 700m depth. Currently the operation is at 12 </a:t>
            </a:r>
            <a:r>
              <a:rPr lang="en-US" altLang="ko-KR" dirty="0" err="1"/>
              <a:t>mK</a:t>
            </a:r>
            <a:r>
              <a:rPr lang="en-US" altLang="ko-KR" dirty="0"/>
              <a:t> with about 1 </a:t>
            </a:r>
            <a:r>
              <a:rPr lang="en-US" altLang="ko-KR" dirty="0" err="1"/>
              <a:t>uW</a:t>
            </a:r>
            <a:r>
              <a:rPr lang="en-US" altLang="ko-KR" dirty="0"/>
              <a:t> cooling power. Around the cryostat is shielding system including lead, boron, polyethylene, and more over, muon veto.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573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There are some improvement in </a:t>
            </a:r>
            <a:r>
              <a:rPr lang="en-US" altLang="ko-KR" dirty="0" err="1"/>
              <a:t>AMoRE</a:t>
            </a:r>
            <a:r>
              <a:rPr lang="en-US" altLang="ko-KR" dirty="0"/>
              <a:t>-I, in both quantity and quality. We apply 18 </a:t>
            </a:r>
            <a:r>
              <a:rPr lang="en-US" altLang="ko-KR" dirty="0" err="1"/>
              <a:t>scin</a:t>
            </a:r>
            <a:r>
              <a:rPr lang="en-US" altLang="ko-KR" dirty="0"/>
              <a:t>. crystals. 5 are LMO, and 13 and CMO. Among them, 6 CMO are the ones used in pilot. As mentioned above, stabilization heaters are installed on all crystals. The paramagnetic material of MMC was changed from </a:t>
            </a:r>
            <a:r>
              <a:rPr lang="en-US" altLang="ko-KR" dirty="0" err="1"/>
              <a:t>Au:Er</a:t>
            </a:r>
            <a:r>
              <a:rPr lang="en-US" altLang="ko-KR" dirty="0"/>
              <a:t> to </a:t>
            </a:r>
            <a:r>
              <a:rPr lang="en-US" altLang="ko-KR" dirty="0" err="1"/>
              <a:t>Ag:Er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We also improve the temperature control system and add more </a:t>
            </a:r>
            <a:r>
              <a:rPr lang="en-US" altLang="ko-KR" dirty="0" err="1"/>
              <a:t>shieldings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4430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data taking began on Dec. 2020 and the DAQ duty factor is more than 90%. 74% of accumulated data are from good physics runs.</a:t>
            </a:r>
            <a:r>
              <a:rPr lang="ko-KR" altLang="en-US" dirty="0"/>
              <a:t> </a:t>
            </a:r>
            <a:r>
              <a:rPr lang="en-US" altLang="ko-KR" dirty="0"/>
              <a:t>It</a:t>
            </a:r>
            <a:r>
              <a:rPr lang="ko-KR" altLang="en-US" dirty="0"/>
              <a:t> </a:t>
            </a:r>
            <a:r>
              <a:rPr lang="en-US" altLang="ko-KR" dirty="0"/>
              <a:t>will</a:t>
            </a:r>
            <a:r>
              <a:rPr lang="ko-KR" altLang="en-US" dirty="0"/>
              <a:t> </a:t>
            </a:r>
            <a:r>
              <a:rPr lang="en-US" altLang="ko-KR" dirty="0"/>
              <a:t>continue until at least the end of this year.</a:t>
            </a:r>
          </a:p>
          <a:p>
            <a:r>
              <a:rPr lang="en-US" altLang="ko-KR" sz="12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Here, analysis on 4.68 kg ∙ year crystal exposure is presented.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671E-24B9-43A4-955C-0ED2BC90A57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1009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335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567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35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5077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3461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24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2940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4457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05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0226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626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2023 SNU NAPP Workshop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36C31-6CF2-46A9-AB9C-D09E602E6C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8201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tif"/><Relationship Id="rId7" Type="http://schemas.openxmlformats.org/officeDocument/2006/relationships/image" Target="../media/image46.t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tif"/><Relationship Id="rId5" Type="http://schemas.openxmlformats.org/officeDocument/2006/relationships/image" Target="../media/image44.tif"/><Relationship Id="rId4" Type="http://schemas.openxmlformats.org/officeDocument/2006/relationships/image" Target="../media/image43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51.tif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5" Type="http://schemas.openxmlformats.org/officeDocument/2006/relationships/customXml" Target="../ink/ink1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1010.png"/><Relationship Id="rId18" Type="http://schemas.openxmlformats.org/officeDocument/2006/relationships/image" Target="../media/image490.png"/><Relationship Id="rId3" Type="http://schemas.openxmlformats.org/officeDocument/2006/relationships/image" Target="../media/image22.emf"/><Relationship Id="rId7" Type="http://schemas.openxmlformats.org/officeDocument/2006/relationships/image" Target="../media/image440.png"/><Relationship Id="rId12" Type="http://schemas.openxmlformats.org/officeDocument/2006/relationships/image" Target="../media/image90.png"/><Relationship Id="rId17" Type="http://schemas.openxmlformats.org/officeDocument/2006/relationships/image" Target="../media/image56.jfif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55.jfif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810.png"/><Relationship Id="rId5" Type="http://schemas.openxmlformats.org/officeDocument/2006/relationships/image" Target="../media/image20.png"/><Relationship Id="rId15" Type="http://schemas.openxmlformats.org/officeDocument/2006/relationships/image" Target="../media/image460.png"/><Relationship Id="rId10" Type="http://schemas.openxmlformats.org/officeDocument/2006/relationships/image" Target="../media/image710.png"/><Relationship Id="rId19" Type="http://schemas.openxmlformats.org/officeDocument/2006/relationships/image" Target="../media/image57.jpeg"/><Relationship Id="rId4" Type="http://schemas.openxmlformats.org/officeDocument/2006/relationships/image" Target="../media/image54.PNG"/><Relationship Id="rId9" Type="http://schemas.openxmlformats.org/officeDocument/2006/relationships/image" Target="../media/image60.png"/><Relationship Id="rId14" Type="http://schemas.openxmlformats.org/officeDocument/2006/relationships/image" Target="../media/image1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customXml" Target="../ink/ink4.xml"/><Relationship Id="rId7" Type="http://schemas.openxmlformats.org/officeDocument/2006/relationships/customXml" Target="../ink/ink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10" Type="http://schemas.openxmlformats.org/officeDocument/2006/relationships/image" Target="../media/image60.emf"/><Relationship Id="rId9" Type="http://schemas.openxmlformats.org/officeDocument/2006/relationships/image" Target="../media/image59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customXml" Target="../ink/ink7.xml"/><Relationship Id="rId7" Type="http://schemas.openxmlformats.org/officeDocument/2006/relationships/customXml" Target="../ink/ink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11" Type="http://schemas.openxmlformats.org/officeDocument/2006/relationships/image" Target="../media/image62.png"/><Relationship Id="rId10" Type="http://schemas.openxmlformats.org/officeDocument/2006/relationships/image" Target="../media/image61.png"/><Relationship Id="rId9" Type="http://schemas.openxmlformats.org/officeDocument/2006/relationships/image" Target="../media/image57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3" Type="http://schemas.openxmlformats.org/officeDocument/2006/relationships/customXml" Target="../ink/ink10.xml"/><Relationship Id="rId7" Type="http://schemas.openxmlformats.org/officeDocument/2006/relationships/customXml" Target="../ink/ink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11" Type="http://schemas.openxmlformats.org/officeDocument/2006/relationships/image" Target="../media/image64.png"/><Relationship Id="rId10" Type="http://schemas.openxmlformats.org/officeDocument/2006/relationships/image" Target="../media/image63.png"/><Relationship Id="rId9" Type="http://schemas.openxmlformats.org/officeDocument/2006/relationships/image" Target="../media/image6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customXml" Target="../ink/ink13.xml"/><Relationship Id="rId7" Type="http://schemas.openxmlformats.org/officeDocument/2006/relationships/customXml" Target="../ink/ink1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9" Type="http://schemas.openxmlformats.org/officeDocument/2006/relationships/image" Target="../media/image6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3" Type="http://schemas.openxmlformats.org/officeDocument/2006/relationships/image" Target="../media/image65.png"/><Relationship Id="rId7" Type="http://schemas.openxmlformats.org/officeDocument/2006/relationships/customXml" Target="../ink/ink1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11" Type="http://schemas.openxmlformats.org/officeDocument/2006/relationships/image" Target="../media/image68.png"/><Relationship Id="rId10" Type="http://schemas.openxmlformats.org/officeDocument/2006/relationships/image" Target="../media/image67.png"/><Relationship Id="rId4" Type="http://schemas.openxmlformats.org/officeDocument/2006/relationships/customXml" Target="../ink/ink16.xml"/><Relationship Id="rId9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customXml" Target="../ink/ink19.xml"/><Relationship Id="rId21" Type="http://schemas.openxmlformats.org/officeDocument/2006/relationships/image" Target="../media/image81.png"/><Relationship Id="rId7" Type="http://schemas.openxmlformats.org/officeDocument/2006/relationships/customXml" Target="../ink/ink20.xml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3" Type="http://schemas.openxmlformats.org/officeDocument/2006/relationships/customXml" Target="../ink/ink22.xml"/><Relationship Id="rId7" Type="http://schemas.openxmlformats.org/officeDocument/2006/relationships/customXml" Target="../ink/ink2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9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t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tif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7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tif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tif"/><Relationship Id="rId4" Type="http://schemas.openxmlformats.org/officeDocument/2006/relationships/image" Target="../media/image25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6CF809-2EFE-4C75-AE8E-ED6DF3116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8582" y="1244624"/>
            <a:ext cx="10114840" cy="1790700"/>
          </a:xfrm>
        </p:spPr>
        <p:txBody>
          <a:bodyPr>
            <a:noAutofit/>
          </a:bodyPr>
          <a:lstStyle/>
          <a:p>
            <a:r>
              <a:rPr lang="en-US" altLang="ko-KR" sz="4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ko-KR" sz="48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neutrinoless</a:t>
            </a:r>
            <a:r>
              <a:rPr lang="en-US" altLang="ko-KR" sz="4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double beta decay investigation with </a:t>
            </a:r>
            <a:r>
              <a:rPr lang="en-US" altLang="ko-KR" sz="4800" b="0" i="0" baseline="30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altLang="ko-KR" sz="4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 in </a:t>
            </a:r>
            <a:r>
              <a:rPr lang="en-US" altLang="ko-KR" sz="48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endParaRPr lang="ko-KR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C71A35-A2F3-47C5-A0AB-8F77AF6010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319749"/>
            <a:ext cx="6858000" cy="1954763"/>
          </a:xfrm>
        </p:spPr>
        <p:txBody>
          <a:bodyPr>
            <a:normAutofit/>
          </a:bodyPr>
          <a:lstStyle/>
          <a:p>
            <a:r>
              <a:rPr lang="en-US" altLang="ko-KR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altLang="ko-KR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Hanbeom</a:t>
            </a:r>
            <a:r>
              <a: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Behalf of the </a:t>
            </a:r>
            <a:r>
              <a:rPr lang="en-US" altLang="ko-K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Collaboration </a:t>
            </a:r>
          </a:p>
          <a:p>
            <a:endParaRPr lang="en-US" altLang="ko-K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SNU Nuclear and Particle Physics Workshop</a:t>
            </a:r>
          </a:p>
          <a:p>
            <a:r>
              <a: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Mar. 30</a:t>
            </a:r>
            <a:r>
              <a:rPr lang="en-US" altLang="ko-KR" sz="1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–Apr. 1</a:t>
            </a:r>
            <a:r>
              <a:rPr lang="en-US" altLang="ko-KR" sz="1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2023</a:t>
            </a:r>
            <a:endParaRPr lang="ko-KR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C8970D3-3C6A-4B41-A759-F09682F78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6" y="672344"/>
            <a:ext cx="2559574" cy="61807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C0C4E76-2285-4EBB-8A27-E6961F3104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79" y="99688"/>
            <a:ext cx="1537904" cy="390048"/>
          </a:xfrm>
          <a:prstGeom prst="rect">
            <a:avLst/>
          </a:prstGeom>
        </p:spPr>
      </p:pic>
      <p:pic>
        <p:nvPicPr>
          <p:cNvPr id="4" name="Picture 2" descr="정장">
            <a:extLst>
              <a:ext uri="{FF2B5EF4-FFF2-40B4-BE49-F238E27FC236}">
                <a16:creationId xmlns:a16="http://schemas.microsoft.com/office/drawing/2014/main" id="{57CBEDAD-3BB7-CC7E-DC8E-15178B2A94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59"/>
          <a:stretch/>
        </p:blipFill>
        <p:spPr bwMode="auto">
          <a:xfrm>
            <a:off x="10846677" y="58020"/>
            <a:ext cx="1237897" cy="137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36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7"/>
    </mc:Choice>
    <mc:Fallback xmlns="">
      <p:transition spd="slow" advTm="107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alib_spectrum_LMO4_Run0411_220528.png" descr="calib_spectrum_LMO4_Run0411_220528.png">
            <a:extLst>
              <a:ext uri="{FF2B5EF4-FFF2-40B4-BE49-F238E27FC236}">
                <a16:creationId xmlns:a16="http://schemas.microsoft.com/office/drawing/2014/main" id="{F85E8EC0-CF06-105D-EAAA-D0E9D84F4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67" y="762313"/>
            <a:ext cx="8544228" cy="350532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10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Calibration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libration source: 232Th-rich welding rods just outside of OVC.…">
            <a:extLst>
              <a:ext uri="{FF2B5EF4-FFF2-40B4-BE49-F238E27FC236}">
                <a16:creationId xmlns:a16="http://schemas.microsoft.com/office/drawing/2014/main" id="{B5CCA7E8-285D-488D-BA59-20B9C7BFE948}"/>
              </a:ext>
            </a:extLst>
          </p:cNvPr>
          <p:cNvSpPr txBox="1">
            <a:spLocks/>
          </p:cNvSpPr>
          <p:nvPr/>
        </p:nvSpPr>
        <p:spPr>
          <a:xfrm>
            <a:off x="3934640" y="4286997"/>
            <a:ext cx="8257360" cy="1967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</a:pP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Calibration source: </a:t>
            </a:r>
            <a:r>
              <a:rPr lang="en-US" sz="2400" baseline="31999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232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Th-rich welding rods just outside of OVC</a:t>
            </a:r>
          </a:p>
          <a:p>
            <a:pPr>
              <a:spcBef>
                <a:spcPts val="500"/>
              </a:spcBef>
            </a:pP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Slight non-linearity between signal amplitude and energy.</a:t>
            </a:r>
          </a:p>
          <a:p>
            <a:pPr>
              <a:spcBef>
                <a:spcPts val="500"/>
              </a:spcBef>
            </a:pPr>
            <a:endParaRPr lang="en-US" sz="24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</a:pPr>
            <a:r>
              <a:rPr lang="en-US" altLang="ko-KR" sz="2400" dirty="0" err="1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Bukin</a:t>
            </a:r>
            <a:r>
              <a:rPr lang="en-US" altLang="ko-KR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instead of gaussian/tailed gaussian – better fit to right tails</a:t>
            </a:r>
            <a:br>
              <a:rPr lang="en-US" altLang="ko-KR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en-US" altLang="ko-KR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https://root.cern.ch/doc/master/classRooBukinPdf.html</a:t>
            </a:r>
            <a:endParaRPr lang="en-US" sz="24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calib_func_LMO4_Run0411_220528.png" descr="calib_func_LMO4_Run0411_220528.png">
            <a:extLst>
              <a:ext uri="{FF2B5EF4-FFF2-40B4-BE49-F238E27FC236}">
                <a16:creationId xmlns:a16="http://schemas.microsoft.com/office/drawing/2014/main" id="{E5136E1E-599A-03C6-5EB6-CCDC38713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3" y="4076467"/>
            <a:ext cx="3797437" cy="227846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C8E953B3-C73F-EAD8-3929-50D7CDF304F0}"/>
              </a:ext>
            </a:extLst>
          </p:cNvPr>
          <p:cNvSpPr/>
          <p:nvPr/>
        </p:nvSpPr>
        <p:spPr>
          <a:xfrm>
            <a:off x="6167482" y="762313"/>
            <a:ext cx="2622118" cy="2943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F407DE-0F77-EC1C-94C6-8B7D8A6B0B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2" t="7744"/>
          <a:stretch/>
        </p:blipFill>
        <p:spPr>
          <a:xfrm>
            <a:off x="6454154" y="1519348"/>
            <a:ext cx="2941300" cy="2313138"/>
          </a:xfrm>
          <a:prstGeom prst="rect">
            <a:avLst/>
          </a:prstGeom>
        </p:spPr>
      </p:pic>
      <p:sp>
        <p:nvSpPr>
          <p:cNvPr id="8" name="XMO06 (LMO)">
            <a:extLst>
              <a:ext uri="{FF2B5EF4-FFF2-40B4-BE49-F238E27FC236}">
                <a16:creationId xmlns:a16="http://schemas.microsoft.com/office/drawing/2014/main" id="{6222ED28-DA5D-04DF-D272-CB7430E8B1CE}"/>
              </a:ext>
            </a:extLst>
          </p:cNvPr>
          <p:cNvSpPr txBox="1"/>
          <p:nvPr/>
        </p:nvSpPr>
        <p:spPr>
          <a:xfrm>
            <a:off x="6559298" y="1538707"/>
            <a:ext cx="1266372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1400" dirty="0">
                <a:latin typeface="Helvetica" panose="020B0604020202020204" pitchFamily="34" charset="0"/>
                <a:cs typeface="Helvetica" panose="020B0604020202020204" pitchFamily="34" charset="0"/>
              </a:rPr>
              <a:t>XMO06 (LMO)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8CF3649C-3E6F-33EE-3D8C-43B04B9298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7651"/>
          <a:stretch/>
        </p:blipFill>
        <p:spPr>
          <a:xfrm>
            <a:off x="9188441" y="1510643"/>
            <a:ext cx="3090130" cy="2340199"/>
          </a:xfrm>
          <a:prstGeom prst="rect">
            <a:avLst/>
          </a:prstGeom>
        </p:spPr>
      </p:pic>
      <p:sp>
        <p:nvSpPr>
          <p:cNvPr id="16" name="XMO06 (LMO)">
            <a:extLst>
              <a:ext uri="{FF2B5EF4-FFF2-40B4-BE49-F238E27FC236}">
                <a16:creationId xmlns:a16="http://schemas.microsoft.com/office/drawing/2014/main" id="{ED43DFC8-BEA2-6C45-1405-717B203FECE6}"/>
              </a:ext>
            </a:extLst>
          </p:cNvPr>
          <p:cNvSpPr txBox="1"/>
          <p:nvPr/>
        </p:nvSpPr>
        <p:spPr>
          <a:xfrm>
            <a:off x="9231520" y="1510643"/>
            <a:ext cx="12834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1400" dirty="0">
                <a:latin typeface="Helvetica" panose="020B0604020202020204" pitchFamily="34" charset="0"/>
                <a:cs typeface="Helvetica" panose="020B0604020202020204" pitchFamily="34" charset="0"/>
              </a:rPr>
              <a:t>XMO</a:t>
            </a:r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11</a:t>
            </a:r>
            <a:r>
              <a:rPr sz="1400" dirty="0"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  <a:r>
              <a:rPr sz="1400" dirty="0">
                <a:latin typeface="Helvetica" panose="020B0604020202020204" pitchFamily="34" charset="0"/>
                <a:cs typeface="Helvetica" panose="020B0604020202020204" pitchFamily="34" charset="0"/>
              </a:rPr>
              <a:t>MO)</a:t>
            </a:r>
          </a:p>
        </p:txBody>
      </p:sp>
    </p:spTree>
    <p:extLst>
      <p:ext uri="{BB962C8B-B14F-4D97-AF65-F5344CB8AC3E}">
        <p14:creationId xmlns:p14="http://schemas.microsoft.com/office/powerpoint/2010/main" val="245115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11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 estimation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libration source: 232Th-rich welding rods just outside of OVC.…">
                <a:extLst>
                  <a:ext uri="{FF2B5EF4-FFF2-40B4-BE49-F238E27FC236}">
                    <a16:creationId xmlns:a16="http://schemas.microsoft.com/office/drawing/2014/main" id="{D6904014-DFD6-561A-475B-580C3D4E4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890" y="4981655"/>
                <a:ext cx="6389473" cy="11754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228600" indent="-22860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:r>
                  <a:rPr lang="en-US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000" baseline="-25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bias</a:t>
                </a:r>
                <a:r>
                  <a:rPr lang="en-US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~ </a:t>
                </a:r>
                <a:r>
                  <a:rPr lang="en-US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ko-KR" sz="2000" baseline="30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nd</a:t>
                </a:r>
                <a:r>
                  <a:rPr lang="en-US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polynomial of energy</a:t>
                </a:r>
              </a:p>
              <a:p>
                <a:pPr>
                  <a:spcBef>
                    <a:spcPts val="500"/>
                  </a:spcBef>
                </a:pP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500"/>
                  </a:spcBef>
                </a:pPr>
                <a:r>
                  <a:rPr lang="en-US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Other parameters of </a:t>
                </a:r>
                <a:r>
                  <a:rPr lang="en-US" altLang="ko-KR" sz="20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bukin</a:t>
                </a:r>
                <a:r>
                  <a:rPr lang="en-US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l-GR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n-US" altLang="ko-KR" sz="2000" baseline="-25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n-US" altLang="ko-KR" sz="2000" baseline="-25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ko-KR" sz="2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 are assumed to be the same</a:t>
                </a:r>
                <a:endParaRPr lang="en-US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Calibration source: 232Th-rich welding rods just outside of OVC.…">
                <a:extLst>
                  <a:ext uri="{FF2B5EF4-FFF2-40B4-BE49-F238E27FC236}">
                    <a16:creationId xmlns:a16="http://schemas.microsoft.com/office/drawing/2014/main" id="{D6904014-DFD6-561A-475B-580C3D4E4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90" y="4981655"/>
                <a:ext cx="6389473" cy="1175422"/>
              </a:xfrm>
              <a:prstGeom prst="rect">
                <a:avLst/>
              </a:prstGeom>
              <a:blipFill>
                <a:blip r:embed="rId3"/>
                <a:stretch>
                  <a:fillRect l="-763" t="-9326" b="-67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>
            <a:extLst>
              <a:ext uri="{FF2B5EF4-FFF2-40B4-BE49-F238E27FC236}">
                <a16:creationId xmlns:a16="http://schemas.microsoft.com/office/drawing/2014/main" id="{805D106B-8B0D-3473-0B18-DD751614E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9" t="7110"/>
          <a:stretch/>
        </p:blipFill>
        <p:spPr>
          <a:xfrm>
            <a:off x="751793" y="956137"/>
            <a:ext cx="7592315" cy="3722798"/>
          </a:xfrm>
          <a:prstGeom prst="rect">
            <a:avLst/>
          </a:prstGeom>
        </p:spPr>
      </p:pic>
      <p:graphicFrame>
        <p:nvGraphicFramePr>
          <p:cNvPr id="18" name="표 3">
            <a:extLst>
              <a:ext uri="{FF2B5EF4-FFF2-40B4-BE49-F238E27FC236}">
                <a16:creationId xmlns:a16="http://schemas.microsoft.com/office/drawing/2014/main" id="{3388F80D-4F45-9171-4A87-550942DA36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623933"/>
              </p:ext>
            </p:extLst>
          </p:nvPr>
        </p:nvGraphicFramePr>
        <p:xfrm>
          <a:off x="8697695" y="711358"/>
          <a:ext cx="3182506" cy="5594035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36310">
                  <a:extLst>
                    <a:ext uri="{9D8B030D-6E8A-4147-A177-3AD203B41FA5}">
                      <a16:colId xmlns:a16="http://schemas.microsoft.com/office/drawing/2014/main" val="3117748630"/>
                    </a:ext>
                  </a:extLst>
                </a:gridCol>
                <a:gridCol w="1131124">
                  <a:extLst>
                    <a:ext uri="{9D8B030D-6E8A-4147-A177-3AD203B41FA5}">
                      <a16:colId xmlns:a16="http://schemas.microsoft.com/office/drawing/2014/main" val="4096677192"/>
                    </a:ext>
                  </a:extLst>
                </a:gridCol>
                <a:gridCol w="1515072">
                  <a:extLst>
                    <a:ext uri="{9D8B030D-6E8A-4147-A177-3AD203B41FA5}">
                      <a16:colId xmlns:a16="http://schemas.microsoft.com/office/drawing/2014/main" val="2415460970"/>
                    </a:ext>
                  </a:extLst>
                </a:gridCol>
              </a:tblGrid>
              <a:tr h="3417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#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Name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FWHM@Q</a:t>
                      </a:r>
                      <a:r>
                        <a:rPr lang="el-GR" altLang="ko-KR" sz="1400" baseline="-25000" dirty="0"/>
                        <a:t>ββ</a:t>
                      </a:r>
                      <a:r>
                        <a:rPr lang="en-US" altLang="ko-KR" sz="1400" dirty="0"/>
                        <a:t> (keV)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0095658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SB29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13.7±1.0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0835622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2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SE01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11.9±0.8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966424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3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SE02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16.5±0.9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703417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4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12.2±0.8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4431167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5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LMO2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27.5±2.3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1278433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6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LMO4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10.2±0.8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6188926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7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LMO3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11.3±1.1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873588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S35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15.7±0.7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0939366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9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SS68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14.4±0.6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0773390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10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LMOCUP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19.3±0.5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5874880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11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SE03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11.1±0.7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96137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12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SE07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14.1±1.0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6398234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13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SE09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14.9±0.7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4722893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15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SB28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22.9±1.1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7741699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16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SE04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19.3±0.8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0180461"/>
                  </a:ext>
                </a:extLst>
              </a:tr>
              <a:tr h="3049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17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SE05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16.3±0.7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2291060"/>
                  </a:ext>
                </a:extLst>
              </a:tr>
              <a:tr h="309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18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SE06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11.4±0.6</a:t>
                      </a:r>
                      <a:endParaRPr lang="ko-KR" altLang="en-US" sz="1400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7131432"/>
                  </a:ext>
                </a:extLst>
              </a:tr>
            </a:tbl>
          </a:graphicData>
        </a:graphic>
      </p:graphicFrame>
      <p:pic>
        <p:nvPicPr>
          <p:cNvPr id="21" name="그림 20">
            <a:extLst>
              <a:ext uri="{FF2B5EF4-FFF2-40B4-BE49-F238E27FC236}">
                <a16:creationId xmlns:a16="http://schemas.microsoft.com/office/drawing/2014/main" id="{9AFC7DD4-0D15-3FF8-27A9-E24DFD844A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5"/>
          <a:stretch/>
        </p:blipFill>
        <p:spPr>
          <a:xfrm>
            <a:off x="6313444" y="4798286"/>
            <a:ext cx="2232959" cy="150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75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12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Identifications, CMO and LMO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RTLH_220527.png" descr="RTLH_220527.png">
            <a:extLst>
              <a:ext uri="{FF2B5EF4-FFF2-40B4-BE49-F238E27FC236}">
                <a16:creationId xmlns:a16="http://schemas.microsoft.com/office/drawing/2014/main" id="{B0909C56-782D-4E8E-18ED-CFB63AFB4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058" y="725766"/>
            <a:ext cx="8343883" cy="4693434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CMO shows better discrimination power — light yield: CMO &gt; LMO.…">
            <a:extLst>
              <a:ext uri="{FF2B5EF4-FFF2-40B4-BE49-F238E27FC236}">
                <a16:creationId xmlns:a16="http://schemas.microsoft.com/office/drawing/2014/main" id="{02417B94-A841-7191-916D-B1C5DB810C2E}"/>
              </a:ext>
            </a:extLst>
          </p:cNvPr>
          <p:cNvSpPr txBox="1">
            <a:spLocks/>
          </p:cNvSpPr>
          <p:nvPr/>
        </p:nvSpPr>
        <p:spPr>
          <a:xfrm>
            <a:off x="2209800" y="5334002"/>
            <a:ext cx="11235512" cy="10237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CMO shows better discrimination power — light yield: CMO &gt; LMO.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LMO has much less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contamination.</a:t>
            </a: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 91.6 % (±3 median absolute deviations (~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±2</a:t>
            </a:r>
            <a:r>
              <a:rPr lang="el-GR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gives 95.70 % C.L.)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24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62271801-410C-1754-602E-1EDAEAE2C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900" y="659436"/>
            <a:ext cx="4942586" cy="358120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930E536-8E19-0D02-9D2A-647EA54478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8" r="5710" b="2521"/>
          <a:stretch/>
        </p:blipFill>
        <p:spPr>
          <a:xfrm>
            <a:off x="9291507" y="1865663"/>
            <a:ext cx="1819422" cy="1498059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9B66B4E-6DDE-B972-86EC-D232CD5DE6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" r="2901"/>
          <a:stretch/>
        </p:blipFill>
        <p:spPr>
          <a:xfrm>
            <a:off x="13924" y="498807"/>
            <a:ext cx="7227651" cy="3947061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13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Spectrum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ll crystal excluding 1 LMO for very poor β/α discrimination power:…">
            <a:extLst>
              <a:ext uri="{FF2B5EF4-FFF2-40B4-BE49-F238E27FC236}">
                <a16:creationId xmlns:a16="http://schemas.microsoft.com/office/drawing/2014/main" id="{203F1218-55FA-CF83-4FB6-164702F5C7E4}"/>
              </a:ext>
            </a:extLst>
          </p:cNvPr>
          <p:cNvSpPr txBox="1">
            <a:spLocks/>
          </p:cNvSpPr>
          <p:nvPr/>
        </p:nvSpPr>
        <p:spPr>
          <a:xfrm>
            <a:off x="-9728" y="4407961"/>
            <a:ext cx="10535055" cy="2188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crystal excluding 1 LMO for very poor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discrimination power: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CMO + 4 LMO: exposure = 7.59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en-US" sz="1800" baseline="-5998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XMO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・yr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3.66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en-US" sz="1800" baseline="-5998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・yr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 live exposure: 2.96 </a:t>
            </a:r>
            <a:r>
              <a:rPr lang="en-US" altLang="ko-K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kg・yr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Anti-coincidence cuts reject events: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coincident at multiple crystals within 2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 99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.8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%),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10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after a muon counter event (</a:t>
            </a:r>
            <a:r>
              <a:rPr lang="el-G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 99.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%),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20 minutes after a </a:t>
            </a:r>
            <a:r>
              <a:rPr lang="en-US" sz="1800" baseline="3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212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 </a:t>
            </a:r>
            <a:r>
              <a:rPr lang="el-G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decay event candidate (</a:t>
            </a:r>
            <a:r>
              <a:rPr lang="el-G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98%).</a:t>
            </a:r>
          </a:p>
        </p:txBody>
      </p:sp>
      <p:sp>
        <p:nvSpPr>
          <p:cNvPr id="15" name="AMoRE-I Preliminary">
            <a:extLst>
              <a:ext uri="{FF2B5EF4-FFF2-40B4-BE49-F238E27FC236}">
                <a16:creationId xmlns:a16="http://schemas.microsoft.com/office/drawing/2014/main" id="{06C638A6-6FA6-B998-A4E3-04C716507A8B}"/>
              </a:ext>
            </a:extLst>
          </p:cNvPr>
          <p:cNvSpPr txBox="1"/>
          <p:nvPr/>
        </p:nvSpPr>
        <p:spPr>
          <a:xfrm>
            <a:off x="3070933" y="2795172"/>
            <a:ext cx="232422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2000" dirty="0" err="1"/>
              <a:t>AMoRE</a:t>
            </a:r>
            <a:r>
              <a:rPr sz="2000" dirty="0"/>
              <a:t>-I Preliminary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38840F8-6F58-7282-C476-20882A0FC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170632"/>
              </p:ext>
            </p:extLst>
          </p:nvPr>
        </p:nvGraphicFramePr>
        <p:xfrm>
          <a:off x="7282319" y="5060945"/>
          <a:ext cx="4760382" cy="1341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80191">
                  <a:extLst>
                    <a:ext uri="{9D8B030D-6E8A-4147-A177-3AD203B41FA5}">
                      <a16:colId xmlns:a16="http://schemas.microsoft.com/office/drawing/2014/main" val="3874198074"/>
                    </a:ext>
                  </a:extLst>
                </a:gridCol>
                <a:gridCol w="2380191">
                  <a:extLst>
                    <a:ext uri="{9D8B030D-6E8A-4147-A177-3AD203B41FA5}">
                      <a16:colId xmlns:a16="http://schemas.microsoft.com/office/drawing/2014/main" val="14144510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 exposure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 Q</a:t>
                      </a:r>
                      <a:r>
                        <a:rPr lang="en-US" altLang="ko-KR" sz="16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r>
                        <a:rPr lang="el-GR" altLang="ko-KR" sz="16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3339377"/>
                  </a:ext>
                </a:extLst>
              </a:tr>
              <a:tr h="2881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(6.12 kg y)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0.024±0.001 </a:t>
                      </a:r>
                      <a:r>
                        <a:rPr lang="en-US" altLang="ko-KR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ckky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640480"/>
                  </a:ext>
                </a:extLst>
              </a:tr>
              <a:tr h="2881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CMO (4.70 kg y)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0.025±0.001 </a:t>
                      </a:r>
                      <a:r>
                        <a:rPr lang="en-US" altLang="ko-KR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ckky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039737"/>
                  </a:ext>
                </a:extLst>
              </a:tr>
              <a:tr h="2881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LMO (1.43 kg y)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0.020±0.002 </a:t>
                      </a:r>
                      <a:r>
                        <a:rPr lang="en-US" altLang="ko-KR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ckky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15691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EEDCCD9-474B-415C-BD7F-D780B514752A}"/>
              </a:ext>
            </a:extLst>
          </p:cNvPr>
          <p:cNvSpPr txBox="1"/>
          <p:nvPr/>
        </p:nvSpPr>
        <p:spPr>
          <a:xfrm>
            <a:off x="7577848" y="4127311"/>
            <a:ext cx="446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(Faced: ROI events (Q</a:t>
            </a:r>
            <a:r>
              <a:rPr lang="en-US" altLang="ko-KR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altLang="ko-KR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ko-KR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±1.5 FWHM),</a:t>
            </a:r>
            <a:b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involved in bkg. rate calculation)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832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14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</a:t>
            </a:r>
            <a:r>
              <a:rPr lang="ko-KR" alt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aseline="30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 0</a:t>
            </a:r>
            <a:r>
              <a:rPr lang="ko-KR" alt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ββ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limit from </a:t>
            </a:r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내용 개체 틀 6">
                <a:extLst>
                  <a:ext uri="{FF2B5EF4-FFF2-40B4-BE49-F238E27FC236}">
                    <a16:creationId xmlns:a16="http://schemas.microsoft.com/office/drawing/2014/main" id="{8516614E-B954-96A3-47FF-888111C7B3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767" y="4500346"/>
                <a:ext cx="10561735" cy="17745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:r>
                  <a:rPr lang="en-US" altLang="ko-K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ROI to contain most (&gt; 99%) of the 0</a:t>
                </a:r>
                <a:r>
                  <a:rPr lang="en-US" altLang="ko-K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νββ</a:t>
                </a:r>
                <a:r>
                  <a:rPr lang="en-US" altLang="ko-K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signal peak, </a:t>
                </a:r>
                <a:r>
                  <a:rPr lang="en-US" altLang="ko-KR" sz="20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r>
                  <a:rPr lang="en-US" altLang="ko-KR" sz="2000" baseline="-5998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containment</a:t>
                </a:r>
                <a:r>
                  <a:rPr lang="en-US" altLang="ko-K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~ 81%.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altLang="ko-K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Background = 0.024 ± 0.001 counts/keV/kg/year, from ROI side-band.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altLang="ko-K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Combining the result of shape analysis at ROI, with a flat </a:t>
                </a:r>
                <a:r>
                  <a:rPr lang="en-US" altLang="ko-KR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&amp; exponential </a:t>
                </a:r>
                <a:r>
                  <a:rPr lang="en-US" altLang="ko-K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background constraint from the side-band events for each crystal.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1/2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bSup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&gt;3.02×</m:t>
                    </m:r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ko-KR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at 90% C.L. (Current best limit: 1.8</a:t>
                </a:r>
                <a:r>
                  <a:rPr lang="en-US" altLang="ko-KR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ko-KR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CUPID-Mo)</a:t>
                </a:r>
                <a:endParaRPr lang="ko-KR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" name="내용 개체 틀 6">
                <a:extLst>
                  <a:ext uri="{FF2B5EF4-FFF2-40B4-BE49-F238E27FC236}">
                    <a16:creationId xmlns:a16="http://schemas.microsoft.com/office/drawing/2014/main" id="{8516614E-B954-96A3-47FF-888111C7B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767" y="4500346"/>
                <a:ext cx="10561735" cy="1774504"/>
              </a:xfrm>
              <a:prstGeom prst="rect">
                <a:avLst/>
              </a:prstGeom>
              <a:blipFill>
                <a:blip r:embed="rId3"/>
                <a:stretch>
                  <a:fillRect l="-520" t="-51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 descr="차트이(가) 표시된 사진&#10;&#10;자동 생성된 설명">
            <a:extLst>
              <a:ext uri="{FF2B5EF4-FFF2-40B4-BE49-F238E27FC236}">
                <a16:creationId xmlns:a16="http://schemas.microsoft.com/office/drawing/2014/main" id="{54334B8B-F8FA-386A-EE6B-E82BF67076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221" y="787733"/>
            <a:ext cx="4673602" cy="350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38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15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-II in preparation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801A83A5-DA9B-818D-BAA8-CB6CA92A6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74" y="1575930"/>
            <a:ext cx="1842218" cy="20623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50970FA4-9FE2-9B0F-E7F1-73D9504E42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4554" y="1566520"/>
            <a:ext cx="1842218" cy="20651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BE673C00-FF62-D06F-8E41-67CC56705D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481" b="15481"/>
          <a:stretch>
            <a:fillRect/>
          </a:stretch>
        </p:blipFill>
        <p:spPr>
          <a:xfrm rot="10800000" flipH="1">
            <a:off x="1583591" y="3935724"/>
            <a:ext cx="1708380" cy="15763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21500603-A6B0-7E26-A732-F5B264616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6972" y="1431423"/>
            <a:ext cx="2114491" cy="38943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18BEC420-70ED-8426-FD0E-D773376DC4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1312" y="2754885"/>
            <a:ext cx="3861881" cy="35841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23" descr="Picture 23">
            <a:extLst>
              <a:ext uri="{FF2B5EF4-FFF2-40B4-BE49-F238E27FC236}">
                <a16:creationId xmlns:a16="http://schemas.microsoft.com/office/drawing/2014/main" id="{6D9CA310-C213-BF54-E1D8-F34E181D14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3371" y="684490"/>
            <a:ext cx="1847218" cy="206512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AMoRE-II">
            <a:extLst>
              <a:ext uri="{FF2B5EF4-FFF2-40B4-BE49-F238E27FC236}">
                <a16:creationId xmlns:a16="http://schemas.microsoft.com/office/drawing/2014/main" id="{65D831D8-BBDC-0626-1050-FD1B791D5A7A}"/>
              </a:ext>
            </a:extLst>
          </p:cNvPr>
          <p:cNvSpPr txBox="1"/>
          <p:nvPr/>
        </p:nvSpPr>
        <p:spPr>
          <a:xfrm>
            <a:off x="8455535" y="5135941"/>
            <a:ext cx="110286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B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AMoRE</a:t>
            </a:r>
            <a:r>
              <a:rPr sz="1800" dirty="0">
                <a:latin typeface="Helvetica" panose="020B0604020202020204" pitchFamily="34" charset="0"/>
                <a:cs typeface="Helvetica" panose="020B0604020202020204" pitchFamily="34" charset="0"/>
              </a:rPr>
              <a:t>-II</a:t>
            </a:r>
          </a:p>
        </p:txBody>
      </p:sp>
      <p:sp>
        <p:nvSpPr>
          <p:cNvPr id="23" name="AMoRE-pilot/I">
            <a:extLst>
              <a:ext uri="{FF2B5EF4-FFF2-40B4-BE49-F238E27FC236}">
                <a16:creationId xmlns:a16="http://schemas.microsoft.com/office/drawing/2014/main" id="{C4B6CB5B-163E-7FCD-D505-4056D111DB03}"/>
              </a:ext>
            </a:extLst>
          </p:cNvPr>
          <p:cNvSpPr txBox="1"/>
          <p:nvPr/>
        </p:nvSpPr>
        <p:spPr>
          <a:xfrm>
            <a:off x="10006336" y="3631640"/>
            <a:ext cx="1526059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B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AMoRE</a:t>
            </a:r>
            <a:r>
              <a:rPr sz="1800" dirty="0">
                <a:latin typeface="Helvetica" panose="020B0604020202020204" pitchFamily="34" charset="0"/>
                <a:cs typeface="Helvetica" panose="020B0604020202020204" pitchFamily="34" charset="0"/>
              </a:rPr>
              <a:t>-pilot/I</a:t>
            </a:r>
          </a:p>
        </p:txBody>
      </p:sp>
      <p:sp>
        <p:nvSpPr>
          <p:cNvPr id="24" name="178 kg LMO at final">
            <a:extLst>
              <a:ext uri="{FF2B5EF4-FFF2-40B4-BE49-F238E27FC236}">
                <a16:creationId xmlns:a16="http://schemas.microsoft.com/office/drawing/2014/main" id="{52510319-B9AD-677D-D4C5-C9B7EB14377B}"/>
              </a:ext>
            </a:extLst>
          </p:cNvPr>
          <p:cNvSpPr txBox="1"/>
          <p:nvPr/>
        </p:nvSpPr>
        <p:spPr>
          <a:xfrm>
            <a:off x="8802702" y="705748"/>
            <a:ext cx="1731243" cy="318036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>
                <a:solidFill>
                  <a:srgbClr val="FFFB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178 kg LMO at final</a:t>
            </a:r>
          </a:p>
        </p:txBody>
      </p:sp>
      <p:sp>
        <p:nvSpPr>
          <p:cNvPr id="25" name="90 modules (~27 kg LMO)…">
            <a:extLst>
              <a:ext uri="{FF2B5EF4-FFF2-40B4-BE49-F238E27FC236}">
                <a16:creationId xmlns:a16="http://schemas.microsoft.com/office/drawing/2014/main" id="{C644B467-4473-E488-E889-645451A83F78}"/>
              </a:ext>
            </a:extLst>
          </p:cNvPr>
          <p:cNvSpPr txBox="1"/>
          <p:nvPr/>
        </p:nvSpPr>
        <p:spPr>
          <a:xfrm>
            <a:off x="4561125" y="5291480"/>
            <a:ext cx="3069750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2400">
                <a:latin typeface="+mn-lt"/>
                <a:ea typeface="+mn-ea"/>
                <a:cs typeface="+mn-cs"/>
                <a:sym typeface="Helvetica"/>
              </a:defRPr>
            </a:pP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90 modules (~27 kg LMO)</a:t>
            </a:r>
          </a:p>
          <a:p>
            <a:pPr algn="ctr">
              <a:defRPr sz="2400">
                <a:latin typeface="+mn-lt"/>
                <a:ea typeface="+mn-ea"/>
                <a:cs typeface="+mn-cs"/>
                <a:sym typeface="Helvetica"/>
              </a:defRPr>
            </a:pP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for the first stage</a:t>
            </a:r>
          </a:p>
        </p:txBody>
      </p:sp>
      <p:sp>
        <p:nvSpPr>
          <p:cNvPr id="26" name="AMoRE-II…">
            <a:extLst>
              <a:ext uri="{FF2B5EF4-FFF2-40B4-BE49-F238E27FC236}">
                <a16:creationId xmlns:a16="http://schemas.microsoft.com/office/drawing/2014/main" id="{6948BFE7-3CCE-2871-C758-BA9AB51AD75B}"/>
              </a:ext>
            </a:extLst>
          </p:cNvPr>
          <p:cNvSpPr txBox="1"/>
          <p:nvPr/>
        </p:nvSpPr>
        <p:spPr>
          <a:xfrm>
            <a:off x="1218341" y="776868"/>
            <a:ext cx="198291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2400">
                <a:latin typeface="+mn-lt"/>
                <a:ea typeface="+mn-ea"/>
                <a:cs typeface="+mn-cs"/>
                <a:sym typeface="Helvetica"/>
              </a:defRPr>
            </a:pPr>
            <a:r>
              <a:rPr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AMoRE</a:t>
            </a: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-II</a:t>
            </a:r>
          </a:p>
          <a:p>
            <a:pPr algn="ctr">
              <a:defRPr sz="2400">
                <a:latin typeface="+mn-lt"/>
                <a:ea typeface="+mn-ea"/>
                <a:cs typeface="+mn-cs"/>
                <a:sym typeface="Helvetica"/>
              </a:defRPr>
            </a:pP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Detector module</a:t>
            </a:r>
          </a:p>
        </p:txBody>
      </p:sp>
    </p:spTree>
    <p:extLst>
      <p:ext uri="{BB962C8B-B14F-4D97-AF65-F5344CB8AC3E}">
        <p14:creationId xmlns:p14="http://schemas.microsoft.com/office/powerpoint/2010/main" val="460817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16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-II in </a:t>
            </a:r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YemiLab</a:t>
            </a:r>
            <a:endParaRPr lang="en-US" altLang="ko-K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>
            <a:extLst>
              <a:ext uri="{FF2B5EF4-FFF2-40B4-BE49-F238E27FC236}">
                <a16:creationId xmlns:a16="http://schemas.microsoft.com/office/drawing/2014/main" id="{BBC905CA-746D-EA13-5ED3-832714E78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035" y="721630"/>
            <a:ext cx="9547029" cy="563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47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17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Limits &amp; Sensitivities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Final results of AMoRE-I with doubled data and further improved analysis.…">
                <a:extLst>
                  <a:ext uri="{FF2B5EF4-FFF2-40B4-BE49-F238E27FC236}">
                    <a16:creationId xmlns:a16="http://schemas.microsoft.com/office/drawing/2014/main" id="{8C2ECC4E-982A-648C-5F51-DACB4C0857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6621" y="5073399"/>
                <a:ext cx="8920264" cy="11213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results of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 with more data and further improved analysis. 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-II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1/2</m:t>
                        </m:r>
                      </m:sub>
                      <m:sup>
                        <m: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bSup>
                    <m:r>
                      <a:rPr lang="en-US" altLang="ko-KR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  <m:r>
                      <a:rPr lang="en-US" altLang="ko-KR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by 100 kg of </a:t>
                </a:r>
                <a:r>
                  <a:rPr lang="en-US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 × 5 years running.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Reduction of background level down below 10</a:t>
                </a:r>
                <a:r>
                  <a:rPr lang="en-US" sz="2000" baseline="31999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-4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ckky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Final results of AMoRE-I with doubled data and further improved analysis.…">
                <a:extLst>
                  <a:ext uri="{FF2B5EF4-FFF2-40B4-BE49-F238E27FC236}">
                    <a16:creationId xmlns:a16="http://schemas.microsoft.com/office/drawing/2014/main" id="{8C2ECC4E-982A-648C-5F51-DACB4C085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621" y="5073399"/>
                <a:ext cx="8920264" cy="1121360"/>
              </a:xfrm>
              <a:prstGeom prst="rect">
                <a:avLst/>
              </a:prstGeom>
              <a:blipFill>
                <a:blip r:embed="rId3"/>
                <a:stretch>
                  <a:fillRect l="-615" t="-5435" b="-760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그룹 9">
            <a:extLst>
              <a:ext uri="{FF2B5EF4-FFF2-40B4-BE49-F238E27FC236}">
                <a16:creationId xmlns:a16="http://schemas.microsoft.com/office/drawing/2014/main" id="{6B265BF8-5D98-F676-37BB-5D73B34FFDE9}"/>
              </a:ext>
            </a:extLst>
          </p:cNvPr>
          <p:cNvGrpSpPr/>
          <p:nvPr/>
        </p:nvGrpSpPr>
        <p:grpSpPr>
          <a:xfrm>
            <a:off x="1458558" y="824834"/>
            <a:ext cx="9274884" cy="4003349"/>
            <a:chOff x="1906621" y="1054876"/>
            <a:chExt cx="7214811" cy="3114153"/>
          </a:xfrm>
        </p:grpSpPr>
        <p:pic>
          <p:nvPicPr>
            <p:cNvPr id="3" name="그림 2" descr="차트이(가) 표시된 사진&#10;&#10;자동 생성된 설명">
              <a:extLst>
                <a:ext uri="{FF2B5EF4-FFF2-40B4-BE49-F238E27FC236}">
                  <a16:creationId xmlns:a16="http://schemas.microsoft.com/office/drawing/2014/main" id="{C57711A6-6511-8AA0-401E-78EAA1F1D6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456"/>
            <a:stretch/>
          </p:blipFill>
          <p:spPr>
            <a:xfrm>
              <a:off x="1906621" y="1237949"/>
              <a:ext cx="3657607" cy="2916320"/>
            </a:xfrm>
            <a:prstGeom prst="rect">
              <a:avLst/>
            </a:prstGeom>
          </p:spPr>
        </p:pic>
        <p:pic>
          <p:nvPicPr>
            <p:cNvPr id="8" name="그림 7" descr="차트이(가) 표시된 사진&#10;&#10;자동 생성된 설명">
              <a:extLst>
                <a:ext uri="{FF2B5EF4-FFF2-40B4-BE49-F238E27FC236}">
                  <a16:creationId xmlns:a16="http://schemas.microsoft.com/office/drawing/2014/main" id="{488396A4-6FED-49A9-7908-ABABE60414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163"/>
            <a:stretch/>
          </p:blipFill>
          <p:spPr>
            <a:xfrm>
              <a:off x="5463825" y="1054876"/>
              <a:ext cx="3657607" cy="3114153"/>
            </a:xfrm>
            <a:prstGeom prst="rect">
              <a:avLst/>
            </a:prstGeom>
          </p:spPr>
        </p:pic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3FEF1B07-459A-C4F2-5D04-C701040AE9E4}"/>
              </a:ext>
            </a:extLst>
          </p:cNvPr>
          <p:cNvSpPr/>
          <p:nvPr/>
        </p:nvSpPr>
        <p:spPr>
          <a:xfrm>
            <a:off x="6976532" y="1399822"/>
            <a:ext cx="3330223" cy="248356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err="1">
                <a:solidFill>
                  <a:schemeClr val="bg1"/>
                </a:solidFill>
              </a:rPr>
              <a:t>AMoRE</a:t>
            </a:r>
            <a:r>
              <a:rPr lang="en-US" altLang="ko-KR" b="1" dirty="0">
                <a:solidFill>
                  <a:schemeClr val="bg1"/>
                </a:solidFill>
              </a:rPr>
              <a:t>-I preliminary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360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18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내용 개체 틀 2">
                <a:extLst>
                  <a:ext uri="{FF2B5EF4-FFF2-40B4-BE49-F238E27FC236}">
                    <a16:creationId xmlns:a16="http://schemas.microsoft.com/office/drawing/2014/main" id="{D45B2DF4-1115-016A-2049-65804D215E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0515" y="1021404"/>
                <a:ext cx="10990770" cy="49539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 searches for </a:t>
                </a:r>
                <a:r>
                  <a:rPr lang="el-GR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0νββ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</a:t>
                </a:r>
                <a:r>
                  <a:rPr lang="en-US" altLang="ko-KR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 based scintillating crystals at the low temperature detector system.</a:t>
                </a:r>
              </a:p>
              <a:p>
                <a:pPr>
                  <a:spcBef>
                    <a:spcPts val="500"/>
                  </a:spcBef>
                </a:pPr>
                <a:endPara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500"/>
                  </a:spcBef>
                </a:pP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Preliminary result of 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-I:</a:t>
                </a:r>
              </a:p>
              <a:p>
                <a:pPr lvl="1">
                  <a:spcBef>
                    <a:spcPts val="500"/>
                  </a:spcBef>
                </a:pP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Mass×time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exposure:  7.59 (3.66) kg</a:t>
                </a:r>
                <a:r>
                  <a:rPr lang="ko-KR" alt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・</a:t>
                </a: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yr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XMO (</a:t>
                </a:r>
                <a:r>
                  <a:rPr lang="en-US" altLang="ko-KR" baseline="31999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Mo).</a:t>
                </a:r>
              </a:p>
              <a:p>
                <a:pPr lvl="1">
                  <a:spcBef>
                    <a:spcPts val="500"/>
                  </a:spcBef>
                </a:pP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Background level ~ 0.024 counts/keV/kg/year at Q</a:t>
                </a:r>
                <a:r>
                  <a:rPr lang="el-GR" altLang="ko-KR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ββ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lvl="1">
                  <a:spcBef>
                    <a:spcPts val="500"/>
                  </a:spcBef>
                </a:pP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Resolution: 10.2 – 27.5 keV around Q</a:t>
                </a:r>
                <a:r>
                  <a:rPr lang="el-GR" altLang="ko-KR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ββ</a:t>
                </a:r>
                <a:endPara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spcBef>
                    <a:spcPts val="500"/>
                  </a:spcBef>
                </a:pP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Preliminary limit: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1/2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bSup>
                    <m:r>
                      <a:rPr lang="en-US" altLang="ko-KR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&gt;3.02×</m:t>
                    </m:r>
                    <m:sSup>
                      <m:s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sup>
                    </m:sSup>
                    <m:r>
                      <a:rPr lang="en-US" altLang="ko-KR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i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 </a:t>
                </a:r>
                <a:endPara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spcBef>
                    <a:spcPts val="500"/>
                  </a:spcBef>
                </a:pP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Further analysis still goes on; the final limit will be reported.</a:t>
                </a:r>
              </a:p>
              <a:p>
                <a:pPr lvl="1">
                  <a:spcBef>
                    <a:spcPts val="500"/>
                  </a:spcBef>
                </a:pPr>
                <a:endPara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500"/>
                  </a:spcBef>
                </a:pPr>
                <a:r>
                  <a:rPr lang="en-US" altLang="ko-K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AMoRE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-II starts its data taking soon to head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1/2</m:t>
                        </m:r>
                      </m:sub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bSup>
                    <m:r>
                      <a:rPr lang="en-US" altLang="ko-KR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&gt;5×</m:t>
                    </m:r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26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years.</a:t>
                </a:r>
              </a:p>
              <a:p>
                <a:endParaRPr lang="en-US" altLang="ko-K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ko-K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ko-K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rabicParenR"/>
                </a:pPr>
                <a:endParaRPr lang="en-US" altLang="ko-K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rabicParenR"/>
                </a:pPr>
                <a:endParaRPr lang="en-US" altLang="ko-K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내용 개체 틀 2">
                <a:extLst>
                  <a:ext uri="{FF2B5EF4-FFF2-40B4-BE49-F238E27FC236}">
                    <a16:creationId xmlns:a16="http://schemas.microsoft.com/office/drawing/2014/main" id="{D45B2DF4-1115-016A-2049-65804D215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15" y="1021404"/>
                <a:ext cx="10990770" cy="4953959"/>
              </a:xfrm>
              <a:prstGeom prst="rect">
                <a:avLst/>
              </a:prstGeom>
              <a:blipFill>
                <a:blip r:embed="rId3"/>
                <a:stretch>
                  <a:fillRect l="-998" t="-22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4525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49ADA23-ECAD-4D8B-8BA9-41D221357B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부제목 4">
            <a:extLst>
              <a:ext uri="{FF2B5EF4-FFF2-40B4-BE49-F238E27FC236}">
                <a16:creationId xmlns:a16="http://schemas.microsoft.com/office/drawing/2014/main" id="{9CB66443-12D1-424D-A551-0E5D678431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90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D363912-4383-E062-20A6-7012888D2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0051" y="2024738"/>
            <a:ext cx="5020207" cy="4349934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E38E0D97-5C82-4DE4-AB3D-6F80CEFFDAED}"/>
              </a:ext>
            </a:extLst>
          </p:cNvPr>
          <p:cNvSpPr txBox="1">
            <a:spLocks/>
          </p:cNvSpPr>
          <p:nvPr/>
        </p:nvSpPr>
        <p:spPr>
          <a:xfrm>
            <a:off x="2776516" y="682836"/>
            <a:ext cx="6819040" cy="11367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kumimoji="1" lang="en-US" altLang="ko-K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kumimoji="1"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10000"/>
              </a:lnSpc>
              <a:buNone/>
            </a:pPr>
            <a:r>
              <a:rPr kumimoji="1"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search for </a:t>
            </a:r>
            <a:r>
              <a:rPr kumimoji="1" lang="en-US" altLang="ko-K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neutrinoless</a:t>
            </a:r>
            <a:r>
              <a:rPr kumimoji="1"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double beta (0</a:t>
            </a:r>
            <a:r>
              <a:rPr kumimoji="1" lang="el-GR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νββ</a:t>
            </a:r>
            <a:r>
              <a:rPr kumimoji="1"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decay of </a:t>
            </a:r>
            <a:r>
              <a:rPr kumimoji="1" lang="en-US" altLang="ko-K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kumimoji="1"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 using Mo-based scintillating crystals and low-temperature sensors.</a:t>
            </a:r>
            <a:endParaRPr kumimoji="1" lang="ko-KR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Neutrinoless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double beta decay</a:t>
            </a:r>
          </a:p>
        </p:txBody>
      </p:sp>
      <p:pic>
        <p:nvPicPr>
          <p:cNvPr id="19" name="Picture 5" descr="CartoonBB">
            <a:extLst>
              <a:ext uri="{FF2B5EF4-FFF2-40B4-BE49-F238E27FC236}">
                <a16:creationId xmlns:a16="http://schemas.microsoft.com/office/drawing/2014/main" id="{3E28B9DA-F6F5-411A-9B80-51178A52BB7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012" y="2424900"/>
            <a:ext cx="3999252" cy="267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0">
            <a:extLst>
              <a:ext uri="{FF2B5EF4-FFF2-40B4-BE49-F238E27FC236}">
                <a16:creationId xmlns:a16="http://schemas.microsoft.com/office/drawing/2014/main" id="{E325E586-314E-454A-A022-60A65442DD46}"/>
              </a:ext>
            </a:extLst>
          </p:cNvPr>
          <p:cNvSpPr txBox="1"/>
          <p:nvPr/>
        </p:nvSpPr>
        <p:spPr>
          <a:xfrm>
            <a:off x="200212" y="2013449"/>
            <a:ext cx="1905000" cy="861774"/>
          </a:xfrm>
          <a:prstGeom prst="rect">
            <a:avLst/>
          </a:prstGeom>
          <a:noFill/>
          <a:ln w="25400">
            <a:solidFill>
              <a:srgbClr val="003399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lang="en-US" altLang="ko-KR" sz="1400" dirty="0">
                <a:solidFill>
                  <a:srgbClr val="FF0000"/>
                </a:solidFill>
              </a:rPr>
              <a:t>2</a:t>
            </a:r>
            <a:r>
              <a:rPr lang="en-US" altLang="ko-KR" sz="1400" i="1" dirty="0">
                <a:solidFill>
                  <a:srgbClr val="FF0000"/>
                </a:solidFill>
                <a:latin typeface="Symbol" panose="05050102010706020507" pitchFamily="18" charset="2"/>
              </a:rPr>
              <a:t>n</a:t>
            </a:r>
            <a:r>
              <a:rPr lang="en-US" altLang="ko-KR" sz="1400" i="1" dirty="0">
                <a:solidFill>
                  <a:srgbClr val="000000"/>
                </a:solidFill>
                <a:latin typeface="Symbol" panose="05050102010706020507" pitchFamily="18" charset="2"/>
              </a:rPr>
              <a:t> bb</a:t>
            </a:r>
            <a:r>
              <a:rPr lang="en-US" altLang="ko-KR" sz="1400" dirty="0">
                <a:solidFill>
                  <a:srgbClr val="000000"/>
                </a:solidFill>
              </a:rPr>
              <a:t> decay</a:t>
            </a:r>
          </a:p>
          <a:p>
            <a:pPr marL="285750" indent="-285750" defTabSz="914400">
              <a:defRPr/>
            </a:pPr>
            <a:r>
              <a:rPr lang="en-US" altLang="ko-KR" sz="1200" dirty="0">
                <a:solidFill>
                  <a:srgbClr val="000000"/>
                </a:solidFill>
              </a:rPr>
              <a:t>- 2</a:t>
            </a:r>
            <a:r>
              <a:rPr lang="en-US" altLang="ko-KR" sz="1200" baseline="30000" dirty="0">
                <a:solidFill>
                  <a:srgbClr val="000000"/>
                </a:solidFill>
              </a:rPr>
              <a:t>nd</a:t>
            </a:r>
            <a:r>
              <a:rPr lang="en-US" altLang="ko-KR" sz="1200" dirty="0">
                <a:solidFill>
                  <a:srgbClr val="000000"/>
                </a:solidFill>
              </a:rPr>
              <a:t> order beta decay</a:t>
            </a:r>
          </a:p>
          <a:p>
            <a:pPr marL="285750" indent="-285750" defTabSz="914400">
              <a:defRPr/>
            </a:pPr>
            <a:r>
              <a:rPr lang="en-US" altLang="ko-KR" sz="1200" dirty="0">
                <a:solidFill>
                  <a:srgbClr val="000000"/>
                </a:solidFill>
              </a:rPr>
              <a:t>- Rare nuclear decay</a:t>
            </a:r>
          </a:p>
          <a:p>
            <a:pPr marL="285750" indent="-285750" defTabSz="914400">
              <a:defRPr/>
            </a:pPr>
            <a:r>
              <a:rPr lang="en-US" altLang="ko-KR" sz="1200" dirty="0">
                <a:solidFill>
                  <a:srgbClr val="000000"/>
                </a:solidFill>
              </a:rPr>
              <a:t>- (&gt;10</a:t>
            </a:r>
            <a:r>
              <a:rPr lang="en-US" altLang="ko-KR" sz="1200" baseline="30000" dirty="0">
                <a:solidFill>
                  <a:srgbClr val="000000"/>
                </a:solidFill>
              </a:rPr>
              <a:t>18</a:t>
            </a:r>
            <a:r>
              <a:rPr lang="en-US" altLang="ko-KR" sz="1200" dirty="0">
                <a:solidFill>
                  <a:srgbClr val="000000"/>
                </a:solidFill>
              </a:rPr>
              <a:t> years of half life)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  <p:pic>
        <p:nvPicPr>
          <p:cNvPr id="21" name="Picture 36" descr="2n bb">
            <a:extLst>
              <a:ext uri="{FF2B5EF4-FFF2-40B4-BE49-F238E27FC236}">
                <a16:creationId xmlns:a16="http://schemas.microsoft.com/office/drawing/2014/main" id="{BD92730E-F9BE-483C-9530-3DCFC87FD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329" y="2986558"/>
            <a:ext cx="868070" cy="104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7" descr="0n bb">
            <a:extLst>
              <a:ext uri="{FF2B5EF4-FFF2-40B4-BE49-F238E27FC236}">
                <a16:creationId xmlns:a16="http://schemas.microsoft.com/office/drawing/2014/main" id="{55F95700-1C2A-4029-868D-52F1A5566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408" y="2761898"/>
            <a:ext cx="829056" cy="104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11">
            <a:extLst>
              <a:ext uri="{FF2B5EF4-FFF2-40B4-BE49-F238E27FC236}">
                <a16:creationId xmlns:a16="http://schemas.microsoft.com/office/drawing/2014/main" id="{B7076BAE-84CB-4723-840F-15FC6DFEC7B3}"/>
              </a:ext>
            </a:extLst>
          </p:cNvPr>
          <p:cNvSpPr txBox="1"/>
          <p:nvPr/>
        </p:nvSpPr>
        <p:spPr>
          <a:xfrm>
            <a:off x="6164829" y="2671701"/>
            <a:ext cx="1789272" cy="1046440"/>
          </a:xfrm>
          <a:prstGeom prst="rect">
            <a:avLst/>
          </a:prstGeom>
          <a:solidFill>
            <a:schemeClr val="bg1"/>
          </a:solidFill>
          <a:ln w="25400">
            <a:solidFill>
              <a:srgbClr val="003399"/>
            </a:solidFill>
          </a:ln>
        </p:spPr>
        <p:txBody>
          <a:bodyPr wrap="none" rtlCol="0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lang="en-US" altLang="ko-KR" sz="1400" dirty="0">
                <a:solidFill>
                  <a:srgbClr val="FF0000"/>
                </a:solidFill>
              </a:rPr>
              <a:t>0</a:t>
            </a:r>
            <a:r>
              <a:rPr lang="en-US" altLang="ko-KR" sz="1400" i="1" dirty="0">
                <a:solidFill>
                  <a:srgbClr val="FF0000"/>
                </a:solidFill>
                <a:latin typeface="Symbol" panose="05050102010706020507" pitchFamily="18" charset="2"/>
              </a:rPr>
              <a:t>n</a:t>
            </a:r>
            <a:r>
              <a:rPr lang="en-US" altLang="ko-KR" sz="1400" i="1" dirty="0">
                <a:solidFill>
                  <a:srgbClr val="000000"/>
                </a:solidFill>
                <a:latin typeface="Symbol" panose="05050102010706020507" pitchFamily="18" charset="2"/>
              </a:rPr>
              <a:t> bb</a:t>
            </a:r>
            <a:r>
              <a:rPr lang="en-US" altLang="ko-KR" sz="1400" dirty="0">
                <a:solidFill>
                  <a:srgbClr val="000000"/>
                </a:solidFill>
              </a:rPr>
              <a:t> decay</a:t>
            </a:r>
          </a:p>
          <a:p>
            <a:pPr marL="285750" indent="-285750" defTabSz="914400">
              <a:defRPr/>
            </a:pP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Massive neutrino </a:t>
            </a:r>
          </a:p>
          <a:p>
            <a:pPr marL="285750" indent="-285750" defTabSz="914400">
              <a:defRPr/>
            </a:pP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ko-KR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Majorana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particle</a:t>
            </a:r>
          </a:p>
          <a:p>
            <a:pPr marL="285750" indent="-285750" defTabSz="914400">
              <a:defRPr/>
            </a:pP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Beyond the SM model</a:t>
            </a:r>
          </a:p>
          <a:p>
            <a:pPr marL="285750" indent="-285750" defTabSz="914400">
              <a:defRPr/>
            </a:pP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&gt;10</a:t>
            </a:r>
            <a:r>
              <a:rPr lang="en-US" altLang="ko-KR" sz="12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years of half-life</a:t>
            </a:r>
            <a:endParaRPr lang="ko-KR" alt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6040B425-9ECB-402E-B5B3-B9D53D8D77A1}"/>
              </a:ext>
            </a:extLst>
          </p:cNvPr>
          <p:cNvCxnSpPr>
            <a:cxnSpLocks/>
          </p:cNvCxnSpPr>
          <p:nvPr/>
        </p:nvCxnSpPr>
        <p:spPr bwMode="auto">
          <a:xfrm>
            <a:off x="2403064" y="3562052"/>
            <a:ext cx="1415400" cy="4924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3EC4-50CF-422A-87FA-8AABA77C8A9E}"/>
                  </a:ext>
                </a:extLst>
              </p:cNvPr>
              <p:cNvSpPr txBox="1"/>
              <p:nvPr/>
            </p:nvSpPr>
            <p:spPr>
              <a:xfrm>
                <a:off x="2892057" y="1858716"/>
                <a:ext cx="32939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+2,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+2,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3EC4-50CF-422A-87FA-8AABA77C8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057" y="1858716"/>
                <a:ext cx="3293979" cy="553998"/>
              </a:xfrm>
              <a:prstGeom prst="rect">
                <a:avLst/>
              </a:prstGeom>
              <a:blipFill>
                <a:blip r:embed="rId7"/>
                <a:stretch>
                  <a:fillRect r="-2773" b="-21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직사각형 24">
            <a:extLst>
              <a:ext uri="{FF2B5EF4-FFF2-40B4-BE49-F238E27FC236}">
                <a16:creationId xmlns:a16="http://schemas.microsoft.com/office/drawing/2014/main" id="{8B69B697-5ECC-49EE-9040-54100ECD6155}"/>
              </a:ext>
            </a:extLst>
          </p:cNvPr>
          <p:cNvSpPr/>
          <p:nvPr/>
        </p:nvSpPr>
        <p:spPr>
          <a:xfrm>
            <a:off x="1325346" y="5011381"/>
            <a:ext cx="58379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Neutrinoless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double beta decay: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measure of Majorana nature of neutrino.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Lepton number violation process.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neutrino mass.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181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49ADA23-ECAD-4D8B-8BA9-41D221357B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부제목 4">
            <a:extLst>
              <a:ext uri="{FF2B5EF4-FFF2-40B4-BE49-F238E27FC236}">
                <a16:creationId xmlns:a16="http://schemas.microsoft.com/office/drawing/2014/main" id="{9CB66443-12D1-424D-A551-0E5D678431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1494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21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CMO internal background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">
            <a:extLst>
              <a:ext uri="{FF2B5EF4-FFF2-40B4-BE49-F238E27FC236}">
                <a16:creationId xmlns:a16="http://schemas.microsoft.com/office/drawing/2014/main" id="{BD8151A8-E382-6CA9-A80B-1A137C6D8EDB}"/>
              </a:ext>
            </a:extLst>
          </p:cNvPr>
          <p:cNvGrpSpPr/>
          <p:nvPr/>
        </p:nvGrpSpPr>
        <p:grpSpPr>
          <a:xfrm>
            <a:off x="453403" y="663242"/>
            <a:ext cx="11227768" cy="5691687"/>
            <a:chOff x="0" y="0"/>
            <a:chExt cx="13440022" cy="6813142"/>
          </a:xfrm>
        </p:grpSpPr>
        <p:pic>
          <p:nvPicPr>
            <p:cNvPr id="10" name="Image" descr="Image">
              <a:extLst>
                <a:ext uri="{FF2B5EF4-FFF2-40B4-BE49-F238E27FC236}">
                  <a16:creationId xmlns:a16="http://schemas.microsoft.com/office/drawing/2014/main" id="{3C78AAFE-EE42-BED9-BF4E-0FBF7328B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4851"/>
              <a:ext cx="5981713" cy="40199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arXiv:2107.07704">
              <a:extLst>
                <a:ext uri="{FF2B5EF4-FFF2-40B4-BE49-F238E27FC236}">
                  <a16:creationId xmlns:a16="http://schemas.microsoft.com/office/drawing/2014/main" id="{B9BF9911-D786-2D6D-E6C9-778EFA1D592A}"/>
                </a:ext>
              </a:extLst>
            </p:cNvPr>
            <p:cNvSpPr txBox="1"/>
            <p:nvPr/>
          </p:nvSpPr>
          <p:spPr>
            <a:xfrm>
              <a:off x="1798409" y="0"/>
              <a:ext cx="2710643" cy="469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4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/>
                <a:t>arXiv:2107.07704</a:t>
              </a:r>
            </a:p>
          </p:txBody>
        </p:sp>
        <p:sp>
          <p:nvSpPr>
            <p:cNvPr id="14" name="Line">
              <a:extLst>
                <a:ext uri="{FF2B5EF4-FFF2-40B4-BE49-F238E27FC236}">
                  <a16:creationId xmlns:a16="http://schemas.microsoft.com/office/drawing/2014/main" id="{96483592-C736-66FA-6074-F13D9BD2E712}"/>
                </a:ext>
              </a:extLst>
            </p:cNvPr>
            <p:cNvSpPr/>
            <p:nvPr/>
          </p:nvSpPr>
          <p:spPr>
            <a:xfrm>
              <a:off x="5761694" y="2956318"/>
              <a:ext cx="394164" cy="2"/>
            </a:xfrm>
            <a:prstGeom prst="line">
              <a:avLst/>
            </a:prstGeom>
            <a:noFill/>
            <a:ln w="25400" cap="flat">
              <a:solidFill>
                <a:srgbClr val="851001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5" name="0.1 ckky!">
              <a:extLst>
                <a:ext uri="{FF2B5EF4-FFF2-40B4-BE49-F238E27FC236}">
                  <a16:creationId xmlns:a16="http://schemas.microsoft.com/office/drawing/2014/main" id="{45EC1248-788D-721D-8F1D-3C5E49002C0E}"/>
                </a:ext>
              </a:extLst>
            </p:cNvPr>
            <p:cNvSpPr txBox="1"/>
            <p:nvPr/>
          </p:nvSpPr>
          <p:spPr>
            <a:xfrm>
              <a:off x="6258560" y="2701529"/>
              <a:ext cx="1741816" cy="495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600">
                  <a:solidFill>
                    <a:srgbClr val="851001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/>
                <a:t>0.1 </a:t>
              </a:r>
              <a:r>
                <a:rPr dirty="0" err="1"/>
                <a:t>ckky</a:t>
              </a:r>
              <a:r>
                <a:rPr dirty="0"/>
                <a:t>!</a:t>
              </a:r>
            </a:p>
          </p:txBody>
        </p:sp>
        <p:pic>
          <p:nvPicPr>
            <p:cNvPr id="16" name="bkglevel_xmo_220530.png" descr="bkglevel_xmo_220530.png">
              <a:extLst>
                <a:ext uri="{FF2B5EF4-FFF2-40B4-BE49-F238E27FC236}">
                  <a16:creationId xmlns:a16="http://schemas.microsoft.com/office/drawing/2014/main" id="{85667173-EDD3-D741-A68E-0DBD6A0D3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54382" y="3470322"/>
              <a:ext cx="6685640" cy="33428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14:cNvPr>
              <p14:cNvContentPartPr/>
              <p14:nvPr/>
            </p14:nvContentPartPr>
            <p14:xfrm>
              <a:off x="6896482" y="4405940"/>
              <a:ext cx="360" cy="360"/>
            </p14:xfrm>
          </p:contentPart>
        </mc:Choice>
        <mc:Fallback xmlns="">
          <p:pic>
            <p:nvPicPr>
              <p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7842" y="43973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14:cNvPr>
              <p14:cNvContentPartPr/>
              <p14:nvPr/>
            </p14:nvContentPartPr>
            <p14:xfrm>
              <a:off x="5359642" y="3297140"/>
              <a:ext cx="360" cy="360"/>
            </p14:xfrm>
          </p:contentPart>
        </mc:Choice>
        <mc:Fallback xmlns="">
          <p:pic>
            <p:nvPicPr>
              <p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1002" y="328814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14:cNvPr>
              <p14:cNvContentPartPr/>
              <p14:nvPr/>
            </p14:nvContentPartPr>
            <p14:xfrm>
              <a:off x="2957002" y="3132260"/>
              <a:ext cx="360" cy="36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8362" y="3123260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원호 22">
            <a:extLst>
              <a:ext uri="{FF2B5EF4-FFF2-40B4-BE49-F238E27FC236}">
                <a16:creationId xmlns:a16="http://schemas.microsoft.com/office/drawing/2014/main" id="{D63B65D4-67EC-22DD-6E9B-1E9CEC29B72B}"/>
              </a:ext>
            </a:extLst>
          </p:cNvPr>
          <p:cNvSpPr/>
          <p:nvPr/>
        </p:nvSpPr>
        <p:spPr>
          <a:xfrm>
            <a:off x="4533809" y="2256816"/>
            <a:ext cx="4376366" cy="3822971"/>
          </a:xfrm>
          <a:prstGeom prst="arc">
            <a:avLst>
              <a:gd name="adj1" fmla="val 12635657"/>
              <a:gd name="adj2" fmla="val 898004"/>
            </a:avLst>
          </a:prstGeom>
          <a:ln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원호 23">
            <a:extLst>
              <a:ext uri="{FF2B5EF4-FFF2-40B4-BE49-F238E27FC236}">
                <a16:creationId xmlns:a16="http://schemas.microsoft.com/office/drawing/2014/main" id="{F584CB70-B901-FAF7-D9DA-720D7C8401F1}"/>
              </a:ext>
            </a:extLst>
          </p:cNvPr>
          <p:cNvSpPr/>
          <p:nvPr/>
        </p:nvSpPr>
        <p:spPr>
          <a:xfrm>
            <a:off x="4912468" y="1878012"/>
            <a:ext cx="3882653" cy="2549268"/>
          </a:xfrm>
          <a:prstGeom prst="arc">
            <a:avLst>
              <a:gd name="adj1" fmla="val 5350232"/>
              <a:gd name="adj2" fmla="val 10819696"/>
            </a:avLst>
          </a:prstGeom>
          <a:ln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87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22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stage temperature control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D8958EE2-BB0C-C709-4E1B-5B05E040B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102" y="659204"/>
            <a:ext cx="4431587" cy="5879708"/>
          </a:xfrm>
          <a:prstGeom prst="rect">
            <a:avLst/>
          </a:prstGeom>
        </p:spPr>
      </p:pic>
      <p:pic>
        <p:nvPicPr>
          <p:cNvPr id="9" name="Picture 82">
            <a:extLst>
              <a:ext uri="{FF2B5EF4-FFF2-40B4-BE49-F238E27FC236}">
                <a16:creationId xmlns:a16="http://schemas.microsoft.com/office/drawing/2014/main" id="{0FB7A013-88F3-5874-873F-90D8195556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8" t="10216" r="39354" b="10050"/>
          <a:stretch/>
        </p:blipFill>
        <p:spPr>
          <a:xfrm>
            <a:off x="59300" y="2418972"/>
            <a:ext cx="2160000" cy="3838524"/>
          </a:xfrm>
          <a:prstGeom prst="rect">
            <a:avLst/>
          </a:prstGeom>
        </p:spPr>
      </p:pic>
      <p:sp>
        <p:nvSpPr>
          <p:cNvPr id="10" name="Oval 83">
            <a:extLst>
              <a:ext uri="{FF2B5EF4-FFF2-40B4-BE49-F238E27FC236}">
                <a16:creationId xmlns:a16="http://schemas.microsoft.com/office/drawing/2014/main" id="{241E01DE-BF05-9D68-CE2C-4193A670EDB6}"/>
              </a:ext>
            </a:extLst>
          </p:cNvPr>
          <p:cNvSpPr/>
          <p:nvPr/>
        </p:nvSpPr>
        <p:spPr>
          <a:xfrm>
            <a:off x="361296" y="2673606"/>
            <a:ext cx="720000" cy="7200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36">
            <a:extLst>
              <a:ext uri="{FF2B5EF4-FFF2-40B4-BE49-F238E27FC236}">
                <a16:creationId xmlns:a16="http://schemas.microsoft.com/office/drawing/2014/main" id="{E9946380-1489-2418-EA3D-D8372B2BA341}"/>
              </a:ext>
            </a:extLst>
          </p:cNvPr>
          <p:cNvGrpSpPr/>
          <p:nvPr/>
        </p:nvGrpSpPr>
        <p:grpSpPr>
          <a:xfrm>
            <a:off x="3482581" y="2374285"/>
            <a:ext cx="6612335" cy="2313353"/>
            <a:chOff x="7882011" y="1492439"/>
            <a:chExt cx="6612335" cy="231335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432D78B-7A8A-C66C-DAFE-1BEF242C7D2B}"/>
                </a:ext>
              </a:extLst>
            </p:cNvPr>
            <p:cNvGrpSpPr/>
            <p:nvPr/>
          </p:nvGrpSpPr>
          <p:grpSpPr>
            <a:xfrm>
              <a:off x="7963671" y="1933603"/>
              <a:ext cx="6530675" cy="1535520"/>
              <a:chOff x="6562969" y="1183065"/>
              <a:chExt cx="10298943" cy="2005142"/>
            </a:xfrm>
          </p:grpSpPr>
          <p:sp>
            <p:nvSpPr>
              <p:cNvPr id="17" name="Rounded Rectangle 14">
                <a:extLst>
                  <a:ext uri="{FF2B5EF4-FFF2-40B4-BE49-F238E27FC236}">
                    <a16:creationId xmlns:a16="http://schemas.microsoft.com/office/drawing/2014/main" id="{AAE54496-029B-291D-22A6-7036E4D426EF}"/>
                  </a:ext>
                </a:extLst>
              </p:cNvPr>
              <p:cNvSpPr/>
              <p:nvPr/>
            </p:nvSpPr>
            <p:spPr>
              <a:xfrm>
                <a:off x="13455567" y="2552309"/>
                <a:ext cx="3406345" cy="23505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Oval 15">
                    <a:extLst>
                      <a:ext uri="{FF2B5EF4-FFF2-40B4-BE49-F238E27FC236}">
                        <a16:creationId xmlns:a16="http://schemas.microsoft.com/office/drawing/2014/main" id="{18F22525-F10C-8D32-4EBA-99EE318F7822}"/>
                      </a:ext>
                    </a:extLst>
                  </p:cNvPr>
                  <p:cNvSpPr/>
                  <p:nvPr/>
                </p:nvSpPr>
                <p:spPr>
                  <a:xfrm>
                    <a:off x="7626481" y="1904108"/>
                    <a:ext cx="681269" cy="564122"/>
                  </a:xfrm>
                  <a:prstGeom prst="ellipse">
                    <a:avLst/>
                  </a:prstGeom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ko-KR" alt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" name="Oval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26481" y="1904108"/>
                    <a:ext cx="681269" cy="564122"/>
                  </a:xfrm>
                  <a:prstGeom prst="ellipse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" name="Rounded Rectangle 16">
                <a:extLst>
                  <a:ext uri="{FF2B5EF4-FFF2-40B4-BE49-F238E27FC236}">
                    <a16:creationId xmlns:a16="http://schemas.microsoft.com/office/drawing/2014/main" id="{76FF177D-8685-E197-CB51-4B9AC7975F13}"/>
                  </a:ext>
                </a:extLst>
              </p:cNvPr>
              <p:cNvSpPr/>
              <p:nvPr/>
            </p:nvSpPr>
            <p:spPr>
              <a:xfrm>
                <a:off x="14439916" y="2720711"/>
                <a:ext cx="1079999" cy="23505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96E8B3CF-CE0D-B48A-559F-A05213C8A271}"/>
                      </a:ext>
                    </a:extLst>
                  </p:cNvPr>
                  <p:cNvSpPr txBox="1"/>
                  <p:nvPr/>
                </p:nvSpPr>
                <p:spPr>
                  <a:xfrm>
                    <a:off x="6562969" y="2063766"/>
                    <a:ext cx="664049" cy="24114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d>
                            <m:dPr>
                              <m:ctrlPr>
                                <a:rPr lang="en-US" altLang="ko-K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oMath>
                      </m:oMathPara>
                    </a14:m>
                    <a:endParaRPr lang="ko-KR" altLang="en-US" sz="1200" dirty="0"/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62969" y="2063766"/>
                    <a:ext cx="664049" cy="24114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7246" b="-1000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1" name="Straight Arrow Connector 18">
                <a:extLst>
                  <a:ext uri="{FF2B5EF4-FFF2-40B4-BE49-F238E27FC236}">
                    <a16:creationId xmlns:a16="http://schemas.microsoft.com/office/drawing/2014/main" id="{294CBD3D-AF57-0059-787A-096D67B76619}"/>
                  </a:ext>
                </a:extLst>
              </p:cNvPr>
              <p:cNvCxnSpPr>
                <a:stCxn id="20" idx="3"/>
                <a:endCxn id="18" idx="2"/>
              </p:cNvCxnSpPr>
              <p:nvPr/>
            </p:nvCxnSpPr>
            <p:spPr>
              <a:xfrm>
                <a:off x="7227018" y="2184338"/>
                <a:ext cx="399463" cy="183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528C1E53-D005-67ED-5A76-FF0F975FE513}"/>
                      </a:ext>
                    </a:extLst>
                  </p:cNvPr>
                  <p:cNvSpPr txBox="1"/>
                  <p:nvPr/>
                </p:nvSpPr>
                <p:spPr>
                  <a:xfrm>
                    <a:off x="7276850" y="1909904"/>
                    <a:ext cx="267963" cy="24114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oMath>
                      </m:oMathPara>
                    </a14:m>
                    <a:endParaRPr lang="ko-KR" altLang="en-US" sz="1200" dirty="0"/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76850" y="1909904"/>
                    <a:ext cx="267963" cy="24114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0714" r="-17857" b="-1000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Oval 20">
                    <a:extLst>
                      <a:ext uri="{FF2B5EF4-FFF2-40B4-BE49-F238E27FC236}">
                        <a16:creationId xmlns:a16="http://schemas.microsoft.com/office/drawing/2014/main" id="{7846FD9B-2673-F200-9D31-1DA6D27D79DC}"/>
                      </a:ext>
                    </a:extLst>
                  </p:cNvPr>
                  <p:cNvSpPr/>
                  <p:nvPr/>
                </p:nvSpPr>
                <p:spPr>
                  <a:xfrm>
                    <a:off x="8599459" y="1904108"/>
                    <a:ext cx="681269" cy="564122"/>
                  </a:xfrm>
                  <a:prstGeom prst="ellipse">
                    <a:avLst/>
                  </a:prstGeom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d>
                            <m:dPr>
                              <m:ctrlP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" name="Oval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99459" y="1904108"/>
                    <a:ext cx="681269" cy="564122"/>
                  </a:xfrm>
                  <a:prstGeom prst="ellipse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4" name="Straight Arrow Connector 21">
                <a:extLst>
                  <a:ext uri="{FF2B5EF4-FFF2-40B4-BE49-F238E27FC236}">
                    <a16:creationId xmlns:a16="http://schemas.microsoft.com/office/drawing/2014/main" id="{D0647EEA-2376-D7C5-552F-0E5C5985198B}"/>
                  </a:ext>
                </a:extLst>
              </p:cNvPr>
              <p:cNvCxnSpPr>
                <a:stCxn id="18" idx="6"/>
                <a:endCxn id="23" idx="2"/>
              </p:cNvCxnSpPr>
              <p:nvPr/>
            </p:nvCxnSpPr>
            <p:spPr>
              <a:xfrm>
                <a:off x="8307750" y="2186169"/>
                <a:ext cx="29170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Rounded Rectangle 22">
                    <a:extLst>
                      <a:ext uri="{FF2B5EF4-FFF2-40B4-BE49-F238E27FC236}">
                        <a16:creationId xmlns:a16="http://schemas.microsoft.com/office/drawing/2014/main" id="{942A7270-8CAC-6CD8-3DC2-15B8BA10AD35}"/>
                      </a:ext>
                    </a:extLst>
                  </p:cNvPr>
                  <p:cNvSpPr/>
                  <p:nvPr/>
                </p:nvSpPr>
                <p:spPr>
                  <a:xfrm>
                    <a:off x="9572749" y="1183065"/>
                    <a:ext cx="1532856" cy="576000"/>
                  </a:xfrm>
                  <a:prstGeom prst="roundRect">
                    <a:avLst/>
                  </a:prstGeom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sz="1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altLang="ko-KR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ko-KR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d>
                            <m:dPr>
                              <m:ctrlP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Rounded Rectangle 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572749" y="1183065"/>
                    <a:ext cx="1532856" cy="576000"/>
                  </a:xfrm>
                  <a:prstGeom prst="round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Rounded Rectangle 23">
                    <a:extLst>
                      <a:ext uri="{FF2B5EF4-FFF2-40B4-BE49-F238E27FC236}">
                        <a16:creationId xmlns:a16="http://schemas.microsoft.com/office/drawing/2014/main" id="{D62461D2-21C5-3CD9-A9B8-43401ECDC50F}"/>
                      </a:ext>
                    </a:extLst>
                  </p:cNvPr>
                  <p:cNvSpPr/>
                  <p:nvPr/>
                </p:nvSpPr>
                <p:spPr>
                  <a:xfrm>
                    <a:off x="9572749" y="1897636"/>
                    <a:ext cx="1532856" cy="576000"/>
                  </a:xfrm>
                  <a:prstGeom prst="roundRect">
                    <a:avLst/>
                  </a:prstGeom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sz="1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nary>
                            <m:naryPr>
                              <m:ctrlPr>
                                <a:rPr lang="en-US" altLang="ko-KR" sz="1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d>
                                <m:dPr>
                                  <m:ctrlPr>
                                    <a:rPr lang="en-US" altLang="ko-KR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ko-KR" alt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nary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Rounded Rectangle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572749" y="1897636"/>
                    <a:ext cx="1532856" cy="576000"/>
                  </a:xfrm>
                  <a:prstGeom prst="round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Rounded Rectangle 24">
                    <a:extLst>
                      <a:ext uri="{FF2B5EF4-FFF2-40B4-BE49-F238E27FC236}">
                        <a16:creationId xmlns:a16="http://schemas.microsoft.com/office/drawing/2014/main" id="{97411E5D-B833-D2EE-547A-F13F33FDAF5E}"/>
                      </a:ext>
                    </a:extLst>
                  </p:cNvPr>
                  <p:cNvSpPr/>
                  <p:nvPr/>
                </p:nvSpPr>
                <p:spPr>
                  <a:xfrm>
                    <a:off x="9572749" y="2612207"/>
                    <a:ext cx="1532856" cy="576000"/>
                  </a:xfrm>
                  <a:prstGeom prst="roundRect">
                    <a:avLst/>
                  </a:prstGeom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sz="1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f>
                            <m:fPr>
                              <m:ctrlPr>
                                <a:rPr lang="en-US" altLang="ko-KR" sz="1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d>
                                <m:dPr>
                                  <m:ctrlPr>
                                    <a:rPr lang="en-US" altLang="ko-KR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ko-KR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</m:oMath>
                      </m:oMathPara>
                    </a14:m>
                    <a:endParaRPr lang="ko-KR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Rounded Rectangle 2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572749" y="2612207"/>
                    <a:ext cx="1532856" cy="576000"/>
                  </a:xfrm>
                  <a:prstGeom prst="round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Oval 25">
                    <a:extLst>
                      <a:ext uri="{FF2B5EF4-FFF2-40B4-BE49-F238E27FC236}">
                        <a16:creationId xmlns:a16="http://schemas.microsoft.com/office/drawing/2014/main" id="{2A11AC38-941F-6AB7-10F2-B8C534EAD0BF}"/>
                      </a:ext>
                    </a:extLst>
                  </p:cNvPr>
                  <p:cNvSpPr/>
                  <p:nvPr/>
                </p:nvSpPr>
                <p:spPr>
                  <a:xfrm>
                    <a:off x="11383446" y="1904038"/>
                    <a:ext cx="681269" cy="564122"/>
                  </a:xfrm>
                  <a:prstGeom prst="ellipse">
                    <a:avLst/>
                  </a:prstGeom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ko-KR" alt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oMath>
                      </m:oMathPara>
                    </a14:m>
                    <a:endParaRPr lang="ko-KR" altLang="en-US" sz="12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Oval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383446" y="1904038"/>
                    <a:ext cx="681269" cy="564122"/>
                  </a:xfrm>
                  <a:prstGeom prst="ellipse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9" name="Straight Arrow Connector 26">
                <a:extLst>
                  <a:ext uri="{FF2B5EF4-FFF2-40B4-BE49-F238E27FC236}">
                    <a16:creationId xmlns:a16="http://schemas.microsoft.com/office/drawing/2014/main" id="{AD054905-7635-3D86-2698-1777962D078B}"/>
                  </a:ext>
                </a:extLst>
              </p:cNvPr>
              <p:cNvCxnSpPr>
                <a:stCxn id="23" idx="6"/>
                <a:endCxn id="26" idx="1"/>
              </p:cNvCxnSpPr>
              <p:nvPr/>
            </p:nvCxnSpPr>
            <p:spPr>
              <a:xfrm flipV="1">
                <a:off x="9280727" y="2185636"/>
                <a:ext cx="292021" cy="53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Elbow Connector 27">
                <a:extLst>
                  <a:ext uri="{FF2B5EF4-FFF2-40B4-BE49-F238E27FC236}">
                    <a16:creationId xmlns:a16="http://schemas.microsoft.com/office/drawing/2014/main" id="{44656985-CD61-8D5E-5ACC-7AF1A11B4E05}"/>
                  </a:ext>
                </a:extLst>
              </p:cNvPr>
              <p:cNvCxnSpPr>
                <a:stCxn id="23" idx="0"/>
                <a:endCxn id="25" idx="1"/>
              </p:cNvCxnSpPr>
              <p:nvPr/>
            </p:nvCxnSpPr>
            <p:spPr>
              <a:xfrm rot="5400000" flipH="1" flipV="1">
                <a:off x="9039900" y="1371259"/>
                <a:ext cx="433042" cy="632656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Elbow Connector 28">
                <a:extLst>
                  <a:ext uri="{FF2B5EF4-FFF2-40B4-BE49-F238E27FC236}">
                    <a16:creationId xmlns:a16="http://schemas.microsoft.com/office/drawing/2014/main" id="{6CA42E00-AD24-3D3E-7CBF-62CA54E087BB}"/>
                  </a:ext>
                </a:extLst>
              </p:cNvPr>
              <p:cNvCxnSpPr>
                <a:stCxn id="23" idx="4"/>
                <a:endCxn id="27" idx="1"/>
              </p:cNvCxnSpPr>
              <p:nvPr/>
            </p:nvCxnSpPr>
            <p:spPr>
              <a:xfrm rot="16200000" flipH="1">
                <a:off x="9040433" y="2367891"/>
                <a:ext cx="431977" cy="632656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29">
                <a:extLst>
                  <a:ext uri="{FF2B5EF4-FFF2-40B4-BE49-F238E27FC236}">
                    <a16:creationId xmlns:a16="http://schemas.microsoft.com/office/drawing/2014/main" id="{B83B7975-D730-DC0B-6C0C-753FF4C50FB3}"/>
                  </a:ext>
                </a:extLst>
              </p:cNvPr>
              <p:cNvCxnSpPr>
                <a:stCxn id="26" idx="3"/>
                <a:endCxn id="28" idx="2"/>
              </p:cNvCxnSpPr>
              <p:nvPr/>
            </p:nvCxnSpPr>
            <p:spPr>
              <a:xfrm>
                <a:off x="11105605" y="2185636"/>
                <a:ext cx="277841" cy="4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B3B88999-E5A0-7555-0E6D-CA6EFE5289A6}"/>
                      </a:ext>
                    </a:extLst>
                  </p:cNvPr>
                  <p:cNvSpPr txBox="1"/>
                  <p:nvPr/>
                </p:nvSpPr>
                <p:spPr>
                  <a:xfrm>
                    <a:off x="8058804" y="2555220"/>
                    <a:ext cx="267963" cy="24114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oMath>
                      </m:oMathPara>
                    </a14:m>
                    <a:endParaRPr lang="ko-KR" altLang="en-US" sz="1200" dirty="0"/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58804" y="2555220"/>
                    <a:ext cx="267963" cy="24114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Rectangle 33">
                    <a:extLst>
                      <a:ext uri="{FF2B5EF4-FFF2-40B4-BE49-F238E27FC236}">
                        <a16:creationId xmlns:a16="http://schemas.microsoft.com/office/drawing/2014/main" id="{01B2371D-D414-2D7A-1B4F-FC64BF630298}"/>
                      </a:ext>
                    </a:extLst>
                  </p:cNvPr>
                  <p:cNvSpPr/>
                  <p:nvPr/>
                </p:nvSpPr>
                <p:spPr>
                  <a:xfrm>
                    <a:off x="7024465" y="2606503"/>
                    <a:ext cx="992476" cy="36171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𝑃𝑉</m:t>
                          </m:r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ko-KR" altLang="en-US" sz="1200" dirty="0"/>
                  </a:p>
                </p:txBody>
              </p:sp>
            </mc:Choice>
            <mc:Fallback xmlns="">
              <p:sp>
                <p:nvSpPr>
                  <p:cNvPr id="34" name="Rectangle 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24465" y="2606503"/>
                    <a:ext cx="992476" cy="361716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b="-8696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6" name="Elbow Connector 31">
                <a:extLst>
                  <a:ext uri="{FF2B5EF4-FFF2-40B4-BE49-F238E27FC236}">
                    <a16:creationId xmlns:a16="http://schemas.microsoft.com/office/drawing/2014/main" id="{F39C9FB7-8901-0929-D638-B75D6D62C95B}"/>
                  </a:ext>
                </a:extLst>
              </p:cNvPr>
              <p:cNvCxnSpPr>
                <a:cxnSpLocks/>
                <a:stCxn id="28" idx="6"/>
              </p:cNvCxnSpPr>
              <p:nvPr/>
            </p:nvCxnSpPr>
            <p:spPr>
              <a:xfrm>
                <a:off x="12064714" y="2186100"/>
                <a:ext cx="4620265" cy="545104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Elbow Connector 32">
                <a:extLst>
                  <a:ext uri="{FF2B5EF4-FFF2-40B4-BE49-F238E27FC236}">
                    <a16:creationId xmlns:a16="http://schemas.microsoft.com/office/drawing/2014/main" id="{046E6C89-4383-FFC9-25EC-4F91B8B622C9}"/>
                  </a:ext>
                </a:extLst>
              </p:cNvPr>
              <p:cNvCxnSpPr>
                <a:cxnSpLocks/>
                <a:endCxn id="18" idx="4"/>
              </p:cNvCxnSpPr>
              <p:nvPr/>
            </p:nvCxnSpPr>
            <p:spPr>
              <a:xfrm rot="5400000" flipH="1">
                <a:off x="12249305" y="-1813960"/>
                <a:ext cx="328133" cy="8892513"/>
              </a:xfrm>
              <a:prstGeom prst="bentConnector3">
                <a:avLst>
                  <a:gd name="adj1" fmla="val -133558"/>
                </a:avLst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Rectangle 34">
              <a:extLst>
                <a:ext uri="{FF2B5EF4-FFF2-40B4-BE49-F238E27FC236}">
                  <a16:creationId xmlns:a16="http://schemas.microsoft.com/office/drawing/2014/main" id="{8A8E2140-04FE-3FF2-8DF2-85C0E7F9C57E}"/>
                </a:ext>
              </a:extLst>
            </p:cNvPr>
            <p:cNvSpPr/>
            <p:nvPr/>
          </p:nvSpPr>
          <p:spPr>
            <a:xfrm>
              <a:off x="7963670" y="1884917"/>
              <a:ext cx="4370673" cy="1920875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3CB73A5-CF50-BF1F-8BC3-E7054BBC1AB9}"/>
                    </a:ext>
                  </a:extLst>
                </p:cNvPr>
                <p:cNvSpPr txBox="1"/>
                <p:nvPr/>
              </p:nvSpPr>
              <p:spPr>
                <a:xfrm>
                  <a:off x="7882011" y="1492439"/>
                  <a:ext cx="123859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ko-KR" sz="12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ko-KR" sz="1200" b="0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st</m:t>
                          </m:r>
                        </m:sup>
                      </m:sSup>
                    </m:oMath>
                  </a14:m>
                  <a:r>
                    <a:rPr lang="en-US" altLang="ko-KR" sz="1200" dirty="0">
                      <a:solidFill>
                        <a:schemeClr val="accent6"/>
                      </a:solidFill>
                    </a:rPr>
                    <a:t>-PID system</a:t>
                  </a:r>
                  <a:endParaRPr lang="ko-KR" altLang="en-US" sz="12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2011" y="1492439"/>
                  <a:ext cx="1238597" cy="276999"/>
                </a:xfrm>
                <a:prstGeom prst="rect">
                  <a:avLst/>
                </a:prstGeom>
                <a:blipFill>
                  <a:blip r:embed="rId14"/>
                  <a:stretch>
                    <a:fillRect t="-2174" b="-1304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Rounded Rectangle 38">
            <a:extLst>
              <a:ext uri="{FF2B5EF4-FFF2-40B4-BE49-F238E27FC236}">
                <a16:creationId xmlns:a16="http://schemas.microsoft.com/office/drawing/2014/main" id="{CAE0DE51-1EE5-F4F8-2FC4-9FF21F7C904B}"/>
              </a:ext>
            </a:extLst>
          </p:cNvPr>
          <p:cNvSpPr/>
          <p:nvPr/>
        </p:nvSpPr>
        <p:spPr>
          <a:xfrm>
            <a:off x="7155570" y="3362661"/>
            <a:ext cx="684839" cy="18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Heater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ounded Rectangle 40">
                <a:extLst>
                  <a:ext uri="{FF2B5EF4-FFF2-40B4-BE49-F238E27FC236}">
                    <a16:creationId xmlns:a16="http://schemas.microsoft.com/office/drawing/2014/main" id="{4CA90AA0-BC57-E629-F1B9-E34D264EF699}"/>
                  </a:ext>
                </a:extLst>
              </p:cNvPr>
              <p:cNvSpPr/>
              <p:nvPr/>
            </p:nvSpPr>
            <p:spPr>
              <a:xfrm>
                <a:off x="5625998" y="4444542"/>
                <a:ext cx="2160000" cy="180000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ko-KR" sz="1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돋움" panose="020B0600000101010101" pitchFamily="50" charset="-127"/>
                        </a:rPr>
                        <m:t>Ruthenium</m:t>
                      </m:r>
                      <m:r>
                        <a:rPr lang="en-US" altLang="ko-KR" sz="1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돋움" panose="020B0600000101010101" pitchFamily="50" charset="-127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돋움" panose="020B0600000101010101" pitchFamily="50" charset="-127"/>
                        </a:rPr>
                        <m:t>Oxide</m:t>
                      </m:r>
                      <m:r>
                        <a:rPr lang="en-US" altLang="ko-KR" sz="1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돋움" panose="020B0600000101010101" pitchFamily="50" charset="-127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돋움" panose="020B0600000101010101" pitchFamily="50" charset="-127"/>
                        </a:rPr>
                        <m:t>Thermometer</m:t>
                      </m:r>
                    </m:oMath>
                  </m:oMathPara>
                </a14:m>
                <a:endParaRPr lang="ko-KR" altLang="en-US" sz="1200" dirty="0"/>
              </a:p>
            </p:txBody>
          </p:sp>
        </mc:Choice>
        <mc:Fallback xmlns="">
          <p:sp>
            <p:nvSpPr>
              <p:cNvPr id="39" name="Rounded Rectangle 40">
                <a:extLst>
                  <a:ext uri="{FF2B5EF4-FFF2-40B4-BE49-F238E27FC236}">
                    <a16:creationId xmlns:a16="http://schemas.microsoft.com/office/drawing/2014/main" id="{4CA90AA0-BC57-E629-F1B9-E34D264EF6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998" y="4444542"/>
                <a:ext cx="2160000" cy="180000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" name="Picture 2">
            <a:extLst>
              <a:ext uri="{FF2B5EF4-FFF2-40B4-BE49-F238E27FC236}">
                <a16:creationId xmlns:a16="http://schemas.microsoft.com/office/drawing/2014/main" id="{95BC5C89-40B0-856E-62BF-0322075041B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31" y="924150"/>
            <a:ext cx="2990129" cy="1159607"/>
          </a:xfrm>
          <a:prstGeom prst="rect">
            <a:avLst/>
          </a:prstGeom>
        </p:spPr>
      </p:pic>
      <p:pic>
        <p:nvPicPr>
          <p:cNvPr id="56" name="Picture 3">
            <a:extLst>
              <a:ext uri="{FF2B5EF4-FFF2-40B4-BE49-F238E27FC236}">
                <a16:creationId xmlns:a16="http://schemas.microsoft.com/office/drawing/2014/main" id="{F294A93B-D57E-BDFA-991F-FD469BC3167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74" y="837679"/>
            <a:ext cx="2658813" cy="1300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7" name="TS530">
            <a:extLst>
              <a:ext uri="{FF2B5EF4-FFF2-40B4-BE49-F238E27FC236}">
                <a16:creationId xmlns:a16="http://schemas.microsoft.com/office/drawing/2014/main" id="{A7BC7FDB-AAF8-59BF-CA8C-6114ADE3376D}"/>
              </a:ext>
            </a:extLst>
          </p:cNvPr>
          <p:cNvSpPr txBox="1"/>
          <p:nvPr/>
        </p:nvSpPr>
        <p:spPr>
          <a:xfrm>
            <a:off x="2591211" y="1796561"/>
            <a:ext cx="78782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TS530</a:t>
            </a:r>
          </a:p>
        </p:txBody>
      </p:sp>
      <p:sp>
        <p:nvSpPr>
          <p:cNvPr id="58" name="AVS-47B">
            <a:extLst>
              <a:ext uri="{FF2B5EF4-FFF2-40B4-BE49-F238E27FC236}">
                <a16:creationId xmlns:a16="http://schemas.microsoft.com/office/drawing/2014/main" id="{3AE32B7B-9E45-C9EB-EC6B-0BE11208729D}"/>
              </a:ext>
            </a:extLst>
          </p:cNvPr>
          <p:cNvSpPr txBox="1"/>
          <p:nvPr/>
        </p:nvSpPr>
        <p:spPr>
          <a:xfrm>
            <a:off x="5375577" y="1726363"/>
            <a:ext cx="103774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AVS-47B</a:t>
            </a:r>
          </a:p>
        </p:txBody>
      </p:sp>
      <p:sp>
        <p:nvSpPr>
          <p:cNvPr id="61" name="Rectangle 58">
            <a:extLst>
              <a:ext uri="{FF2B5EF4-FFF2-40B4-BE49-F238E27FC236}">
                <a16:creationId xmlns:a16="http://schemas.microsoft.com/office/drawing/2014/main" id="{CD65F72D-8505-B3D0-6B8D-2FBA6160A9F7}"/>
              </a:ext>
            </a:extLst>
          </p:cNvPr>
          <p:cNvSpPr/>
          <p:nvPr/>
        </p:nvSpPr>
        <p:spPr>
          <a:xfrm>
            <a:off x="4633281" y="5577918"/>
            <a:ext cx="2522587" cy="428217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6187798-A14A-1370-74D8-1E4BCA8BF07B}"/>
                  </a:ext>
                </a:extLst>
              </p:cNvPr>
              <p:cNvSpPr txBox="1"/>
              <p:nvPr/>
            </p:nvSpPr>
            <p:spPr>
              <a:xfrm>
                <a:off x="4555644" y="5230368"/>
                <a:ext cx="1293223" cy="285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2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ko-KR" sz="1200" b="0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nd</m:t>
                        </m:r>
                      </m:sup>
                    </m:sSup>
                  </m:oMath>
                </a14:m>
                <a:r>
                  <a:rPr lang="en-US" altLang="ko-KR" sz="1200" dirty="0">
                    <a:solidFill>
                      <a:schemeClr val="accent6"/>
                    </a:solidFill>
                  </a:rPr>
                  <a:t>-PID system</a:t>
                </a:r>
                <a:endParaRPr lang="ko-KR" altLang="en-US" sz="12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6187798-A14A-1370-74D8-1E4BCA8BF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644" y="5230368"/>
                <a:ext cx="1293223" cy="285271"/>
              </a:xfrm>
              <a:prstGeom prst="rect">
                <a:avLst/>
              </a:prstGeom>
              <a:blipFill>
                <a:blip r:embed="rId18"/>
                <a:stretch>
                  <a:fillRect b="-1702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Elbow Connector 60">
            <a:extLst>
              <a:ext uri="{FF2B5EF4-FFF2-40B4-BE49-F238E27FC236}">
                <a16:creationId xmlns:a16="http://schemas.microsoft.com/office/drawing/2014/main" id="{C77B0FF0-4D56-FEE9-EEA1-EE04CA0A22A2}"/>
              </a:ext>
            </a:extLst>
          </p:cNvPr>
          <p:cNvCxnSpPr>
            <a:stCxn id="61" idx="0"/>
          </p:cNvCxnSpPr>
          <p:nvPr/>
        </p:nvCxnSpPr>
        <p:spPr>
          <a:xfrm rot="5400000" flipH="1" flipV="1">
            <a:off x="7263076" y="2964863"/>
            <a:ext cx="1244554" cy="398155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Elbow Connector 61">
            <a:extLst>
              <a:ext uri="{FF2B5EF4-FFF2-40B4-BE49-F238E27FC236}">
                <a16:creationId xmlns:a16="http://schemas.microsoft.com/office/drawing/2014/main" id="{B81BFC6C-826C-5F29-3EE3-4B66D1A6B7F8}"/>
              </a:ext>
            </a:extLst>
          </p:cNvPr>
          <p:cNvCxnSpPr>
            <a:endCxn id="61" idx="3"/>
          </p:cNvCxnSpPr>
          <p:nvPr/>
        </p:nvCxnSpPr>
        <p:spPr>
          <a:xfrm rot="5400000">
            <a:off x="7972726" y="3517896"/>
            <a:ext cx="1457273" cy="309098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Rounded Rectangle 63">
            <a:extLst>
              <a:ext uri="{FF2B5EF4-FFF2-40B4-BE49-F238E27FC236}">
                <a16:creationId xmlns:a16="http://schemas.microsoft.com/office/drawing/2014/main" id="{FD08C243-0DF7-8226-86B0-AD676CC7C449}"/>
              </a:ext>
            </a:extLst>
          </p:cNvPr>
          <p:cNvSpPr/>
          <p:nvPr/>
        </p:nvSpPr>
        <p:spPr>
          <a:xfrm>
            <a:off x="6435039" y="4976997"/>
            <a:ext cx="661978" cy="18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Heater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6" name="Rounded Rectangle 62">
            <a:extLst>
              <a:ext uri="{FF2B5EF4-FFF2-40B4-BE49-F238E27FC236}">
                <a16:creationId xmlns:a16="http://schemas.microsoft.com/office/drawing/2014/main" id="{142AB3F3-AF9C-3DF7-0A1D-AE12E7B868A8}"/>
              </a:ext>
            </a:extLst>
          </p:cNvPr>
          <p:cNvSpPr/>
          <p:nvPr/>
        </p:nvSpPr>
        <p:spPr>
          <a:xfrm>
            <a:off x="7448109" y="5883168"/>
            <a:ext cx="578902" cy="180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MMC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67" name="Picture 84">
            <a:extLst>
              <a:ext uri="{FF2B5EF4-FFF2-40B4-BE49-F238E27FC236}">
                <a16:creationId xmlns:a16="http://schemas.microsoft.com/office/drawing/2014/main" id="{20CE7722-4C48-DBA3-938A-1BD4F03A173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948" y="5691465"/>
            <a:ext cx="1430040" cy="599071"/>
          </a:xfrm>
          <a:prstGeom prst="rect">
            <a:avLst/>
          </a:prstGeom>
        </p:spPr>
      </p:pic>
      <p:pic>
        <p:nvPicPr>
          <p:cNvPr id="68" name="Picture 85">
            <a:extLst>
              <a:ext uri="{FF2B5EF4-FFF2-40B4-BE49-F238E27FC236}">
                <a16:creationId xmlns:a16="http://schemas.microsoft.com/office/drawing/2014/main" id="{0B1F1AB3-FE72-A246-7546-2259828B905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948" y="4371349"/>
            <a:ext cx="1191699" cy="122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40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23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 time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14:cNvPr>
              <p14:cNvContentPartPr/>
              <p14:nvPr/>
            </p14:nvContentPartPr>
            <p14:xfrm>
              <a:off x="6896482" y="4405940"/>
              <a:ext cx="360" cy="360"/>
            </p14:xfrm>
          </p:contentPart>
        </mc:Choice>
        <mc:Fallback xmlns="">
          <p:pic>
            <p:nvPicPr>
              <p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7842" y="43973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14:cNvPr>
              <p14:cNvContentPartPr/>
              <p14:nvPr/>
            </p14:nvContentPartPr>
            <p14:xfrm>
              <a:off x="5359642" y="3297140"/>
              <a:ext cx="360" cy="360"/>
            </p14:xfrm>
          </p:contentPart>
        </mc:Choice>
        <mc:Fallback xmlns="">
          <p:pic>
            <p:nvPicPr>
              <p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1002" y="328814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14:cNvPr>
              <p14:cNvContentPartPr/>
              <p14:nvPr/>
            </p14:nvContentPartPr>
            <p14:xfrm>
              <a:off x="2957002" y="3132260"/>
              <a:ext cx="360" cy="36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8362" y="312326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AD3A5A92-AF04-76B0-B56B-D17B2DEC1EC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44754"/>
          <a:stretch/>
        </p:blipFill>
        <p:spPr>
          <a:xfrm>
            <a:off x="1255640" y="722557"/>
            <a:ext cx="9753601" cy="279329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8675ADF-9540-0590-4C88-40F45FD216D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5094"/>
          <a:stretch/>
        </p:blipFill>
        <p:spPr>
          <a:xfrm>
            <a:off x="2276057" y="3565546"/>
            <a:ext cx="7928111" cy="279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96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24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 estimation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14:cNvPr>
              <p14:cNvContentPartPr/>
              <p14:nvPr/>
            </p14:nvContentPartPr>
            <p14:xfrm>
              <a:off x="6896482" y="4405940"/>
              <a:ext cx="360" cy="360"/>
            </p14:xfrm>
          </p:contentPart>
        </mc:Choice>
        <mc:Fallback xmlns="">
          <p:pic>
            <p:nvPicPr>
              <p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7842" y="43973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14:cNvPr>
              <p14:cNvContentPartPr/>
              <p14:nvPr/>
            </p14:nvContentPartPr>
            <p14:xfrm>
              <a:off x="5359642" y="3297140"/>
              <a:ext cx="360" cy="360"/>
            </p14:xfrm>
          </p:contentPart>
        </mc:Choice>
        <mc:Fallback xmlns="">
          <p:pic>
            <p:nvPicPr>
              <p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1002" y="328814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14:cNvPr>
              <p14:cNvContentPartPr/>
              <p14:nvPr/>
            </p14:nvContentPartPr>
            <p14:xfrm>
              <a:off x="2957002" y="3132260"/>
              <a:ext cx="360" cy="36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8362" y="312326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libration source: 232Th-rich welding rods just outside of OVC.…">
                <a:extLst>
                  <a:ext uri="{FF2B5EF4-FFF2-40B4-BE49-F238E27FC236}">
                    <a16:creationId xmlns:a16="http://schemas.microsoft.com/office/drawing/2014/main" id="{9ABE5C54-508A-7E5C-87B3-81495AF94E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17026" y="4025351"/>
                <a:ext cx="5174974" cy="22291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:r>
                  <a:rPr lang="en-US" sz="2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Fitting function:</a:t>
                </a:r>
                <a:br>
                  <a:rPr lang="en-US" sz="2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2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baseline="300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nd</a:t>
                </a:r>
                <a:r>
                  <a:rPr lang="en-US" sz="2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polynomial of energy</a:t>
                </a:r>
              </a:p>
              <a:p>
                <a:pPr>
                  <a:spcBef>
                    <a:spcPts val="500"/>
                  </a:spcBef>
                </a:pPr>
                <a:endParaRPr lang="en-US" sz="24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500"/>
                  </a:spcBef>
                </a:pPr>
                <a:r>
                  <a:rPr lang="en-US" sz="2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estimated energy biases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𝛽𝛽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tend to be larger than zero.</a:t>
                </a:r>
              </a:p>
            </p:txBody>
          </p:sp>
        </mc:Choice>
        <mc:Fallback xmlns="">
          <p:sp>
            <p:nvSpPr>
              <p:cNvPr id="9" name="Calibration source: 232Th-rich welding rods just outside of OVC.…">
                <a:extLst>
                  <a:ext uri="{FF2B5EF4-FFF2-40B4-BE49-F238E27FC236}">
                    <a16:creationId xmlns:a16="http://schemas.microsoft.com/office/drawing/2014/main" id="{9ABE5C54-508A-7E5C-87B3-81495AF94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026" y="4025351"/>
                <a:ext cx="5174974" cy="2229122"/>
              </a:xfrm>
              <a:prstGeom prst="rect">
                <a:avLst/>
              </a:prstGeom>
              <a:blipFill>
                <a:blip r:embed="rId9"/>
                <a:stretch>
                  <a:fillRect l="-1531" t="-382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그림 9">
            <a:extLst>
              <a:ext uri="{FF2B5EF4-FFF2-40B4-BE49-F238E27FC236}">
                <a16:creationId xmlns:a16="http://schemas.microsoft.com/office/drawing/2014/main" id="{65344D6D-6CC2-F550-41CB-EF5F35C4B8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7" y="835851"/>
            <a:ext cx="6586707" cy="541862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63B11F1-7556-F7CC-76D0-74A451B91A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611" y="755994"/>
            <a:ext cx="3634189" cy="272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33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25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 estimation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14:cNvPr>
              <p14:cNvContentPartPr/>
              <p14:nvPr/>
            </p14:nvContentPartPr>
            <p14:xfrm>
              <a:off x="6896482" y="4405940"/>
              <a:ext cx="360" cy="360"/>
            </p14:xfrm>
          </p:contentPart>
        </mc:Choice>
        <mc:Fallback xmlns="">
          <p:pic>
            <p:nvPicPr>
              <p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7842" y="43973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14:cNvPr>
              <p14:cNvContentPartPr/>
              <p14:nvPr/>
            </p14:nvContentPartPr>
            <p14:xfrm>
              <a:off x="5359642" y="3297140"/>
              <a:ext cx="360" cy="360"/>
            </p14:xfrm>
          </p:contentPart>
        </mc:Choice>
        <mc:Fallback xmlns="">
          <p:pic>
            <p:nvPicPr>
              <p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1002" y="328814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14:cNvPr>
              <p14:cNvContentPartPr/>
              <p14:nvPr/>
            </p14:nvContentPartPr>
            <p14:xfrm>
              <a:off x="2957002" y="3132260"/>
              <a:ext cx="360" cy="36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8362" y="312326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libration source: 232Th-rich welding rods just outside of OVC.…">
                <a:extLst>
                  <a:ext uri="{FF2B5EF4-FFF2-40B4-BE49-F238E27FC236}">
                    <a16:creationId xmlns:a16="http://schemas.microsoft.com/office/drawing/2014/main" id="{58D61F12-5867-39B4-21F1-EE37E9F1EA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17026" y="4025351"/>
                <a:ext cx="5174974" cy="22291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:r>
                  <a:rPr lang="en-US" sz="2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Fitting function:</a:t>
                </a:r>
                <a:br>
                  <a:rPr lang="en-US" sz="2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4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alibration source: 232Th-rich welding rods just outside of OVC.…">
                <a:extLst>
                  <a:ext uri="{FF2B5EF4-FFF2-40B4-BE49-F238E27FC236}">
                    <a16:creationId xmlns:a16="http://schemas.microsoft.com/office/drawing/2014/main" id="{58D61F12-5867-39B4-21F1-EE37E9F1E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026" y="4025351"/>
                <a:ext cx="5174974" cy="2229122"/>
              </a:xfrm>
              <a:prstGeom prst="rect">
                <a:avLst/>
              </a:prstGeom>
              <a:blipFill>
                <a:blip r:embed="rId9"/>
                <a:stretch>
                  <a:fillRect l="-1531" t="-382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그림 8">
            <a:extLst>
              <a:ext uri="{FF2B5EF4-FFF2-40B4-BE49-F238E27FC236}">
                <a16:creationId xmlns:a16="http://schemas.microsoft.com/office/drawing/2014/main" id="{A8D3B468-3073-8A41-03D2-070C066423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7" y="799963"/>
            <a:ext cx="6616572" cy="541682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802BD5F-D47E-AA35-1EEF-4AAA6025FBD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12" y="762313"/>
            <a:ext cx="3587806" cy="268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44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26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 estimation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14:cNvPr>
              <p14:cNvContentPartPr/>
              <p14:nvPr/>
            </p14:nvContentPartPr>
            <p14:xfrm>
              <a:off x="6896482" y="4405940"/>
              <a:ext cx="360" cy="360"/>
            </p14:xfrm>
          </p:contentPart>
        </mc:Choice>
        <mc:Fallback xmlns="">
          <p:pic>
            <p:nvPicPr>
              <p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7842" y="43973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14:cNvPr>
              <p14:cNvContentPartPr/>
              <p14:nvPr/>
            </p14:nvContentPartPr>
            <p14:xfrm>
              <a:off x="5359642" y="3297140"/>
              <a:ext cx="360" cy="360"/>
            </p14:xfrm>
          </p:contentPart>
        </mc:Choice>
        <mc:Fallback xmlns="">
          <p:pic>
            <p:nvPicPr>
              <p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1002" y="328814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14:cNvPr>
              <p14:cNvContentPartPr/>
              <p14:nvPr/>
            </p14:nvContentPartPr>
            <p14:xfrm>
              <a:off x="2957002" y="3132260"/>
              <a:ext cx="360" cy="36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8362" y="312326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표 3">
                <a:extLst>
                  <a:ext uri="{FF2B5EF4-FFF2-40B4-BE49-F238E27FC236}">
                    <a16:creationId xmlns:a16="http://schemas.microsoft.com/office/drawing/2014/main" id="{513FAE7F-3DCA-C2E1-7D5D-87CDC242F8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5103314"/>
                  </p:ext>
                </p:extLst>
              </p:nvPr>
            </p:nvGraphicFramePr>
            <p:xfrm>
              <a:off x="327378" y="736652"/>
              <a:ext cx="11480800" cy="5520627"/>
            </p:xfrm>
            <a:graphic>
              <a:graphicData uri="http://schemas.openxmlformats.org/drawingml/2006/table">
                <a:tbl>
                  <a:tblPr firstRow="1" bandRow="1">
                    <a:tableStyleId>{8EC20E35-A176-4012-BC5E-935CFFF8708E}</a:tableStyleId>
                  </a:tblPr>
                  <a:tblGrid>
                    <a:gridCol w="508000">
                      <a:extLst>
                        <a:ext uri="{9D8B030D-6E8A-4147-A177-3AD203B41FA5}">
                          <a16:colId xmlns:a16="http://schemas.microsoft.com/office/drawing/2014/main" val="3117748630"/>
                        </a:ext>
                      </a:extLst>
                    </a:gridCol>
                    <a:gridCol w="1071418">
                      <a:extLst>
                        <a:ext uri="{9D8B030D-6E8A-4147-A177-3AD203B41FA5}">
                          <a16:colId xmlns:a16="http://schemas.microsoft.com/office/drawing/2014/main" val="4096677192"/>
                        </a:ext>
                      </a:extLst>
                    </a:gridCol>
                    <a:gridCol w="2179782">
                      <a:extLst>
                        <a:ext uri="{9D8B030D-6E8A-4147-A177-3AD203B41FA5}">
                          <a16:colId xmlns:a16="http://schemas.microsoft.com/office/drawing/2014/main" val="372462789"/>
                        </a:ext>
                      </a:extLst>
                    </a:gridCol>
                    <a:gridCol w="1981200">
                      <a:extLst>
                        <a:ext uri="{9D8B030D-6E8A-4147-A177-3AD203B41FA5}">
                          <a16:colId xmlns:a16="http://schemas.microsoft.com/office/drawing/2014/main" val="3649581874"/>
                        </a:ext>
                      </a:extLst>
                    </a:gridCol>
                    <a:gridCol w="1435100">
                      <a:extLst>
                        <a:ext uri="{9D8B030D-6E8A-4147-A177-3AD203B41FA5}">
                          <a16:colId xmlns:a16="http://schemas.microsoft.com/office/drawing/2014/main" val="2481009007"/>
                        </a:ext>
                      </a:extLst>
                    </a:gridCol>
                    <a:gridCol w="1435100">
                      <a:extLst>
                        <a:ext uri="{9D8B030D-6E8A-4147-A177-3AD203B41FA5}">
                          <a16:colId xmlns:a16="http://schemas.microsoft.com/office/drawing/2014/main" val="2325344509"/>
                        </a:ext>
                      </a:extLst>
                    </a:gridCol>
                    <a:gridCol w="1435100">
                      <a:extLst>
                        <a:ext uri="{9D8B030D-6E8A-4147-A177-3AD203B41FA5}">
                          <a16:colId xmlns:a16="http://schemas.microsoft.com/office/drawing/2014/main" val="525376550"/>
                        </a:ext>
                      </a:extLst>
                    </a:gridCol>
                    <a:gridCol w="1435100">
                      <a:extLst>
                        <a:ext uri="{9D8B030D-6E8A-4147-A177-3AD203B41FA5}">
                          <a16:colId xmlns:a16="http://schemas.microsoft.com/office/drawing/2014/main" val="2415460970"/>
                        </a:ext>
                      </a:extLst>
                    </a:gridCol>
                  </a:tblGrid>
                  <a:tr h="31296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#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Name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400" b="0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1400" b="0" smtClean="0">
                                      <a:latin typeface="Cambria Math" panose="02040503050406030204" pitchFamily="18" charset="0"/>
                                    </a:rPr>
                                    <m:t>𝑏𝑖𝑎𝑠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400" b="0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ko-KR" sz="1400" b="0" smtClean="0">
                                          <a:latin typeface="Cambria Math" panose="02040503050406030204" pitchFamily="18" charset="0"/>
                                        </a:rPr>
                                        <m:t>𝛽𝛽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r>
                            <a:rPr lang="ko-KR" altLang="en-US" sz="1400" dirty="0"/>
                            <a:t> </a:t>
                          </a:r>
                          <a:r>
                            <a:rPr lang="en-US" altLang="ko-KR" sz="1400" dirty="0"/>
                            <a:t>(keV)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r>
                                <a:rPr lang="en-US" altLang="ko-KR" sz="1400" b="0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d>
                                <m:dPr>
                                  <m:ctrlPr>
                                    <a:rPr lang="en-US" altLang="ko-K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ko-KR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400" b="0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ko-KR" sz="1400" b="0" smtClean="0">
                                          <a:latin typeface="Cambria Math" panose="02040503050406030204" pitchFamily="18" charset="0"/>
                                        </a:rPr>
                                        <m:t>𝛽𝛽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r>
                            <a:rPr lang="ko-KR" altLang="en-US" sz="1400" dirty="0"/>
                            <a:t> </a:t>
                          </a:r>
                          <a:r>
                            <a:rPr lang="en-US" altLang="ko-KR" sz="1400" dirty="0"/>
                            <a:t>(keV)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r>
                                <a:rPr lang="en-US" altLang="ko-KR" sz="1400" b="0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oMath>
                          </a14:m>
                          <a:r>
                            <a:rPr lang="en-US" altLang="ko-KR" sz="1400" dirty="0">
                              <a:latin typeface="Cambria Math" panose="02040503050406030204" pitchFamily="18" charset="0"/>
                            </a:rPr>
                            <a:t>×100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400" b="0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altLang="ko-KR" sz="1400" b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1400" dirty="0">
                              <a:latin typeface="Cambria Math" panose="02040503050406030204" pitchFamily="18" charset="0"/>
                            </a:rPr>
                            <a:t>×100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400" b="0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altLang="ko-KR" sz="1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1400" dirty="0">
                              <a:latin typeface="Cambria Math" panose="02040503050406030204" pitchFamily="18" charset="0"/>
                            </a:rPr>
                            <a:t>×100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FWHM (keV)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0095658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SB29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3.2±0.9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5.8±0.4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7.0±0.7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-0.0±1.9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5.9±0.9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13.7±1.0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70835622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1.9±0.9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5.0±0.3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-15.3±0.4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8.1±0.4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11.9±0.8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23966424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1.7±1.1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9.4±0.6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-0.0±1.4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2.4±1.0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16.5±0.9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13703417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1.2±0.9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5.2±0.3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-7.2±0.4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8.4±0.3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12.2±0.8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44431167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LMO2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1.5±0.7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11.7±1.0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-12.7±4.8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5.9±0.9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27.5±2.3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81278433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LMO4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1.4±0.7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4.3±0.4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-7.7±0.7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-25.5±4.2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3.3±1.4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10.2±0.8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86188926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LMO3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1.5±0.7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5.6±0.5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-0.0±1.7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3.2±1.0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11.3±1.1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4873588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S35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1.9±0.8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6.7±0.3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0.2±0.6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-0.1±0.6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7.6±0.6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15.7±0.7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30939366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SS68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3.0±0.9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6.1±0.2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-12.4±0.3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0.0±0.2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14.4±0.6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80773390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LMOCUP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1.9±1.2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8.2±0.2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14.5±0.5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-0.0±1.1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0.0±0.3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19.3±0.5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15874880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1.9±0.8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4.7±0.3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-12.0±0.4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7.4±0.4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11.1±0.7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81596137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2.0±0.9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-0.7±0.4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8.2±0.3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14.1±1.0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76398234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6.3±0.3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-4.3±0.4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9.7±0.3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14.9±0.7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74722893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SB28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9.7±0.5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-16.1±0.5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-7.7±1.7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8.2±1.0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22.9±1.1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67741699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2.3±0.9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8.2±0.3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11.4±0.5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19.3±0.8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0180461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6.9±0.3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-5.0±0.4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10.3±0.4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16.3±0.7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2291060"/>
                      </a:ext>
                    </a:extLst>
                  </a:tr>
                  <a:tr h="280073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1.6±0.8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4.9±0.3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-7.6±0.4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0.0±0.4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11.4±0.6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571314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표 3">
                <a:extLst>
                  <a:ext uri="{FF2B5EF4-FFF2-40B4-BE49-F238E27FC236}">
                    <a16:creationId xmlns:a16="http://schemas.microsoft.com/office/drawing/2014/main" id="{513FAE7F-3DCA-C2E1-7D5D-87CDC242F8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5103314"/>
                  </p:ext>
                </p:extLst>
              </p:nvPr>
            </p:nvGraphicFramePr>
            <p:xfrm>
              <a:off x="327378" y="736652"/>
              <a:ext cx="11480800" cy="5520627"/>
            </p:xfrm>
            <a:graphic>
              <a:graphicData uri="http://schemas.openxmlformats.org/drawingml/2006/table">
                <a:tbl>
                  <a:tblPr firstRow="1" bandRow="1">
                    <a:tableStyleId>{8EC20E35-A176-4012-BC5E-935CFFF8708E}</a:tableStyleId>
                  </a:tblPr>
                  <a:tblGrid>
                    <a:gridCol w="508000">
                      <a:extLst>
                        <a:ext uri="{9D8B030D-6E8A-4147-A177-3AD203B41FA5}">
                          <a16:colId xmlns:a16="http://schemas.microsoft.com/office/drawing/2014/main" val="3117748630"/>
                        </a:ext>
                      </a:extLst>
                    </a:gridCol>
                    <a:gridCol w="1071418">
                      <a:extLst>
                        <a:ext uri="{9D8B030D-6E8A-4147-A177-3AD203B41FA5}">
                          <a16:colId xmlns:a16="http://schemas.microsoft.com/office/drawing/2014/main" val="4096677192"/>
                        </a:ext>
                      </a:extLst>
                    </a:gridCol>
                    <a:gridCol w="2179782">
                      <a:extLst>
                        <a:ext uri="{9D8B030D-6E8A-4147-A177-3AD203B41FA5}">
                          <a16:colId xmlns:a16="http://schemas.microsoft.com/office/drawing/2014/main" val="372462789"/>
                        </a:ext>
                      </a:extLst>
                    </a:gridCol>
                    <a:gridCol w="1981200">
                      <a:extLst>
                        <a:ext uri="{9D8B030D-6E8A-4147-A177-3AD203B41FA5}">
                          <a16:colId xmlns:a16="http://schemas.microsoft.com/office/drawing/2014/main" val="3649581874"/>
                        </a:ext>
                      </a:extLst>
                    </a:gridCol>
                    <a:gridCol w="1435100">
                      <a:extLst>
                        <a:ext uri="{9D8B030D-6E8A-4147-A177-3AD203B41FA5}">
                          <a16:colId xmlns:a16="http://schemas.microsoft.com/office/drawing/2014/main" val="2481009007"/>
                        </a:ext>
                      </a:extLst>
                    </a:gridCol>
                    <a:gridCol w="1435100">
                      <a:extLst>
                        <a:ext uri="{9D8B030D-6E8A-4147-A177-3AD203B41FA5}">
                          <a16:colId xmlns:a16="http://schemas.microsoft.com/office/drawing/2014/main" val="2325344509"/>
                        </a:ext>
                      </a:extLst>
                    </a:gridCol>
                    <a:gridCol w="1435100">
                      <a:extLst>
                        <a:ext uri="{9D8B030D-6E8A-4147-A177-3AD203B41FA5}">
                          <a16:colId xmlns:a16="http://schemas.microsoft.com/office/drawing/2014/main" val="525376550"/>
                        </a:ext>
                      </a:extLst>
                    </a:gridCol>
                    <a:gridCol w="1435100">
                      <a:extLst>
                        <a:ext uri="{9D8B030D-6E8A-4147-A177-3AD203B41FA5}">
                          <a16:colId xmlns:a16="http://schemas.microsoft.com/office/drawing/2014/main" val="2415460970"/>
                        </a:ext>
                      </a:extLst>
                    </a:gridCol>
                  </a:tblGrid>
                  <a:tr h="339027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#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Name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9"/>
                          <a:stretch>
                            <a:fillRect l="-72346" t="-3571" r="-354749" b="-15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9"/>
                          <a:stretch>
                            <a:fillRect l="-189264" t="-3571" r="-289571" b="-15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9"/>
                          <a:stretch>
                            <a:fillRect l="-401277" t="-3571" r="-301702" b="-15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9"/>
                          <a:stretch>
                            <a:fillRect l="-499153" t="-3571" r="-200424" b="-15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9"/>
                          <a:stretch>
                            <a:fillRect l="-601702" t="-3571" r="-101277" b="-15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FWHM (keV)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009565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SB29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3.2±0.9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5.8±0.4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7.0±0.7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-0.0±1.9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5.9±0.9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13.7±1.0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7083562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1.9±0.9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5.0±0.3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-15.3±0.4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8.1±0.4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11.9±0.8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2396642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1.7±1.1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9.4±0.6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-0.0±1.4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2.4±1.0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16.5±0.9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13703417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1.2±0.9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5.2±0.3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-7.2±0.4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8.4±0.3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12.2±0.8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44431167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LMO2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1.5±0.7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11.7±1.0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-12.7±4.8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5.9±0.9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27.5±2.3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81278433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LMO4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1.4±0.7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4.3±0.4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-7.7±0.7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-25.5±4.2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3.3±1.4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10.2±0.8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86188926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LMO3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1.5±0.7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5.6±0.5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-0.0±1.7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3.2±1.0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11.3±1.1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487358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S35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1.9±0.8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6.7±0.3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0.2±0.6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-0.1±0.6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7.6±0.6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15.7±0.7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30939366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SS68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3.0±0.9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6.1±0.2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-12.4±0.3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0.0±0.2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14.4±0.6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8077339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LMOCUP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1.9±1.2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8.2±0.2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14.5±0.5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-0.0±1.1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0.0±0.3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19.3±0.5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1587488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1.9±0.8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4.7±0.3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-12.0±0.4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7.4±0.4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11.1±0.7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81596137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2.0±0.9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-0.7±0.4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8.2±0.3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14.1±1.0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7639823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6.3±0.3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-4.3±0.4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9.7±0.3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14.9±0.7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74722893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SB28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9.7±0.5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-16.1±0.5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-7.7±1.7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8.2±1.0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22.9±1.1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67741699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2.3±0.9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8.2±0.3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-1.0±0.4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11.4±0.5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19.3±0.8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018046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SE05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1.8±0.9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6.9±0.3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-5.0±0.4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-0.0±0.2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10.3±0.4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16.3±0.7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229106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SE06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1.6±0.8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4.9±0.3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-7.6±0.4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-0.0±0.4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0.0±0.4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/>
                            <a:t>11.4±0.6</a:t>
                          </a:r>
                          <a:endParaRPr lang="ko-KR" altLang="en-US" sz="1400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5713143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67153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EC721B61-C925-8417-7462-6CACDF3E0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805" y="3213981"/>
            <a:ext cx="6458477" cy="2797474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27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Likelihood calculation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14:cNvPr>
              <p14:cNvContentPartPr/>
              <p14:nvPr/>
            </p14:nvContentPartPr>
            <p14:xfrm>
              <a:off x="6896482" y="4405940"/>
              <a:ext cx="360" cy="360"/>
            </p14:xfrm>
          </p:contentPart>
        </mc:Choice>
        <mc:Fallback xmlns="">
          <p:pic>
            <p:nvPicPr>
              <p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7842" y="43973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14:cNvPr>
              <p14:cNvContentPartPr/>
              <p14:nvPr/>
            </p14:nvContentPartPr>
            <p14:xfrm>
              <a:off x="5359642" y="3297140"/>
              <a:ext cx="360" cy="360"/>
            </p14:xfrm>
          </p:contentPart>
        </mc:Choice>
        <mc:Fallback xmlns="">
          <p:pic>
            <p:nvPicPr>
              <p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1002" y="328814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14:cNvPr>
              <p14:cNvContentPartPr/>
              <p14:nvPr/>
            </p14:nvContentPartPr>
            <p14:xfrm>
              <a:off x="2957002" y="3132260"/>
              <a:ext cx="360" cy="36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8362" y="312326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806F31A9-A0CA-B79C-7B65-0659C9FC51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120" y="785092"/>
            <a:ext cx="5228394" cy="106644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05C1C36-1EA1-2801-2EDE-F69EE8F4AC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119" y="1848940"/>
            <a:ext cx="7606231" cy="120423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6266419-6AE0-AA9A-7FC5-DE4B19494E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97" y="3124157"/>
            <a:ext cx="5369071" cy="279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221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28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Likelihood calculation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14:cNvPr>
              <p14:cNvContentPartPr/>
              <p14:nvPr/>
            </p14:nvContentPartPr>
            <p14:xfrm>
              <a:off x="6896482" y="4405940"/>
              <a:ext cx="360" cy="360"/>
            </p14:xfrm>
          </p:contentPart>
        </mc:Choice>
        <mc:Fallback xmlns="">
          <p:pic>
            <p:nvPicPr>
              <p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7842" y="43973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14:cNvPr>
              <p14:cNvContentPartPr/>
              <p14:nvPr/>
            </p14:nvContentPartPr>
            <p14:xfrm>
              <a:off x="5359642" y="3297140"/>
              <a:ext cx="360" cy="360"/>
            </p14:xfrm>
          </p:contentPart>
        </mc:Choice>
        <mc:Fallback xmlns="">
          <p:pic>
            <p:nvPicPr>
              <p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1002" y="328814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14:cNvPr>
              <p14:cNvContentPartPr/>
              <p14:nvPr/>
            </p14:nvContentPartPr>
            <p14:xfrm>
              <a:off x="2957002" y="3132260"/>
              <a:ext cx="360" cy="36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8362" y="312326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그림 7" descr="차트이(가) 표시된 사진&#10;&#10;자동 생성된 설명">
            <a:extLst>
              <a:ext uri="{FF2B5EF4-FFF2-40B4-BE49-F238E27FC236}">
                <a16:creationId xmlns:a16="http://schemas.microsoft.com/office/drawing/2014/main" id="{58C91B0A-7897-2477-7401-303FA92F9C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069" y="4535795"/>
            <a:ext cx="2064916" cy="1548097"/>
          </a:xfrm>
          <a:prstGeom prst="rect">
            <a:avLst/>
          </a:prstGeom>
        </p:spPr>
      </p:pic>
      <p:pic>
        <p:nvPicPr>
          <p:cNvPr id="10" name="그림 9" descr="차트이(가) 표시된 사진&#10;&#10;자동 생성된 설명">
            <a:extLst>
              <a:ext uri="{FF2B5EF4-FFF2-40B4-BE49-F238E27FC236}">
                <a16:creationId xmlns:a16="http://schemas.microsoft.com/office/drawing/2014/main" id="{0F5DBDB7-3671-68C1-9BA5-6C40E32B0A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66" y="746347"/>
            <a:ext cx="2064916" cy="1548097"/>
          </a:xfrm>
          <a:prstGeom prst="rect">
            <a:avLst/>
          </a:prstGeom>
        </p:spPr>
      </p:pic>
      <p:pic>
        <p:nvPicPr>
          <p:cNvPr id="12" name="그림 11" descr="차트이(가) 표시된 사진&#10;&#10;자동 생성된 설명">
            <a:extLst>
              <a:ext uri="{FF2B5EF4-FFF2-40B4-BE49-F238E27FC236}">
                <a16:creationId xmlns:a16="http://schemas.microsoft.com/office/drawing/2014/main" id="{8801FBCD-A287-BB95-AF93-C7C57FBA33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414" y="746347"/>
            <a:ext cx="2064916" cy="1548097"/>
          </a:xfrm>
          <a:prstGeom prst="rect">
            <a:avLst/>
          </a:prstGeom>
        </p:spPr>
      </p:pic>
      <p:pic>
        <p:nvPicPr>
          <p:cNvPr id="14" name="그림 13" descr="차트이(가) 표시된 사진&#10;&#10;자동 생성된 설명">
            <a:extLst>
              <a:ext uri="{FF2B5EF4-FFF2-40B4-BE49-F238E27FC236}">
                <a16:creationId xmlns:a16="http://schemas.microsoft.com/office/drawing/2014/main" id="{C84A7DFD-3E06-CA91-81B8-6A82A27C3D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862" y="2687830"/>
            <a:ext cx="2064916" cy="1548097"/>
          </a:xfrm>
          <a:prstGeom prst="rect">
            <a:avLst/>
          </a:prstGeom>
        </p:spPr>
      </p:pic>
      <p:pic>
        <p:nvPicPr>
          <p:cNvPr id="15" name="그림 14" descr="차트이(가) 표시된 사진&#10;&#10;자동 생성된 설명">
            <a:extLst>
              <a:ext uri="{FF2B5EF4-FFF2-40B4-BE49-F238E27FC236}">
                <a16:creationId xmlns:a16="http://schemas.microsoft.com/office/drawing/2014/main" id="{5ECD1BF1-A543-65E7-E911-B2ADA2B552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922" y="2747950"/>
            <a:ext cx="2064916" cy="1548097"/>
          </a:xfrm>
          <a:prstGeom prst="rect">
            <a:avLst/>
          </a:prstGeom>
        </p:spPr>
      </p:pic>
      <p:pic>
        <p:nvPicPr>
          <p:cNvPr id="16" name="그림 15" descr="차트이(가) 표시된 사진&#10;&#10;자동 생성된 설명">
            <a:extLst>
              <a:ext uri="{FF2B5EF4-FFF2-40B4-BE49-F238E27FC236}">
                <a16:creationId xmlns:a16="http://schemas.microsoft.com/office/drawing/2014/main" id="{035DE4B0-73E9-63F3-D4DB-120EB3BE3EB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263" y="690604"/>
            <a:ext cx="2183469" cy="1636977"/>
          </a:xfrm>
          <a:prstGeom prst="rect">
            <a:avLst/>
          </a:prstGeom>
        </p:spPr>
      </p:pic>
      <p:pic>
        <p:nvPicPr>
          <p:cNvPr id="17" name="그림 16" descr="차트이(가) 표시된 사진&#10;&#10;자동 생성된 설명">
            <a:extLst>
              <a:ext uri="{FF2B5EF4-FFF2-40B4-BE49-F238E27FC236}">
                <a16:creationId xmlns:a16="http://schemas.microsoft.com/office/drawing/2014/main" id="{85CF1930-5D90-0AE8-17C0-0DB4DD63990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077" y="707548"/>
            <a:ext cx="2183469" cy="1636977"/>
          </a:xfrm>
          <a:prstGeom prst="rect">
            <a:avLst/>
          </a:prstGeom>
        </p:spPr>
      </p:pic>
      <p:pic>
        <p:nvPicPr>
          <p:cNvPr id="18" name="그림 17" descr="차트이(가) 표시된 사진&#10;&#10;자동 생성된 설명">
            <a:extLst>
              <a:ext uri="{FF2B5EF4-FFF2-40B4-BE49-F238E27FC236}">
                <a16:creationId xmlns:a16="http://schemas.microsoft.com/office/drawing/2014/main" id="{BD483102-35EC-0A24-504F-451AC67DFE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891" y="701906"/>
            <a:ext cx="2183469" cy="1636977"/>
          </a:xfrm>
          <a:prstGeom prst="rect">
            <a:avLst/>
          </a:prstGeom>
        </p:spPr>
      </p:pic>
      <p:pic>
        <p:nvPicPr>
          <p:cNvPr id="19" name="그림 18" descr="차트이(가) 표시된 사진&#10;&#10;자동 생성된 설명">
            <a:extLst>
              <a:ext uri="{FF2B5EF4-FFF2-40B4-BE49-F238E27FC236}">
                <a16:creationId xmlns:a16="http://schemas.microsoft.com/office/drawing/2014/main" id="{EEACD445-9E7B-4412-ADD6-29C249F6F38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2" y="2687830"/>
            <a:ext cx="2063837" cy="1547287"/>
          </a:xfrm>
          <a:prstGeom prst="rect">
            <a:avLst/>
          </a:prstGeom>
        </p:spPr>
      </p:pic>
      <p:pic>
        <p:nvPicPr>
          <p:cNvPr id="20" name="그림 19" descr="차트이(가) 표시된 사진&#10;&#10;자동 생성된 설명">
            <a:extLst>
              <a:ext uri="{FF2B5EF4-FFF2-40B4-BE49-F238E27FC236}">
                <a16:creationId xmlns:a16="http://schemas.microsoft.com/office/drawing/2014/main" id="{35872F51-1594-869A-371B-611BDA09436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203" y="2672920"/>
            <a:ext cx="2063837" cy="1547287"/>
          </a:xfrm>
          <a:prstGeom prst="rect">
            <a:avLst/>
          </a:prstGeom>
        </p:spPr>
      </p:pic>
      <p:pic>
        <p:nvPicPr>
          <p:cNvPr id="21" name="그림 20" descr="차트이(가) 표시된 사진&#10;&#10;자동 생성된 설명">
            <a:extLst>
              <a:ext uri="{FF2B5EF4-FFF2-40B4-BE49-F238E27FC236}">
                <a16:creationId xmlns:a16="http://schemas.microsoft.com/office/drawing/2014/main" id="{F5C28E75-C17A-3398-5EB6-DC027930119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998" y="2703645"/>
            <a:ext cx="2124013" cy="1592402"/>
          </a:xfrm>
          <a:prstGeom prst="rect">
            <a:avLst/>
          </a:prstGeom>
        </p:spPr>
      </p:pic>
      <p:pic>
        <p:nvPicPr>
          <p:cNvPr id="22" name="그림 21" descr="차트이(가) 표시된 사진&#10;&#10;자동 생성된 설명">
            <a:extLst>
              <a:ext uri="{FF2B5EF4-FFF2-40B4-BE49-F238E27FC236}">
                <a16:creationId xmlns:a16="http://schemas.microsoft.com/office/drawing/2014/main" id="{1A5D7703-3717-E267-403D-11C0D80B8B5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448" y="4497024"/>
            <a:ext cx="2064916" cy="1548095"/>
          </a:xfrm>
          <a:prstGeom prst="rect">
            <a:avLst/>
          </a:prstGeom>
        </p:spPr>
      </p:pic>
      <p:pic>
        <p:nvPicPr>
          <p:cNvPr id="23" name="그림 22" descr="차트이(가) 표시된 사진&#10;&#10;자동 생성된 설명">
            <a:extLst>
              <a:ext uri="{FF2B5EF4-FFF2-40B4-BE49-F238E27FC236}">
                <a16:creationId xmlns:a16="http://schemas.microsoft.com/office/drawing/2014/main" id="{E196F730-262E-B8DC-C24C-AE6F64538D4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778" y="4541463"/>
            <a:ext cx="2064916" cy="1548095"/>
          </a:xfrm>
          <a:prstGeom prst="rect">
            <a:avLst/>
          </a:prstGeom>
        </p:spPr>
      </p:pic>
      <p:pic>
        <p:nvPicPr>
          <p:cNvPr id="24" name="그림 23" descr="차트이(가) 표시된 사진&#10;&#10;자동 생성된 설명">
            <a:extLst>
              <a:ext uri="{FF2B5EF4-FFF2-40B4-BE49-F238E27FC236}">
                <a16:creationId xmlns:a16="http://schemas.microsoft.com/office/drawing/2014/main" id="{6CB4CA95-DDC4-66FF-DCD1-2A0F8E8F091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153" y="4541464"/>
            <a:ext cx="2064916" cy="1548095"/>
          </a:xfrm>
          <a:prstGeom prst="rect">
            <a:avLst/>
          </a:prstGeom>
        </p:spPr>
      </p:pic>
      <p:pic>
        <p:nvPicPr>
          <p:cNvPr id="25" name="그림 24" descr="차트이(가) 표시된 사진&#10;&#10;자동 생성된 설명">
            <a:extLst>
              <a:ext uri="{FF2B5EF4-FFF2-40B4-BE49-F238E27FC236}">
                <a16:creationId xmlns:a16="http://schemas.microsoft.com/office/drawing/2014/main" id="{A4B0CC08-8E0C-BFC3-C0AC-F2233B0536E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838" y="2742283"/>
            <a:ext cx="2064916" cy="1548095"/>
          </a:xfrm>
          <a:prstGeom prst="rect">
            <a:avLst/>
          </a:prstGeom>
        </p:spPr>
      </p:pic>
      <p:pic>
        <p:nvPicPr>
          <p:cNvPr id="26" name="그림 25" descr="차트이(가) 표시된 사진&#10;&#10;자동 생성된 설명">
            <a:extLst>
              <a:ext uri="{FF2B5EF4-FFF2-40B4-BE49-F238E27FC236}">
                <a16:creationId xmlns:a16="http://schemas.microsoft.com/office/drawing/2014/main" id="{4F96AF95-6AF7-96FE-2CE9-6A95EBF9E30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7" y="4494964"/>
            <a:ext cx="2064916" cy="1548095"/>
          </a:xfrm>
          <a:prstGeom prst="rect">
            <a:avLst/>
          </a:prstGeom>
        </p:spPr>
      </p:pic>
      <p:pic>
        <p:nvPicPr>
          <p:cNvPr id="27" name="그림 26" descr="차트이(가) 표시된 사진&#10;&#10;자동 생성된 설명">
            <a:extLst>
              <a:ext uri="{FF2B5EF4-FFF2-40B4-BE49-F238E27FC236}">
                <a16:creationId xmlns:a16="http://schemas.microsoft.com/office/drawing/2014/main" id="{BA36AF7E-321F-B55F-5748-0F95602A936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487" y="4497023"/>
            <a:ext cx="2064916" cy="15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44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29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Likelihood calculation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14:cNvPr>
              <p14:cNvContentPartPr/>
              <p14:nvPr/>
            </p14:nvContentPartPr>
            <p14:xfrm>
              <a:off x="6896482" y="4405940"/>
              <a:ext cx="360" cy="360"/>
            </p14:xfrm>
          </p:contentPart>
        </mc:Choice>
        <mc:Fallback xmlns="">
          <p:pic>
            <p:nvPicPr>
              <p:cNvPr id="2" name="잉크 1">
                <a:extLst>
                  <a:ext uri="{FF2B5EF4-FFF2-40B4-BE49-F238E27FC236}">
                    <a16:creationId xmlns:a16="http://schemas.microsoft.com/office/drawing/2014/main" id="{DE4023FD-688E-1849-B829-9FE3C74D02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7842" y="43973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14:cNvPr>
              <p14:cNvContentPartPr/>
              <p14:nvPr/>
            </p14:nvContentPartPr>
            <p14:xfrm>
              <a:off x="5359642" y="3297140"/>
              <a:ext cx="360" cy="360"/>
            </p14:xfrm>
          </p:contentPart>
        </mc:Choice>
        <mc:Fallback xmlns="">
          <p:pic>
            <p:nvPicPr>
              <p:cNvPr id="3" name="잉크 2">
                <a:extLst>
                  <a:ext uri="{FF2B5EF4-FFF2-40B4-BE49-F238E27FC236}">
                    <a16:creationId xmlns:a16="http://schemas.microsoft.com/office/drawing/2014/main" id="{2EACF753-DB83-E2EB-8466-8CDC5B5B04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1002" y="328814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14:cNvPr>
              <p14:cNvContentPartPr/>
              <p14:nvPr/>
            </p14:nvContentPartPr>
            <p14:xfrm>
              <a:off x="2957002" y="3132260"/>
              <a:ext cx="360" cy="36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2403382B-E21C-B3ED-EC04-CB220B9C56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8362" y="312326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그림 8">
            <a:extLst>
              <a:ext uri="{FF2B5EF4-FFF2-40B4-BE49-F238E27FC236}">
                <a16:creationId xmlns:a16="http://schemas.microsoft.com/office/drawing/2014/main" id="{581A87A2-2795-E12A-B197-DFF86C5C8C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9800" y="1139727"/>
            <a:ext cx="7315202" cy="439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95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FEB2FC0D-D6DA-46F8-A720-E7CABC0C3140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ko-KR" alt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ββ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search using </a:t>
            </a:r>
            <a:r>
              <a:rPr lang="en-US" altLang="ko-KR" sz="2400" baseline="30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CB201AB9-4523-4D19-A7E0-7EE3952DB99B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763FD1C3-7835-4F7F-BCB6-E3244BA5FFAA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B4CA5C2-95C0-4B73-91E0-D1032AEE0959}"/>
              </a:ext>
            </a:extLst>
          </p:cNvPr>
          <p:cNvSpPr txBox="1"/>
          <p:nvPr/>
        </p:nvSpPr>
        <p:spPr>
          <a:xfrm>
            <a:off x="308274" y="757483"/>
            <a:ext cx="7815493" cy="2451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Mo:</a:t>
            </a:r>
          </a:p>
          <a:p>
            <a:pPr marL="342900" indent="-342900">
              <a:buFont typeface="Times New Roman" panose="02020603050405020304" pitchFamily="18" charset="0"/>
              <a:buChar char="–"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altLang="ko-K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altLang="ko-KR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ββ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3034 keV</a:t>
            </a:r>
          </a:p>
          <a:p>
            <a:pPr marL="342900" indent="-342900">
              <a:buFont typeface="Times New Roman" panose="02020603050405020304" pitchFamily="18" charset="0"/>
              <a:buChar char="–"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natural abundance: 9.7 %</a:t>
            </a:r>
          </a:p>
          <a:p>
            <a:pPr marL="342900" indent="-342900">
              <a:buFont typeface="Times New Roman" panose="02020603050405020304" pitchFamily="18" charset="0"/>
              <a:buChar char="–"/>
            </a:pP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Scintillation crystals with </a:t>
            </a:r>
            <a:r>
              <a:rPr lang="en-US" altLang="ko-KR" sz="2000" baseline="31999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100</a:t>
            </a: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Mo enrichment &gt; 95% —</a:t>
            </a:r>
            <a:r>
              <a:rPr lang="en-US" altLang="ko-KR" sz="2000" dirty="0" err="1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XMo</a:t>
            </a:r>
            <a:r>
              <a:rPr lang="en-US" altLang="ko-KR" sz="2000" baseline="-5998" dirty="0" err="1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000" dirty="0" err="1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2000" baseline="-5998" dirty="0" err="1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(XMO):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X=</a:t>
            </a:r>
            <a:r>
              <a:rPr lang="en-US" altLang="ko-KR" sz="2000" dirty="0">
                <a:solidFill>
                  <a:schemeClr val="accent5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Ca</a:t>
            </a: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000" dirty="0">
                <a:solidFill>
                  <a:schemeClr val="accent5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Li</a:t>
            </a:r>
            <a:r>
              <a:rPr lang="en-US" altLang="ko-KR" sz="2000" baseline="-5998" dirty="0">
                <a:solidFill>
                  <a:schemeClr val="accent5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Na</a:t>
            </a:r>
            <a:r>
              <a:rPr lang="en-US" altLang="ko-KR" sz="2000" baseline="-5998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Zn, Sr, Pb, 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Detection of light/heat signal ➔ rejection of surface-</a:t>
            </a:r>
            <a:r>
              <a:rPr lang="el-GR" altLang="ko-KR" sz="20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α</a:t>
            </a:r>
            <a:r>
              <a:rPr lang="el-GR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background.</a:t>
            </a:r>
          </a:p>
          <a:p>
            <a:pPr marL="342900" indent="-342900">
              <a:buFont typeface="Times New Roman" panose="02020603050405020304" pitchFamily="18" charset="0"/>
              <a:buChar char="–"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Relatively short half life (0</a:t>
            </a:r>
            <a:r>
              <a:rPr lang="el-GR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νββ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theoretical expectation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8488D22E-0F13-4039-8424-759A2BE20D11}"/>
              </a:ext>
            </a:extLst>
          </p:cNvPr>
          <p:cNvGrpSpPr/>
          <p:nvPr/>
        </p:nvGrpSpPr>
        <p:grpSpPr>
          <a:xfrm>
            <a:off x="86913" y="3492782"/>
            <a:ext cx="4103519" cy="2756049"/>
            <a:chOff x="467544" y="3717032"/>
            <a:chExt cx="4103519" cy="2756049"/>
          </a:xfrm>
        </p:grpSpPr>
        <p:pic>
          <p:nvPicPr>
            <p:cNvPr id="32" name="Picture 12">
              <a:extLst>
                <a:ext uri="{FF2B5EF4-FFF2-40B4-BE49-F238E27FC236}">
                  <a16:creationId xmlns:a16="http://schemas.microsoft.com/office/drawing/2014/main" id="{0B55FC33-5481-44B1-B1CB-7D82D7634A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3717032"/>
              <a:ext cx="4103519" cy="257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384C336-E744-4A0D-83EC-A0AA66343D16}"/>
                </a:ext>
              </a:extLst>
            </p:cNvPr>
            <p:cNvSpPr txBox="1"/>
            <p:nvPr/>
          </p:nvSpPr>
          <p:spPr>
            <a:xfrm>
              <a:off x="899592" y="6165304"/>
              <a:ext cx="36574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tx1"/>
                  </a:solidFill>
                  <a:latin typeface="Times New Roman"/>
                  <a:cs typeface="Times New Roman"/>
                </a:rPr>
                <a:t>Barea</a:t>
              </a:r>
              <a:r>
                <a:rPr lang="en-US" sz="1400" dirty="0">
                  <a:solidFill>
                    <a:schemeClr val="tx1"/>
                  </a:solidFill>
                  <a:latin typeface="Times New Roman"/>
                  <a:cs typeface="Times New Roman"/>
                </a:rPr>
                <a:t> et al., </a:t>
              </a:r>
              <a:r>
                <a:rPr lang="en-US" sz="1400" dirty="0" err="1">
                  <a:solidFill>
                    <a:schemeClr val="tx1"/>
                  </a:solidFill>
                  <a:latin typeface="Times New Roman"/>
                  <a:cs typeface="Times New Roman"/>
                </a:rPr>
                <a:t>Phy</a:t>
              </a:r>
              <a:r>
                <a:rPr lang="en-US" sz="1400" dirty="0">
                  <a:solidFill>
                    <a:schemeClr val="tx1"/>
                  </a:solidFill>
                  <a:latin typeface="Times New Roman"/>
                  <a:cs typeface="Times New Roman"/>
                </a:rPr>
                <a:t>. Rev. </a:t>
              </a:r>
              <a:r>
                <a:rPr lang="en-US" sz="1400" dirty="0" err="1">
                  <a:solidFill>
                    <a:schemeClr val="tx1"/>
                  </a:solidFill>
                  <a:latin typeface="Times New Roman"/>
                  <a:cs typeface="Times New Roman"/>
                </a:rPr>
                <a:t>Lett</a:t>
              </a:r>
              <a:r>
                <a:rPr lang="en-US" sz="1400" dirty="0">
                  <a:solidFill>
                    <a:schemeClr val="tx1"/>
                  </a:solidFill>
                  <a:latin typeface="Times New Roman"/>
                  <a:cs typeface="Times New Roman"/>
                </a:rPr>
                <a:t>. 109, 042501 (2012) </a:t>
              </a: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D0229593-33C2-40F3-9312-5D62E785141E}"/>
                </a:ext>
              </a:extLst>
            </p:cNvPr>
            <p:cNvSpPr/>
            <p:nvPr/>
          </p:nvSpPr>
          <p:spPr bwMode="auto">
            <a:xfrm>
              <a:off x="2104678" y="5301208"/>
              <a:ext cx="360040" cy="360040"/>
            </a:xfrm>
            <a:prstGeom prst="ellipse">
              <a:avLst/>
            </a:prstGeom>
            <a:noFill/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굴림" pitchFamily="50" charset="-127"/>
              </a:endParaRPr>
            </a:p>
          </p:txBody>
        </p:sp>
      </p:grpSp>
      <p:graphicFrame>
        <p:nvGraphicFramePr>
          <p:cNvPr id="60" name="표 59">
            <a:extLst>
              <a:ext uri="{FF2B5EF4-FFF2-40B4-BE49-F238E27FC236}">
                <a16:creationId xmlns:a16="http://schemas.microsoft.com/office/drawing/2014/main" id="{FBCD63B6-3F6F-4DC9-857B-5B0ECD928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860003"/>
              </p:ext>
            </p:extLst>
          </p:nvPr>
        </p:nvGraphicFramePr>
        <p:xfrm>
          <a:off x="8719518" y="1021681"/>
          <a:ext cx="3338617" cy="481463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70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9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0" dirty="0">
                          <a:solidFill>
                            <a:schemeClr val="tx1"/>
                          </a:solidFill>
                          <a:latin typeface="+mj-lt"/>
                          <a:sym typeface="Symbol" panose="05050102010706020507" pitchFamily="18" charset="2"/>
                        </a:rPr>
                        <a:t>-</a:t>
                      </a:r>
                      <a:r>
                        <a:rPr lang="en-US" altLang="ko-KR" sz="16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decay nuclei</a:t>
                      </a:r>
                    </a:p>
                    <a:p>
                      <a:pPr algn="ctr" latinLnBrk="1"/>
                      <a:r>
                        <a:rPr lang="en-US" altLang="ko-KR" sz="16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with Q &gt; 2 MeV</a:t>
                      </a:r>
                      <a:endParaRPr lang="ko-KR" altLang="en-US" sz="1600" b="1" baseline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Q </a:t>
                      </a:r>
                    </a:p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(MeV)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err="1">
                          <a:solidFill>
                            <a:srgbClr val="0000FF"/>
                          </a:solidFill>
                          <a:latin typeface="+mj-lt"/>
                        </a:rPr>
                        <a:t>Abund</a:t>
                      </a:r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.</a:t>
                      </a:r>
                      <a:r>
                        <a:rPr lang="en-US" altLang="ko-KR" sz="1600" b="1" baseline="0" dirty="0">
                          <a:solidFill>
                            <a:srgbClr val="0000FF"/>
                          </a:solidFill>
                          <a:latin typeface="+mj-lt"/>
                        </a:rPr>
                        <a:t> </a:t>
                      </a:r>
                    </a:p>
                    <a:p>
                      <a:pPr algn="ctr" latinLnBrk="1"/>
                      <a:r>
                        <a:rPr lang="en-US" altLang="ko-KR" sz="1600" b="1" baseline="0" dirty="0">
                          <a:solidFill>
                            <a:srgbClr val="0000FF"/>
                          </a:solidFill>
                          <a:latin typeface="+mj-lt"/>
                        </a:rPr>
                        <a:t>(%)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48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Ca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48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Ti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4.271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0.187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76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Ge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76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Se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2.040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7.8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82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Se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82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Kr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2.995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9.2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96</a:t>
                      </a:r>
                      <a:r>
                        <a:rPr lang="en-US" altLang="ko-KR" sz="16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Zr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96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Ru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3.350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2.8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100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Mo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100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Ru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3.034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9.7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110</a:t>
                      </a:r>
                      <a:r>
                        <a:rPr lang="en-US" altLang="ko-KR" sz="16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Pd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110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Cd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2.013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11.8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116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Cd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116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Sn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2.802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7.5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124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Sn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124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Ge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2.228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5.8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130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Te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130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Xe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2.528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34.2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136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Xe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136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Ba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2.479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8.9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baseline="30000" dirty="0">
                          <a:solidFill>
                            <a:schemeClr val="tx1"/>
                          </a:solidFill>
                          <a:latin typeface="+mj-lt"/>
                        </a:rPr>
                        <a:t>150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Nd 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altLang="ko-KR" sz="16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150</a:t>
                      </a: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Sm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C0000"/>
                          </a:solidFill>
                          <a:latin typeface="+mj-lt"/>
                        </a:rPr>
                        <a:t>3.367</a:t>
                      </a:r>
                      <a:endParaRPr lang="ko-KR" altLang="en-US" sz="1600" b="1" dirty="0">
                        <a:solidFill>
                          <a:srgbClr val="CC0000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+mj-lt"/>
                        </a:rPr>
                        <a:t>5.6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+mj-lt"/>
                      </a:endParaRPr>
                    </a:p>
                  </a:txBody>
                  <a:tcPr marL="85603" marR="85603" marT="42802" marB="42802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35" name="그룹 34">
            <a:extLst>
              <a:ext uri="{FF2B5EF4-FFF2-40B4-BE49-F238E27FC236}">
                <a16:creationId xmlns:a16="http://schemas.microsoft.com/office/drawing/2014/main" id="{ABD8842B-CF9F-7170-67EC-32F779FC50C8}"/>
              </a:ext>
            </a:extLst>
          </p:cNvPr>
          <p:cNvGrpSpPr/>
          <p:nvPr/>
        </p:nvGrpSpPr>
        <p:grpSpPr>
          <a:xfrm>
            <a:off x="4291052" y="3917282"/>
            <a:ext cx="1906331" cy="1798455"/>
            <a:chOff x="5644563" y="1750830"/>
            <a:chExt cx="2017323" cy="1903166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524977E3-7BB6-716C-2702-0DFCECF8DC9C}"/>
                </a:ext>
              </a:extLst>
            </p:cNvPr>
            <p:cNvGrpSpPr/>
            <p:nvPr/>
          </p:nvGrpSpPr>
          <p:grpSpPr>
            <a:xfrm>
              <a:off x="5819257" y="1750830"/>
              <a:ext cx="1842629" cy="1729355"/>
              <a:chOff x="1000857" y="4861483"/>
              <a:chExt cx="1842629" cy="1543332"/>
            </a:xfrm>
          </p:grpSpPr>
          <p:cxnSp>
            <p:nvCxnSpPr>
              <p:cNvPr id="43" name="직선 화살표 연결선 42">
                <a:extLst>
                  <a:ext uri="{FF2B5EF4-FFF2-40B4-BE49-F238E27FC236}">
                    <a16:creationId xmlns:a16="http://schemas.microsoft.com/office/drawing/2014/main" id="{F0E1692B-5573-C04D-F9C6-3B08FF816140}"/>
                  </a:ext>
                </a:extLst>
              </p:cNvPr>
              <p:cNvCxnSpPr/>
              <p:nvPr/>
            </p:nvCxnSpPr>
            <p:spPr bwMode="auto">
              <a:xfrm flipV="1">
                <a:off x="1158125" y="4861483"/>
                <a:ext cx="0" cy="1543332"/>
              </a:xfrm>
              <a:prstGeom prst="straightConnector1">
                <a:avLst/>
              </a:prstGeom>
              <a:solidFill>
                <a:srgbClr val="C0C0C0">
                  <a:alpha val="31000"/>
                </a:srgbClr>
              </a:solidFill>
              <a:ln w="19050" cap="flat" cmpd="sng" algn="ctr">
                <a:solidFill>
                  <a:srgbClr val="333333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6" name="직선 화살표 연결선 45">
                <a:extLst>
                  <a:ext uri="{FF2B5EF4-FFF2-40B4-BE49-F238E27FC236}">
                    <a16:creationId xmlns:a16="http://schemas.microsoft.com/office/drawing/2014/main" id="{B3B412DA-552A-E7E5-7FD4-25EB8463B5DE}"/>
                  </a:ext>
                </a:extLst>
              </p:cNvPr>
              <p:cNvCxnSpPr/>
              <p:nvPr/>
            </p:nvCxnSpPr>
            <p:spPr bwMode="auto">
              <a:xfrm flipV="1">
                <a:off x="1000857" y="6250481"/>
                <a:ext cx="1842629" cy="8985"/>
              </a:xfrm>
              <a:prstGeom prst="straightConnector1">
                <a:avLst/>
              </a:prstGeom>
              <a:solidFill>
                <a:srgbClr val="C0C0C0">
                  <a:alpha val="31000"/>
                </a:srgbClr>
              </a:solidFill>
              <a:ln w="19050" cap="flat" cmpd="sng" algn="ctr">
                <a:solidFill>
                  <a:srgbClr val="333333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C303B125-DA7D-D921-AA0E-B1481E82710A}"/>
                  </a:ext>
                </a:extLst>
              </p:cNvPr>
              <p:cNvSpPr/>
              <p:nvPr/>
            </p:nvSpPr>
            <p:spPr bwMode="auto">
              <a:xfrm rot="18233104">
                <a:off x="901459" y="5635531"/>
                <a:ext cx="1272257" cy="184137"/>
              </a:xfrm>
              <a:prstGeom prst="ellipse">
                <a:avLst/>
              </a:prstGeom>
              <a:solidFill>
                <a:srgbClr val="C00000">
                  <a:alpha val="47000"/>
                </a:srgbClr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pPr defTabSz="914400"/>
                <a:endParaRPr lang="ko-KR" altLang="en-US"/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15EB8698-AECC-4C1E-0E84-E2F48D60880A}"/>
                  </a:ext>
                </a:extLst>
              </p:cNvPr>
              <p:cNvSpPr/>
              <p:nvPr/>
            </p:nvSpPr>
            <p:spPr bwMode="auto">
              <a:xfrm rot="19794225">
                <a:off x="1732185" y="5881035"/>
                <a:ext cx="99991" cy="164477"/>
              </a:xfrm>
              <a:prstGeom prst="ellipse">
                <a:avLst/>
              </a:prstGeom>
              <a:solidFill>
                <a:srgbClr val="0000FF">
                  <a:alpha val="31000"/>
                </a:srgbClr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pPr defTabSz="914400"/>
                <a:endParaRPr lang="ko-KR" altLang="en-US"/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B5D27EE3-06A9-C92F-8357-28D7BFA90AC9}"/>
                  </a:ext>
                </a:extLst>
              </p:cNvPr>
              <p:cNvSpPr/>
              <p:nvPr/>
            </p:nvSpPr>
            <p:spPr bwMode="auto">
              <a:xfrm rot="18537931">
                <a:off x="2268394" y="5315243"/>
                <a:ext cx="529832" cy="184137"/>
              </a:xfrm>
              <a:prstGeom prst="ellipse">
                <a:avLst/>
              </a:prstGeom>
              <a:solidFill>
                <a:srgbClr val="0000FF">
                  <a:alpha val="31000"/>
                </a:srgbClr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pPr defTabSz="914400"/>
                <a:endParaRPr lang="ko-KR" altLang="en-US"/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AFDCBD2C-D950-AEB9-FC78-6A858624F568}"/>
                  </a:ext>
                </a:extLst>
              </p:cNvPr>
              <p:cNvSpPr/>
              <p:nvPr/>
            </p:nvSpPr>
            <p:spPr bwMode="auto">
              <a:xfrm rot="19794225">
                <a:off x="2110566" y="5667901"/>
                <a:ext cx="99991" cy="164477"/>
              </a:xfrm>
              <a:prstGeom prst="ellipse">
                <a:avLst/>
              </a:prstGeom>
              <a:solidFill>
                <a:srgbClr val="0000FF">
                  <a:alpha val="31000"/>
                </a:srgbClr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pPr defTabSz="914400"/>
                <a:endParaRPr lang="ko-KR" altLang="en-US"/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9494060A-E60E-30E4-F6FE-683575ADC80D}"/>
                  </a:ext>
                </a:extLst>
              </p:cNvPr>
              <p:cNvSpPr/>
              <p:nvPr/>
            </p:nvSpPr>
            <p:spPr bwMode="auto">
              <a:xfrm rot="19794225">
                <a:off x="2265807" y="5570864"/>
                <a:ext cx="99991" cy="164477"/>
              </a:xfrm>
              <a:prstGeom prst="ellipse">
                <a:avLst/>
              </a:prstGeom>
              <a:solidFill>
                <a:srgbClr val="0000FF">
                  <a:alpha val="31000"/>
                </a:srgbClr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pPr defTabSz="914400"/>
                <a:endParaRPr lang="ko-KR" altLang="en-US"/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D6CDBB25-C233-5442-D6AC-DF601FF690B2}"/>
                  </a:ext>
                </a:extLst>
              </p:cNvPr>
              <p:cNvSpPr/>
              <p:nvPr/>
            </p:nvSpPr>
            <p:spPr bwMode="auto">
              <a:xfrm rot="19794225">
                <a:off x="1940173" y="5768805"/>
                <a:ext cx="99991" cy="164477"/>
              </a:xfrm>
              <a:prstGeom prst="ellipse">
                <a:avLst/>
              </a:prstGeom>
              <a:solidFill>
                <a:srgbClr val="0000FF">
                  <a:alpha val="31000"/>
                </a:srgbClr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pPr defTabSz="914400"/>
                <a:endParaRPr lang="ko-KR" altLang="en-US"/>
              </a:p>
            </p:txBody>
          </p:sp>
          <p:sp>
            <p:nvSpPr>
              <p:cNvPr id="67" name="TextBox 37">
                <a:extLst>
                  <a:ext uri="{FF2B5EF4-FFF2-40B4-BE49-F238E27FC236}">
                    <a16:creationId xmlns:a16="http://schemas.microsoft.com/office/drawing/2014/main" id="{36BB5890-D377-EACB-FA31-996AC266AFBD}"/>
                  </a:ext>
                </a:extLst>
              </p:cNvPr>
              <p:cNvSpPr txBox="1"/>
              <p:nvPr/>
            </p:nvSpPr>
            <p:spPr>
              <a:xfrm rot="18300059">
                <a:off x="969474" y="5306177"/>
                <a:ext cx="10801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r>
                  <a:rPr lang="en-US" altLang="ko-KR" sz="1600" dirty="0">
                    <a:solidFill>
                      <a:srgbClr val="C00000"/>
                    </a:solidFill>
                    <a:sym typeface="Symbol" panose="05050102010706020507" pitchFamily="18" charset="2"/>
                  </a:rPr>
                  <a:t>/ signals</a:t>
                </a:r>
                <a:endParaRPr lang="ko-KR" altLang="en-US" sz="16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68" name="TextBox 38">
                <a:extLst>
                  <a:ext uri="{FF2B5EF4-FFF2-40B4-BE49-F238E27FC236}">
                    <a16:creationId xmlns:a16="http://schemas.microsoft.com/office/drawing/2014/main" id="{3F68D071-F99D-EFB0-2787-C011413C37C3}"/>
                  </a:ext>
                </a:extLst>
              </p:cNvPr>
              <p:cNvSpPr txBox="1"/>
              <p:nvPr/>
            </p:nvSpPr>
            <p:spPr>
              <a:xfrm rot="19915383">
                <a:off x="1620501" y="5754742"/>
                <a:ext cx="1080120" cy="302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r>
                  <a:rPr lang="en-US" altLang="ko-KR" sz="1600" dirty="0">
                    <a:solidFill>
                      <a:srgbClr val="0000FF"/>
                    </a:solidFill>
                    <a:sym typeface="Symbol" panose="05050102010706020507" pitchFamily="18" charset="2"/>
                  </a:rPr>
                  <a:t> signals</a:t>
                </a:r>
                <a:endParaRPr lang="ko-KR" altLang="en-US" sz="1600" dirty="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69" name="직선 연결선 68">
                <a:extLst>
                  <a:ext uri="{FF2B5EF4-FFF2-40B4-BE49-F238E27FC236}">
                    <a16:creationId xmlns:a16="http://schemas.microsoft.com/office/drawing/2014/main" id="{879933A8-4BA8-254C-E14A-259F8ED15A4F}"/>
                  </a:ext>
                </a:extLst>
              </p:cNvPr>
              <p:cNvCxnSpPr/>
              <p:nvPr/>
            </p:nvCxnSpPr>
            <p:spPr bwMode="auto">
              <a:xfrm flipV="1">
                <a:off x="1170402" y="4961737"/>
                <a:ext cx="903916" cy="1281425"/>
              </a:xfrm>
              <a:prstGeom prst="line">
                <a:avLst/>
              </a:prstGeom>
              <a:solidFill>
                <a:srgbClr val="C0C0C0">
                  <a:alpha val="31000"/>
                </a:srgbClr>
              </a:solidFill>
              <a:ln w="19050" cap="flat" cmpd="sng" algn="ctr">
                <a:solidFill>
                  <a:srgbClr val="C00000">
                    <a:alpha val="35000"/>
                  </a:srgb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직선 연결선 69">
                <a:extLst>
                  <a:ext uri="{FF2B5EF4-FFF2-40B4-BE49-F238E27FC236}">
                    <a16:creationId xmlns:a16="http://schemas.microsoft.com/office/drawing/2014/main" id="{2956DF7A-F0E5-8164-5F6A-8AA6B0D189B0}"/>
                  </a:ext>
                </a:extLst>
              </p:cNvPr>
              <p:cNvCxnSpPr>
                <a:stCxn id="61" idx="2"/>
              </p:cNvCxnSpPr>
              <p:nvPr/>
            </p:nvCxnSpPr>
            <p:spPr bwMode="auto">
              <a:xfrm flipV="1">
                <a:off x="1182928" y="5423249"/>
                <a:ext cx="1588549" cy="832438"/>
              </a:xfrm>
              <a:prstGeom prst="line">
                <a:avLst/>
              </a:prstGeom>
              <a:solidFill>
                <a:srgbClr val="C0C0C0">
                  <a:alpha val="31000"/>
                </a:srgbClr>
              </a:solidFill>
              <a:ln w="19050" cap="flat" cmpd="sng" algn="ctr">
                <a:solidFill>
                  <a:srgbClr val="0000FF">
                    <a:alpha val="35000"/>
                  </a:srgb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41" name="TextBox 45">
              <a:extLst>
                <a:ext uri="{FF2B5EF4-FFF2-40B4-BE49-F238E27FC236}">
                  <a16:creationId xmlns:a16="http://schemas.microsoft.com/office/drawing/2014/main" id="{62965A3C-3CF5-6DDD-2D95-67BE6A765081}"/>
                </a:ext>
              </a:extLst>
            </p:cNvPr>
            <p:cNvSpPr txBox="1"/>
            <p:nvPr/>
          </p:nvSpPr>
          <p:spPr>
            <a:xfrm>
              <a:off x="6689336" y="3284664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9pPr>
            </a:lstStyle>
            <a:p>
              <a:pPr algn="l"/>
              <a:r>
                <a:rPr lang="en-US" altLang="ko-KR" dirty="0"/>
                <a:t>Phonon</a:t>
              </a:r>
            </a:p>
          </p:txBody>
        </p:sp>
        <p:sp>
          <p:nvSpPr>
            <p:cNvPr id="42" name="TextBox 46">
              <a:extLst>
                <a:ext uri="{FF2B5EF4-FFF2-40B4-BE49-F238E27FC236}">
                  <a16:creationId xmlns:a16="http://schemas.microsoft.com/office/drawing/2014/main" id="{99814CC3-B724-E0DA-169C-05A3B7994A31}"/>
                </a:ext>
              </a:extLst>
            </p:cNvPr>
            <p:cNvSpPr txBox="1"/>
            <p:nvPr/>
          </p:nvSpPr>
          <p:spPr>
            <a:xfrm rot="16200000">
              <a:off x="5141200" y="2313826"/>
              <a:ext cx="137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9pPr>
            </a:lstStyle>
            <a:p>
              <a:pPr algn="l"/>
              <a:r>
                <a:rPr lang="en-US" altLang="ko-KR" dirty="0"/>
                <a:t>Scintillation</a:t>
              </a: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D725D7BC-5433-082E-AE80-ABCFBF7B5E0D}"/>
              </a:ext>
            </a:extLst>
          </p:cNvPr>
          <p:cNvGrpSpPr/>
          <p:nvPr/>
        </p:nvGrpSpPr>
        <p:grpSpPr>
          <a:xfrm>
            <a:off x="6261591" y="3230112"/>
            <a:ext cx="2406199" cy="2469857"/>
            <a:chOff x="6020416" y="3222349"/>
            <a:chExt cx="2406199" cy="2469857"/>
          </a:xfrm>
        </p:grpSpPr>
        <p:cxnSp>
          <p:nvCxnSpPr>
            <p:cNvPr id="72" name="직선 화살표 연결선 71">
              <a:extLst>
                <a:ext uri="{FF2B5EF4-FFF2-40B4-BE49-F238E27FC236}">
                  <a16:creationId xmlns:a16="http://schemas.microsoft.com/office/drawing/2014/main" id="{914486C9-D2E5-2DEC-1DB5-CC4A041B4A7F}"/>
                </a:ext>
              </a:extLst>
            </p:cNvPr>
            <p:cNvCxnSpPr/>
            <p:nvPr/>
          </p:nvCxnSpPr>
          <p:spPr bwMode="auto">
            <a:xfrm flipV="1">
              <a:off x="6382665" y="3789040"/>
              <a:ext cx="0" cy="1729355"/>
            </a:xfrm>
            <a:prstGeom prst="straightConnector1">
              <a:avLst/>
            </a:prstGeom>
            <a:solidFill>
              <a:srgbClr val="C0C0C0">
                <a:alpha val="31000"/>
              </a:srgbClr>
            </a:solidFill>
            <a:ln w="1905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3" name="직선 화살표 연결선 72">
              <a:extLst>
                <a:ext uri="{FF2B5EF4-FFF2-40B4-BE49-F238E27FC236}">
                  <a16:creationId xmlns:a16="http://schemas.microsoft.com/office/drawing/2014/main" id="{02E61253-FE52-2BC7-80D2-18F420C74047}"/>
                </a:ext>
              </a:extLst>
            </p:cNvPr>
            <p:cNvCxnSpPr/>
            <p:nvPr/>
          </p:nvCxnSpPr>
          <p:spPr bwMode="auto">
            <a:xfrm flipV="1">
              <a:off x="6206441" y="5345459"/>
              <a:ext cx="2064728" cy="10068"/>
            </a:xfrm>
            <a:prstGeom prst="straightConnector1">
              <a:avLst/>
            </a:prstGeom>
            <a:solidFill>
              <a:srgbClr val="C0C0C0">
                <a:alpha val="31000"/>
              </a:srgbClr>
            </a:solidFill>
            <a:ln w="1905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92477A79-F59F-7F17-CE54-0288FE76D630}"/>
                </a:ext>
              </a:extLst>
            </p:cNvPr>
            <p:cNvGrpSpPr/>
            <p:nvPr/>
          </p:nvGrpSpPr>
          <p:grpSpPr>
            <a:xfrm>
              <a:off x="6379256" y="4222502"/>
              <a:ext cx="1531873" cy="495741"/>
              <a:chOff x="2382343" y="6033039"/>
              <a:chExt cx="1531873" cy="495741"/>
            </a:xfrm>
          </p:grpSpPr>
          <p:sp>
            <p:nvSpPr>
              <p:cNvPr id="86" name="타원 85">
                <a:extLst>
                  <a:ext uri="{FF2B5EF4-FFF2-40B4-BE49-F238E27FC236}">
                    <a16:creationId xmlns:a16="http://schemas.microsoft.com/office/drawing/2014/main" id="{5E5E250D-6D96-2234-8A93-E53C80512C77}"/>
                  </a:ext>
                </a:extLst>
              </p:cNvPr>
              <p:cNvSpPr/>
              <p:nvPr/>
            </p:nvSpPr>
            <p:spPr bwMode="auto">
              <a:xfrm>
                <a:off x="2399917" y="6322448"/>
                <a:ext cx="908926" cy="206332"/>
              </a:xfrm>
              <a:prstGeom prst="ellipse">
                <a:avLst/>
              </a:prstGeom>
              <a:solidFill>
                <a:srgbClr val="C00000">
                  <a:alpha val="47000"/>
                </a:srgbClr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pPr defTabSz="914400"/>
                <a:endParaRPr lang="ko-KR" altLang="en-US"/>
              </a:p>
            </p:txBody>
          </p:sp>
          <p:sp>
            <p:nvSpPr>
              <p:cNvPr id="87" name="TextBox 53">
                <a:extLst>
                  <a:ext uri="{FF2B5EF4-FFF2-40B4-BE49-F238E27FC236}">
                    <a16:creationId xmlns:a16="http://schemas.microsoft.com/office/drawing/2014/main" id="{A6475303-7FE4-545D-AF65-713AA1B46895}"/>
                  </a:ext>
                </a:extLst>
              </p:cNvPr>
              <p:cNvSpPr txBox="1"/>
              <p:nvPr/>
            </p:nvSpPr>
            <p:spPr>
              <a:xfrm>
                <a:off x="2559890" y="6033039"/>
                <a:ext cx="121031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Times New Roman" pitchFamily="18" charset="0"/>
                    <a:ea typeface="굴림" pitchFamily="50" charset="-127"/>
                    <a:cs typeface="+mn-cs"/>
                  </a:defRPr>
                </a:lvl9pPr>
              </a:lstStyle>
              <a:p>
                <a:r>
                  <a:rPr lang="en-US" altLang="ko-KR" sz="1600" dirty="0">
                    <a:solidFill>
                      <a:srgbClr val="C00000"/>
                    </a:solidFill>
                    <a:sym typeface="Symbol" panose="05050102010706020507" pitchFamily="18" charset="2"/>
                  </a:rPr>
                  <a:t>/ signals</a:t>
                </a:r>
                <a:endParaRPr lang="ko-KR" altLang="en-US" sz="1600" dirty="0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88" name="직선 연결선 87">
                <a:extLst>
                  <a:ext uri="{FF2B5EF4-FFF2-40B4-BE49-F238E27FC236}">
                    <a16:creationId xmlns:a16="http://schemas.microsoft.com/office/drawing/2014/main" id="{27097633-C2C4-2CB7-ABFD-CC0EB1F86DA5}"/>
                  </a:ext>
                </a:extLst>
              </p:cNvPr>
              <p:cNvCxnSpPr/>
              <p:nvPr/>
            </p:nvCxnSpPr>
            <p:spPr bwMode="auto">
              <a:xfrm flipV="1">
                <a:off x="2382343" y="6424149"/>
                <a:ext cx="1531873" cy="5844"/>
              </a:xfrm>
              <a:prstGeom prst="line">
                <a:avLst/>
              </a:prstGeom>
              <a:solidFill>
                <a:srgbClr val="C0C0C0">
                  <a:alpha val="31000"/>
                </a:srgbClr>
              </a:solidFill>
              <a:ln w="19050" cap="flat" cmpd="sng" algn="ctr">
                <a:solidFill>
                  <a:srgbClr val="C00000">
                    <a:alpha val="35000"/>
                  </a:srgb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49D9656B-363F-9B66-B3A7-AE06175175E6}"/>
                </a:ext>
              </a:extLst>
            </p:cNvPr>
            <p:cNvGrpSpPr/>
            <p:nvPr/>
          </p:nvGrpSpPr>
          <p:grpSpPr>
            <a:xfrm>
              <a:off x="6408046" y="4889260"/>
              <a:ext cx="2018569" cy="526211"/>
              <a:chOff x="4625161" y="6353065"/>
              <a:chExt cx="2018569" cy="526211"/>
            </a:xfrm>
          </p:grpSpPr>
          <p:grpSp>
            <p:nvGrpSpPr>
              <p:cNvPr id="78" name="그룹 77">
                <a:extLst>
                  <a:ext uri="{FF2B5EF4-FFF2-40B4-BE49-F238E27FC236}">
                    <a16:creationId xmlns:a16="http://schemas.microsoft.com/office/drawing/2014/main" id="{066BFF37-88EB-6155-9D96-9C696D3BA181}"/>
                  </a:ext>
                </a:extLst>
              </p:cNvPr>
              <p:cNvGrpSpPr/>
              <p:nvPr/>
            </p:nvGrpSpPr>
            <p:grpSpPr>
              <a:xfrm>
                <a:off x="4824382" y="6353065"/>
                <a:ext cx="1819348" cy="526211"/>
                <a:chOff x="4824382" y="6353065"/>
                <a:chExt cx="1819348" cy="526211"/>
              </a:xfrm>
            </p:grpSpPr>
            <p:sp>
              <p:nvSpPr>
                <p:cNvPr id="80" name="타원 79">
                  <a:extLst>
                    <a:ext uri="{FF2B5EF4-FFF2-40B4-BE49-F238E27FC236}">
                      <a16:creationId xmlns:a16="http://schemas.microsoft.com/office/drawing/2014/main" id="{B44F8ECB-13B8-9D1C-015D-03F9BBFC6280}"/>
                    </a:ext>
                  </a:extLst>
                </p:cNvPr>
                <p:cNvSpPr/>
                <p:nvPr/>
              </p:nvSpPr>
              <p:spPr bwMode="auto">
                <a:xfrm rot="21444042">
                  <a:off x="5310449" y="6455782"/>
                  <a:ext cx="112043" cy="184302"/>
                </a:xfrm>
                <a:prstGeom prst="ellipse">
                  <a:avLst/>
                </a:prstGeom>
                <a:solidFill>
                  <a:srgbClr val="0000FF">
                    <a:alpha val="31000"/>
                  </a:srgbClr>
                </a:solidFill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ko-KR"/>
                  </a:defPPr>
                  <a:lvl1pPr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1pPr>
                  <a:lvl2pPr marL="4572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2pPr>
                  <a:lvl3pPr marL="9144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3pPr>
                  <a:lvl4pPr marL="13716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4pPr>
                  <a:lvl5pPr marL="18288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9pPr>
                </a:lstStyle>
                <a:p>
                  <a:pPr defTabSz="914400"/>
                  <a:endParaRPr lang="ko-KR" altLang="en-US"/>
                </a:p>
              </p:txBody>
            </p:sp>
            <p:sp>
              <p:nvSpPr>
                <p:cNvPr id="81" name="타원 80">
                  <a:extLst>
                    <a:ext uri="{FF2B5EF4-FFF2-40B4-BE49-F238E27FC236}">
                      <a16:creationId xmlns:a16="http://schemas.microsoft.com/office/drawing/2014/main" id="{96694270-838B-5CCD-2650-3AEA1E4F9C7D}"/>
                    </a:ext>
                  </a:extLst>
                </p:cNvPr>
                <p:cNvSpPr/>
                <p:nvPr/>
              </p:nvSpPr>
              <p:spPr bwMode="auto">
                <a:xfrm rot="20187748">
                  <a:off x="6050036" y="6353065"/>
                  <a:ext cx="593694" cy="206332"/>
                </a:xfrm>
                <a:prstGeom prst="ellipse">
                  <a:avLst/>
                </a:prstGeom>
                <a:solidFill>
                  <a:srgbClr val="0000FF">
                    <a:alpha val="31000"/>
                  </a:srgbClr>
                </a:solidFill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ko-KR"/>
                  </a:defPPr>
                  <a:lvl1pPr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1pPr>
                  <a:lvl2pPr marL="4572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2pPr>
                  <a:lvl3pPr marL="9144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3pPr>
                  <a:lvl4pPr marL="13716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4pPr>
                  <a:lvl5pPr marL="18288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9pPr>
                </a:lstStyle>
                <a:p>
                  <a:pPr defTabSz="914400"/>
                  <a:endParaRPr lang="ko-KR" altLang="en-US"/>
                </a:p>
              </p:txBody>
            </p:sp>
            <p:sp>
              <p:nvSpPr>
                <p:cNvPr id="82" name="타원 81">
                  <a:extLst>
                    <a:ext uri="{FF2B5EF4-FFF2-40B4-BE49-F238E27FC236}">
                      <a16:creationId xmlns:a16="http://schemas.microsoft.com/office/drawing/2014/main" id="{7E4D276F-2073-B906-2262-831AE8F93032}"/>
                    </a:ext>
                  </a:extLst>
                </p:cNvPr>
                <p:cNvSpPr/>
                <p:nvPr/>
              </p:nvSpPr>
              <p:spPr bwMode="auto">
                <a:xfrm rot="21444042">
                  <a:off x="5734437" y="6455782"/>
                  <a:ext cx="112043" cy="184302"/>
                </a:xfrm>
                <a:prstGeom prst="ellipse">
                  <a:avLst/>
                </a:prstGeom>
                <a:solidFill>
                  <a:srgbClr val="0000FF">
                    <a:alpha val="31000"/>
                  </a:srgbClr>
                </a:solidFill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ko-KR"/>
                  </a:defPPr>
                  <a:lvl1pPr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1pPr>
                  <a:lvl2pPr marL="4572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2pPr>
                  <a:lvl3pPr marL="9144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3pPr>
                  <a:lvl4pPr marL="13716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4pPr>
                  <a:lvl5pPr marL="18288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9pPr>
                </a:lstStyle>
                <a:p>
                  <a:pPr defTabSz="914400"/>
                  <a:endParaRPr lang="ko-KR" altLang="en-US"/>
                </a:p>
              </p:txBody>
            </p:sp>
            <p:sp>
              <p:nvSpPr>
                <p:cNvPr id="83" name="타원 82">
                  <a:extLst>
                    <a:ext uri="{FF2B5EF4-FFF2-40B4-BE49-F238E27FC236}">
                      <a16:creationId xmlns:a16="http://schemas.microsoft.com/office/drawing/2014/main" id="{C52DC6F6-4E50-27D0-73F5-AB5BC41B17E7}"/>
                    </a:ext>
                  </a:extLst>
                </p:cNvPr>
                <p:cNvSpPr/>
                <p:nvPr/>
              </p:nvSpPr>
              <p:spPr bwMode="auto">
                <a:xfrm rot="21444042">
                  <a:off x="5908390" y="6455782"/>
                  <a:ext cx="112043" cy="184302"/>
                </a:xfrm>
                <a:prstGeom prst="ellipse">
                  <a:avLst/>
                </a:prstGeom>
                <a:solidFill>
                  <a:srgbClr val="0000FF">
                    <a:alpha val="31000"/>
                  </a:srgbClr>
                </a:solidFill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ko-KR"/>
                  </a:defPPr>
                  <a:lvl1pPr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1pPr>
                  <a:lvl2pPr marL="4572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2pPr>
                  <a:lvl3pPr marL="9144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3pPr>
                  <a:lvl4pPr marL="13716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4pPr>
                  <a:lvl5pPr marL="18288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9pPr>
                </a:lstStyle>
                <a:p>
                  <a:pPr defTabSz="914400"/>
                  <a:endParaRPr lang="ko-KR" altLang="en-US"/>
                </a:p>
              </p:txBody>
            </p:sp>
            <p:sp>
              <p:nvSpPr>
                <p:cNvPr id="84" name="타원 83">
                  <a:extLst>
                    <a:ext uri="{FF2B5EF4-FFF2-40B4-BE49-F238E27FC236}">
                      <a16:creationId xmlns:a16="http://schemas.microsoft.com/office/drawing/2014/main" id="{E3B25AB7-48EF-2AEE-3F1F-923A8AB24B13}"/>
                    </a:ext>
                  </a:extLst>
                </p:cNvPr>
                <p:cNvSpPr/>
                <p:nvPr/>
              </p:nvSpPr>
              <p:spPr bwMode="auto">
                <a:xfrm rot="21444042">
                  <a:off x="5543506" y="6455782"/>
                  <a:ext cx="112043" cy="184302"/>
                </a:xfrm>
                <a:prstGeom prst="ellipse">
                  <a:avLst/>
                </a:prstGeom>
                <a:solidFill>
                  <a:srgbClr val="0000FF">
                    <a:alpha val="31000"/>
                  </a:srgbClr>
                </a:solidFill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ko-KR"/>
                  </a:defPPr>
                  <a:lvl1pPr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1pPr>
                  <a:lvl2pPr marL="4572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2pPr>
                  <a:lvl3pPr marL="9144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3pPr>
                  <a:lvl4pPr marL="13716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4pPr>
                  <a:lvl5pPr marL="18288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9pPr>
                </a:lstStyle>
                <a:p>
                  <a:pPr defTabSz="914400"/>
                  <a:endParaRPr lang="ko-KR" altLang="en-US"/>
                </a:p>
              </p:txBody>
            </p:sp>
            <p:sp>
              <p:nvSpPr>
                <p:cNvPr id="85" name="TextBox 56">
                  <a:extLst>
                    <a:ext uri="{FF2B5EF4-FFF2-40B4-BE49-F238E27FC236}">
                      <a16:creationId xmlns:a16="http://schemas.microsoft.com/office/drawing/2014/main" id="{2637E513-14A1-61A3-1635-BB5DE8F4D95F}"/>
                    </a:ext>
                  </a:extLst>
                </p:cNvPr>
                <p:cNvSpPr txBox="1"/>
                <p:nvPr/>
              </p:nvSpPr>
              <p:spPr>
                <a:xfrm rot="21565200">
                  <a:off x="4824382" y="6540722"/>
                  <a:ext cx="121031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ko-KR"/>
                  </a:defPPr>
                  <a:lvl1pPr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1pPr>
                  <a:lvl2pPr marL="4572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2pPr>
                  <a:lvl3pPr marL="9144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3pPr>
                  <a:lvl4pPr marL="13716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4pPr>
                  <a:lvl5pPr marL="1828800" algn="ctr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Times New Roman" pitchFamily="18" charset="0"/>
                      <a:ea typeface="굴림" pitchFamily="50" charset="-127"/>
                      <a:cs typeface="+mn-cs"/>
                    </a:defRPr>
                  </a:lvl9pPr>
                </a:lstStyle>
                <a:p>
                  <a:r>
                    <a:rPr lang="en-US" altLang="ko-KR" sz="1600" dirty="0">
                      <a:solidFill>
                        <a:srgbClr val="0000FF"/>
                      </a:solidFill>
                      <a:sym typeface="Symbol" panose="05050102010706020507" pitchFamily="18" charset="2"/>
                    </a:rPr>
                    <a:t> signals</a:t>
                  </a:r>
                  <a:endParaRPr lang="ko-KR" altLang="en-US" sz="1600" dirty="0">
                    <a:solidFill>
                      <a:srgbClr val="0000FF"/>
                    </a:solidFill>
                  </a:endParaRPr>
                </a:p>
              </p:txBody>
            </p:sp>
          </p:grpSp>
          <p:cxnSp>
            <p:nvCxnSpPr>
              <p:cNvPr id="79" name="직선 연결선 78">
                <a:extLst>
                  <a:ext uri="{FF2B5EF4-FFF2-40B4-BE49-F238E27FC236}">
                    <a16:creationId xmlns:a16="http://schemas.microsoft.com/office/drawing/2014/main" id="{978D17C4-095A-382D-3CDE-D18BB8585172}"/>
                  </a:ext>
                </a:extLst>
              </p:cNvPr>
              <p:cNvCxnSpPr/>
              <p:nvPr/>
            </p:nvCxnSpPr>
            <p:spPr bwMode="auto">
              <a:xfrm flipV="1">
                <a:off x="4625161" y="6542827"/>
                <a:ext cx="2001682" cy="6162"/>
              </a:xfrm>
              <a:prstGeom prst="line">
                <a:avLst/>
              </a:prstGeom>
              <a:solidFill>
                <a:srgbClr val="C0C0C0">
                  <a:alpha val="31000"/>
                </a:srgbClr>
              </a:solidFill>
              <a:ln w="19050" cap="flat" cmpd="sng" algn="ctr">
                <a:solidFill>
                  <a:srgbClr val="0000FF">
                    <a:alpha val="35000"/>
                  </a:srgb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76" name="TextBox 59">
              <a:extLst>
                <a:ext uri="{FF2B5EF4-FFF2-40B4-BE49-F238E27FC236}">
                  <a16:creationId xmlns:a16="http://schemas.microsoft.com/office/drawing/2014/main" id="{8D86AB22-E0C7-16D8-B91C-89A43B65A254}"/>
                </a:ext>
              </a:extLst>
            </p:cNvPr>
            <p:cNvSpPr txBox="1"/>
            <p:nvPr/>
          </p:nvSpPr>
          <p:spPr>
            <a:xfrm>
              <a:off x="6955883" y="5322874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9pPr>
            </a:lstStyle>
            <a:p>
              <a:pPr algn="l"/>
              <a:r>
                <a:rPr lang="en-US" altLang="ko-KR" dirty="0"/>
                <a:t>Energy</a:t>
              </a:r>
            </a:p>
          </p:txBody>
        </p:sp>
        <p:sp>
          <p:nvSpPr>
            <p:cNvPr id="77" name="TextBox 60">
              <a:extLst>
                <a:ext uri="{FF2B5EF4-FFF2-40B4-BE49-F238E27FC236}">
                  <a16:creationId xmlns:a16="http://schemas.microsoft.com/office/drawing/2014/main" id="{39A6F8CF-24E9-7EC1-D2F9-8D28D1B584E1}"/>
                </a:ext>
              </a:extLst>
            </p:cNvPr>
            <p:cNvSpPr txBox="1"/>
            <p:nvPr/>
          </p:nvSpPr>
          <p:spPr>
            <a:xfrm rot="16200000">
              <a:off x="5129198" y="4113567"/>
              <a:ext cx="2151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  <a:cs typeface="+mn-cs"/>
                </a:defRPr>
              </a:lvl9pPr>
            </a:lstStyle>
            <a:p>
              <a:pPr algn="l"/>
              <a:r>
                <a:rPr lang="en-US" altLang="ko-KR" dirty="0"/>
                <a:t>Light/Heat Ratio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5665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">
            <a:extLst>
              <a:ext uri="{FF2B5EF4-FFF2-40B4-BE49-F238E27FC236}">
                <a16:creationId xmlns:a16="http://schemas.microsoft.com/office/drawing/2014/main" id="{AD5CA727-1970-77B0-30C6-7E93AADE58B7}"/>
              </a:ext>
            </a:extLst>
          </p:cNvPr>
          <p:cNvGrpSpPr/>
          <p:nvPr/>
        </p:nvGrpSpPr>
        <p:grpSpPr>
          <a:xfrm>
            <a:off x="931497" y="428018"/>
            <a:ext cx="9204720" cy="6136478"/>
            <a:chOff x="0" y="0"/>
            <a:chExt cx="11771415" cy="7847609"/>
          </a:xfrm>
        </p:grpSpPr>
        <p:pic>
          <p:nvPicPr>
            <p:cNvPr id="9" name="Image" descr="Image">
              <a:extLst>
                <a:ext uri="{FF2B5EF4-FFF2-40B4-BE49-F238E27FC236}">
                  <a16:creationId xmlns:a16="http://schemas.microsoft.com/office/drawing/2014/main" id="{281C9A94-0FA7-D947-46C6-60C2F31D9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1771415" cy="78476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" name="for each item">
              <a:extLst>
                <a:ext uri="{FF2B5EF4-FFF2-40B4-BE49-F238E27FC236}">
                  <a16:creationId xmlns:a16="http://schemas.microsoft.com/office/drawing/2014/main" id="{470A8F06-70A1-A78F-5497-D1BEFCEB1A21}"/>
                </a:ext>
              </a:extLst>
            </p:cNvPr>
            <p:cNvSpPr txBox="1"/>
            <p:nvPr/>
          </p:nvSpPr>
          <p:spPr>
            <a:xfrm>
              <a:off x="7881185" y="940051"/>
              <a:ext cx="2198373" cy="4460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200">
                  <a:solidFill>
                    <a:srgbClr val="851001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sz="1600" dirty="0">
                  <a:latin typeface="Helvetica" panose="020B0604020202020204" pitchFamily="34" charset="0"/>
                  <a:cs typeface="Helvetica" panose="020B0604020202020204" pitchFamily="34" charset="0"/>
                </a:rPr>
                <a:t>for each item</a:t>
              </a:r>
            </a:p>
          </p:txBody>
        </p:sp>
      </p:grp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30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budget for </a:t>
            </a:r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-II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491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4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Detector Module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내용 개체 틀 6">
            <a:extLst>
              <a:ext uri="{FF2B5EF4-FFF2-40B4-BE49-F238E27FC236}">
                <a16:creationId xmlns:a16="http://schemas.microsoft.com/office/drawing/2014/main" id="{8516614E-B954-96A3-47FF-888111C7B385}"/>
              </a:ext>
            </a:extLst>
          </p:cNvPr>
          <p:cNvSpPr txBox="1">
            <a:spLocks/>
          </p:cNvSpPr>
          <p:nvPr/>
        </p:nvSpPr>
        <p:spPr>
          <a:xfrm>
            <a:off x="251641" y="637849"/>
            <a:ext cx="10111356" cy="2026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</a:pPr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Cylindrical CMO and LMO crystals, sizes vary </a:t>
            </a:r>
            <a:r>
              <a:rPr lang="el-GR" altLang="ko-KR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Φ ≥ 4 </a:t>
            </a:r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cm / H ≲ 5 cm.</a:t>
            </a:r>
          </a:p>
          <a:p>
            <a:pPr lvl="1">
              <a:spcBef>
                <a:spcPts val="500"/>
              </a:spcBef>
            </a:pPr>
            <a:r>
              <a:rPr lang="en-US" altLang="ko-KR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CMO: </a:t>
            </a:r>
            <a:r>
              <a:rPr lang="en-US" altLang="ko-KR" sz="1800" baseline="31999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48</a:t>
            </a:r>
            <a:r>
              <a:rPr lang="en-US" altLang="ko-KR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Ca depleted, </a:t>
            </a:r>
            <a:r>
              <a:rPr lang="en-US" altLang="ko-KR" sz="18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Q</a:t>
            </a:r>
            <a:r>
              <a:rPr lang="el-GR" altLang="ko-KR" sz="1800" i="1" baseline="-5998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ββ</a:t>
            </a:r>
            <a:r>
              <a:rPr lang="el-GR" altLang="ko-KR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l-GR" altLang="ko-KR" sz="1800" baseline="31999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48</a:t>
            </a:r>
            <a:r>
              <a:rPr lang="en-US" altLang="ko-KR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Ca) = 4271 keV.</a:t>
            </a:r>
          </a:p>
          <a:p>
            <a:pPr>
              <a:spcBef>
                <a:spcPts val="500"/>
              </a:spcBef>
            </a:pPr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Metallic magnetic calorimeter (MMC) + SQUID:</a:t>
            </a:r>
          </a:p>
          <a:p>
            <a:pPr lvl="1">
              <a:spcBef>
                <a:spcPts val="500"/>
              </a:spcBef>
            </a:pPr>
            <a:r>
              <a:rPr lang="en-US" altLang="ko-KR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Fast signal timing: a few millisecond rise-time for phonon signals at </a:t>
            </a:r>
            <a:r>
              <a:rPr lang="en-US" altLang="ko-KR" sz="1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mK.</a:t>
            </a:r>
            <a:endParaRPr lang="en-US" altLang="ko-KR" sz="18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500"/>
              </a:spcBef>
            </a:pPr>
            <a:r>
              <a:rPr lang="en-US" altLang="ko-KR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Low random coincidence background.</a:t>
            </a:r>
          </a:p>
          <a:p>
            <a:pPr lvl="1">
              <a:spcBef>
                <a:spcPts val="500"/>
              </a:spcBef>
            </a:pPr>
            <a:r>
              <a:rPr lang="en-US" altLang="ko-KR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Energy resolution ~ 10 keV FWHM at 2.6 MeV.</a:t>
            </a:r>
          </a:p>
        </p:txBody>
      </p:sp>
      <p:pic>
        <p:nvPicPr>
          <p:cNvPr id="9" name="그림 106" descr="그림 106">
            <a:extLst>
              <a:ext uri="{FF2B5EF4-FFF2-40B4-BE49-F238E27FC236}">
                <a16:creationId xmlns:a16="http://schemas.microsoft.com/office/drawing/2014/main" id="{BB8DD53E-8540-DA64-46B6-1059F60930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54" t="9840" r="16589" b="8693"/>
          <a:stretch>
            <a:fillRect/>
          </a:stretch>
        </p:blipFill>
        <p:spPr>
          <a:xfrm>
            <a:off x="788906" y="2727109"/>
            <a:ext cx="1648634" cy="16755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그림 105" descr="그림 105">
            <a:extLst>
              <a:ext uri="{FF2B5EF4-FFF2-40B4-BE49-F238E27FC236}">
                <a16:creationId xmlns:a16="http://schemas.microsoft.com/office/drawing/2014/main" id="{9539FDF9-E856-7A51-65B4-A67E6674DD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879" t="11004" r="23880" b="18164"/>
          <a:stretch>
            <a:fillRect/>
          </a:stretch>
        </p:blipFill>
        <p:spPr>
          <a:xfrm rot="10800000" flipH="1">
            <a:off x="788906" y="4585268"/>
            <a:ext cx="1646672" cy="16755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그림 164" descr="그림 164">
            <a:extLst>
              <a:ext uri="{FF2B5EF4-FFF2-40B4-BE49-F238E27FC236}">
                <a16:creationId xmlns:a16="http://schemas.microsoft.com/office/drawing/2014/main" id="{1545B1FE-93EC-66E5-74B1-1DD8476421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383" t="26548" r="44081" b="32298"/>
          <a:stretch>
            <a:fillRect/>
          </a:stretch>
        </p:blipFill>
        <p:spPr>
          <a:xfrm rot="16200000">
            <a:off x="3031255" y="5236654"/>
            <a:ext cx="1186801" cy="1003156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tabilization heater">
            <a:extLst>
              <a:ext uri="{FF2B5EF4-FFF2-40B4-BE49-F238E27FC236}">
                <a16:creationId xmlns:a16="http://schemas.microsoft.com/office/drawing/2014/main" id="{F863049D-5415-61F2-ACE2-B1EE70A01BA6}"/>
              </a:ext>
            </a:extLst>
          </p:cNvPr>
          <p:cNvSpPr txBox="1"/>
          <p:nvPr/>
        </p:nvSpPr>
        <p:spPr>
          <a:xfrm>
            <a:off x="4197709" y="5953560"/>
            <a:ext cx="1812804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Stabilization heater</a:t>
            </a:r>
          </a:p>
        </p:txBody>
      </p:sp>
      <p:grpSp>
        <p:nvGrpSpPr>
          <p:cNvPr id="15" name="Group">
            <a:extLst>
              <a:ext uri="{FF2B5EF4-FFF2-40B4-BE49-F238E27FC236}">
                <a16:creationId xmlns:a16="http://schemas.microsoft.com/office/drawing/2014/main" id="{9BDB4A8C-401F-D090-2E50-22BFC7E9CBCB}"/>
              </a:ext>
            </a:extLst>
          </p:cNvPr>
          <p:cNvGrpSpPr/>
          <p:nvPr/>
        </p:nvGrpSpPr>
        <p:grpSpPr>
          <a:xfrm>
            <a:off x="9231195" y="4685071"/>
            <a:ext cx="2549841" cy="1641372"/>
            <a:chOff x="0" y="0"/>
            <a:chExt cx="2549839" cy="1641371"/>
          </a:xfrm>
        </p:grpSpPr>
        <p:pic>
          <p:nvPicPr>
            <p:cNvPr id="16" name="그림 108" descr="그림 108">
              <a:extLst>
                <a:ext uri="{FF2B5EF4-FFF2-40B4-BE49-F238E27FC236}">
                  <a16:creationId xmlns:a16="http://schemas.microsoft.com/office/drawing/2014/main" id="{8D3ADAD3-2D3C-841F-0E08-05D94E56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000" t="30804" r="28943" b="19328"/>
            <a:stretch>
              <a:fillRect/>
            </a:stretch>
          </p:blipFill>
          <p:spPr>
            <a:xfrm>
              <a:off x="0" y="0"/>
              <a:ext cx="2549839" cy="15889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" name="MMC">
              <a:extLst>
                <a:ext uri="{FF2B5EF4-FFF2-40B4-BE49-F238E27FC236}">
                  <a16:creationId xmlns:a16="http://schemas.microsoft.com/office/drawing/2014/main" id="{9579863A-5A30-7D7C-7615-B2090C1BB0DB}"/>
                </a:ext>
              </a:extLst>
            </p:cNvPr>
            <p:cNvSpPr txBox="1"/>
            <p:nvPr/>
          </p:nvSpPr>
          <p:spPr>
            <a:xfrm>
              <a:off x="580369" y="1292558"/>
              <a:ext cx="551433" cy="3488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>
                  <a:solidFill>
                    <a:srgbClr val="00FD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MMC</a:t>
              </a:r>
            </a:p>
          </p:txBody>
        </p:sp>
        <p:sp>
          <p:nvSpPr>
            <p:cNvPr id="18" name="Line">
              <a:extLst>
                <a:ext uri="{FF2B5EF4-FFF2-40B4-BE49-F238E27FC236}">
                  <a16:creationId xmlns:a16="http://schemas.microsoft.com/office/drawing/2014/main" id="{8C8B2941-5FD1-6790-28E4-83960FCC7B9F}"/>
                </a:ext>
              </a:extLst>
            </p:cNvPr>
            <p:cNvSpPr/>
            <p:nvPr/>
          </p:nvSpPr>
          <p:spPr>
            <a:xfrm flipV="1">
              <a:off x="880158" y="866562"/>
              <a:ext cx="2" cy="406402"/>
            </a:xfrm>
            <a:prstGeom prst="line">
              <a:avLst/>
            </a:prstGeom>
            <a:noFill/>
            <a:ln w="25400" cap="flat">
              <a:solidFill>
                <a:srgbClr val="00FDFF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9" name="Line">
              <a:extLst>
                <a:ext uri="{FF2B5EF4-FFF2-40B4-BE49-F238E27FC236}">
                  <a16:creationId xmlns:a16="http://schemas.microsoft.com/office/drawing/2014/main" id="{DF78F06C-2C4B-2900-6CC6-0618D4EB628E}"/>
                </a:ext>
              </a:extLst>
            </p:cNvPr>
            <p:cNvSpPr/>
            <p:nvPr/>
          </p:nvSpPr>
          <p:spPr>
            <a:xfrm flipV="1">
              <a:off x="1816694" y="873272"/>
              <a:ext cx="2" cy="406402"/>
            </a:xfrm>
            <a:prstGeom prst="line">
              <a:avLst/>
            </a:prstGeom>
            <a:noFill/>
            <a:ln w="25400" cap="flat">
              <a:solidFill>
                <a:srgbClr val="00FDFF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0" name="SQUID">
              <a:extLst>
                <a:ext uri="{FF2B5EF4-FFF2-40B4-BE49-F238E27FC236}">
                  <a16:creationId xmlns:a16="http://schemas.microsoft.com/office/drawing/2014/main" id="{ECE98DEF-5675-EC6F-FEA1-6749BFE02953}"/>
                </a:ext>
              </a:extLst>
            </p:cNvPr>
            <p:cNvSpPr txBox="1"/>
            <p:nvPr/>
          </p:nvSpPr>
          <p:spPr>
            <a:xfrm>
              <a:off x="1437777" y="1292558"/>
              <a:ext cx="676466" cy="3488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>
                  <a:solidFill>
                    <a:srgbClr val="00FD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SQUID</a:t>
              </a:r>
            </a:p>
          </p:txBody>
        </p:sp>
      </p:grpSp>
      <p:pic>
        <p:nvPicPr>
          <p:cNvPr id="21" name="그림 144" descr="그림 144">
            <a:extLst>
              <a:ext uri="{FF2B5EF4-FFF2-40B4-BE49-F238E27FC236}">
                <a16:creationId xmlns:a16="http://schemas.microsoft.com/office/drawing/2014/main" id="{81DF7C16-493C-45B2-F0A6-8D9977F18F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6312" y="4903062"/>
            <a:ext cx="885827" cy="97155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Phonon collector…">
            <a:extLst>
              <a:ext uri="{FF2B5EF4-FFF2-40B4-BE49-F238E27FC236}">
                <a16:creationId xmlns:a16="http://schemas.microsoft.com/office/drawing/2014/main" id="{4C2B1140-9A0C-DE37-B20A-5282CDBF0629}"/>
              </a:ext>
            </a:extLst>
          </p:cNvPr>
          <p:cNvSpPr txBox="1"/>
          <p:nvPr/>
        </p:nvSpPr>
        <p:spPr>
          <a:xfrm>
            <a:off x="7359481" y="5788797"/>
            <a:ext cx="1585178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6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Phonon collector</a:t>
            </a:r>
          </a:p>
          <a:p>
            <a:pPr>
              <a:defRPr sz="16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(Au film)</a:t>
            </a:r>
          </a:p>
        </p:txBody>
      </p:sp>
      <p:grpSp>
        <p:nvGrpSpPr>
          <p:cNvPr id="23" name="Group">
            <a:extLst>
              <a:ext uri="{FF2B5EF4-FFF2-40B4-BE49-F238E27FC236}">
                <a16:creationId xmlns:a16="http://schemas.microsoft.com/office/drawing/2014/main" id="{FCEFBBF7-E5C4-4B61-0148-8E81FF9BD920}"/>
              </a:ext>
            </a:extLst>
          </p:cNvPr>
          <p:cNvGrpSpPr/>
          <p:nvPr/>
        </p:nvGrpSpPr>
        <p:grpSpPr>
          <a:xfrm>
            <a:off x="7250019" y="2784818"/>
            <a:ext cx="1733511" cy="1933175"/>
            <a:chOff x="0" y="0"/>
            <a:chExt cx="1733509" cy="1933173"/>
          </a:xfrm>
        </p:grpSpPr>
        <p:pic>
          <p:nvPicPr>
            <p:cNvPr id="24" name="그림 107" descr="그림 107">
              <a:extLst>
                <a:ext uri="{FF2B5EF4-FFF2-40B4-BE49-F238E27FC236}">
                  <a16:creationId xmlns:a16="http://schemas.microsoft.com/office/drawing/2014/main" id="{0132AA30-5EDE-144F-66BA-C80CAF8C8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2344" t="9421" r="6702" b="5579"/>
            <a:stretch>
              <a:fillRect/>
            </a:stretch>
          </p:blipFill>
          <p:spPr>
            <a:xfrm>
              <a:off x="0" y="0"/>
              <a:ext cx="1733509" cy="1207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" name="Light absorber…">
              <a:extLst>
                <a:ext uri="{FF2B5EF4-FFF2-40B4-BE49-F238E27FC236}">
                  <a16:creationId xmlns:a16="http://schemas.microsoft.com/office/drawing/2014/main" id="{F674FEFD-EC1B-2771-F910-5D22EEA41C2A}"/>
                </a:ext>
              </a:extLst>
            </p:cNvPr>
            <p:cNvSpPr txBox="1"/>
            <p:nvPr/>
          </p:nvSpPr>
          <p:spPr>
            <a:xfrm>
              <a:off x="272652" y="1338139"/>
              <a:ext cx="1388968" cy="5950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1600">
                  <a:solidFill>
                    <a:schemeClr val="accent5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solidFill>
                    <a:schemeClr val="accent2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Light absorber</a:t>
              </a:r>
            </a:p>
            <a:p>
              <a:pPr>
                <a:defRPr sz="1600">
                  <a:solidFill>
                    <a:schemeClr val="accent5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solidFill>
                    <a:schemeClr val="accent2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(Ge/Si wafer)</a:t>
              </a:r>
            </a:p>
          </p:txBody>
        </p:sp>
      </p:grpSp>
      <p:grpSp>
        <p:nvGrpSpPr>
          <p:cNvPr id="26" name="Group">
            <a:extLst>
              <a:ext uri="{FF2B5EF4-FFF2-40B4-BE49-F238E27FC236}">
                <a16:creationId xmlns:a16="http://schemas.microsoft.com/office/drawing/2014/main" id="{FCB388AD-D9CF-94E7-6345-C18CAB745065}"/>
              </a:ext>
            </a:extLst>
          </p:cNvPr>
          <p:cNvGrpSpPr/>
          <p:nvPr/>
        </p:nvGrpSpPr>
        <p:grpSpPr>
          <a:xfrm>
            <a:off x="9386711" y="2552703"/>
            <a:ext cx="2102311" cy="1892298"/>
            <a:chOff x="-1" y="-2957"/>
            <a:chExt cx="2102309" cy="1892297"/>
          </a:xfrm>
        </p:grpSpPr>
        <p:pic>
          <p:nvPicPr>
            <p:cNvPr id="27" name="Picture 2" descr="Picture 2">
              <a:extLst>
                <a:ext uri="{FF2B5EF4-FFF2-40B4-BE49-F238E27FC236}">
                  <a16:creationId xmlns:a16="http://schemas.microsoft.com/office/drawing/2014/main" id="{E128D126-A0F0-0A1B-20CF-218E6D5B1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r="5978" b="9093"/>
            <a:stretch>
              <a:fillRect/>
            </a:stretch>
          </p:blipFill>
          <p:spPr>
            <a:xfrm>
              <a:off x="-1" y="44471"/>
              <a:ext cx="2102309" cy="18448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8" name="MMC">
              <a:extLst>
                <a:ext uri="{FF2B5EF4-FFF2-40B4-BE49-F238E27FC236}">
                  <a16:creationId xmlns:a16="http://schemas.microsoft.com/office/drawing/2014/main" id="{F2CC9858-DC9C-EA0B-8A2C-0992A058D6B7}"/>
                </a:ext>
              </a:extLst>
            </p:cNvPr>
            <p:cNvSpPr txBox="1"/>
            <p:nvPr/>
          </p:nvSpPr>
          <p:spPr>
            <a:xfrm>
              <a:off x="1124345" y="-2957"/>
              <a:ext cx="551432" cy="3488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>
                  <a:solidFill>
                    <a:srgbClr val="00FD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MMC</a:t>
              </a:r>
            </a:p>
          </p:txBody>
        </p:sp>
        <p:sp>
          <p:nvSpPr>
            <p:cNvPr id="29" name="SQUID">
              <a:extLst>
                <a:ext uri="{FF2B5EF4-FFF2-40B4-BE49-F238E27FC236}">
                  <a16:creationId xmlns:a16="http://schemas.microsoft.com/office/drawing/2014/main" id="{F889E74D-E5E1-CA69-C613-877146FBA091}"/>
                </a:ext>
              </a:extLst>
            </p:cNvPr>
            <p:cNvSpPr txBox="1"/>
            <p:nvPr/>
          </p:nvSpPr>
          <p:spPr>
            <a:xfrm>
              <a:off x="4225" y="1145705"/>
              <a:ext cx="676466" cy="3488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>
                  <a:solidFill>
                    <a:srgbClr val="00FD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SQUID</a:t>
              </a:r>
            </a:p>
          </p:txBody>
        </p:sp>
        <p:sp>
          <p:nvSpPr>
            <p:cNvPr id="30" name="Line">
              <a:extLst>
                <a:ext uri="{FF2B5EF4-FFF2-40B4-BE49-F238E27FC236}">
                  <a16:creationId xmlns:a16="http://schemas.microsoft.com/office/drawing/2014/main" id="{4FA6FFE1-709D-B8DC-E288-D34C5DAF0A29}"/>
                </a:ext>
              </a:extLst>
            </p:cNvPr>
            <p:cNvSpPr/>
            <p:nvPr/>
          </p:nvSpPr>
          <p:spPr>
            <a:xfrm flipH="1">
              <a:off x="1124292" y="323797"/>
              <a:ext cx="254795" cy="254795"/>
            </a:xfrm>
            <a:prstGeom prst="line">
              <a:avLst/>
            </a:prstGeom>
            <a:noFill/>
            <a:ln w="25400" cap="flat">
              <a:solidFill>
                <a:srgbClr val="00FDFF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grpSp>
        <p:nvGrpSpPr>
          <p:cNvPr id="31" name="Group">
            <a:extLst>
              <a:ext uri="{FF2B5EF4-FFF2-40B4-BE49-F238E27FC236}">
                <a16:creationId xmlns:a16="http://schemas.microsoft.com/office/drawing/2014/main" id="{EBF69071-1AD3-5756-41E1-4071BBB0FB9C}"/>
              </a:ext>
            </a:extLst>
          </p:cNvPr>
          <p:cNvGrpSpPr/>
          <p:nvPr/>
        </p:nvGrpSpPr>
        <p:grpSpPr>
          <a:xfrm>
            <a:off x="4167262" y="2891172"/>
            <a:ext cx="3034020" cy="2706484"/>
            <a:chOff x="0" y="0"/>
            <a:chExt cx="3694744" cy="3295880"/>
          </a:xfrm>
        </p:grpSpPr>
        <p:pic>
          <p:nvPicPr>
            <p:cNvPr id="32" name="Image" descr="Image">
              <a:extLst>
                <a:ext uri="{FF2B5EF4-FFF2-40B4-BE49-F238E27FC236}">
                  <a16:creationId xmlns:a16="http://schemas.microsoft.com/office/drawing/2014/main" id="{7D2FE9C9-6385-7248-8881-997E43DD7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1" y="-1"/>
              <a:ext cx="3694746" cy="32958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" name="Line">
              <a:extLst>
                <a:ext uri="{FF2B5EF4-FFF2-40B4-BE49-F238E27FC236}">
                  <a16:creationId xmlns:a16="http://schemas.microsoft.com/office/drawing/2014/main" id="{E35B1AB7-0EFB-1F41-E839-87B1C142ABA8}"/>
                </a:ext>
              </a:extLst>
            </p:cNvPr>
            <p:cNvSpPr/>
            <p:nvPr/>
          </p:nvSpPr>
          <p:spPr>
            <a:xfrm>
              <a:off x="342795" y="524991"/>
              <a:ext cx="835318" cy="2290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6" y="21575"/>
                  </a:lnTo>
                  <a:lnTo>
                    <a:pt x="21600" y="21600"/>
                  </a:lnTo>
                </a:path>
              </a:pathLst>
            </a:custGeom>
            <a:noFill/>
            <a:ln w="381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defRPr sz="2400"/>
              </a:pPr>
              <a:endParaRPr/>
            </a:p>
          </p:txBody>
        </p:sp>
        <p:sp>
          <p:nvSpPr>
            <p:cNvPr id="35" name="Line">
              <a:extLst>
                <a:ext uri="{FF2B5EF4-FFF2-40B4-BE49-F238E27FC236}">
                  <a16:creationId xmlns:a16="http://schemas.microsoft.com/office/drawing/2014/main" id="{7D7092C3-C06B-4A71-525B-F040D4CA6D15}"/>
                </a:ext>
              </a:extLst>
            </p:cNvPr>
            <p:cNvSpPr/>
            <p:nvPr/>
          </p:nvSpPr>
          <p:spPr>
            <a:xfrm flipH="1">
              <a:off x="2562896" y="524991"/>
              <a:ext cx="835318" cy="2290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6" y="21575"/>
                  </a:lnTo>
                  <a:lnTo>
                    <a:pt x="21600" y="21600"/>
                  </a:lnTo>
                </a:path>
              </a:pathLst>
            </a:custGeom>
            <a:noFill/>
            <a:ln w="381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defRPr sz="2400"/>
              </a:pPr>
              <a:endParaRPr/>
            </a:p>
          </p:txBody>
        </p:sp>
      </p:grpSp>
      <p:sp>
        <p:nvSpPr>
          <p:cNvPr id="36" name="Crystal:…">
            <a:extLst>
              <a:ext uri="{FF2B5EF4-FFF2-40B4-BE49-F238E27FC236}">
                <a16:creationId xmlns:a16="http://schemas.microsoft.com/office/drawing/2014/main" id="{C08C3D69-9A1D-6E6B-93BD-0DD06CCF7AB5}"/>
              </a:ext>
            </a:extLst>
          </p:cNvPr>
          <p:cNvSpPr txBox="1"/>
          <p:nvPr/>
        </p:nvSpPr>
        <p:spPr>
          <a:xfrm>
            <a:off x="4693717" y="3701810"/>
            <a:ext cx="2019616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2000"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latin typeface="Cambria Math" panose="02040503050406030204" pitchFamily="18" charset="0"/>
                <a:ea typeface="Cambria Math" panose="02040503050406030204" pitchFamily="18" charset="0"/>
              </a:rPr>
              <a:t>Crystal:</a:t>
            </a:r>
          </a:p>
          <a:p>
            <a:pPr algn="ctr">
              <a:defRPr sz="2000" baseline="31999"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latin typeface="Cambria Math" panose="02040503050406030204" pitchFamily="18" charset="0"/>
                <a:ea typeface="Cambria Math" panose="02040503050406030204" pitchFamily="18" charset="0"/>
              </a:rPr>
              <a:t>48depl</a:t>
            </a:r>
            <a:r>
              <a:rPr baseline="0" dirty="0">
                <a:latin typeface="Cambria Math" panose="02040503050406030204" pitchFamily="18" charset="0"/>
                <a:ea typeface="Cambria Math" panose="02040503050406030204" pitchFamily="18" charset="0"/>
              </a:rPr>
              <a:t>CaMoO</a:t>
            </a:r>
            <a:r>
              <a:rPr baseline="-5998" dirty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r>
              <a:rPr baseline="0" dirty="0">
                <a:latin typeface="Cambria Math" panose="02040503050406030204" pitchFamily="18" charset="0"/>
                <a:ea typeface="Cambria Math" panose="02040503050406030204" pitchFamily="18" charset="0"/>
              </a:rPr>
              <a:t> /</a:t>
            </a:r>
          </a:p>
          <a:p>
            <a:pPr algn="ctr">
              <a:defRPr sz="2000"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latin typeface="Cambria Math" panose="02040503050406030204" pitchFamily="18" charset="0"/>
                <a:ea typeface="Cambria Math" panose="02040503050406030204" pitchFamily="18" charset="0"/>
              </a:rPr>
              <a:t>Li</a:t>
            </a:r>
            <a:r>
              <a:rPr baseline="-5998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dirty="0">
                <a:latin typeface="Cambria Math" panose="02040503050406030204" pitchFamily="18" charset="0"/>
                <a:ea typeface="Cambria Math" panose="02040503050406030204" pitchFamily="18" charset="0"/>
              </a:rPr>
              <a:t>MoO</a:t>
            </a:r>
            <a:r>
              <a:rPr baseline="-5998" dirty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</a:p>
        </p:txBody>
      </p:sp>
      <p:sp>
        <p:nvSpPr>
          <p:cNvPr id="37" name="Reflective film">
            <a:extLst>
              <a:ext uri="{FF2B5EF4-FFF2-40B4-BE49-F238E27FC236}">
                <a16:creationId xmlns:a16="http://schemas.microsoft.com/office/drawing/2014/main" id="{4B9DB866-0AD7-D97A-DAB8-55422FF0B3D6}"/>
              </a:ext>
            </a:extLst>
          </p:cNvPr>
          <p:cNvSpPr txBox="1"/>
          <p:nvPr/>
        </p:nvSpPr>
        <p:spPr>
          <a:xfrm rot="16200000">
            <a:off x="3370216" y="4094079"/>
            <a:ext cx="1695104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latin typeface="Cambria Math" panose="02040503050406030204" pitchFamily="18" charset="0"/>
                <a:ea typeface="Cambria Math" panose="02040503050406030204" pitchFamily="18" charset="0"/>
              </a:rPr>
              <a:t>Reflective film</a:t>
            </a:r>
          </a:p>
        </p:txBody>
      </p:sp>
      <p:sp>
        <p:nvSpPr>
          <p:cNvPr id="38" name="Phonon sensors">
            <a:extLst>
              <a:ext uri="{FF2B5EF4-FFF2-40B4-BE49-F238E27FC236}">
                <a16:creationId xmlns:a16="http://schemas.microsoft.com/office/drawing/2014/main" id="{751FC553-8DA9-F33F-33C3-1B7E86BF0773}"/>
              </a:ext>
            </a:extLst>
          </p:cNvPr>
          <p:cNvSpPr txBox="1"/>
          <p:nvPr/>
        </p:nvSpPr>
        <p:spPr>
          <a:xfrm>
            <a:off x="5285376" y="5442351"/>
            <a:ext cx="1845057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latin typeface="Cambria Math" panose="02040503050406030204" pitchFamily="18" charset="0"/>
                <a:ea typeface="Cambria Math" panose="02040503050406030204" pitchFamily="18" charset="0"/>
              </a:rPr>
              <a:t>Phonon sensors</a:t>
            </a:r>
          </a:p>
        </p:txBody>
      </p:sp>
      <p:sp>
        <p:nvSpPr>
          <p:cNvPr id="39" name="Photon sensors">
            <a:extLst>
              <a:ext uri="{FF2B5EF4-FFF2-40B4-BE49-F238E27FC236}">
                <a16:creationId xmlns:a16="http://schemas.microsoft.com/office/drawing/2014/main" id="{A7ECAFEC-41B8-C434-86D9-9C61279B27F3}"/>
              </a:ext>
            </a:extLst>
          </p:cNvPr>
          <p:cNvSpPr txBox="1"/>
          <p:nvPr/>
        </p:nvSpPr>
        <p:spPr>
          <a:xfrm>
            <a:off x="5424585" y="2546783"/>
            <a:ext cx="1786708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latin typeface="Cambria Math" panose="02040503050406030204" pitchFamily="18" charset="0"/>
                <a:ea typeface="Cambria Math" panose="02040503050406030204" pitchFamily="18" charset="0"/>
              </a:rPr>
              <a:t>Photon sensors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87CBCE-1D0E-6687-31E1-98935438234A}"/>
              </a:ext>
            </a:extLst>
          </p:cNvPr>
          <p:cNvSpPr txBox="1"/>
          <p:nvPr/>
        </p:nvSpPr>
        <p:spPr>
          <a:xfrm>
            <a:off x="8015302" y="1579479"/>
            <a:ext cx="3338498" cy="710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Wide dynamic range</a:t>
            </a:r>
          </a:p>
          <a:p>
            <a:pPr marL="742950" lvl="1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High linearity</a:t>
            </a:r>
            <a:endParaRPr lang="en-US" altLang="ko-KR" sz="18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123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5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 Processing &amp; Analysis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aw waveform:…">
            <a:extLst>
              <a:ext uri="{FF2B5EF4-FFF2-40B4-BE49-F238E27FC236}">
                <a16:creationId xmlns:a16="http://schemas.microsoft.com/office/drawing/2014/main" id="{146483E4-95CE-8518-63BD-F75DABD15B8B}"/>
              </a:ext>
            </a:extLst>
          </p:cNvPr>
          <p:cNvSpPr txBox="1">
            <a:spLocks/>
          </p:cNvSpPr>
          <p:nvPr/>
        </p:nvSpPr>
        <p:spPr>
          <a:xfrm>
            <a:off x="486383" y="3998073"/>
            <a:ext cx="11480739" cy="3167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0876" indent="-150876" defTabSz="578358">
              <a:spcBef>
                <a:spcPts val="400"/>
              </a:spcBef>
              <a:defRPr sz="2400"/>
            </a:pP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Raw waveform:</a:t>
            </a:r>
          </a:p>
          <a:p>
            <a:pPr marL="493776" lvl="1" indent="-342900" defTabSz="578358">
              <a:spcBef>
                <a:spcPts val="400"/>
              </a:spcBef>
              <a:buFont typeface="Cambria Math" panose="02040503050406030204" pitchFamily="18" charset="0"/>
              <a:buChar char="–"/>
              <a:defRPr sz="2400"/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baseline/noise </a:t>
            </a:r>
            <a:r>
              <a:rPr lang="en-US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informations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marL="493776" lvl="1" indent="-342900" defTabSz="578358">
              <a:spcBef>
                <a:spcPts val="400"/>
              </a:spcBef>
              <a:buFont typeface="Cambria Math" panose="02040503050406030204" pitchFamily="18" charset="0"/>
              <a:buChar char="–"/>
              <a:defRPr sz="2400"/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timings (rise/fall): pulse shape discrimination (PSD).</a:t>
            </a:r>
          </a:p>
          <a:p>
            <a:pPr marL="150876" indent="-150876" defTabSz="578358">
              <a:spcBef>
                <a:spcPts val="400"/>
              </a:spcBef>
              <a:defRPr sz="2400"/>
            </a:pP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Reconstruction for improving energy resolution and </a:t>
            </a:r>
            <a:r>
              <a:rPr lang="el-GR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β</a:t>
            </a: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el-GR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discrimination power (DP):</a:t>
            </a:r>
          </a:p>
          <a:p>
            <a:pPr marL="493776" lvl="1" indent="-342900" defTabSz="578358">
              <a:spcBef>
                <a:spcPts val="400"/>
              </a:spcBef>
              <a:buFont typeface="Cambria Math" panose="02040503050406030204" pitchFamily="18" charset="0"/>
              <a:buChar char="–"/>
              <a:defRPr sz="2400"/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Butterworth bandpass filter— mainly for noise suppression:</a:t>
            </a:r>
          </a:p>
          <a:p>
            <a:pPr marL="950976" lvl="2" indent="-342900" defTabSz="578358">
              <a:spcBef>
                <a:spcPts val="400"/>
              </a:spcBef>
              <a:buFont typeface="Cambria Math" panose="02040503050406030204" pitchFamily="18" charset="0"/>
              <a:buChar char="–"/>
              <a:defRPr sz="2400"/>
            </a:pP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pulse amplitude: pulse height or a least square fit to the template signal.</a:t>
            </a:r>
          </a:p>
          <a:p>
            <a:pPr marL="493776" lvl="1" indent="-342900" defTabSz="578358">
              <a:spcBef>
                <a:spcPts val="400"/>
              </a:spcBef>
              <a:buFont typeface="Cambria Math" panose="02040503050406030204" pitchFamily="18" charset="0"/>
              <a:buChar char="–"/>
              <a:defRPr sz="2400"/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Stabilization heater signal every 10 seconds to gain drift corrections.</a:t>
            </a:r>
          </a:p>
        </p:txBody>
      </p:sp>
      <p:pic>
        <p:nvPicPr>
          <p:cNvPr id="35" name="SE07_Run412_0241393.png" descr="SE07_Run412_0241393.png">
            <a:extLst>
              <a:ext uri="{FF2B5EF4-FFF2-40B4-BE49-F238E27FC236}">
                <a16:creationId xmlns:a16="http://schemas.microsoft.com/office/drawing/2014/main" id="{48587283-81E6-F543-8AA6-78BD421D2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780482"/>
            <a:ext cx="3489291" cy="41871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" name="Group">
            <a:extLst>
              <a:ext uri="{FF2B5EF4-FFF2-40B4-BE49-F238E27FC236}">
                <a16:creationId xmlns:a16="http://schemas.microsoft.com/office/drawing/2014/main" id="{8BD2D634-1953-BDD8-8048-78A0F3CFA6AF}"/>
              </a:ext>
            </a:extLst>
          </p:cNvPr>
          <p:cNvGrpSpPr/>
          <p:nvPr/>
        </p:nvGrpSpPr>
        <p:grpSpPr>
          <a:xfrm>
            <a:off x="120027" y="596847"/>
            <a:ext cx="2982937" cy="3221912"/>
            <a:chOff x="-6133" y="-6133"/>
            <a:chExt cx="3063821" cy="3309276"/>
          </a:xfrm>
        </p:grpSpPr>
        <p:grpSp>
          <p:nvGrpSpPr>
            <p:cNvPr id="37" name="Group">
              <a:extLst>
                <a:ext uri="{FF2B5EF4-FFF2-40B4-BE49-F238E27FC236}">
                  <a16:creationId xmlns:a16="http://schemas.microsoft.com/office/drawing/2014/main" id="{3303EED8-5470-185C-29D5-09457D7CD2FF}"/>
                </a:ext>
              </a:extLst>
            </p:cNvPr>
            <p:cNvGrpSpPr/>
            <p:nvPr/>
          </p:nvGrpSpPr>
          <p:grpSpPr>
            <a:xfrm>
              <a:off x="29797" y="297110"/>
              <a:ext cx="3027891" cy="2701015"/>
              <a:chOff x="0" y="0"/>
              <a:chExt cx="3027889" cy="2701014"/>
            </a:xfrm>
          </p:grpSpPr>
          <p:pic>
            <p:nvPicPr>
              <p:cNvPr id="43" name="Image" descr="Image">
                <a:extLst>
                  <a:ext uri="{FF2B5EF4-FFF2-40B4-BE49-F238E27FC236}">
                    <a16:creationId xmlns:a16="http://schemas.microsoft.com/office/drawing/2014/main" id="{FB87C2F7-21B1-3715-A9BA-59149D0EAE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" y="0"/>
                <a:ext cx="3027891" cy="270101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44" name="Line">
                <a:extLst>
                  <a:ext uri="{FF2B5EF4-FFF2-40B4-BE49-F238E27FC236}">
                    <a16:creationId xmlns:a16="http://schemas.microsoft.com/office/drawing/2014/main" id="{689F494F-B2A8-362D-6000-FFC6F9C5BAE3}"/>
                  </a:ext>
                </a:extLst>
              </p:cNvPr>
              <p:cNvSpPr/>
              <p:nvPr/>
            </p:nvSpPr>
            <p:spPr>
              <a:xfrm>
                <a:off x="280925" y="430236"/>
                <a:ext cx="684553" cy="18770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66" y="21575"/>
                    </a:lnTo>
                    <a:lnTo>
                      <a:pt x="21600" y="21600"/>
                    </a:lnTo>
                  </a:path>
                </a:pathLst>
              </a:custGeom>
              <a:noFill/>
              <a:ln w="38100" cap="flat">
                <a:solidFill>
                  <a:srgbClr val="53585F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45" name="Line">
                <a:extLst>
                  <a:ext uri="{FF2B5EF4-FFF2-40B4-BE49-F238E27FC236}">
                    <a16:creationId xmlns:a16="http://schemas.microsoft.com/office/drawing/2014/main" id="{49E70EF8-77E4-8961-BC9E-2E8EB85327C0}"/>
                  </a:ext>
                </a:extLst>
              </p:cNvPr>
              <p:cNvSpPr/>
              <p:nvPr/>
            </p:nvSpPr>
            <p:spPr>
              <a:xfrm flipH="1">
                <a:off x="2100325" y="430236"/>
                <a:ext cx="684554" cy="18770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66" y="21575"/>
                    </a:lnTo>
                    <a:lnTo>
                      <a:pt x="21600" y="21600"/>
                    </a:lnTo>
                  </a:path>
                </a:pathLst>
              </a:custGeom>
              <a:noFill/>
              <a:ln w="38100" cap="flat">
                <a:solidFill>
                  <a:srgbClr val="53585F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</p:grpSp>
        <p:sp>
          <p:nvSpPr>
            <p:cNvPr id="38" name="Crystal:…">
              <a:extLst>
                <a:ext uri="{FF2B5EF4-FFF2-40B4-BE49-F238E27FC236}">
                  <a16:creationId xmlns:a16="http://schemas.microsoft.com/office/drawing/2014/main" id="{C14C7D66-A96B-A827-EA46-C87DD2103D95}"/>
                </a:ext>
              </a:extLst>
            </p:cNvPr>
            <p:cNvSpPr txBox="1"/>
            <p:nvPr/>
          </p:nvSpPr>
          <p:spPr>
            <a:xfrm>
              <a:off x="833544" y="1189562"/>
              <a:ext cx="1420397" cy="8166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>
                <a:defRPr sz="15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Crystal:</a:t>
              </a:r>
            </a:p>
            <a:p>
              <a:pPr algn="ctr">
                <a:defRPr sz="1500" baseline="31999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48depl</a:t>
              </a:r>
              <a:r>
                <a:rPr baseline="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CaMoO</a:t>
              </a:r>
              <a:r>
                <a:rPr baseline="-5998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  <a:r>
                <a:rPr baseline="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 /</a:t>
              </a:r>
            </a:p>
            <a:p>
              <a:pPr algn="ctr">
                <a:defRPr sz="15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Li</a:t>
              </a:r>
              <a:r>
                <a:rPr baseline="-5998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MoO</a:t>
              </a:r>
              <a:r>
                <a:rPr baseline="-5998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</a:p>
          </p:txBody>
        </p:sp>
        <p:sp>
          <p:nvSpPr>
            <p:cNvPr id="39" name="Reflective film">
              <a:extLst>
                <a:ext uri="{FF2B5EF4-FFF2-40B4-BE49-F238E27FC236}">
                  <a16:creationId xmlns:a16="http://schemas.microsoft.com/office/drawing/2014/main" id="{776F8514-8386-9682-87B2-182F6D2382E2}"/>
                </a:ext>
              </a:extLst>
            </p:cNvPr>
            <p:cNvSpPr txBox="1"/>
            <p:nvPr/>
          </p:nvSpPr>
          <p:spPr>
            <a:xfrm rot="16200000">
              <a:off x="-529480" y="1476386"/>
              <a:ext cx="1389160" cy="3424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r">
                <a:defRPr sz="15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>
                  <a:latin typeface="Cambria Math" panose="02040503050406030204" pitchFamily="18" charset="0"/>
                  <a:ea typeface="Cambria Math" panose="02040503050406030204" pitchFamily="18" charset="0"/>
                </a:rPr>
                <a:t>Reflective film</a:t>
              </a:r>
            </a:p>
          </p:txBody>
        </p:sp>
        <p:sp>
          <p:nvSpPr>
            <p:cNvPr id="40" name="Phonon sensors">
              <a:extLst>
                <a:ext uri="{FF2B5EF4-FFF2-40B4-BE49-F238E27FC236}">
                  <a16:creationId xmlns:a16="http://schemas.microsoft.com/office/drawing/2014/main" id="{E86535F8-4C80-DEC2-6E2F-7CD097BC72D0}"/>
                </a:ext>
              </a:extLst>
            </p:cNvPr>
            <p:cNvSpPr txBox="1"/>
            <p:nvPr/>
          </p:nvSpPr>
          <p:spPr>
            <a:xfrm>
              <a:off x="1412139" y="2960677"/>
              <a:ext cx="1598027" cy="3424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5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Phonon sensors</a:t>
              </a:r>
            </a:p>
          </p:txBody>
        </p:sp>
        <p:sp>
          <p:nvSpPr>
            <p:cNvPr id="42" name="Photon sensors">
              <a:extLst>
                <a:ext uri="{FF2B5EF4-FFF2-40B4-BE49-F238E27FC236}">
                  <a16:creationId xmlns:a16="http://schemas.microsoft.com/office/drawing/2014/main" id="{931CCA1E-BAB1-2540-FF0F-60C21D9386F1}"/>
                </a:ext>
              </a:extLst>
            </p:cNvPr>
            <p:cNvSpPr txBox="1"/>
            <p:nvPr/>
          </p:nvSpPr>
          <p:spPr>
            <a:xfrm>
              <a:off x="1441106" y="-6133"/>
              <a:ext cx="1540093" cy="3424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5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Photon sensors</a:t>
              </a:r>
            </a:p>
          </p:txBody>
        </p:sp>
      </p:grpSp>
      <p:grpSp>
        <p:nvGrpSpPr>
          <p:cNvPr id="46" name="ADCs:…">
            <a:extLst>
              <a:ext uri="{FF2B5EF4-FFF2-40B4-BE49-F238E27FC236}">
                <a16:creationId xmlns:a16="http://schemas.microsoft.com/office/drawing/2014/main" id="{CB999430-C280-11E0-CEFD-11825CE021D0}"/>
              </a:ext>
            </a:extLst>
          </p:cNvPr>
          <p:cNvGrpSpPr/>
          <p:nvPr/>
        </p:nvGrpSpPr>
        <p:grpSpPr>
          <a:xfrm>
            <a:off x="3259252" y="1375690"/>
            <a:ext cx="2132850" cy="1645223"/>
            <a:chOff x="-2" y="-1"/>
            <a:chExt cx="2118506" cy="1818757"/>
          </a:xfrm>
        </p:grpSpPr>
        <p:sp>
          <p:nvSpPr>
            <p:cNvPr id="47" name="Rectangle">
              <a:extLst>
                <a:ext uri="{FF2B5EF4-FFF2-40B4-BE49-F238E27FC236}">
                  <a16:creationId xmlns:a16="http://schemas.microsoft.com/office/drawing/2014/main" id="{FBDAD75B-5FFD-FB00-D8BD-5EEA843DB4BC}"/>
                </a:ext>
              </a:extLst>
            </p:cNvPr>
            <p:cNvSpPr/>
            <p:nvPr/>
          </p:nvSpPr>
          <p:spPr>
            <a:xfrm>
              <a:off x="-1" y="-1"/>
              <a:ext cx="2062598" cy="1818757"/>
            </a:xfrm>
            <a:prstGeom prst="rect">
              <a:avLst/>
            </a:prstGeom>
            <a:blipFill rotWithShape="1">
              <a:blip r:embed="rId5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8" name="ADCs:…">
              <a:extLst>
                <a:ext uri="{FF2B5EF4-FFF2-40B4-BE49-F238E27FC236}">
                  <a16:creationId xmlns:a16="http://schemas.microsoft.com/office/drawing/2014/main" id="{23DE862A-542D-1F2B-3AC9-C51329AFBC81}"/>
                </a:ext>
              </a:extLst>
            </p:cNvPr>
            <p:cNvSpPr txBox="1"/>
            <p:nvPr/>
          </p:nvSpPr>
          <p:spPr>
            <a:xfrm>
              <a:off x="-2" y="2071"/>
              <a:ext cx="2118506" cy="18146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ADCs:</a:t>
              </a:r>
            </a:p>
            <a:p>
              <a:pPr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18-bit resolution,</a:t>
              </a:r>
              <a:b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</a:b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100 kHz sampling</a:t>
              </a:r>
            </a:p>
          </p:txBody>
        </p:sp>
      </p:grpSp>
      <p:grpSp>
        <p:nvGrpSpPr>
          <p:cNvPr id="49" name="Software trigger for phonon signal, using Butterworth bandpass filter.…">
            <a:extLst>
              <a:ext uri="{FF2B5EF4-FFF2-40B4-BE49-F238E27FC236}">
                <a16:creationId xmlns:a16="http://schemas.microsoft.com/office/drawing/2014/main" id="{DC976C53-EBC9-16CD-A9F0-4FB46AC46534}"/>
              </a:ext>
            </a:extLst>
          </p:cNvPr>
          <p:cNvGrpSpPr/>
          <p:nvPr/>
        </p:nvGrpSpPr>
        <p:grpSpPr>
          <a:xfrm>
            <a:off x="5600266" y="1024963"/>
            <a:ext cx="2405943" cy="2890982"/>
            <a:chOff x="-75008" y="-1"/>
            <a:chExt cx="2526825" cy="3195915"/>
          </a:xfrm>
        </p:grpSpPr>
        <p:sp>
          <p:nvSpPr>
            <p:cNvPr id="50" name="Rectangle">
              <a:extLst>
                <a:ext uri="{FF2B5EF4-FFF2-40B4-BE49-F238E27FC236}">
                  <a16:creationId xmlns:a16="http://schemas.microsoft.com/office/drawing/2014/main" id="{EB7CD854-5A13-343F-E55A-C8A0A01435FC}"/>
                </a:ext>
              </a:extLst>
            </p:cNvPr>
            <p:cNvSpPr/>
            <p:nvPr/>
          </p:nvSpPr>
          <p:spPr>
            <a:xfrm>
              <a:off x="-1" y="-1"/>
              <a:ext cx="2451818" cy="3195915"/>
            </a:xfrm>
            <a:prstGeom prst="rect">
              <a:avLst/>
            </a:prstGeom>
            <a:blipFill rotWithShape="1">
              <a:blip r:embed="rId5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51" name="Software trigger for phonon signal, using Butterworth bandpass filter.…">
              <a:extLst>
                <a:ext uri="{FF2B5EF4-FFF2-40B4-BE49-F238E27FC236}">
                  <a16:creationId xmlns:a16="http://schemas.microsoft.com/office/drawing/2014/main" id="{58E80635-7E67-0C84-9400-DB21FB76DCD4}"/>
                </a:ext>
              </a:extLst>
            </p:cNvPr>
            <p:cNvSpPr txBox="1"/>
            <p:nvPr/>
          </p:nvSpPr>
          <p:spPr>
            <a:xfrm>
              <a:off x="-75008" y="329996"/>
              <a:ext cx="2526825" cy="25359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101600" indent="-101600">
                <a:lnSpc>
                  <a:spcPct val="120000"/>
                </a:lnSpc>
                <a:buSzPct val="100000"/>
                <a:buChar char="•"/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Software trigger for phonon signal, using Butterworth bandpass filter.</a:t>
              </a:r>
            </a:p>
            <a:p>
              <a:pPr marL="101600" indent="-101600">
                <a:lnSpc>
                  <a:spcPct val="120000"/>
                </a:lnSpc>
                <a:buSzPct val="100000"/>
                <a:buChar char="•"/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Trigger threshold:</a:t>
              </a:r>
              <a:b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</a:br>
              <a:r>
                <a:rPr dirty="0">
                  <a:latin typeface="Cambria Math" panose="02040503050406030204" pitchFamily="18" charset="0"/>
                  <a:ea typeface="Cambria Math" panose="02040503050406030204" pitchFamily="18" charset="0"/>
                </a:rPr>
                <a:t>30-200 keV.</a:t>
              </a:r>
            </a:p>
          </p:txBody>
        </p:sp>
      </p:grpSp>
      <p:sp>
        <p:nvSpPr>
          <p:cNvPr id="52" name="Line">
            <a:extLst>
              <a:ext uri="{FF2B5EF4-FFF2-40B4-BE49-F238E27FC236}">
                <a16:creationId xmlns:a16="http://schemas.microsoft.com/office/drawing/2014/main" id="{D8DD8216-2257-855F-47AE-1E6DB0A6780F}"/>
              </a:ext>
            </a:extLst>
          </p:cNvPr>
          <p:cNvSpPr/>
          <p:nvPr/>
        </p:nvSpPr>
        <p:spPr>
          <a:xfrm>
            <a:off x="2199888" y="1049206"/>
            <a:ext cx="2171334" cy="190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671"/>
                </a:moveTo>
                <a:lnTo>
                  <a:pt x="21545" y="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000000"/>
            </a:solidFill>
            <a:miter lim="400000"/>
            <a:tail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53" name="Line">
            <a:extLst>
              <a:ext uri="{FF2B5EF4-FFF2-40B4-BE49-F238E27FC236}">
                <a16:creationId xmlns:a16="http://schemas.microsoft.com/office/drawing/2014/main" id="{66851997-495E-DC5D-CCF2-016BE8CC1935}"/>
              </a:ext>
            </a:extLst>
          </p:cNvPr>
          <p:cNvSpPr/>
          <p:nvPr/>
        </p:nvSpPr>
        <p:spPr>
          <a:xfrm rot="10800000" flipH="1">
            <a:off x="1699389" y="3139847"/>
            <a:ext cx="2709241" cy="2149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553" y="58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000000"/>
            </a:solidFill>
            <a:miter lim="400000"/>
            <a:tail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54" name="Line">
            <a:extLst>
              <a:ext uri="{FF2B5EF4-FFF2-40B4-BE49-F238E27FC236}">
                <a16:creationId xmlns:a16="http://schemas.microsoft.com/office/drawing/2014/main" id="{4325B8E0-2A54-B668-BB19-22376014970F}"/>
              </a:ext>
            </a:extLst>
          </p:cNvPr>
          <p:cNvSpPr/>
          <p:nvPr/>
        </p:nvSpPr>
        <p:spPr>
          <a:xfrm>
            <a:off x="7993244" y="1654383"/>
            <a:ext cx="444138" cy="6672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1585" y="21464"/>
                </a:lnTo>
                <a:lnTo>
                  <a:pt x="11235" y="132"/>
                </a:lnTo>
                <a:lnTo>
                  <a:pt x="2160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tail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55" name="Line">
            <a:extLst>
              <a:ext uri="{FF2B5EF4-FFF2-40B4-BE49-F238E27FC236}">
                <a16:creationId xmlns:a16="http://schemas.microsoft.com/office/drawing/2014/main" id="{C704498C-F56C-4AFF-F047-DAF6C9E7467C}"/>
              </a:ext>
            </a:extLst>
          </p:cNvPr>
          <p:cNvSpPr/>
          <p:nvPr/>
        </p:nvSpPr>
        <p:spPr>
          <a:xfrm rot="10800000" flipH="1">
            <a:off x="8006208" y="1663291"/>
            <a:ext cx="396227" cy="1887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595"/>
                </a:moveTo>
                <a:lnTo>
                  <a:pt x="6299" y="21600"/>
                </a:lnTo>
                <a:lnTo>
                  <a:pt x="6708" y="0"/>
                </a:lnTo>
                <a:lnTo>
                  <a:pt x="21600" y="10"/>
                </a:lnTo>
              </a:path>
            </a:pathLst>
          </a:custGeom>
          <a:ln w="25400">
            <a:solidFill>
              <a:srgbClr val="000000"/>
            </a:solidFill>
            <a:miter lim="400000"/>
            <a:tail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56" name="Line">
            <a:extLst>
              <a:ext uri="{FF2B5EF4-FFF2-40B4-BE49-F238E27FC236}">
                <a16:creationId xmlns:a16="http://schemas.microsoft.com/office/drawing/2014/main" id="{158AA219-F0BF-B010-7A52-B784FA3C1943}"/>
              </a:ext>
            </a:extLst>
          </p:cNvPr>
          <p:cNvSpPr/>
          <p:nvPr/>
        </p:nvSpPr>
        <p:spPr>
          <a:xfrm>
            <a:off x="5341529" y="1946239"/>
            <a:ext cx="345748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" name="Line">
            <a:extLst>
              <a:ext uri="{FF2B5EF4-FFF2-40B4-BE49-F238E27FC236}">
                <a16:creationId xmlns:a16="http://schemas.microsoft.com/office/drawing/2014/main" id="{A178CA3C-B323-ABE8-078A-DB5914E50882}"/>
              </a:ext>
            </a:extLst>
          </p:cNvPr>
          <p:cNvSpPr/>
          <p:nvPr/>
        </p:nvSpPr>
        <p:spPr>
          <a:xfrm>
            <a:off x="5341529" y="2657495"/>
            <a:ext cx="345748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1187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" descr="Image">
            <a:extLst>
              <a:ext uri="{FF2B5EF4-FFF2-40B4-BE49-F238E27FC236}">
                <a16:creationId xmlns:a16="http://schemas.microsoft.com/office/drawing/2014/main" id="{F9B514B6-7382-C4A8-D735-37B973FFD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11" y="663242"/>
            <a:ext cx="4146460" cy="578727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6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-pilot final result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내용 개체 틀 6">
                <a:extLst>
                  <a:ext uri="{FF2B5EF4-FFF2-40B4-BE49-F238E27FC236}">
                    <a16:creationId xmlns:a16="http://schemas.microsoft.com/office/drawing/2014/main" id="{8516614E-B954-96A3-47FF-888111C7B3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415" y="3855724"/>
                <a:ext cx="7402074" cy="25006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Experiment between 2016-2018</a:t>
                </a:r>
              </a:p>
              <a:p>
                <a:r>
                  <a:rPr lang="en-US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Understanding of the background components and reduction of them.</a:t>
                </a:r>
              </a:p>
              <a:p>
                <a:r>
                  <a:rPr lang="en-US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Background level of ~0.5 counts/keV/kg/</a:t>
                </a:r>
                <a:r>
                  <a:rPr lang="en-US" altLang="ko-KR" sz="2000" dirty="0" err="1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yr</a:t>
                </a:r>
                <a:r>
                  <a:rPr lang="en-US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 at 2.8-3.2 MeV.</a:t>
                </a:r>
              </a:p>
              <a:p>
                <a:r>
                  <a:rPr lang="en-US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neutron-induced </a:t>
                </a:r>
                <a:r>
                  <a:rPr lang="el-GR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γ, </a:t>
                </a:r>
                <a:r>
                  <a:rPr lang="en-US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crystals’ internal contamination, rock/air-radon </a:t>
                </a:r>
                <a:r>
                  <a:rPr lang="el-GR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γ.</a:t>
                </a:r>
              </a:p>
              <a:p>
                <a:r>
                  <a:rPr lang="en-US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Internal background— arXiv:2107.07704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1/2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bSup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&gt;3.2×</m:t>
                    </m:r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23</m:t>
                        </m:r>
                      </m:sup>
                    </m:sSup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sz="2000" dirty="0">
                    <a:latin typeface="Times New Roman" panose="02020603050405020304" pitchFamily="18" charset="0"/>
                    <a:ea typeface="맑은 고딕" panose="020B0503020000020004" pitchFamily="50" charset="-127"/>
                    <a:cs typeface="Times New Roman" panose="02020603050405020304" pitchFamily="18" charset="0"/>
                  </a:rPr>
                  <a:t>years at 90% CL.</a:t>
                </a:r>
              </a:p>
            </p:txBody>
          </p:sp>
        </mc:Choice>
        <mc:Fallback xmlns="">
          <p:sp>
            <p:nvSpPr>
              <p:cNvPr id="41" name="내용 개체 틀 6">
                <a:extLst>
                  <a:ext uri="{FF2B5EF4-FFF2-40B4-BE49-F238E27FC236}">
                    <a16:creationId xmlns:a16="http://schemas.microsoft.com/office/drawing/2014/main" id="{8516614E-B954-96A3-47FF-888111C7B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415" y="3855724"/>
                <a:ext cx="7402074" cy="2500626"/>
              </a:xfrm>
              <a:prstGeom prst="rect">
                <a:avLst/>
              </a:prstGeom>
              <a:blipFill>
                <a:blip r:embed="rId4"/>
                <a:stretch>
                  <a:fillRect l="-741" t="-2683" r="-16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FFCA6696-2A15-87BC-2E01-7061534E0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6671" y="694670"/>
            <a:ext cx="5007403" cy="31296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0348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5489A749-E968-B75F-DCC2-5AF65E24E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23" y="618370"/>
            <a:ext cx="4431587" cy="5879708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7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5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Cryostat &amp; Shielding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ryogen-free dilution refrigerator.…">
            <a:extLst>
              <a:ext uri="{FF2B5EF4-FFF2-40B4-BE49-F238E27FC236}">
                <a16:creationId xmlns:a16="http://schemas.microsoft.com/office/drawing/2014/main" id="{2AD2BE4E-B41D-BEC8-1B78-0CB6F71B79C3}"/>
              </a:ext>
            </a:extLst>
          </p:cNvPr>
          <p:cNvSpPr txBox="1">
            <a:spLocks/>
          </p:cNvSpPr>
          <p:nvPr/>
        </p:nvSpPr>
        <p:spPr>
          <a:xfrm>
            <a:off x="5068111" y="952171"/>
            <a:ext cx="7284839" cy="3457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Cryogen-free dilution refrigerator.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For </a:t>
            </a:r>
            <a:r>
              <a:rPr lang="en-US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AMoRE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-pilot and </a:t>
            </a:r>
            <a:r>
              <a:rPr lang="en-US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AMoRE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-I.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Now operating at 12 </a:t>
            </a:r>
            <a:r>
              <a:rPr lang="en-US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mK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with ~1 </a:t>
            </a:r>
            <a:r>
              <a:rPr lang="el-G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μ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W cooling power.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Pb (</a:t>
            </a:r>
            <a:r>
              <a:rPr lang="el-GR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γ</a:t>
            </a:r>
            <a:r>
              <a:rPr lang="el-G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boron, and polyethylene (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).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Plastic scintillator muon counter.</a:t>
            </a:r>
          </a:p>
          <a:p>
            <a:pPr>
              <a:spcBef>
                <a:spcPts val="500"/>
              </a:spcBef>
            </a:pPr>
            <a:r>
              <a:rPr lang="en-US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Yangyang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Underground Laboratory (Y2L) at 700 m depth.</a:t>
            </a:r>
          </a:p>
        </p:txBody>
      </p:sp>
      <p:grpSp>
        <p:nvGrpSpPr>
          <p:cNvPr id="16" name="Group">
            <a:extLst>
              <a:ext uri="{FF2B5EF4-FFF2-40B4-BE49-F238E27FC236}">
                <a16:creationId xmlns:a16="http://schemas.microsoft.com/office/drawing/2014/main" id="{FA03A477-9891-E442-9604-83B9910D40B1}"/>
              </a:ext>
            </a:extLst>
          </p:cNvPr>
          <p:cNvGrpSpPr/>
          <p:nvPr/>
        </p:nvGrpSpPr>
        <p:grpSpPr>
          <a:xfrm>
            <a:off x="5542187" y="3080675"/>
            <a:ext cx="5556892" cy="3143265"/>
            <a:chOff x="0" y="0"/>
            <a:chExt cx="5989072" cy="3291192"/>
          </a:xfrm>
        </p:grpSpPr>
        <p:pic>
          <p:nvPicPr>
            <p:cNvPr id="17" name="Image" descr="Image">
              <a:extLst>
                <a:ext uri="{FF2B5EF4-FFF2-40B4-BE49-F238E27FC236}">
                  <a16:creationId xmlns:a16="http://schemas.microsoft.com/office/drawing/2014/main" id="{2CDC5113-9B09-C293-755B-A6C362183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989072" cy="32911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" name="Line">
              <a:extLst>
                <a:ext uri="{FF2B5EF4-FFF2-40B4-BE49-F238E27FC236}">
                  <a16:creationId xmlns:a16="http://schemas.microsoft.com/office/drawing/2014/main" id="{D5CFF1BA-77DD-D650-DE38-9EBDEA803953}"/>
                </a:ext>
              </a:extLst>
            </p:cNvPr>
            <p:cNvSpPr/>
            <p:nvPr/>
          </p:nvSpPr>
          <p:spPr>
            <a:xfrm flipV="1">
              <a:off x="2376970" y="1568041"/>
              <a:ext cx="2" cy="640199"/>
            </a:xfrm>
            <a:prstGeom prst="line">
              <a:avLst/>
            </a:prstGeom>
            <a:noFill/>
            <a:ln w="25400" cap="flat">
              <a:solidFill>
                <a:srgbClr val="FFFB00"/>
              </a:solidFill>
              <a:prstDash val="solid"/>
              <a:miter lim="400000"/>
              <a:headEnd type="stealth" w="med" len="med"/>
              <a:tailEnd type="stealth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9" name="Yangyang Pumped Storage Power Station">
              <a:extLst>
                <a:ext uri="{FF2B5EF4-FFF2-40B4-BE49-F238E27FC236}">
                  <a16:creationId xmlns:a16="http://schemas.microsoft.com/office/drawing/2014/main" id="{7342ABA6-13AE-EBC6-A70C-3CE1A7FD9448}"/>
                </a:ext>
              </a:extLst>
            </p:cNvPr>
            <p:cNvSpPr txBox="1"/>
            <p:nvPr/>
          </p:nvSpPr>
          <p:spPr>
            <a:xfrm>
              <a:off x="1460086" y="13067"/>
              <a:ext cx="4467508" cy="4803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05252" tIns="105252" rIns="105252" bIns="105252" numCol="1" anchor="ctr">
              <a:spAutoFit/>
            </a:bodyPr>
            <a:lstStyle>
              <a:lvl1pPr defTabSz="2282031">
                <a:defRPr sz="16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 err="1">
                  <a:latin typeface="Helvetica" panose="020B0604020202020204" pitchFamily="34" charset="0"/>
                  <a:cs typeface="Helvetica" panose="020B0604020202020204" pitchFamily="34" charset="0"/>
                </a:rPr>
                <a:t>Yangyang</a:t>
              </a:r>
              <a:r>
                <a:rPr dirty="0">
                  <a:latin typeface="Helvetica" panose="020B0604020202020204" pitchFamily="34" charset="0"/>
                  <a:cs typeface="Helvetica" panose="020B0604020202020204" pitchFamily="34" charset="0"/>
                </a:rPr>
                <a:t> Pumped Storage Power Station</a:t>
              </a:r>
            </a:p>
          </p:txBody>
        </p:sp>
        <p:sp>
          <p:nvSpPr>
            <p:cNvPr id="20" name="700 m…">
              <a:extLst>
                <a:ext uri="{FF2B5EF4-FFF2-40B4-BE49-F238E27FC236}">
                  <a16:creationId xmlns:a16="http://schemas.microsoft.com/office/drawing/2014/main" id="{17275C9A-E346-C110-C817-C35380E81F84}"/>
                </a:ext>
              </a:extLst>
            </p:cNvPr>
            <p:cNvSpPr txBox="1"/>
            <p:nvPr/>
          </p:nvSpPr>
          <p:spPr>
            <a:xfrm>
              <a:off x="2498906" y="1435853"/>
              <a:ext cx="2114212" cy="9045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05252" tIns="105252" rIns="105252" bIns="105252" numCol="1" anchor="ctr">
              <a:spAutoFit/>
            </a:bodyPr>
            <a:lstStyle/>
            <a:p>
              <a:pPr algn="l" defTabSz="2282031">
                <a:defRPr sz="1600">
                  <a:solidFill>
                    <a:srgbClr val="FFFB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Helvetica" panose="020B0604020202020204" pitchFamily="34" charset="0"/>
                  <a:cs typeface="Helvetica" panose="020B0604020202020204" pitchFamily="34" charset="0"/>
                </a:rPr>
                <a:t>700 m</a:t>
              </a:r>
            </a:p>
            <a:p>
              <a:pPr algn="l" defTabSz="2282031">
                <a:defRPr sz="1600">
                  <a:solidFill>
                    <a:srgbClr val="FFFB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>
                  <a:latin typeface="Helvetica" panose="020B0604020202020204" pitchFamily="34" charset="0"/>
                  <a:cs typeface="Helvetica" panose="020B0604020202020204" pitchFamily="34" charset="0"/>
                </a:rPr>
                <a:t>overburden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557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5ABE30A6-F7DB-4220-D959-6957BA8DDA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22" t="3805" r="6922"/>
          <a:stretch>
            <a:fillRect/>
          </a:stretch>
        </p:blipFill>
        <p:spPr>
          <a:xfrm>
            <a:off x="704967" y="3607610"/>
            <a:ext cx="4976048" cy="277792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8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-pilot 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→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6 CMO (1.89 kg)  ➔ 13 CMO (4.58 kg) + 5 LMO (1.61 kg)…">
            <a:extLst>
              <a:ext uri="{FF2B5EF4-FFF2-40B4-BE49-F238E27FC236}">
                <a16:creationId xmlns:a16="http://schemas.microsoft.com/office/drawing/2014/main" id="{9D4D8BD4-A40E-C1D4-3038-6DDF0CC39AFC}"/>
              </a:ext>
            </a:extLst>
          </p:cNvPr>
          <p:cNvSpPr txBox="1">
            <a:spLocks/>
          </p:cNvSpPr>
          <p:nvPr/>
        </p:nvSpPr>
        <p:spPr>
          <a:xfrm>
            <a:off x="684923" y="711963"/>
            <a:ext cx="11213566" cy="4755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6 CMO (1.886 kg)  ➔ 13 CMO (4.582 kg) + 5 LMO (1.609 kg)</a:t>
            </a:r>
          </a:p>
          <a:p>
            <a:pPr lvl="1"/>
            <a:r>
              <a:rPr lang="en-US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Total crystal mass = 6.193 kg, </a:t>
            </a:r>
            <a:r>
              <a:rPr lang="en-US" sz="1800" baseline="31999" dirty="0">
                <a:latin typeface="Cambria Math" panose="02040503050406030204" pitchFamily="18" charset="0"/>
                <a:ea typeface="Cambria Math" panose="02040503050406030204" pitchFamily="18" charset="0"/>
              </a:rPr>
              <a:t>100</a:t>
            </a:r>
            <a:r>
              <a:rPr lang="en-US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Mo mass = 3.0 kg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Stabilization heater for all crystals. + 1 additional MMC for temperature regulation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MMC sensor upgrade: </a:t>
            </a:r>
            <a:r>
              <a:rPr lang="en-US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Au:Er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➔ </a:t>
            </a:r>
            <a:r>
              <a:rPr lang="en-US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Ag:Er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. (~1/T</a:t>
            </a:r>
            <a:r>
              <a:rPr lang="en-US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heat capacity component associated with nuclear quadrupole moments removed)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Using same cryostat + two stage temperature control: ⟨</a:t>
            </a:r>
            <a:r>
              <a:rPr lang="el-G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T⟩ &lt; 1 </a:t>
            </a:r>
            <a:r>
              <a:rPr lang="el-G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μ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K.</a:t>
            </a:r>
          </a:p>
          <a:p>
            <a:pPr>
              <a:spcBef>
                <a:spcPts val="500"/>
              </a:spcBef>
            </a:pP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Shielding enhancements:</a:t>
            </a:r>
          </a:p>
          <a:p>
            <a:pPr lvl="1"/>
            <a:r>
              <a:rPr lang="en-US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Outer Pb: 15 ➔ 20 cm; neutron shields: boric acid silicon + more PE / B-PE.</a:t>
            </a:r>
          </a:p>
          <a:p>
            <a:pPr lvl="1"/>
            <a:r>
              <a:rPr lang="en-US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More muon counter coverage. (~4</a:t>
            </a:r>
            <a:r>
              <a:rPr lang="el-GR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n-US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  <a:p>
            <a:pPr lvl="1"/>
            <a:r>
              <a:rPr lang="en-US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More supply of Rn-free air.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4CC4C773-961A-6223-45D6-9BD24627D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0916" y="3395569"/>
            <a:ext cx="2956161" cy="2935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571191E3-7EA3-B97E-EB24-1ABB9C272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7998" y="3395569"/>
            <a:ext cx="1455618" cy="2935295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Circle">
            <a:extLst>
              <a:ext uri="{FF2B5EF4-FFF2-40B4-BE49-F238E27FC236}">
                <a16:creationId xmlns:a16="http://schemas.microsoft.com/office/drawing/2014/main" id="{742A18BE-7057-73AB-DDF9-9BCD34C04825}"/>
              </a:ext>
            </a:extLst>
          </p:cNvPr>
          <p:cNvSpPr/>
          <p:nvPr/>
        </p:nvSpPr>
        <p:spPr>
          <a:xfrm flipV="1">
            <a:off x="9081589" y="3909684"/>
            <a:ext cx="190498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Circle">
            <a:extLst>
              <a:ext uri="{FF2B5EF4-FFF2-40B4-BE49-F238E27FC236}">
                <a16:creationId xmlns:a16="http://schemas.microsoft.com/office/drawing/2014/main" id="{0E9EC8B8-EC38-111C-2477-0268757EDE1F}"/>
              </a:ext>
            </a:extLst>
          </p:cNvPr>
          <p:cNvSpPr/>
          <p:nvPr/>
        </p:nvSpPr>
        <p:spPr>
          <a:xfrm flipV="1">
            <a:off x="9081932" y="4335449"/>
            <a:ext cx="190498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Circle">
            <a:extLst>
              <a:ext uri="{FF2B5EF4-FFF2-40B4-BE49-F238E27FC236}">
                <a16:creationId xmlns:a16="http://schemas.microsoft.com/office/drawing/2014/main" id="{812A1FC2-028A-307F-3EE8-41C7B6323314}"/>
              </a:ext>
            </a:extLst>
          </p:cNvPr>
          <p:cNvSpPr/>
          <p:nvPr/>
        </p:nvSpPr>
        <p:spPr>
          <a:xfrm flipV="1">
            <a:off x="9300756" y="4254233"/>
            <a:ext cx="190498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Circle">
            <a:extLst>
              <a:ext uri="{FF2B5EF4-FFF2-40B4-BE49-F238E27FC236}">
                <a16:creationId xmlns:a16="http://schemas.microsoft.com/office/drawing/2014/main" id="{7B95CFC6-41FC-4C39-5D16-A21BE264AD72}"/>
              </a:ext>
            </a:extLst>
          </p:cNvPr>
          <p:cNvSpPr/>
          <p:nvPr/>
        </p:nvSpPr>
        <p:spPr>
          <a:xfrm flipV="1">
            <a:off x="9667839" y="4286750"/>
            <a:ext cx="190502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Circle">
            <a:extLst>
              <a:ext uri="{FF2B5EF4-FFF2-40B4-BE49-F238E27FC236}">
                <a16:creationId xmlns:a16="http://schemas.microsoft.com/office/drawing/2014/main" id="{BBE23C52-69BB-486F-908F-E72F19D66DEE}"/>
              </a:ext>
            </a:extLst>
          </p:cNvPr>
          <p:cNvSpPr/>
          <p:nvPr/>
        </p:nvSpPr>
        <p:spPr>
          <a:xfrm flipV="1">
            <a:off x="10510771" y="4144947"/>
            <a:ext cx="190498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Circle">
            <a:extLst>
              <a:ext uri="{FF2B5EF4-FFF2-40B4-BE49-F238E27FC236}">
                <a16:creationId xmlns:a16="http://schemas.microsoft.com/office/drawing/2014/main" id="{361F162B-19A5-2C78-5670-C57878048932}"/>
              </a:ext>
            </a:extLst>
          </p:cNvPr>
          <p:cNvSpPr/>
          <p:nvPr/>
        </p:nvSpPr>
        <p:spPr>
          <a:xfrm flipV="1">
            <a:off x="10796518" y="4575467"/>
            <a:ext cx="190498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Circle">
            <a:extLst>
              <a:ext uri="{FF2B5EF4-FFF2-40B4-BE49-F238E27FC236}">
                <a16:creationId xmlns:a16="http://schemas.microsoft.com/office/drawing/2014/main" id="{E09A79B4-71DE-1E60-C4F8-8FBCBEDEAE84}"/>
              </a:ext>
            </a:extLst>
          </p:cNvPr>
          <p:cNvSpPr/>
          <p:nvPr/>
        </p:nvSpPr>
        <p:spPr>
          <a:xfrm flipV="1">
            <a:off x="10243369" y="3629316"/>
            <a:ext cx="190498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Circle">
            <a:extLst>
              <a:ext uri="{FF2B5EF4-FFF2-40B4-BE49-F238E27FC236}">
                <a16:creationId xmlns:a16="http://schemas.microsoft.com/office/drawing/2014/main" id="{1B61CE30-66ED-036F-D4DB-FE9229B387D5}"/>
              </a:ext>
            </a:extLst>
          </p:cNvPr>
          <p:cNvSpPr/>
          <p:nvPr/>
        </p:nvSpPr>
        <p:spPr>
          <a:xfrm flipV="1">
            <a:off x="10606020" y="3719182"/>
            <a:ext cx="190498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Circle">
            <a:extLst>
              <a:ext uri="{FF2B5EF4-FFF2-40B4-BE49-F238E27FC236}">
                <a16:creationId xmlns:a16="http://schemas.microsoft.com/office/drawing/2014/main" id="{C944EA7F-041E-324D-8DD6-F894B969CE88}"/>
              </a:ext>
            </a:extLst>
          </p:cNvPr>
          <p:cNvSpPr/>
          <p:nvPr/>
        </p:nvSpPr>
        <p:spPr>
          <a:xfrm flipV="1">
            <a:off x="9695554" y="5767440"/>
            <a:ext cx="190498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Circle">
            <a:extLst>
              <a:ext uri="{FF2B5EF4-FFF2-40B4-BE49-F238E27FC236}">
                <a16:creationId xmlns:a16="http://schemas.microsoft.com/office/drawing/2014/main" id="{357D9A79-D84A-9208-3A65-E77914DD91B0}"/>
              </a:ext>
            </a:extLst>
          </p:cNvPr>
          <p:cNvSpPr/>
          <p:nvPr/>
        </p:nvSpPr>
        <p:spPr>
          <a:xfrm flipV="1">
            <a:off x="10126775" y="5855081"/>
            <a:ext cx="190502" cy="190502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σ = 0.58 μK">
            <a:extLst>
              <a:ext uri="{FF2B5EF4-FFF2-40B4-BE49-F238E27FC236}">
                <a16:creationId xmlns:a16="http://schemas.microsoft.com/office/drawing/2014/main" id="{3FC4ECC0-A467-EFC8-A597-484D72641992}"/>
              </a:ext>
            </a:extLst>
          </p:cNvPr>
          <p:cNvSpPr txBox="1"/>
          <p:nvPr/>
        </p:nvSpPr>
        <p:spPr>
          <a:xfrm>
            <a:off x="4014941" y="3770325"/>
            <a:ext cx="134492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1800" dirty="0">
                <a:latin typeface="Helvetica" panose="020B0604020202020204" pitchFamily="34" charset="0"/>
                <a:cs typeface="Helvetica" panose="020B0604020202020204" pitchFamily="34" charset="0"/>
              </a:rPr>
              <a:t>σ = 0.58 </a:t>
            </a:r>
            <a:r>
              <a:rPr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μK</a:t>
            </a:r>
            <a:endParaRPr sz="1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357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7D30E9C0-1E5E-CEDC-46AB-CDD3BD94E9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8" y="813315"/>
            <a:ext cx="8369749" cy="3804431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2023 SNU NAPP Workshop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5D9-D371-4D55-B45D-7DA11DA49D13}" type="slidenum">
              <a:rPr lang="ko-KR" altLang="en-US" smtClean="0"/>
              <a:t>9</a:t>
            </a:fld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A93B74-502A-4DE5-AEC1-BEF9899477C9}"/>
              </a:ext>
            </a:extLst>
          </p:cNvPr>
          <p:cNvCxnSpPr>
            <a:cxnSpLocks/>
          </p:cNvCxnSpPr>
          <p:nvPr/>
        </p:nvCxnSpPr>
        <p:spPr>
          <a:xfrm>
            <a:off x="237067" y="66324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>
            <a:extLst>
              <a:ext uri="{FF2B5EF4-FFF2-40B4-BE49-F238E27FC236}">
                <a16:creationId xmlns:a16="http://schemas.microsoft.com/office/drawing/2014/main" id="{1F4CDBAC-E2A6-4E3D-AEEB-130EB3FB0D08}"/>
              </a:ext>
            </a:extLst>
          </p:cNvPr>
          <p:cNvSpPr txBox="1">
            <a:spLocks/>
          </p:cNvSpPr>
          <p:nvPr/>
        </p:nvSpPr>
        <p:spPr>
          <a:xfrm>
            <a:off x="237067" y="222266"/>
            <a:ext cx="7886700" cy="341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 data taking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398C004-AA73-4B7B-BB6D-8236755D382E}"/>
              </a:ext>
            </a:extLst>
          </p:cNvPr>
          <p:cNvCxnSpPr>
            <a:cxnSpLocks/>
          </p:cNvCxnSpPr>
          <p:nvPr/>
        </p:nvCxnSpPr>
        <p:spPr>
          <a:xfrm>
            <a:off x="237067" y="6359192"/>
            <a:ext cx="116614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C7F2FC0-1267-39A2-6ECA-066C14DFBF97}"/>
              </a:ext>
            </a:extLst>
          </p:cNvPr>
          <p:cNvSpPr txBox="1"/>
          <p:nvPr/>
        </p:nvSpPr>
        <p:spPr>
          <a:xfrm rot="10800000" flipV="1">
            <a:off x="9526220" y="3771907"/>
            <a:ext cx="1437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F57B4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Physics</a:t>
            </a:r>
          </a:p>
          <a:p>
            <a:r>
              <a:rPr lang="en-US" altLang="ko-KR" dirty="0">
                <a:solidFill>
                  <a:srgbClr val="DD7F0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Calibration</a:t>
            </a:r>
          </a:p>
          <a:p>
            <a:r>
              <a:rPr lang="en-US" altLang="ko-KR" dirty="0">
                <a:solidFill>
                  <a:srgbClr val="2CA02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Test</a:t>
            </a:r>
          </a:p>
          <a:p>
            <a:r>
              <a:rPr lang="en-US" altLang="ko-KR" dirty="0">
                <a:solidFill>
                  <a:srgbClr val="80808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Down</a:t>
            </a:r>
            <a:endParaRPr lang="ko-KR" altLang="en-US" dirty="0">
              <a:solidFill>
                <a:srgbClr val="808080"/>
              </a:solidFill>
              <a:latin typeface="Cambria Math" panose="02040503050406030204" pitchFamily="18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0531602-32D7-83FA-9B88-128248A98363}"/>
              </a:ext>
            </a:extLst>
          </p:cNvPr>
          <p:cNvGrpSpPr/>
          <p:nvPr/>
        </p:nvGrpSpPr>
        <p:grpSpPr>
          <a:xfrm>
            <a:off x="158486" y="1225148"/>
            <a:ext cx="7622501" cy="4041726"/>
            <a:chOff x="156563" y="1107917"/>
            <a:chExt cx="7164791" cy="379903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4A6EC650-DC43-5364-6B34-7C0465B01DE3}"/>
                </a:ext>
              </a:extLst>
            </p:cNvPr>
            <p:cNvGrpSpPr/>
            <p:nvPr/>
          </p:nvGrpSpPr>
          <p:grpSpPr>
            <a:xfrm>
              <a:off x="156563" y="1107917"/>
              <a:ext cx="7164791" cy="3799030"/>
              <a:chOff x="2239903" y="1069114"/>
              <a:chExt cx="7164791" cy="3799030"/>
            </a:xfrm>
          </p:grpSpPr>
          <p:sp>
            <p:nvSpPr>
              <p:cNvPr id="32" name="Recovery from power outage">
                <a:extLst>
                  <a:ext uri="{FF2B5EF4-FFF2-40B4-BE49-F238E27FC236}">
                    <a16:creationId xmlns:a16="http://schemas.microsoft.com/office/drawing/2014/main" id="{1A713F28-6F5B-90F8-CBF7-2D4C94966364}"/>
                  </a:ext>
                </a:extLst>
              </p:cNvPr>
              <p:cNvSpPr txBox="1"/>
              <p:nvPr/>
            </p:nvSpPr>
            <p:spPr>
              <a:xfrm>
                <a:off x="2611325" y="4487142"/>
                <a:ext cx="3207549" cy="38100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 sz="18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"/>
                  </a:defRPr>
                </a:lvl1pPr>
              </a:lstStyle>
              <a:p>
                <a:pPr algn="ctr"/>
                <a:r>
                  <a:rPr lang="en-US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DR temperature control</a:t>
                </a:r>
                <a:endParaRPr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7" name="말풍선: 모서리가 둥근 사각형 6">
                <a:extLst>
                  <a:ext uri="{FF2B5EF4-FFF2-40B4-BE49-F238E27FC236}">
                    <a16:creationId xmlns:a16="http://schemas.microsoft.com/office/drawing/2014/main" id="{BBD4F456-C317-6D50-DCAD-54CB6DA5F19E}"/>
                  </a:ext>
                </a:extLst>
              </p:cNvPr>
              <p:cNvSpPr/>
              <p:nvPr/>
            </p:nvSpPr>
            <p:spPr>
              <a:xfrm>
                <a:off x="6197145" y="4408638"/>
                <a:ext cx="3207549" cy="365122"/>
              </a:xfrm>
              <a:prstGeom prst="wedgeRoundRectCallout">
                <a:avLst>
                  <a:gd name="adj1" fmla="val -76386"/>
                  <a:gd name="adj2" fmla="val -109692"/>
                  <a:gd name="adj3" fmla="val 16667"/>
                </a:avLst>
              </a:prstGeom>
              <a:solidFill>
                <a:srgbClr val="AF44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Recovery from power outage</a:t>
                </a:r>
                <a:endParaRPr lang="ko-KR" altLang="en-US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34" name="말풍선: 모서리가 둥근 사각형 33">
                <a:extLst>
                  <a:ext uri="{FF2B5EF4-FFF2-40B4-BE49-F238E27FC236}">
                    <a16:creationId xmlns:a16="http://schemas.microsoft.com/office/drawing/2014/main" id="{B8E76D20-D7B5-F394-5303-DB713ECD1016}"/>
                  </a:ext>
                </a:extLst>
              </p:cNvPr>
              <p:cNvSpPr/>
              <p:nvPr/>
            </p:nvSpPr>
            <p:spPr>
              <a:xfrm>
                <a:off x="2787306" y="4408638"/>
                <a:ext cx="2743200" cy="365122"/>
              </a:xfrm>
              <a:prstGeom prst="wedgeRoundRectCallout">
                <a:avLst>
                  <a:gd name="adj1" fmla="val -735"/>
                  <a:gd name="adj2" fmla="val -93058"/>
                  <a:gd name="adj3" fmla="val 16667"/>
                </a:avLst>
              </a:prstGeom>
              <a:solidFill>
                <a:srgbClr val="AF44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DR temperature control</a:t>
                </a:r>
                <a:endParaRPr lang="ko-KR" altLang="en-US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A97C76-9CEB-9B02-0D4C-F483F458681B}"/>
                  </a:ext>
                </a:extLst>
              </p:cNvPr>
              <p:cNvSpPr txBox="1"/>
              <p:nvPr/>
            </p:nvSpPr>
            <p:spPr>
              <a:xfrm>
                <a:off x="6799481" y="1069114"/>
                <a:ext cx="10214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</a:rPr>
                  <a:t>12 </a:t>
                </a:r>
                <a:r>
                  <a:rPr lang="en-US" altLang="ko-KR" b="1" dirty="0" err="1">
                    <a:solidFill>
                      <a:schemeClr val="bg1"/>
                    </a:solidFill>
                  </a:rPr>
                  <a:t>mK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FD205E0-C57B-086B-C9E2-ACA80BE31E2D}"/>
                  </a:ext>
                </a:extLst>
              </p:cNvPr>
              <p:cNvSpPr txBox="1"/>
              <p:nvPr/>
            </p:nvSpPr>
            <p:spPr>
              <a:xfrm>
                <a:off x="4451604" y="1069114"/>
                <a:ext cx="10214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</a:rPr>
                  <a:t>12 </a:t>
                </a:r>
                <a:r>
                  <a:rPr lang="en-US" altLang="ko-KR" b="1" dirty="0" err="1">
                    <a:solidFill>
                      <a:schemeClr val="bg1"/>
                    </a:solidFill>
                  </a:rPr>
                  <a:t>mK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3C20D1F-2180-4F0A-63DE-E24E13AF7147}"/>
                  </a:ext>
                </a:extLst>
              </p:cNvPr>
              <p:cNvSpPr txBox="1"/>
              <p:nvPr/>
            </p:nvSpPr>
            <p:spPr>
              <a:xfrm>
                <a:off x="2239903" y="1698435"/>
                <a:ext cx="10214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</a:rPr>
                  <a:t>10</a:t>
                </a:r>
              </a:p>
              <a:p>
                <a:pPr algn="ctr"/>
                <a:r>
                  <a:rPr lang="en-US" altLang="ko-KR" b="1" dirty="0" err="1">
                    <a:solidFill>
                      <a:schemeClr val="bg1"/>
                    </a:solidFill>
                  </a:rPr>
                  <a:t>mK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BDAF5-FC05-1CCE-E7C0-32A3DCB6C2A8}"/>
                  </a:ext>
                </a:extLst>
              </p:cNvPr>
              <p:cNvSpPr txBox="1"/>
              <p:nvPr/>
            </p:nvSpPr>
            <p:spPr>
              <a:xfrm>
                <a:off x="2949862" y="1836934"/>
                <a:ext cx="10214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</a:rPr>
                  <a:t>12 </a:t>
                </a:r>
                <a:r>
                  <a:rPr lang="en-US" altLang="ko-KR" b="1" dirty="0" err="1">
                    <a:solidFill>
                      <a:schemeClr val="bg1"/>
                    </a:solidFill>
                  </a:rPr>
                  <a:t>mK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B5996AA-CD74-8453-45DF-E83F1771AE05}"/>
                  </a:ext>
                </a:extLst>
              </p:cNvPr>
              <p:cNvSpPr txBox="1"/>
              <p:nvPr/>
            </p:nvSpPr>
            <p:spPr>
              <a:xfrm>
                <a:off x="3615918" y="1689441"/>
                <a:ext cx="44445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</a:rPr>
                  <a:t>14 </a:t>
                </a:r>
                <a:r>
                  <a:rPr lang="en-US" altLang="ko-KR" b="1" dirty="0" err="1">
                    <a:solidFill>
                      <a:schemeClr val="bg1"/>
                    </a:solidFill>
                  </a:rPr>
                  <a:t>mK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Rectangle">
              <a:extLst>
                <a:ext uri="{FF2B5EF4-FFF2-40B4-BE49-F238E27FC236}">
                  <a16:creationId xmlns:a16="http://schemas.microsoft.com/office/drawing/2014/main" id="{DD8E53F5-FF6F-D9A7-3517-6362F4C1EE60}"/>
                </a:ext>
              </a:extLst>
            </p:cNvPr>
            <p:cNvSpPr/>
            <p:nvPr/>
          </p:nvSpPr>
          <p:spPr>
            <a:xfrm>
              <a:off x="867086" y="3742196"/>
              <a:ext cx="521835" cy="214873"/>
            </a:xfrm>
            <a:prstGeom prst="rect">
              <a:avLst/>
            </a:prstGeom>
            <a:noFill/>
            <a:ln w="25400" cap="flat">
              <a:solidFill>
                <a:schemeClr val="accent1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40" name="Rectangle">
              <a:extLst>
                <a:ext uri="{FF2B5EF4-FFF2-40B4-BE49-F238E27FC236}">
                  <a16:creationId xmlns:a16="http://schemas.microsoft.com/office/drawing/2014/main" id="{8760DB7F-4DD7-3E9B-D03C-7920A270592E}"/>
                </a:ext>
              </a:extLst>
            </p:cNvPr>
            <p:cNvSpPr/>
            <p:nvPr/>
          </p:nvSpPr>
          <p:spPr>
            <a:xfrm>
              <a:off x="2066131" y="1864351"/>
              <a:ext cx="4395196" cy="1731564"/>
            </a:xfrm>
            <a:prstGeom prst="rect">
              <a:avLst/>
            </a:prstGeom>
            <a:noFill/>
            <a:ln w="25400" cap="flat">
              <a:solidFill>
                <a:schemeClr val="accent1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41" name="내용 개체 틀 6">
            <a:extLst>
              <a:ext uri="{FF2B5EF4-FFF2-40B4-BE49-F238E27FC236}">
                <a16:creationId xmlns:a16="http://schemas.microsoft.com/office/drawing/2014/main" id="{8516614E-B954-96A3-47FF-888111C7B385}"/>
              </a:ext>
            </a:extLst>
          </p:cNvPr>
          <p:cNvSpPr txBox="1">
            <a:spLocks/>
          </p:cNvSpPr>
          <p:nvPr/>
        </p:nvSpPr>
        <p:spPr>
          <a:xfrm>
            <a:off x="1622405" y="5326727"/>
            <a:ext cx="10569594" cy="107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Data taking is</a:t>
            </a:r>
            <a:r>
              <a:rPr lang="ko-KR" altLang="en-US" sz="2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still</a:t>
            </a:r>
            <a:r>
              <a:rPr lang="ko-KR" altLang="en-US" sz="2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ongoing</a:t>
            </a:r>
          </a:p>
          <a:p>
            <a:r>
              <a:rPr lang="en-US" altLang="ko-KR" sz="2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7.59 kg ∙ year crystal (3.66 kg ∙ year </a:t>
            </a:r>
            <a:r>
              <a:rPr lang="en-US" altLang="ko-KR" sz="2000" baseline="30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100</a:t>
            </a:r>
            <a:r>
              <a:rPr lang="en-US" altLang="ko-KR" sz="2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Mo) exposure is presented here</a:t>
            </a:r>
            <a:endParaRPr lang="ko-KR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BC971F9-6C7F-51B9-2D73-3BAC3C1D5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69" y="854181"/>
            <a:ext cx="3192971" cy="319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48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17581</TotalTime>
  <Words>3088</Words>
  <Application>Microsoft Office PowerPoint</Application>
  <PresentationFormat>와이드스크린</PresentationFormat>
  <Paragraphs>618</Paragraphs>
  <Slides>30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9" baseType="lpstr">
      <vt:lpstr>맑은 고딕</vt:lpstr>
      <vt:lpstr>Arial</vt:lpstr>
      <vt:lpstr>Calibri</vt:lpstr>
      <vt:lpstr>Calibri Light</vt:lpstr>
      <vt:lpstr>Cambria Math</vt:lpstr>
      <vt:lpstr>Helvetica</vt:lpstr>
      <vt:lpstr>Symbol</vt:lpstr>
      <vt:lpstr>Times New Roman</vt:lpstr>
      <vt:lpstr>Office 테마</vt:lpstr>
      <vt:lpstr>A neutrinoless double beta decay investigation with 100Mo in AMoRE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Thank you!</vt:lpstr>
      <vt:lpstr>backup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Detector Design for AMoRE I</dc:title>
  <dc:creator>김한범</dc:creator>
  <cp:lastModifiedBy>한범 김</cp:lastModifiedBy>
  <cp:revision>623</cp:revision>
  <dcterms:created xsi:type="dcterms:W3CDTF">2018-08-20T03:27:38Z</dcterms:created>
  <dcterms:modified xsi:type="dcterms:W3CDTF">2023-03-31T02:29:12Z</dcterms:modified>
</cp:coreProperties>
</file>