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4"/>
  </p:notesMasterIdLst>
  <p:sldIdLst>
    <p:sldId id="256" r:id="rId5"/>
    <p:sldId id="257" r:id="rId6"/>
    <p:sldId id="336" r:id="rId7"/>
    <p:sldId id="334" r:id="rId8"/>
    <p:sldId id="335" r:id="rId9"/>
    <p:sldId id="333" r:id="rId10"/>
    <p:sldId id="341" r:id="rId11"/>
    <p:sldId id="290" r:id="rId12"/>
    <p:sldId id="259" r:id="rId13"/>
    <p:sldId id="262" r:id="rId14"/>
    <p:sldId id="342" r:id="rId15"/>
    <p:sldId id="270" r:id="rId16"/>
    <p:sldId id="272" r:id="rId17"/>
    <p:sldId id="273" r:id="rId18"/>
    <p:sldId id="287" r:id="rId19"/>
    <p:sldId id="275" r:id="rId20"/>
    <p:sldId id="277" r:id="rId21"/>
    <p:sldId id="298" r:id="rId22"/>
    <p:sldId id="297" r:id="rId23"/>
    <p:sldId id="274" r:id="rId24"/>
    <p:sldId id="299" r:id="rId25"/>
    <p:sldId id="300" r:id="rId26"/>
    <p:sldId id="331" r:id="rId27"/>
    <p:sldId id="321" r:id="rId28"/>
    <p:sldId id="323" r:id="rId29"/>
    <p:sldId id="325" r:id="rId30"/>
    <p:sldId id="332" r:id="rId31"/>
    <p:sldId id="747" r:id="rId32"/>
    <p:sldId id="326" r:id="rId33"/>
    <p:sldId id="316" r:id="rId34"/>
    <p:sldId id="317" r:id="rId35"/>
    <p:sldId id="340" r:id="rId36"/>
    <p:sldId id="313" r:id="rId37"/>
    <p:sldId id="327" r:id="rId38"/>
    <p:sldId id="328" r:id="rId39"/>
    <p:sldId id="329" r:id="rId40"/>
    <p:sldId id="337" r:id="rId41"/>
    <p:sldId id="339" r:id="rId42"/>
    <p:sldId id="330" r:id="rId43"/>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9A55"/>
    <a:srgbClr val="990033"/>
    <a:srgbClr val="CC0000"/>
    <a:srgbClr val="FF0066"/>
    <a:srgbClr val="B309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테마 스타일 1 - 강조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테마 스타일 1 - 강조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밝은 스타일 1 - 강조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5758FB7-9AC5-4552-8A53-C91805E547FA}" styleName="테마 스타일 1 - 강조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밝은 스타일 2 - 강조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FD4443E-F989-4FC4-A0C8-D5A2AF1F390B}" styleName="어두운 스타일 1 - 강조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어두운 스타일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어두운 스타일 1 - 강조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테마 스타일 1 - 강조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86108" autoAdjust="0"/>
  </p:normalViewPr>
  <p:slideViewPr>
    <p:cSldViewPr snapToGrid="0">
      <p:cViewPr varScale="1">
        <p:scale>
          <a:sx n="74" d="100"/>
          <a:sy n="74" d="100"/>
        </p:scale>
        <p:origin x="1051" y="91"/>
      </p:cViewPr>
      <p:guideLst/>
    </p:cSldViewPr>
  </p:slideViewPr>
  <p:notesTextViewPr>
    <p:cViewPr>
      <p:scale>
        <a:sx n="1" d="1"/>
        <a:sy n="1" d="1"/>
      </p:scale>
      <p:origin x="0" y="0"/>
    </p:cViewPr>
  </p:notesTextViewPr>
  <p:notesViewPr>
    <p:cSldViewPr snapToGrid="0">
      <p:cViewPr varScale="1">
        <p:scale>
          <a:sx n="65" d="100"/>
          <a:sy n="65" d="100"/>
        </p:scale>
        <p:origin x="22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7T07:56:06.15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38 32,'4'0,"2"4,-9 6,-4 5,0 8,-4 4,1 2,1-8,15-16,31-13,22-13,25-16,36-13,-3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7T07:56:11.449"/>
    </inkml:context>
    <inkml:brush xml:id="br0">
      <inkml:brushProperty name="width" value="0.35" units="cm"/>
      <inkml:brushProperty name="height" value="2.1" units="cm"/>
      <inkml:brushProperty name="color" value="#33CCFF"/>
      <inkml:brushProperty name="ignorePressure" value="1"/>
      <inkml:brushProperty name="inkEffects" value="pencil"/>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1C96C9-8E92-4872-A099-761CF5314822}" type="datetimeFigureOut">
              <a:rPr lang="ko-KR" altLang="en-US" smtClean="0"/>
              <a:t>2023-03-30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755697-6556-46C1-AF7D-A3003AA19F45}" type="slidenum">
              <a:rPr lang="ko-KR" altLang="en-US" smtClean="0"/>
              <a:t>‹#›</a:t>
            </a:fld>
            <a:endParaRPr lang="ko-KR" altLang="en-US"/>
          </a:p>
        </p:txBody>
      </p:sp>
    </p:spTree>
    <p:extLst>
      <p:ext uri="{BB962C8B-B14F-4D97-AF65-F5344CB8AC3E}">
        <p14:creationId xmlns:p14="http://schemas.microsoft.com/office/powerpoint/2010/main" val="393440520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Good morning.</a:t>
            </a:r>
            <a:r>
              <a:rPr lang="ko-KR" altLang="en-US" dirty="0"/>
              <a:t> </a:t>
            </a:r>
            <a:r>
              <a:rPr lang="en-US" altLang="ko-KR" dirty="0"/>
              <a:t>I am </a:t>
            </a:r>
            <a:r>
              <a:rPr lang="en-US" altLang="ko-KR" dirty="0" err="1"/>
              <a:t>Youngju</a:t>
            </a:r>
            <a:r>
              <a:rPr lang="en-US" altLang="ko-KR" dirty="0"/>
              <a:t> belongs to Nuclear Physics Laboratory. I will present about nuclear structure study around the N = 126 shell closure using MNT reaction</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a:t>
            </a:fld>
            <a:endParaRPr lang="ko-KR" altLang="en-US"/>
          </a:p>
        </p:txBody>
      </p:sp>
    </p:spTree>
    <p:extLst>
      <p:ext uri="{BB962C8B-B14F-4D97-AF65-F5344CB8AC3E}">
        <p14:creationId xmlns:p14="http://schemas.microsoft.com/office/powerpoint/2010/main" val="74987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Therefore, we tried machine learning methods to calculate total ion energy for whole energy range with the hope of finding some hidden patterns from segmented energy loss and some other measurements.</a:t>
            </a:r>
          </a:p>
          <a:p>
            <a:r>
              <a:rPr lang="en-US" altLang="ko-KR" dirty="0"/>
              <a:t>We used the machine learning methods in TMVA, which is toolkit for multivariate data analysis embedded in ROOT program.</a:t>
            </a:r>
          </a:p>
          <a:p>
            <a:r>
              <a:rPr lang="en-US" altLang="ko-KR" dirty="0"/>
              <a:t>The first energy calculation was done by DNN, and some correction was done by BDTG.</a:t>
            </a:r>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12</a:t>
            </a:fld>
            <a:endParaRPr lang="ko-KR" altLang="en-US"/>
          </a:p>
        </p:txBody>
      </p:sp>
    </p:spTree>
    <p:extLst>
      <p:ext uri="{BB962C8B-B14F-4D97-AF65-F5344CB8AC3E}">
        <p14:creationId xmlns:p14="http://schemas.microsoft.com/office/powerpoint/2010/main" val="3994334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To use the DNN for first ion energy calculation, we prepare the segmented energy loss as inputs and high resolution energy </a:t>
            </a:r>
            <a:r>
              <a:rPr lang="en-US" altLang="ko-KR" dirty="0" err="1"/>
              <a:t>Emass</a:t>
            </a:r>
            <a:r>
              <a:rPr lang="en-US" altLang="ko-KR" dirty="0"/>
              <a:t> as the target, which means the correct answer for the neural network. </a:t>
            </a:r>
          </a:p>
          <a:p>
            <a:r>
              <a:rPr lang="en-US" altLang="ko-KR" dirty="0"/>
              <a:t>The first hidden layer structure was designed with some intuition from our setup.</a:t>
            </a:r>
          </a:p>
          <a:p>
            <a:r>
              <a:rPr lang="en-US" altLang="ko-KR" dirty="0"/>
              <a:t>The neural network was trained as to minimize the difference between this target, </a:t>
            </a:r>
            <a:r>
              <a:rPr lang="en-US" altLang="ko-KR" dirty="0" err="1"/>
              <a:t>Emass</a:t>
            </a:r>
            <a:r>
              <a:rPr lang="en-US" altLang="ko-KR" dirty="0"/>
              <a:t> and the output of neural network which can be considered as energy from ion chamber.</a:t>
            </a:r>
          </a:p>
          <a:p>
            <a:r>
              <a:rPr lang="en-US" altLang="ko-KR" dirty="0"/>
              <a:t>There are many parameters for DNN, and those are adjusted for the best performance of the neural network.</a:t>
            </a:r>
          </a:p>
          <a:p>
            <a:r>
              <a:rPr lang="en-US" altLang="ko-KR" dirty="0"/>
              <a:t> </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13</a:t>
            </a:fld>
            <a:endParaRPr lang="ko-KR" altLang="en-US"/>
          </a:p>
        </p:txBody>
      </p:sp>
    </p:spTree>
    <p:extLst>
      <p:ext uri="{BB962C8B-B14F-4D97-AF65-F5344CB8AC3E}">
        <p14:creationId xmlns:p14="http://schemas.microsoft.com/office/powerpoint/2010/main" val="1280176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DNN performance can be checked by Mean error of train set and test set. These are useful to check whether there was overfitting or not.</a:t>
            </a:r>
          </a:p>
          <a:p>
            <a:r>
              <a:rPr lang="en-US" altLang="ko-KR" dirty="0"/>
              <a:t>Also, deviation of DNN output from the target </a:t>
            </a:r>
            <a:r>
              <a:rPr lang="en-US" altLang="ko-KR" dirty="0" err="1"/>
              <a:t>v.s</a:t>
            </a:r>
            <a:r>
              <a:rPr lang="en-US" altLang="ko-KR" dirty="0"/>
              <a:t> an segmented energy loss can be drawn as the left figure.</a:t>
            </a:r>
          </a:p>
          <a:p>
            <a:r>
              <a:rPr lang="en-US" altLang="ko-KR" dirty="0"/>
              <a:t>We can check that DNN is actually well trained to minimize the difference between its output and target. </a:t>
            </a:r>
          </a:p>
          <a:p>
            <a:r>
              <a:rPr lang="en-US" altLang="ko-KR" dirty="0"/>
              <a:t>When we make the projection to Y and check the FWHM, it was 6.33 MeV for energy range 300 to 700 MeV</a:t>
            </a:r>
          </a:p>
          <a:p>
            <a:r>
              <a:rPr lang="en-US" altLang="ko-KR" dirty="0"/>
              <a:t>And then, the trained weight file of DNN can be used to calculate the ion energy, and the charge state.</a:t>
            </a:r>
          </a:p>
          <a:p>
            <a:r>
              <a:rPr lang="en-US" altLang="ko-KR" dirty="0"/>
              <a:t>The left is the previous Q:M/Q hist with low energy region, and the right one is made by DNN application.</a:t>
            </a:r>
          </a:p>
          <a:p>
            <a:r>
              <a:rPr lang="en-US" altLang="ko-KR" dirty="0"/>
              <a:t>You can see better alignment obviously.</a:t>
            </a:r>
          </a:p>
          <a:p>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14</a:t>
            </a:fld>
            <a:endParaRPr lang="ko-KR" altLang="en-US"/>
          </a:p>
        </p:txBody>
      </p:sp>
    </p:spTree>
    <p:extLst>
      <p:ext uri="{BB962C8B-B14F-4D97-AF65-F5344CB8AC3E}">
        <p14:creationId xmlns:p14="http://schemas.microsoft.com/office/powerpoint/2010/main" val="1727832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However, the charge states </a:t>
            </a:r>
            <a:r>
              <a:rPr lang="en-US" altLang="ko-KR" dirty="0" err="1"/>
              <a:t>v.s</a:t>
            </a:r>
            <a:r>
              <a:rPr lang="en-US" altLang="ko-KR" dirty="0"/>
              <a:t>. positions in front of ion chamber are not fully aligned as these two pictures.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As I said before, the ion charge states should have the integer values in principle. So, they should aligned well at integers.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The reason of this trend is shape of mylar foil expansion in front of ion chamber and this was not considered in DNN training.</a:t>
            </a:r>
          </a:p>
          <a:p>
            <a:r>
              <a:rPr lang="en-US" altLang="ko-KR" dirty="0"/>
              <a:t>Therefore, I tried DNN again with addition of position inputs, but hard to make good result.</a:t>
            </a:r>
          </a:p>
          <a:p>
            <a:r>
              <a:rPr lang="en-US" altLang="ko-KR" dirty="0"/>
              <a:t>So, we tried boosted decision tree with gradient method for this position dependence correction.</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15</a:t>
            </a:fld>
            <a:endParaRPr lang="ko-KR" altLang="en-US"/>
          </a:p>
        </p:txBody>
      </p:sp>
    </p:spTree>
    <p:extLst>
      <p:ext uri="{BB962C8B-B14F-4D97-AF65-F5344CB8AC3E}">
        <p14:creationId xmlns:p14="http://schemas.microsoft.com/office/powerpoint/2010/main" val="1934586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solidFill>
                  <a:srgbClr val="000000"/>
                </a:solidFill>
              </a:rPr>
              <a:t>So, why we used boosted decision tree?</a:t>
            </a:r>
          </a:p>
          <a:p>
            <a:r>
              <a:rPr lang="en-US" altLang="ko-KR" dirty="0">
                <a:solidFill>
                  <a:srgbClr val="000000"/>
                </a:solidFill>
              </a:rPr>
              <a:t>I will briefly introduce this method.</a:t>
            </a:r>
          </a:p>
          <a:p>
            <a:endParaRPr lang="en-US" altLang="ko-KR" dirty="0">
              <a:solidFill>
                <a:srgbClr val="000000"/>
              </a:solidFill>
            </a:endParaRPr>
          </a:p>
          <a:p>
            <a:r>
              <a:rPr lang="en-US" altLang="ko-KR" dirty="0">
                <a:solidFill>
                  <a:srgbClr val="000000"/>
                </a:solidFill>
              </a:rPr>
              <a:t>First, a single decision tree</a:t>
            </a:r>
            <a:r>
              <a:rPr lang="en-US" altLang="ko-KR" b="0" i="0" u="none" strike="noStrike" dirty="0">
                <a:solidFill>
                  <a:srgbClr val="000000"/>
                </a:solidFill>
                <a:effectLst/>
              </a:rPr>
              <a:t> is trained to select boundaries (</a:t>
            </a:r>
            <a:r>
              <a:rPr lang="en-US" altLang="ko-KR" b="0" i="0" u="none" strike="noStrike" dirty="0">
                <a:solidFill>
                  <a:srgbClr val="FF0000"/>
                </a:solidFill>
                <a:effectLst/>
              </a:rPr>
              <a:t>red line</a:t>
            </a:r>
            <a:r>
              <a:rPr lang="en-US" altLang="ko-KR" b="0" i="0" u="none" strike="noStrike" dirty="0">
                <a:solidFill>
                  <a:srgbClr val="000000"/>
                </a:solidFill>
                <a:effectLst/>
              </a:rPr>
              <a:t>) and return a mean value of target (</a:t>
            </a:r>
            <a:r>
              <a:rPr lang="en-US" altLang="ko-KR" b="0" i="0" u="none" strike="noStrike" dirty="0">
                <a:solidFill>
                  <a:srgbClr val="0202FA"/>
                </a:solidFill>
                <a:effectLst/>
              </a:rPr>
              <a:t>blue line</a:t>
            </a:r>
            <a:r>
              <a:rPr lang="en-US" altLang="ko-KR" b="0" i="0" u="none" strike="noStrike" dirty="0">
                <a:solidFill>
                  <a:srgbClr val="000000"/>
                </a:solidFill>
                <a:effectLst/>
              </a:rPr>
              <a:t>) between the boundaries as a output. It will find the best boundaries which can minimize the difference between these output and the target</a:t>
            </a:r>
          </a:p>
          <a:p>
            <a:r>
              <a:rPr lang="en-US" altLang="ko-KR" b="0" i="0" u="none" strike="noStrike" dirty="0">
                <a:solidFill>
                  <a:srgbClr val="000000"/>
                </a:solidFill>
                <a:effectLst/>
              </a:rPr>
              <a:t>However, a single tree has problem of high variance which means small change in the input data can result in very different tree structure.</a:t>
            </a:r>
            <a:br>
              <a:rPr lang="en-US" altLang="ko-KR" b="0" dirty="0">
                <a:effectLst/>
              </a:rPr>
            </a:br>
            <a:r>
              <a:rPr lang="en-US" altLang="ko-KR" b="0" i="0" u="none" strike="noStrike" dirty="0">
                <a:solidFill>
                  <a:srgbClr val="000000"/>
                </a:solidFill>
                <a:effectLst/>
              </a:rPr>
              <a:t>-&gt; One usually overcome such defects by </a:t>
            </a:r>
            <a:r>
              <a:rPr lang="en-US" altLang="ko-KR" i="0" u="none" strike="noStrike" dirty="0">
                <a:solidFill>
                  <a:srgbClr val="000000"/>
                </a:solidFill>
                <a:effectLst/>
              </a:rPr>
              <a:t>“Bagging” </a:t>
            </a:r>
            <a:r>
              <a:rPr lang="en-US" altLang="ko-KR" b="0" i="0" u="none" strike="noStrike" dirty="0">
                <a:solidFill>
                  <a:srgbClr val="000000"/>
                </a:solidFill>
                <a:effectLst/>
              </a:rPr>
              <a:t>or “</a:t>
            </a:r>
            <a:r>
              <a:rPr lang="en-US" altLang="ko-KR" b="1" i="0" u="none" strike="noStrike" dirty="0">
                <a:solidFill>
                  <a:srgbClr val="000000"/>
                </a:solidFill>
                <a:effectLst/>
              </a:rPr>
              <a:t>Boosting</a:t>
            </a:r>
          </a:p>
          <a:p>
            <a:endParaRPr lang="en-US" altLang="ko-KR" b="1" i="0" u="none" strike="noStrike" dirty="0">
              <a:solidFill>
                <a:srgbClr val="000000"/>
              </a:solidFill>
              <a:effectLst/>
            </a:endParaRPr>
          </a:p>
          <a:p>
            <a:r>
              <a:rPr lang="en-US" altLang="ko-KR" dirty="0"/>
              <a:t>We tried specific type of boosting, “Gradient”.</a:t>
            </a:r>
          </a:p>
          <a:p>
            <a:r>
              <a:rPr lang="en-US" altLang="ko-KR" dirty="0"/>
              <a:t>For the “Gradient” method, it first train a tree with raw data. And then, it calculate the residuals between the target and output of trained tree.</a:t>
            </a:r>
          </a:p>
          <a:p>
            <a:r>
              <a:rPr lang="en-US" altLang="ko-KR" dirty="0"/>
              <a:t>These residual data are used as a new input data and train a new tree. By iterative training, it reduces the residual as much as possible.</a:t>
            </a:r>
          </a:p>
          <a:p>
            <a:r>
              <a:rPr lang="en-US" altLang="ko-KR" dirty="0"/>
              <a:t>The final output is calculated by taking average of all trees’ outputs.</a:t>
            </a:r>
          </a:p>
          <a:p>
            <a:endParaRPr lang="en-US" altLang="ko-KR" dirty="0"/>
          </a:p>
          <a:p>
            <a:r>
              <a:rPr lang="en-US" altLang="ko-KR" dirty="0"/>
              <a:t>Now, you can guess why this method looks suitable for our problem.</a:t>
            </a:r>
          </a:p>
          <a:p>
            <a:r>
              <a:rPr lang="en-US" altLang="ko-KR" strike="noStrike" dirty="0"/>
              <a:t>Because BDT just decided the boundaries and return the mean as output, we</a:t>
            </a:r>
            <a:r>
              <a:rPr lang="en-US" altLang="ko-KR" dirty="0"/>
              <a:t> thought it will show strong performance for such segmented non-linear behavior.</a:t>
            </a:r>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16</a:t>
            </a:fld>
            <a:endParaRPr lang="ko-KR" altLang="en-US"/>
          </a:p>
        </p:txBody>
      </p:sp>
    </p:spTree>
    <p:extLst>
      <p:ext uri="{BB962C8B-B14F-4D97-AF65-F5344CB8AC3E}">
        <p14:creationId xmlns:p14="http://schemas.microsoft.com/office/powerpoint/2010/main" val="569918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To use the BDTG method for the energy correction, we need to prepare a new form of data.</a:t>
            </a:r>
          </a:p>
          <a:p>
            <a:r>
              <a:rPr lang="en-US" altLang="ko-KR" dirty="0"/>
              <a:t>Positions at first ion chamber segment should be input for this correction.</a:t>
            </a:r>
          </a:p>
          <a:p>
            <a:r>
              <a:rPr lang="en-US" altLang="ko-KR" dirty="0"/>
              <a:t>Since what we want is to find the pattern of energy deviation of DNN output from its target </a:t>
            </a:r>
            <a:r>
              <a:rPr lang="en-US" altLang="ko-KR" dirty="0" err="1"/>
              <a:t>Emass</a:t>
            </a:r>
            <a:r>
              <a:rPr lang="en-US" altLang="ko-KR" dirty="0"/>
              <a:t>,</a:t>
            </a:r>
          </a:p>
          <a:p>
            <a:r>
              <a:rPr lang="en-US" altLang="ko-KR" dirty="0"/>
              <a:t>we used the new target as the ratio of this energy deviation with respect to energy loss at the first segment.</a:t>
            </a:r>
          </a:p>
          <a:p>
            <a:r>
              <a:rPr lang="en-US" altLang="ko-KR" dirty="0"/>
              <a:t>Those looks like above </a:t>
            </a:r>
            <a:r>
              <a:rPr lang="en-US" altLang="ko-KR" dirty="0" err="1"/>
              <a:t>historgrams</a:t>
            </a:r>
            <a:r>
              <a:rPr lang="en-US" altLang="ko-KR" dirty="0"/>
              <a:t>.</a:t>
            </a:r>
          </a:p>
          <a:p>
            <a:r>
              <a:rPr lang="en-US" altLang="ko-KR" dirty="0"/>
              <a:t>After training the BDT, ion energy can be corrected by following equation, and one can re-calculate the ion charge state.</a:t>
            </a:r>
          </a:p>
          <a:p>
            <a:endParaRPr lang="en-US" altLang="ko-KR" dirty="0"/>
          </a:p>
          <a:p>
            <a:r>
              <a:rPr lang="en-US" altLang="ko-KR" dirty="0"/>
              <a:t>Actually, this correction method works well as right figure.</a:t>
            </a:r>
          </a:p>
          <a:p>
            <a:r>
              <a:rPr lang="en-US" altLang="ko-KR" dirty="0"/>
              <a:t>The ion charge states are well aligned after the BDTG correction.</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17</a:t>
            </a:fld>
            <a:endParaRPr lang="ko-KR" altLang="en-US"/>
          </a:p>
        </p:txBody>
      </p:sp>
    </p:spTree>
    <p:extLst>
      <p:ext uri="{BB962C8B-B14F-4D97-AF65-F5344CB8AC3E}">
        <p14:creationId xmlns:p14="http://schemas.microsoft.com/office/powerpoint/2010/main" val="1572279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left figure is Q:M/Q for whole energy range with the conventional method. The linear gain factors are changed for several different energy regions</a:t>
            </a:r>
          </a:p>
          <a:p>
            <a:r>
              <a:rPr lang="en-US" altLang="ko-KR" dirty="0"/>
              <a:t>The right figure is with the DNN method. And then, addition correction is applied by BDTG.</a:t>
            </a:r>
          </a:p>
          <a:p>
            <a:r>
              <a:rPr lang="en-US" altLang="ko-KR" dirty="0"/>
              <a:t>You can see the improvement of charge states alignment</a:t>
            </a:r>
          </a:p>
          <a:p>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19</a:t>
            </a:fld>
            <a:endParaRPr lang="ko-KR" altLang="en-US"/>
          </a:p>
        </p:txBody>
      </p:sp>
    </p:spTree>
    <p:extLst>
      <p:ext uri="{BB962C8B-B14F-4D97-AF65-F5344CB8AC3E}">
        <p14:creationId xmlns:p14="http://schemas.microsoft.com/office/powerpoint/2010/main" val="2010416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This figure is the comparison of 1d Q state histogram among the different methods.</a:t>
            </a:r>
          </a:p>
          <a:p>
            <a:r>
              <a:rPr lang="en-US" altLang="ko-KR" dirty="0"/>
              <a:t>Green line is with conventional method, blue line is with DNN, red line is with DNN and BDTG</a:t>
            </a:r>
          </a:p>
          <a:p>
            <a:r>
              <a:rPr lang="en-US" altLang="ko-KR" dirty="0"/>
              <a:t>Resolution defined as Q/FWHM is improved from 68 to 86 after final calculation.</a:t>
            </a:r>
          </a:p>
          <a:p>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20</a:t>
            </a:fld>
            <a:endParaRPr lang="ko-KR" altLang="en-US"/>
          </a:p>
        </p:txBody>
      </p:sp>
    </p:spTree>
    <p:extLst>
      <p:ext uri="{BB962C8B-B14F-4D97-AF65-F5344CB8AC3E}">
        <p14:creationId xmlns:p14="http://schemas.microsoft.com/office/powerpoint/2010/main" val="4223905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Here is the list of my presentation. I will start with a simple description about nuclear shell model and nuclear structure, and then introducing the motivation and setup of our experiment.</a:t>
            </a:r>
          </a:p>
          <a:p>
            <a:r>
              <a:rPr lang="en-US" altLang="ko-KR" dirty="0"/>
              <a:t>Some machine learning techniques for particle identification will be talked, and some ongoing analysis result of gamma-ray spectroscopy will be presented. </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2</a:t>
            </a:fld>
            <a:endParaRPr lang="ko-KR" altLang="en-US"/>
          </a:p>
        </p:txBody>
      </p:sp>
    </p:spTree>
    <p:extLst>
      <p:ext uri="{BB962C8B-B14F-4D97-AF65-F5344CB8AC3E}">
        <p14:creationId xmlns:p14="http://schemas.microsoft.com/office/powerpoint/2010/main" val="1963725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 will start with atomic nucleus </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3</a:t>
            </a:fld>
            <a:endParaRPr lang="ko-KR" altLang="en-US"/>
          </a:p>
        </p:txBody>
      </p:sp>
    </p:spTree>
    <p:extLst>
      <p:ext uri="{BB962C8B-B14F-4D97-AF65-F5344CB8AC3E}">
        <p14:creationId xmlns:p14="http://schemas.microsoft.com/office/powerpoint/2010/main" val="1155523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Nuclear shell model is motivated by the special pattern of the binding energies of nuclei. The binding energy is the mass difference between the nucleus and the sum of proton and neutron masses of that nucleus. When we add a nucleon step by step, the binding energy of the nucleon is significantly less at some specific neutron number or proton number. Such particularly stable numbers are 2, 8, 20, 28, 50, 82, 126. This behavior shows analogy to the atomic shell model.</a:t>
            </a:r>
          </a:p>
          <a:p>
            <a:r>
              <a:rPr lang="en-US" altLang="ko-KR" dirty="0"/>
              <a:t>Naturally, nuclear shell model was developed to explain such “magic number”. The model assumes nucleons in a nucleus occupy certain energy levels following Pauli exclusion principle. Such energy levels are formed by strong nuclear force. This model was successful in explaining various nuclear properties such as binding energy, properties of excited states, EM moment, and so on.</a:t>
            </a:r>
          </a:p>
          <a:p>
            <a:r>
              <a:rPr lang="en-US" altLang="ko-KR" dirty="0"/>
              <a:t>By this achievement, three people, Wigner, Mayer, Jensen got the Nobel prize in 1963.</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5</a:t>
            </a:fld>
            <a:endParaRPr lang="ko-KR" altLang="en-US"/>
          </a:p>
        </p:txBody>
      </p:sp>
    </p:spTree>
    <p:extLst>
      <p:ext uri="{BB962C8B-B14F-4D97-AF65-F5344CB8AC3E}">
        <p14:creationId xmlns:p14="http://schemas.microsoft.com/office/powerpoint/2010/main" val="3173418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nuclear structure is characterized by various properties just as mentioned in previous slide. Although nuclear shell model can calculate those properties in a unified method, experimental data of excited states near the closed shell is needed for the reliable calculation.</a:t>
            </a:r>
          </a:p>
          <a:p>
            <a:r>
              <a:rPr lang="en-US" altLang="ko-KR" dirty="0"/>
              <a:t>The right figure is an example of the excited states, which usually called level scheme, of the 198Pt.</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6</a:t>
            </a:fld>
            <a:endParaRPr lang="ko-KR" altLang="en-US"/>
          </a:p>
        </p:txBody>
      </p:sp>
    </p:spTree>
    <p:extLst>
      <p:ext uri="{BB962C8B-B14F-4D97-AF65-F5344CB8AC3E}">
        <p14:creationId xmlns:p14="http://schemas.microsoft.com/office/powerpoint/2010/main" val="2885629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Next, I will briefly explain about the multi-nucleon transfer reaction which was used for our experiment.</a:t>
            </a:r>
            <a:endParaRPr lang="ko-KR" altLang="en-US"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7</a:t>
            </a:fld>
            <a:endParaRPr lang="ko-KR" altLang="en-US"/>
          </a:p>
        </p:txBody>
      </p:sp>
    </p:spTree>
    <p:extLst>
      <p:ext uri="{BB962C8B-B14F-4D97-AF65-F5344CB8AC3E}">
        <p14:creationId xmlns:p14="http://schemas.microsoft.com/office/powerpoint/2010/main" val="3252142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To produce such nuclei, MNT reaction between 136Xe beam and 198Pt target was used.</a:t>
            </a:r>
          </a:p>
          <a:p>
            <a:r>
              <a:rPr lang="en-US" altLang="ko-KR" dirty="0"/>
              <a:t>The PLFs are identified by VAMOS++ magnetic spectrometer. There are two multi-wire proportional counters near focal plane which measure the position and time of flight of ions.</a:t>
            </a:r>
          </a:p>
          <a:p>
            <a:r>
              <a:rPr lang="en-US" altLang="ko-KR" dirty="0" err="1"/>
              <a:t>Brho</a:t>
            </a:r>
            <a:r>
              <a:rPr lang="en-US" altLang="ko-KR" dirty="0"/>
              <a:t> and Path length of ions are reconstructed by this measurement.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Important part for this presentation is the segmented ion chamber at the end of VAMOS which measure the ion energy.</a:t>
            </a:r>
          </a:p>
          <a:p>
            <a:r>
              <a:rPr lang="en-US" altLang="ko-KR" dirty="0"/>
              <a:t>When PLFs are identified, the TLFs are deduced by the binary characteristic of the MNT reaction with the aid of velocity vector measured by second arm.</a:t>
            </a:r>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8</a:t>
            </a:fld>
            <a:endParaRPr lang="ko-KR" altLang="en-US"/>
          </a:p>
        </p:txBody>
      </p:sp>
    </p:spTree>
    <p:extLst>
      <p:ext uri="{BB962C8B-B14F-4D97-AF65-F5344CB8AC3E}">
        <p14:creationId xmlns:p14="http://schemas.microsoft.com/office/powerpoint/2010/main" val="2091224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We performed the experiment at GANIL, which is the accelerator facility located at France, to investigate the nuclear structure around neutron number 126.</a:t>
            </a:r>
          </a:p>
          <a:p>
            <a:r>
              <a:rPr lang="en-US" altLang="ko-KR" dirty="0"/>
              <a:t>The nuclear structure </a:t>
            </a:r>
          </a:p>
          <a:p>
            <a:endParaRPr lang="en-US" altLang="ko-KR" dirty="0"/>
          </a:p>
          <a:p>
            <a:r>
              <a:rPr lang="en-US" altLang="ko-KR" dirty="0"/>
              <a:t>The motivation of our experiment at GANIL was studying nuclear properties</a:t>
            </a:r>
            <a:r>
              <a:rPr lang="ko-KR" altLang="en-US" dirty="0"/>
              <a:t> </a:t>
            </a:r>
            <a:r>
              <a:rPr lang="en-US" altLang="ko-KR" dirty="0"/>
              <a:t>of neutron number near 126 neutron-rich nuclei below 198Pt isotopes.</a:t>
            </a:r>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9</a:t>
            </a:fld>
            <a:endParaRPr lang="ko-KR" altLang="en-US"/>
          </a:p>
        </p:txBody>
      </p:sp>
    </p:spTree>
    <p:extLst>
      <p:ext uri="{BB962C8B-B14F-4D97-AF65-F5344CB8AC3E}">
        <p14:creationId xmlns:p14="http://schemas.microsoft.com/office/powerpoint/2010/main" val="3695803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This is the starting point of PID procedure of VAMOS data. Some factors are omitted for simplicity.</a:t>
            </a:r>
          </a:p>
          <a:p>
            <a:r>
              <a:rPr lang="en-US" altLang="ko-KR" dirty="0"/>
              <a:t>Our focusing point is the calculation of ion energy by using the energy loss at segmented ion chamber.</a:t>
            </a:r>
          </a:p>
          <a:p>
            <a:r>
              <a:rPr lang="en-US" altLang="ko-KR" dirty="0"/>
              <a:t>The ion chamber is segmented by 7 sections. When an ion pass through it, it measure the energy loss at each sections.</a:t>
            </a:r>
          </a:p>
          <a:p>
            <a:r>
              <a:rPr lang="en-US" altLang="ko-KR" dirty="0"/>
              <a:t>Then, total ion energy can be calculated by sum among segmented energy loss with linear gain factors. The gain factors are adjusted by hand at first.</a:t>
            </a:r>
          </a:p>
          <a:p>
            <a:r>
              <a:rPr lang="en-US" altLang="ko-KR" dirty="0"/>
              <a:t>This energy has low resolution which is characteristic of ion chamber. (</a:t>
            </a:r>
            <a:r>
              <a:rPr lang="ko-KR" altLang="en-US" dirty="0"/>
              <a:t>챔버 자체의 </a:t>
            </a:r>
            <a:r>
              <a:rPr lang="en-US" altLang="ko-KR" dirty="0"/>
              <a:t>resolution </a:t>
            </a:r>
            <a:r>
              <a:rPr lang="ko-KR" altLang="en-US" dirty="0"/>
              <a:t>값 </a:t>
            </a:r>
            <a:r>
              <a:rPr lang="en-US" altLang="ko-KR" dirty="0"/>
              <a:t>~ 1%?) </a:t>
            </a:r>
          </a:p>
          <a:p>
            <a:r>
              <a:rPr lang="en-US" altLang="ko-KR" dirty="0"/>
              <a:t>Then, we can calculate the ion charge state by ion energy, velocity, and</a:t>
            </a:r>
            <a:r>
              <a:rPr lang="ko-KR" altLang="en-US" dirty="0"/>
              <a:t> </a:t>
            </a:r>
            <a:r>
              <a:rPr lang="en-US" altLang="ko-KR" dirty="0"/>
              <a:t>M/Q</a:t>
            </a:r>
            <a:r>
              <a:rPr lang="ko-KR" altLang="en-US" dirty="0"/>
              <a:t> </a:t>
            </a:r>
            <a:r>
              <a:rPr lang="en-US" altLang="ko-KR" dirty="0"/>
              <a:t>by</a:t>
            </a:r>
            <a:r>
              <a:rPr lang="ko-KR" altLang="en-US" dirty="0"/>
              <a:t> </a:t>
            </a:r>
            <a:r>
              <a:rPr lang="en-US" altLang="ko-KR" dirty="0"/>
              <a:t>following</a:t>
            </a:r>
            <a:r>
              <a:rPr lang="ko-KR" altLang="en-US" dirty="0"/>
              <a:t> </a:t>
            </a:r>
            <a:r>
              <a:rPr lang="en-US" altLang="ko-KR" dirty="0"/>
              <a:t>equations.</a:t>
            </a:r>
            <a:r>
              <a:rPr lang="ko-KR" altLang="en-US" dirty="0"/>
              <a:t> </a:t>
            </a:r>
            <a:r>
              <a:rPr lang="en-US" altLang="ko-KR" dirty="0"/>
              <a:t>Velocity and M/Q are calculated by reconstructed </a:t>
            </a:r>
            <a:r>
              <a:rPr lang="en-US" altLang="ko-KR" dirty="0" err="1"/>
              <a:t>Brho</a:t>
            </a:r>
            <a:r>
              <a:rPr lang="en-US" altLang="ko-KR" dirty="0"/>
              <a:t> and Path length.</a:t>
            </a:r>
          </a:p>
          <a:p>
            <a:r>
              <a:rPr lang="en-US" altLang="ko-KR" dirty="0"/>
              <a:t>Since the gain factors are not optimized yet, the first ion charge state versus M/Q looks as the figure. </a:t>
            </a:r>
          </a:p>
          <a:p>
            <a:r>
              <a:rPr lang="en-US" altLang="ko-KR" dirty="0"/>
              <a:t>In principle, ion charge</a:t>
            </a:r>
            <a:r>
              <a:rPr lang="ko-KR" altLang="en-US" dirty="0"/>
              <a:t> </a:t>
            </a:r>
            <a:r>
              <a:rPr lang="en-US" altLang="ko-KR" dirty="0"/>
              <a:t>states</a:t>
            </a:r>
            <a:r>
              <a:rPr lang="ko-KR" altLang="en-US" dirty="0"/>
              <a:t> </a:t>
            </a:r>
            <a:r>
              <a:rPr lang="en-US" altLang="ko-KR" dirty="0"/>
              <a:t>should be aligned at integers. So it implies we need to improve the ion energy calculation.</a:t>
            </a:r>
          </a:p>
          <a:p>
            <a:r>
              <a:rPr lang="en-US" altLang="ko-KR" dirty="0"/>
              <a:t>For that, we usually make graphical cuts for them, assign integer charge values, and calculate ion energy inversely from integer mass and velocity.</a:t>
            </a:r>
          </a:p>
          <a:p>
            <a:r>
              <a:rPr lang="en-US" altLang="ko-KR" dirty="0"/>
              <a:t>This energy, </a:t>
            </a:r>
            <a:r>
              <a:rPr lang="en-US" altLang="ko-KR" dirty="0" err="1"/>
              <a:t>Emass</a:t>
            </a:r>
            <a:r>
              <a:rPr lang="en-US" altLang="ko-KR" dirty="0"/>
              <a:t> has high resolution because it only depends on the high resolution measurement variables. (~0.1% : TOF + reconstruction resolution)</a:t>
            </a:r>
          </a:p>
          <a:p>
            <a:r>
              <a:rPr lang="en-US" altLang="ko-KR" dirty="0"/>
              <a:t>So there are two calculated energies for an ion. One with low resolution, and another with high resolution.</a:t>
            </a:r>
          </a:p>
          <a:p>
            <a:r>
              <a:rPr lang="en-US" altLang="ko-KR" dirty="0"/>
              <a:t>Then, we can adjust the gain factors to minimize the difference between these two energies. Typically, </a:t>
            </a:r>
            <a:r>
              <a:rPr lang="en-US" altLang="ko-KR" dirty="0" err="1"/>
              <a:t>Tminiuit</a:t>
            </a:r>
            <a:r>
              <a:rPr lang="en-US" altLang="ko-KR" dirty="0"/>
              <a:t> is used for this.</a:t>
            </a:r>
          </a:p>
          <a:p>
            <a:r>
              <a:rPr lang="en-US" altLang="ko-KR" dirty="0"/>
              <a:t>By this optimization, resolution of ion charge states and selectivity for integer values of them is increased. So this ultimately leads to good mass selection.</a:t>
            </a:r>
          </a:p>
          <a:p>
            <a:r>
              <a:rPr lang="en-US" altLang="ko-KR" dirty="0"/>
              <a:t>The result after gain factors adjustment looks like this picture.</a:t>
            </a:r>
          </a:p>
          <a:p>
            <a:r>
              <a:rPr lang="en-US" altLang="ko-KR" dirty="0"/>
              <a:t>They are aligned well at now, but this is only for a part of total data which has relatively high energy and includes more elastic-like events.</a:t>
            </a:r>
          </a:p>
          <a:p>
            <a:r>
              <a:rPr lang="en-US" altLang="ko-KR" dirty="0"/>
              <a:t>So, if we go to another data set which has lower energy range, charge states are not aligned again.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As you can see, the conventional method didn’t work well for whole energy range at once, so one should calculate different gain factors for different energy range.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Furthermore, it starts to need some non-linear correction terms as ion energy goes lower and lower because of Bragg peak.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So it’s complicated and unpromising.</a:t>
            </a:r>
          </a:p>
          <a:p>
            <a:endParaRPr lang="en-US" altLang="ko-KR" dirty="0"/>
          </a:p>
          <a:p>
            <a:endParaRPr lang="en-US" altLang="ko-KR" dirty="0"/>
          </a:p>
        </p:txBody>
      </p:sp>
      <p:sp>
        <p:nvSpPr>
          <p:cNvPr id="4" name="슬라이드 번호 개체 틀 3"/>
          <p:cNvSpPr>
            <a:spLocks noGrp="1"/>
          </p:cNvSpPr>
          <p:nvPr>
            <p:ph type="sldNum" sz="quarter" idx="5"/>
          </p:nvPr>
        </p:nvSpPr>
        <p:spPr/>
        <p:txBody>
          <a:bodyPr/>
          <a:lstStyle/>
          <a:p>
            <a:fld id="{C2755697-6556-46C1-AF7D-A3003AA19F45}" type="slidenum">
              <a:rPr lang="ko-KR" altLang="en-US" smtClean="0"/>
              <a:t>10</a:t>
            </a:fld>
            <a:endParaRPr lang="ko-KR" altLang="en-US"/>
          </a:p>
        </p:txBody>
      </p:sp>
    </p:spTree>
    <p:extLst>
      <p:ext uri="{BB962C8B-B14F-4D97-AF65-F5344CB8AC3E}">
        <p14:creationId xmlns:p14="http://schemas.microsoft.com/office/powerpoint/2010/main" val="156705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7EA3218-2172-47EE-A06F-D29F878752D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ko-KR" altLang="en-US" dirty="0"/>
              <a:t>마스터 제목 스타일 편집</a:t>
            </a:r>
          </a:p>
        </p:txBody>
      </p:sp>
      <p:sp>
        <p:nvSpPr>
          <p:cNvPr id="3" name="부제목 2">
            <a:extLst>
              <a:ext uri="{FF2B5EF4-FFF2-40B4-BE49-F238E27FC236}">
                <a16:creationId xmlns:a16="http://schemas.microsoft.com/office/drawing/2014/main" id="{FFD4D870-9BB0-44FE-9748-635E9CEAA7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dirty="0"/>
              <a:t>클릭하여 마스터 부제목 스타일 편집</a:t>
            </a:r>
          </a:p>
        </p:txBody>
      </p:sp>
      <p:sp>
        <p:nvSpPr>
          <p:cNvPr id="5" name="바닥글 개체 틀 4">
            <a:extLst>
              <a:ext uri="{FF2B5EF4-FFF2-40B4-BE49-F238E27FC236}">
                <a16:creationId xmlns:a16="http://schemas.microsoft.com/office/drawing/2014/main" id="{DFD210BC-2216-426C-99DC-12399F7A7B94}"/>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E5EA905D-8344-4AED-9C2F-1BAB807BB796}"/>
              </a:ext>
            </a:extLst>
          </p:cNvPr>
          <p:cNvSpPr>
            <a:spLocks noGrp="1"/>
          </p:cNvSpPr>
          <p:nvPr>
            <p:ph type="sldNum" sz="quarter" idx="12"/>
          </p:nvPr>
        </p:nvSpPr>
        <p:spPr/>
        <p:txBody>
          <a:bodyPr/>
          <a:lstStyle/>
          <a:p>
            <a:fld id="{7CC0B3F7-245B-4AF8-970C-81D932662757}" type="slidenum">
              <a:rPr lang="ko-KR" altLang="en-US" smtClean="0"/>
              <a:t>‹#›</a:t>
            </a:fld>
            <a:endParaRPr lang="ko-KR" altLang="en-US" dirty="0"/>
          </a:p>
        </p:txBody>
      </p:sp>
      <p:sp>
        <p:nvSpPr>
          <p:cNvPr id="10" name="직사각형 9">
            <a:extLst>
              <a:ext uri="{FF2B5EF4-FFF2-40B4-BE49-F238E27FC236}">
                <a16:creationId xmlns:a16="http://schemas.microsoft.com/office/drawing/2014/main" id="{321ADD29-119E-4B04-854E-6F275D56F14C}"/>
              </a:ext>
            </a:extLst>
          </p:cNvPr>
          <p:cNvSpPr/>
          <p:nvPr userDrawn="1"/>
        </p:nvSpPr>
        <p:spPr>
          <a:xfrm>
            <a:off x="0" y="1"/>
            <a:ext cx="12192000" cy="26376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727419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3EADE0C-FE3C-497F-9C17-7F4A8DD5DFD0}"/>
              </a:ext>
            </a:extLst>
          </p:cNvPr>
          <p:cNvSpPr>
            <a:spLocks noGrp="1"/>
          </p:cNvSpPr>
          <p:nvPr>
            <p:ph type="title"/>
          </p:nvPr>
        </p:nvSpPr>
        <p:spPr>
          <a:xfrm>
            <a:off x="838200" y="140677"/>
            <a:ext cx="10515600" cy="1090857"/>
          </a:xfrm>
          <a:prstGeom prst="rect">
            <a:avLst/>
          </a:prstGeom>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3BD36784-ACFE-492C-B16B-E7D7114B5BD6}"/>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바닥글 개체 틀 4">
            <a:extLst>
              <a:ext uri="{FF2B5EF4-FFF2-40B4-BE49-F238E27FC236}">
                <a16:creationId xmlns:a16="http://schemas.microsoft.com/office/drawing/2014/main" id="{1BF82B4A-CDC2-4945-81B9-26587CDB733C}"/>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16B8987E-F7C5-44D1-B593-6A1AA5FA9E8F}"/>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7" name="직사각형 6">
            <a:extLst>
              <a:ext uri="{FF2B5EF4-FFF2-40B4-BE49-F238E27FC236}">
                <a16:creationId xmlns:a16="http://schemas.microsoft.com/office/drawing/2014/main" id="{74311F3F-D102-47DE-832F-D448817573FA}"/>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2678148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9B1F2DEE-423E-4BB0-B3D3-51A02288C1C3}"/>
              </a:ext>
            </a:extLst>
          </p:cNvPr>
          <p:cNvSpPr>
            <a:spLocks noGrp="1"/>
          </p:cNvSpPr>
          <p:nvPr>
            <p:ph type="title" orient="vert"/>
          </p:nvPr>
        </p:nvSpPr>
        <p:spPr>
          <a:xfrm>
            <a:off x="8724900" y="365125"/>
            <a:ext cx="2628900" cy="5811838"/>
          </a:xfrm>
          <a:prstGeom prst="rect">
            <a:avLst/>
          </a:prstGeo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257FBACD-589A-43C2-998F-8EA0886F9F03}"/>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바닥글 개체 틀 4">
            <a:extLst>
              <a:ext uri="{FF2B5EF4-FFF2-40B4-BE49-F238E27FC236}">
                <a16:creationId xmlns:a16="http://schemas.microsoft.com/office/drawing/2014/main" id="{8000A1C6-A23E-4EB8-B5E1-281FB5677878}"/>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8176B668-A86C-4065-AE38-CF8AECF252D6}"/>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7" name="직사각형 6">
            <a:extLst>
              <a:ext uri="{FF2B5EF4-FFF2-40B4-BE49-F238E27FC236}">
                <a16:creationId xmlns:a16="http://schemas.microsoft.com/office/drawing/2014/main" id="{93BC01CD-5D35-4EAC-84B2-6921749BC3D1}"/>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1437053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553BD1E3-7775-438B-A14A-2A675D1DB71E}"/>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
        <p:nvSpPr>
          <p:cNvPr id="2" name="제목 1">
            <a:extLst>
              <a:ext uri="{FF2B5EF4-FFF2-40B4-BE49-F238E27FC236}">
                <a16:creationId xmlns:a16="http://schemas.microsoft.com/office/drawing/2014/main" id="{120AFEAD-02D9-40DA-BBC9-8D8C8070B41E}"/>
              </a:ext>
            </a:extLst>
          </p:cNvPr>
          <p:cNvSpPr>
            <a:spLocks noGrp="1"/>
          </p:cNvSpPr>
          <p:nvPr>
            <p:ph type="title"/>
          </p:nvPr>
        </p:nvSpPr>
        <p:spPr>
          <a:xfrm>
            <a:off x="131884" y="61547"/>
            <a:ext cx="11966331" cy="857248"/>
          </a:xfrm>
          <a:prstGeom prst="rect">
            <a:avLst/>
          </a:prstGeom>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ko-KR" altLang="en-US" dirty="0"/>
          </a:p>
        </p:txBody>
      </p:sp>
      <p:sp>
        <p:nvSpPr>
          <p:cNvPr id="3" name="내용 개체 틀 2">
            <a:extLst>
              <a:ext uri="{FF2B5EF4-FFF2-40B4-BE49-F238E27FC236}">
                <a16:creationId xmlns:a16="http://schemas.microsoft.com/office/drawing/2014/main" id="{3D19CAF8-A7EA-4003-B8B6-459F8582FD0E}"/>
              </a:ext>
            </a:extLst>
          </p:cNvPr>
          <p:cNvSpPr>
            <a:spLocks noGrp="1"/>
          </p:cNvSpPr>
          <p:nvPr>
            <p:ph idx="1"/>
          </p:nvPr>
        </p:nvSpPr>
        <p:spPr>
          <a:xfrm>
            <a:off x="131884" y="1033094"/>
            <a:ext cx="11966331" cy="540263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ko-KR" altLang="en-US" dirty="0"/>
              <a:t>마스터 텍스트 스타일을 편집하려면 클릭</a:t>
            </a:r>
          </a:p>
          <a:p>
            <a:pPr lvl="1"/>
            <a:r>
              <a:rPr lang="ko-KR" altLang="en-US" dirty="0"/>
              <a:t>두 번째 수준</a:t>
            </a:r>
          </a:p>
          <a:p>
            <a:pPr lvl="2"/>
            <a:r>
              <a:rPr lang="ko-KR" altLang="en-US" dirty="0"/>
              <a:t>세 번째 수준</a:t>
            </a:r>
          </a:p>
          <a:p>
            <a:pPr lvl="3"/>
            <a:r>
              <a:rPr lang="ko-KR" altLang="en-US" dirty="0"/>
              <a:t>네 번째 수준</a:t>
            </a:r>
          </a:p>
          <a:p>
            <a:pPr lvl="4"/>
            <a:r>
              <a:rPr lang="ko-KR" altLang="en-US" dirty="0"/>
              <a:t>다섯 번째 수준</a:t>
            </a:r>
          </a:p>
        </p:txBody>
      </p:sp>
      <p:sp>
        <p:nvSpPr>
          <p:cNvPr id="5" name="바닥글 개체 틀 4">
            <a:extLst>
              <a:ext uri="{FF2B5EF4-FFF2-40B4-BE49-F238E27FC236}">
                <a16:creationId xmlns:a16="http://schemas.microsoft.com/office/drawing/2014/main" id="{B8C285CB-CA06-4ED0-B6D4-816E84E4B544}"/>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5DA47861-AD74-48E1-91E4-B965E8226CE3}"/>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Tree>
    <p:extLst>
      <p:ext uri="{BB962C8B-B14F-4D97-AF65-F5344CB8AC3E}">
        <p14:creationId xmlns:p14="http://schemas.microsoft.com/office/powerpoint/2010/main" val="513585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9B09E5B-780A-4293-B24B-0D01D6F8984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ko-KR" altLang="en-US" dirty="0"/>
              <a:t>마스터 제목 스타일 편집</a:t>
            </a:r>
          </a:p>
        </p:txBody>
      </p:sp>
      <p:sp>
        <p:nvSpPr>
          <p:cNvPr id="3" name="텍스트 개체 틀 2">
            <a:extLst>
              <a:ext uri="{FF2B5EF4-FFF2-40B4-BE49-F238E27FC236}">
                <a16:creationId xmlns:a16="http://schemas.microsoft.com/office/drawing/2014/main" id="{287D0818-7B39-4567-8B9F-8849C5AF28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dirty="0"/>
              <a:t>마스터 텍스트 스타일을 편집하려면 클릭</a:t>
            </a:r>
          </a:p>
        </p:txBody>
      </p:sp>
      <p:sp>
        <p:nvSpPr>
          <p:cNvPr id="5" name="바닥글 개체 틀 4">
            <a:extLst>
              <a:ext uri="{FF2B5EF4-FFF2-40B4-BE49-F238E27FC236}">
                <a16:creationId xmlns:a16="http://schemas.microsoft.com/office/drawing/2014/main" id="{C4DE8933-7976-47EC-99CE-79A1F29893B1}"/>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2D4AA341-C181-4C87-91F7-A1A4E644B8BC}"/>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7" name="직사각형 6">
            <a:extLst>
              <a:ext uri="{FF2B5EF4-FFF2-40B4-BE49-F238E27FC236}">
                <a16:creationId xmlns:a16="http://schemas.microsoft.com/office/drawing/2014/main" id="{1E581868-1ED5-471A-9C3F-2708A43683D2}"/>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35221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8" name="직사각형 7">
            <a:extLst>
              <a:ext uri="{FF2B5EF4-FFF2-40B4-BE49-F238E27FC236}">
                <a16:creationId xmlns:a16="http://schemas.microsoft.com/office/drawing/2014/main" id="{217505F0-B868-4908-8F28-9B1D1F3ABABD}"/>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
        <p:nvSpPr>
          <p:cNvPr id="2" name="제목 1">
            <a:extLst>
              <a:ext uri="{FF2B5EF4-FFF2-40B4-BE49-F238E27FC236}">
                <a16:creationId xmlns:a16="http://schemas.microsoft.com/office/drawing/2014/main" id="{6F900ED2-1708-4203-A053-2F06A8507A45}"/>
              </a:ext>
            </a:extLst>
          </p:cNvPr>
          <p:cNvSpPr>
            <a:spLocks noGrp="1"/>
          </p:cNvSpPr>
          <p:nvPr>
            <p:ph type="title"/>
          </p:nvPr>
        </p:nvSpPr>
        <p:spPr>
          <a:xfrm>
            <a:off x="79131" y="70338"/>
            <a:ext cx="12033738" cy="835268"/>
          </a:xfrm>
          <a:prstGeom prst="rect">
            <a:avLst/>
          </a:prstGeom>
        </p:spPr>
        <p:txBody>
          <a:bodyPr/>
          <a:lstStyle>
            <a:lvl1pPr>
              <a:defRPr>
                <a:solidFill>
                  <a:schemeClr val="bg1"/>
                </a:solidFill>
              </a:defRPr>
            </a:lvl1pPr>
          </a:lstStyle>
          <a:p>
            <a:r>
              <a:rPr lang="ko-KR" altLang="en-US"/>
              <a:t>마스터 제목 스타일 편집</a:t>
            </a:r>
          </a:p>
        </p:txBody>
      </p:sp>
      <p:sp>
        <p:nvSpPr>
          <p:cNvPr id="3" name="내용 개체 틀 2">
            <a:extLst>
              <a:ext uri="{FF2B5EF4-FFF2-40B4-BE49-F238E27FC236}">
                <a16:creationId xmlns:a16="http://schemas.microsoft.com/office/drawing/2014/main" id="{2175CAB8-7FB3-4C68-8EF1-7B26EA8C77E9}"/>
              </a:ext>
            </a:extLst>
          </p:cNvPr>
          <p:cNvSpPr>
            <a:spLocks noGrp="1"/>
          </p:cNvSpPr>
          <p:nvPr>
            <p:ph sz="half" idx="1"/>
          </p:nvPr>
        </p:nvSpPr>
        <p:spPr>
          <a:xfrm>
            <a:off x="79131" y="1046282"/>
            <a:ext cx="5940669" cy="5292971"/>
          </a:xfrm>
        </p:spPr>
        <p:txBody>
          <a:bodyPr/>
          <a:lstStyle/>
          <a:p>
            <a:pPr lvl="0"/>
            <a:r>
              <a:rPr lang="ko-KR" altLang="en-US" dirty="0"/>
              <a:t>마스터 텍스트 스타일을 편집하려면 클릭</a:t>
            </a:r>
          </a:p>
          <a:p>
            <a:pPr lvl="1"/>
            <a:r>
              <a:rPr lang="ko-KR" altLang="en-US" dirty="0"/>
              <a:t>두 번째 수준</a:t>
            </a:r>
          </a:p>
          <a:p>
            <a:pPr lvl="2"/>
            <a:r>
              <a:rPr lang="ko-KR" altLang="en-US" dirty="0"/>
              <a:t>세 번째 수준</a:t>
            </a:r>
          </a:p>
          <a:p>
            <a:pPr lvl="3"/>
            <a:r>
              <a:rPr lang="ko-KR" altLang="en-US" dirty="0"/>
              <a:t>네 번째 수준</a:t>
            </a:r>
          </a:p>
          <a:p>
            <a:pPr lvl="4"/>
            <a:r>
              <a:rPr lang="ko-KR" altLang="en-US" dirty="0"/>
              <a:t>다섯 번째 수준</a:t>
            </a:r>
          </a:p>
        </p:txBody>
      </p:sp>
      <p:sp>
        <p:nvSpPr>
          <p:cNvPr id="4" name="내용 개체 틀 3">
            <a:extLst>
              <a:ext uri="{FF2B5EF4-FFF2-40B4-BE49-F238E27FC236}">
                <a16:creationId xmlns:a16="http://schemas.microsoft.com/office/drawing/2014/main" id="{ACC2E2CA-A85F-44AD-A176-965DC9AC0E6D}"/>
              </a:ext>
            </a:extLst>
          </p:cNvPr>
          <p:cNvSpPr>
            <a:spLocks noGrp="1"/>
          </p:cNvSpPr>
          <p:nvPr>
            <p:ph sz="half" idx="2"/>
          </p:nvPr>
        </p:nvSpPr>
        <p:spPr>
          <a:xfrm>
            <a:off x="6172199" y="1046282"/>
            <a:ext cx="5940669" cy="5292971"/>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a:extLst>
              <a:ext uri="{FF2B5EF4-FFF2-40B4-BE49-F238E27FC236}">
                <a16:creationId xmlns:a16="http://schemas.microsoft.com/office/drawing/2014/main" id="{29A53DD4-7559-4C77-8C5B-75FACBFB9995}"/>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7" name="슬라이드 번호 개체 틀 6">
            <a:extLst>
              <a:ext uri="{FF2B5EF4-FFF2-40B4-BE49-F238E27FC236}">
                <a16:creationId xmlns:a16="http://schemas.microsoft.com/office/drawing/2014/main" id="{D745FED1-2B85-48AB-80B9-1E91FFE883EB}"/>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Tree>
    <p:extLst>
      <p:ext uri="{BB962C8B-B14F-4D97-AF65-F5344CB8AC3E}">
        <p14:creationId xmlns:p14="http://schemas.microsoft.com/office/powerpoint/2010/main" val="217167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67BE13-1E08-4F01-8379-A6B1710BA754}"/>
              </a:ext>
            </a:extLst>
          </p:cNvPr>
          <p:cNvSpPr>
            <a:spLocks noGrp="1"/>
          </p:cNvSpPr>
          <p:nvPr>
            <p:ph type="title"/>
          </p:nvPr>
        </p:nvSpPr>
        <p:spPr>
          <a:xfrm>
            <a:off x="839788" y="365125"/>
            <a:ext cx="10515600" cy="1325563"/>
          </a:xfrm>
          <a:prstGeom prst="rect">
            <a:avLst/>
          </a:prstGeo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AC22F3BB-2106-4023-A756-16A538753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72547473-5B25-46CB-9197-DCC5CD215579}"/>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77F46E41-5EFE-4075-86EF-B06CADCE74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65A548FF-9B62-4381-B8DA-F924930768B7}"/>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8" name="바닥글 개체 틀 7">
            <a:extLst>
              <a:ext uri="{FF2B5EF4-FFF2-40B4-BE49-F238E27FC236}">
                <a16:creationId xmlns:a16="http://schemas.microsoft.com/office/drawing/2014/main" id="{2F53F280-6CE0-4FDB-AA45-30B76F5BC058}"/>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9" name="슬라이드 번호 개체 틀 8">
            <a:extLst>
              <a:ext uri="{FF2B5EF4-FFF2-40B4-BE49-F238E27FC236}">
                <a16:creationId xmlns:a16="http://schemas.microsoft.com/office/drawing/2014/main" id="{381EABB9-1D7D-4E1C-BAC1-B16B03C23640}"/>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10" name="직사각형 9">
            <a:extLst>
              <a:ext uri="{FF2B5EF4-FFF2-40B4-BE49-F238E27FC236}">
                <a16:creationId xmlns:a16="http://schemas.microsoft.com/office/drawing/2014/main" id="{68DCC2C0-2ED5-4ED2-8363-ED7CC2C1E5AF}"/>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371360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BCD1393-66E9-4EC5-94B3-241F9D033E41}"/>
              </a:ext>
            </a:extLst>
          </p:cNvPr>
          <p:cNvSpPr>
            <a:spLocks noGrp="1"/>
          </p:cNvSpPr>
          <p:nvPr>
            <p:ph type="title"/>
          </p:nvPr>
        </p:nvSpPr>
        <p:spPr>
          <a:xfrm>
            <a:off x="838200" y="140677"/>
            <a:ext cx="10515600" cy="1090857"/>
          </a:xfrm>
          <a:prstGeom prst="rect">
            <a:avLst/>
          </a:prstGeom>
        </p:spPr>
        <p:txBody>
          <a:bodyPr/>
          <a:lstStyle/>
          <a:p>
            <a:r>
              <a:rPr lang="ko-KR" altLang="en-US"/>
              <a:t>마스터 제목 스타일 편집</a:t>
            </a:r>
          </a:p>
        </p:txBody>
      </p:sp>
      <p:sp>
        <p:nvSpPr>
          <p:cNvPr id="4" name="바닥글 개체 틀 3">
            <a:extLst>
              <a:ext uri="{FF2B5EF4-FFF2-40B4-BE49-F238E27FC236}">
                <a16:creationId xmlns:a16="http://schemas.microsoft.com/office/drawing/2014/main" id="{ED1FB69C-9BD6-491C-8659-BFB16D20FAEF}"/>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7737EB8A-A277-48D7-A6E9-E6A69D4E9096}"/>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6" name="직사각형 5">
            <a:extLst>
              <a:ext uri="{FF2B5EF4-FFF2-40B4-BE49-F238E27FC236}">
                <a16:creationId xmlns:a16="http://schemas.microsoft.com/office/drawing/2014/main" id="{2C2932ED-B9BE-4B5F-AE36-4F5DDE630D2D}"/>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376123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3" name="바닥글 개체 틀 2">
            <a:extLst>
              <a:ext uri="{FF2B5EF4-FFF2-40B4-BE49-F238E27FC236}">
                <a16:creationId xmlns:a16="http://schemas.microsoft.com/office/drawing/2014/main" id="{2DE783F4-038D-4191-BA3F-948D849D9A70}"/>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4" name="슬라이드 번호 개체 틀 3">
            <a:extLst>
              <a:ext uri="{FF2B5EF4-FFF2-40B4-BE49-F238E27FC236}">
                <a16:creationId xmlns:a16="http://schemas.microsoft.com/office/drawing/2014/main" id="{A349DF69-908C-4BC0-B0B0-B68C1AF31A7B}"/>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5" name="직사각형 4">
            <a:extLst>
              <a:ext uri="{FF2B5EF4-FFF2-40B4-BE49-F238E27FC236}">
                <a16:creationId xmlns:a16="http://schemas.microsoft.com/office/drawing/2014/main" id="{84A5AD79-9D2D-4A5F-B535-871AD7724DDF}"/>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2395238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D51D2DB-4E94-4717-A6C8-B1E0C27A327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5A7A72C1-D08E-45E4-85E9-53B146440C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27FD4CF1-1F07-4B55-8512-8BBFCCD18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6" name="바닥글 개체 틀 5">
            <a:extLst>
              <a:ext uri="{FF2B5EF4-FFF2-40B4-BE49-F238E27FC236}">
                <a16:creationId xmlns:a16="http://schemas.microsoft.com/office/drawing/2014/main" id="{523CA7BB-E880-491A-BC04-BA4CE37FAE3A}"/>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7" name="슬라이드 번호 개체 틀 6">
            <a:extLst>
              <a:ext uri="{FF2B5EF4-FFF2-40B4-BE49-F238E27FC236}">
                <a16:creationId xmlns:a16="http://schemas.microsoft.com/office/drawing/2014/main" id="{8CB4A6B3-B083-4DD8-B389-EE6359B17C3E}"/>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8" name="직사각형 7">
            <a:extLst>
              <a:ext uri="{FF2B5EF4-FFF2-40B4-BE49-F238E27FC236}">
                <a16:creationId xmlns:a16="http://schemas.microsoft.com/office/drawing/2014/main" id="{9D962ADF-1CCC-4F9A-A35F-C02E4490853D}"/>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1243689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37CEA82-9EFC-4521-9B92-588A53DF597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88677273-9114-4380-950B-3AB10C09B4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7A669478-2CBE-4088-B312-9D0522684E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6" name="바닥글 개체 틀 5">
            <a:extLst>
              <a:ext uri="{FF2B5EF4-FFF2-40B4-BE49-F238E27FC236}">
                <a16:creationId xmlns:a16="http://schemas.microsoft.com/office/drawing/2014/main" id="{C21500A9-17DD-4F5D-9EF7-B6C20D07B1B7}"/>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7" name="슬라이드 번호 개체 틀 6">
            <a:extLst>
              <a:ext uri="{FF2B5EF4-FFF2-40B4-BE49-F238E27FC236}">
                <a16:creationId xmlns:a16="http://schemas.microsoft.com/office/drawing/2014/main" id="{5B7EAD30-12BF-4060-8CF4-B56E611EB2D8}"/>
              </a:ext>
            </a:extLst>
          </p:cNvPr>
          <p:cNvSpPr>
            <a:spLocks noGrp="1"/>
          </p:cNvSpPr>
          <p:nvPr>
            <p:ph type="sldNum" sz="quarter" idx="12"/>
          </p:nvPr>
        </p:nvSpPr>
        <p:spPr/>
        <p:txBody>
          <a:bodyPr/>
          <a:lstStyle/>
          <a:p>
            <a:fld id="{7CC0B3F7-245B-4AF8-970C-81D932662757}" type="slidenum">
              <a:rPr lang="ko-KR" altLang="en-US" smtClean="0"/>
              <a:t>‹#›</a:t>
            </a:fld>
            <a:endParaRPr lang="ko-KR" altLang="en-US"/>
          </a:p>
        </p:txBody>
      </p:sp>
      <p:sp>
        <p:nvSpPr>
          <p:cNvPr id="8" name="직사각형 7">
            <a:extLst>
              <a:ext uri="{FF2B5EF4-FFF2-40B4-BE49-F238E27FC236}">
                <a16:creationId xmlns:a16="http://schemas.microsoft.com/office/drawing/2014/main" id="{55B4E695-7F2F-4D02-B577-F4AD314C31EC}"/>
              </a:ext>
            </a:extLst>
          </p:cNvPr>
          <p:cNvSpPr/>
          <p:nvPr userDrawn="1"/>
        </p:nvSpPr>
        <p:spPr>
          <a:xfrm>
            <a:off x="0" y="0"/>
            <a:ext cx="12192000" cy="9759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3518062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텍스트 개체 틀 2">
            <a:extLst>
              <a:ext uri="{FF2B5EF4-FFF2-40B4-BE49-F238E27FC236}">
                <a16:creationId xmlns:a16="http://schemas.microsoft.com/office/drawing/2014/main" id="{B224EBDE-D4A5-4E27-9D22-EF58644DB49F}"/>
              </a:ext>
            </a:extLst>
          </p:cNvPr>
          <p:cNvSpPr>
            <a:spLocks noGrp="1"/>
          </p:cNvSpPr>
          <p:nvPr>
            <p:ph type="body" idx="1"/>
          </p:nvPr>
        </p:nvSpPr>
        <p:spPr>
          <a:xfrm>
            <a:off x="838200" y="1415562"/>
            <a:ext cx="10515600" cy="4770193"/>
          </a:xfrm>
          <a:prstGeom prst="rect">
            <a:avLst/>
          </a:prstGeom>
        </p:spPr>
        <p:txBody>
          <a:bodyPr vert="horz" lIns="91440" tIns="45720" rIns="91440" bIns="45720" rtlCol="0">
            <a:normAutofit/>
          </a:bodyPr>
          <a:lstStyle/>
          <a:p>
            <a:pPr lvl="0"/>
            <a:r>
              <a:rPr lang="ko-KR" altLang="en-US" dirty="0"/>
              <a:t>마스터 텍스트 스타일을 편집하려면 클릭</a:t>
            </a:r>
          </a:p>
          <a:p>
            <a:pPr lvl="1"/>
            <a:r>
              <a:rPr lang="ko-KR" altLang="en-US" dirty="0"/>
              <a:t>두 번째 수준</a:t>
            </a:r>
          </a:p>
          <a:p>
            <a:pPr lvl="2"/>
            <a:r>
              <a:rPr lang="ko-KR" altLang="en-US" dirty="0"/>
              <a:t>세 번째 수준</a:t>
            </a:r>
          </a:p>
          <a:p>
            <a:pPr lvl="3"/>
            <a:r>
              <a:rPr lang="ko-KR" altLang="en-US" dirty="0"/>
              <a:t>네 번째 수준</a:t>
            </a:r>
          </a:p>
          <a:p>
            <a:pPr lvl="4"/>
            <a:r>
              <a:rPr lang="ko-KR" altLang="en-US" dirty="0"/>
              <a:t>다섯 번째 수준</a:t>
            </a:r>
          </a:p>
        </p:txBody>
      </p:sp>
      <p:sp>
        <p:nvSpPr>
          <p:cNvPr id="5" name="바닥글 개체 틀 4">
            <a:extLst>
              <a:ext uri="{FF2B5EF4-FFF2-40B4-BE49-F238E27FC236}">
                <a16:creationId xmlns:a16="http://schemas.microsoft.com/office/drawing/2014/main" id="{A4135E97-DE41-427D-A622-85A44E222EDF}"/>
              </a:ext>
            </a:extLst>
          </p:cNvPr>
          <p:cNvSpPr>
            <a:spLocks noGrp="1"/>
          </p:cNvSpPr>
          <p:nvPr>
            <p:ph type="ftr" sz="quarter" idx="3"/>
          </p:nvPr>
        </p:nvSpPr>
        <p:spPr>
          <a:xfrm>
            <a:off x="4038600" y="6492874"/>
            <a:ext cx="4114800" cy="365125"/>
          </a:xfrm>
          <a:prstGeom prst="rect">
            <a:avLst/>
          </a:prstGeom>
        </p:spPr>
        <p:txBody>
          <a:bodyPr vert="horz" lIns="91440" tIns="45720" rIns="91440" bIns="45720" rtlCol="0" anchor="ctr"/>
          <a:lstStyle>
            <a:lvl1pPr algn="ctr">
              <a:defRPr sz="1200" baseline="0">
                <a:solidFill>
                  <a:schemeClr val="tx1"/>
                </a:solidFill>
              </a:defRPr>
            </a:lvl1pPr>
          </a:lstStyle>
          <a:p>
            <a:r>
              <a:rPr lang="en-US" altLang="ko-KR"/>
              <a:t>2023 SNU </a:t>
            </a:r>
            <a:r>
              <a:rPr lang="ko-KR" altLang="en-US"/>
              <a:t>핵입자 워크샵 </a:t>
            </a:r>
            <a:r>
              <a:rPr lang="en-US" altLang="ko-KR"/>
              <a:t>(2023-03-30)</a:t>
            </a:r>
            <a:endParaRPr lang="ko-KR" altLang="en-US" dirty="0"/>
          </a:p>
        </p:txBody>
      </p:sp>
      <p:sp>
        <p:nvSpPr>
          <p:cNvPr id="6" name="슬라이드 번호 개체 틀 5">
            <a:extLst>
              <a:ext uri="{FF2B5EF4-FFF2-40B4-BE49-F238E27FC236}">
                <a16:creationId xmlns:a16="http://schemas.microsoft.com/office/drawing/2014/main" id="{4FB32450-D2C4-48DF-BB3D-8983A07869CE}"/>
              </a:ext>
            </a:extLst>
          </p:cNvPr>
          <p:cNvSpPr>
            <a:spLocks noGrp="1"/>
          </p:cNvSpPr>
          <p:nvPr>
            <p:ph type="sldNum" sz="quarter" idx="4"/>
          </p:nvPr>
        </p:nvSpPr>
        <p:spPr>
          <a:xfrm>
            <a:off x="9432174" y="6492875"/>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7CC0B3F7-245B-4AF8-970C-81D932662757}" type="slidenum">
              <a:rPr lang="ko-KR" altLang="en-US" smtClean="0"/>
              <a:pPr/>
              <a:t>‹#›</a:t>
            </a:fld>
            <a:endParaRPr lang="ko-KR" altLang="en-US" dirty="0"/>
          </a:p>
        </p:txBody>
      </p:sp>
      <p:pic>
        <p:nvPicPr>
          <p:cNvPr id="7" name="그림 6">
            <a:extLst>
              <a:ext uri="{FF2B5EF4-FFF2-40B4-BE49-F238E27FC236}">
                <a16:creationId xmlns:a16="http://schemas.microsoft.com/office/drawing/2014/main" id="{7FD92AF8-D7E5-4248-8516-4CB6248027D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939" y="6462844"/>
            <a:ext cx="1363287" cy="370217"/>
          </a:xfrm>
          <a:prstGeom prst="rect">
            <a:avLst/>
          </a:prstGeom>
        </p:spPr>
      </p:pic>
      <p:pic>
        <p:nvPicPr>
          <p:cNvPr id="8" name="그림 7">
            <a:extLst>
              <a:ext uri="{FF2B5EF4-FFF2-40B4-BE49-F238E27FC236}">
                <a16:creationId xmlns:a16="http://schemas.microsoft.com/office/drawing/2014/main" id="{649EEC06-5596-4628-9226-29059C1C51B6}"/>
              </a:ext>
            </a:extLst>
          </p:cNvPr>
          <p:cNvPicPr>
            <a:picLocks noChangeAspect="1"/>
          </p:cNvPicPr>
          <p:nvPr userDrawn="1"/>
        </p:nvPicPr>
        <p:blipFill>
          <a:blip r:embed="rId14"/>
          <a:stretch>
            <a:fillRect/>
          </a:stretch>
        </p:blipFill>
        <p:spPr>
          <a:xfrm>
            <a:off x="1388226" y="6462844"/>
            <a:ext cx="1333219" cy="363773"/>
          </a:xfrm>
          <a:prstGeom prst="rect">
            <a:avLst/>
          </a:prstGeom>
        </p:spPr>
      </p:pic>
      <p:sp>
        <p:nvSpPr>
          <p:cNvPr id="12" name="직사각형 11">
            <a:extLst>
              <a:ext uri="{FF2B5EF4-FFF2-40B4-BE49-F238E27FC236}">
                <a16:creationId xmlns:a16="http://schemas.microsoft.com/office/drawing/2014/main" id="{0336A0FD-7DEB-45A8-8D11-9140FC1562F8}"/>
              </a:ext>
            </a:extLst>
          </p:cNvPr>
          <p:cNvSpPr/>
          <p:nvPr userDrawn="1"/>
        </p:nvSpPr>
        <p:spPr>
          <a:xfrm>
            <a:off x="0" y="6406286"/>
            <a:ext cx="12192000" cy="5011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000" dirty="0"/>
          </a:p>
        </p:txBody>
      </p:sp>
    </p:spTree>
    <p:extLst>
      <p:ext uri="{BB962C8B-B14F-4D97-AF65-F5344CB8AC3E}">
        <p14:creationId xmlns:p14="http://schemas.microsoft.com/office/powerpoint/2010/main" val="4164908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7.png"/><Relationship Id="rId3" Type="http://schemas.openxmlformats.org/officeDocument/2006/relationships/image" Target="../media/image80.png"/><Relationship Id="rId7" Type="http://schemas.openxmlformats.org/officeDocument/2006/relationships/image" Target="../media/image16.png"/><Relationship Id="rId12" Type="http://schemas.openxmlformats.org/officeDocument/2006/relationships/image" Target="../media/image17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0.png"/><Relationship Id="rId11" Type="http://schemas.openxmlformats.org/officeDocument/2006/relationships/image" Target="../media/image160.png"/><Relationship Id="rId5" Type="http://schemas.openxmlformats.org/officeDocument/2006/relationships/image" Target="../media/image100.png"/><Relationship Id="rId10" Type="http://schemas.openxmlformats.org/officeDocument/2006/relationships/image" Target="../media/image150.png"/><Relationship Id="rId4" Type="http://schemas.openxmlformats.org/officeDocument/2006/relationships/image" Target="../media/image90.png"/><Relationship Id="rId9" Type="http://schemas.openxmlformats.org/officeDocument/2006/relationships/image" Target="../media/image140.png"/><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00.png"/><Relationship Id="rId7" Type="http://schemas.openxmlformats.org/officeDocument/2006/relationships/customXml" Target="../ink/ink2.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image" Target="../media/image290.png"/><Relationship Id="rId11" Type="http://schemas.openxmlformats.org/officeDocument/2006/relationships/image" Target="../media/image42.png"/><Relationship Id="rId10" Type="http://schemas.openxmlformats.org/officeDocument/2006/relationships/image" Target="../media/image48.jpg"/><Relationship Id="rId9" Type="http://schemas.openxmlformats.org/officeDocument/2006/relationships/image" Target="../media/image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png"/><Relationship Id="rId2" Type="http://schemas.openxmlformats.org/officeDocument/2006/relationships/image" Target="../media/image53.jp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D7D70F0-86E8-465D-A86F-8CA0EE72F255}"/>
              </a:ext>
            </a:extLst>
          </p:cNvPr>
          <p:cNvSpPr>
            <a:spLocks noGrp="1"/>
          </p:cNvSpPr>
          <p:nvPr>
            <p:ph type="ctrTitle"/>
          </p:nvPr>
        </p:nvSpPr>
        <p:spPr/>
        <p:txBody>
          <a:bodyPr/>
          <a:lstStyle/>
          <a:p>
            <a:r>
              <a:rPr lang="en-US" altLang="ko-KR" sz="3000" kern="100" spc="-10" dirty="0">
                <a:solidFill>
                  <a:srgbClr val="000000"/>
                </a:solidFill>
                <a:effectLst/>
                <a:latin typeface="Times New Roman" panose="02020603050405020304" pitchFamily="18" charset="0"/>
                <a:ea typeface="맑은 고딕" panose="020B0503020000020004" pitchFamily="50" charset="-127"/>
                <a:cs typeface="Times New Roman" panose="02020603050405020304" pitchFamily="18" charset="0"/>
              </a:rPr>
              <a:t>Study of nuclear structure around the N = 126 shell closure using multi-nucleon transfer reaction</a:t>
            </a:r>
            <a:endParaRPr lang="ko-KR" altLang="en-US" sz="3000" dirty="0">
              <a:latin typeface="Times New Roman" panose="02020603050405020304" pitchFamily="18" charset="0"/>
              <a:cs typeface="Times New Roman" panose="02020603050405020304" pitchFamily="18" charset="0"/>
            </a:endParaRPr>
          </a:p>
        </p:txBody>
      </p:sp>
      <p:sp>
        <p:nvSpPr>
          <p:cNvPr id="3" name="부제목 2">
            <a:extLst>
              <a:ext uri="{FF2B5EF4-FFF2-40B4-BE49-F238E27FC236}">
                <a16:creationId xmlns:a16="http://schemas.microsoft.com/office/drawing/2014/main" id="{321ABA74-E856-42E8-AEB2-FC12DF797E3F}"/>
              </a:ext>
            </a:extLst>
          </p:cNvPr>
          <p:cNvSpPr>
            <a:spLocks noGrp="1"/>
          </p:cNvSpPr>
          <p:nvPr>
            <p:ph type="subTitle" idx="1"/>
          </p:nvPr>
        </p:nvSpPr>
        <p:spPr>
          <a:xfrm>
            <a:off x="1524000" y="4536488"/>
            <a:ext cx="9144000" cy="1624615"/>
          </a:xfrm>
        </p:spPr>
        <p:txBody>
          <a:bodyPr>
            <a:normAutofit/>
          </a:bodyPr>
          <a:lstStyle/>
          <a:p>
            <a:pPr>
              <a:lnSpc>
                <a:spcPct val="100000"/>
              </a:lnSpc>
            </a:pPr>
            <a:r>
              <a:rPr lang="en-US" altLang="ko-KR" sz="2300" dirty="0">
                <a:latin typeface="Times New Roman" panose="02020603050405020304" pitchFamily="18" charset="0"/>
                <a:cs typeface="Times New Roman" panose="02020603050405020304" pitchFamily="18" charset="0"/>
              </a:rPr>
              <a:t>Youngju Cho</a:t>
            </a:r>
          </a:p>
          <a:p>
            <a:pPr>
              <a:lnSpc>
                <a:spcPct val="100000"/>
              </a:lnSpc>
            </a:pPr>
            <a:r>
              <a:rPr lang="en-US" altLang="ko-KR" sz="1500" dirty="0">
                <a:latin typeface="Times New Roman" panose="02020603050405020304" pitchFamily="18" charset="0"/>
                <a:cs typeface="Times New Roman" panose="02020603050405020304" pitchFamily="18" charset="0"/>
              </a:rPr>
              <a:t>Department of physics and astronomy, SNU</a:t>
            </a:r>
          </a:p>
          <a:p>
            <a:pPr>
              <a:lnSpc>
                <a:spcPct val="100000"/>
              </a:lnSpc>
            </a:pPr>
            <a:r>
              <a:rPr lang="en-US" altLang="ko-KR" sz="1500" dirty="0">
                <a:latin typeface="Times New Roman" panose="02020603050405020304" pitchFamily="18" charset="0"/>
                <a:cs typeface="Times New Roman" panose="02020603050405020304" pitchFamily="18" charset="0"/>
              </a:rPr>
              <a:t>Center for Exotic Nuclear Studies, IBS</a:t>
            </a:r>
          </a:p>
          <a:p>
            <a:pPr>
              <a:lnSpc>
                <a:spcPct val="100000"/>
              </a:lnSpc>
            </a:pPr>
            <a:endParaRPr lang="en-US" altLang="ko-KR" sz="1500" dirty="0">
              <a:latin typeface="Times New Roman" panose="02020603050405020304" pitchFamily="18" charset="0"/>
              <a:cs typeface="Times New Roman" panose="02020603050405020304" pitchFamily="18" charset="0"/>
            </a:endParaRPr>
          </a:p>
          <a:p>
            <a:pPr algn="r"/>
            <a:endParaRPr lang="ko-KR" altLang="en-US" dirty="0"/>
          </a:p>
        </p:txBody>
      </p:sp>
    </p:spTree>
    <p:extLst>
      <p:ext uri="{BB962C8B-B14F-4D97-AF65-F5344CB8AC3E}">
        <p14:creationId xmlns:p14="http://schemas.microsoft.com/office/powerpoint/2010/main" val="1289929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4D9AEB5-C350-41D1-8928-E1B28E4760FB}"/>
              </a:ext>
            </a:extLst>
          </p:cNvPr>
          <p:cNvSpPr>
            <a:spLocks noGrp="1"/>
          </p:cNvSpPr>
          <p:nvPr>
            <p:ph type="title"/>
          </p:nvPr>
        </p:nvSpPr>
        <p:spPr/>
        <p:txBody>
          <a:bodyPr/>
          <a:lstStyle/>
          <a:p>
            <a:r>
              <a:rPr lang="en-US" altLang="ko-KR" dirty="0"/>
              <a:t>Conventional PID procedure and limitation</a:t>
            </a:r>
            <a:endParaRPr lang="ko-KR" altLang="en-US" dirty="0"/>
          </a:p>
        </p:txBody>
      </p:sp>
      <p:sp>
        <p:nvSpPr>
          <p:cNvPr id="4" name="바닥글 개체 틀 3">
            <a:extLst>
              <a:ext uri="{FF2B5EF4-FFF2-40B4-BE49-F238E27FC236}">
                <a16:creationId xmlns:a16="http://schemas.microsoft.com/office/drawing/2014/main" id="{C27E1084-CD42-48DC-BC03-1DE45047F003}"/>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178F28BA-94AB-4C4D-A39A-0B6E69FAC540}"/>
              </a:ext>
            </a:extLst>
          </p:cNvPr>
          <p:cNvSpPr>
            <a:spLocks noGrp="1"/>
          </p:cNvSpPr>
          <p:nvPr>
            <p:ph type="sldNum" sz="quarter" idx="12"/>
          </p:nvPr>
        </p:nvSpPr>
        <p:spPr/>
        <p:txBody>
          <a:bodyPr/>
          <a:lstStyle/>
          <a:p>
            <a:fld id="{7CC0B3F7-245B-4AF8-970C-81D932662757}" type="slidenum">
              <a:rPr lang="ko-KR" altLang="en-US" smtClean="0"/>
              <a:t>10</a:t>
            </a:fld>
            <a:endParaRPr lang="ko-KR" altLang="en-US"/>
          </a:p>
        </p:txBody>
      </p:sp>
      <p:sp>
        <p:nvSpPr>
          <p:cNvPr id="10" name="TextBox 9">
            <a:extLst>
              <a:ext uri="{FF2B5EF4-FFF2-40B4-BE49-F238E27FC236}">
                <a16:creationId xmlns:a16="http://schemas.microsoft.com/office/drawing/2014/main" id="{44551DB0-267E-4B80-AC9B-9C5287A5348A}"/>
              </a:ext>
            </a:extLst>
          </p:cNvPr>
          <p:cNvSpPr txBox="1"/>
          <p:nvPr/>
        </p:nvSpPr>
        <p:spPr>
          <a:xfrm>
            <a:off x="1590585" y="1530382"/>
            <a:ext cx="1717460" cy="369332"/>
          </a:xfrm>
          <a:prstGeom prst="rect">
            <a:avLst/>
          </a:prstGeom>
          <a:noFill/>
        </p:spPr>
        <p:txBody>
          <a:bodyPr wrap="square" rtlCol="0">
            <a:spAutoFit/>
          </a:bodyPr>
          <a:lstStyle/>
          <a:p>
            <a:pPr algn="ctr"/>
            <a:r>
              <a:rPr lang="en-US" altLang="ko-KR" dirty="0"/>
              <a:t>Measurement</a:t>
            </a:r>
            <a:endParaRPr lang="ko-KR" altLang="en-US" dirty="0"/>
          </a:p>
        </p:txBody>
      </p:sp>
      <p:sp>
        <p:nvSpPr>
          <p:cNvPr id="15" name="사각형: 둥근 모서리 14">
            <a:extLst>
              <a:ext uri="{FF2B5EF4-FFF2-40B4-BE49-F238E27FC236}">
                <a16:creationId xmlns:a16="http://schemas.microsoft.com/office/drawing/2014/main" id="{AE770275-5DED-4BE6-9AF1-840BD008951A}"/>
              </a:ext>
            </a:extLst>
          </p:cNvPr>
          <p:cNvSpPr/>
          <p:nvPr/>
        </p:nvSpPr>
        <p:spPr>
          <a:xfrm>
            <a:off x="1576387" y="2104378"/>
            <a:ext cx="1717459" cy="9741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ko-KR" dirty="0"/>
              <a:t>Energy loss at segmented IC</a:t>
            </a:r>
          </a:p>
        </p:txBody>
      </p:sp>
      <p:sp>
        <p:nvSpPr>
          <p:cNvPr id="16" name="사각형: 둥근 모서리 15">
            <a:extLst>
              <a:ext uri="{FF2B5EF4-FFF2-40B4-BE49-F238E27FC236}">
                <a16:creationId xmlns:a16="http://schemas.microsoft.com/office/drawing/2014/main" id="{9004B389-46C2-4121-BDB5-4A6312733A22}"/>
              </a:ext>
            </a:extLst>
          </p:cNvPr>
          <p:cNvSpPr/>
          <p:nvPr/>
        </p:nvSpPr>
        <p:spPr>
          <a:xfrm>
            <a:off x="4974017" y="3505766"/>
            <a:ext cx="1717459" cy="9741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ko-KR" dirty="0"/>
              <a:t>M/Q</a:t>
            </a:r>
          </a:p>
        </p:txBody>
      </p:sp>
      <mc:AlternateContent xmlns:mc="http://schemas.openxmlformats.org/markup-compatibility/2006" xmlns:a14="http://schemas.microsoft.com/office/drawing/2010/main">
        <mc:Choice Requires="a14">
          <p:sp>
            <p:nvSpPr>
              <p:cNvPr id="17" name="사각형: 둥근 모서리 16">
                <a:extLst>
                  <a:ext uri="{FF2B5EF4-FFF2-40B4-BE49-F238E27FC236}">
                    <a16:creationId xmlns:a16="http://schemas.microsoft.com/office/drawing/2014/main" id="{746448EC-A253-4789-BFD6-E3DC8B7407D1}"/>
                  </a:ext>
                </a:extLst>
              </p:cNvPr>
              <p:cNvSpPr/>
              <p:nvPr/>
            </p:nvSpPr>
            <p:spPr>
              <a:xfrm>
                <a:off x="4974018" y="2104377"/>
                <a:ext cx="1717459" cy="974134"/>
              </a:xfrm>
              <a:prstGeom prst="round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ko-KR" b="1" dirty="0"/>
                  <a:t>Ion energy (</a:t>
                </a:r>
                <a14:m>
                  <m:oMath xmlns:m="http://schemas.openxmlformats.org/officeDocument/2006/math">
                    <m:sSub>
                      <m:sSubPr>
                        <m:ctrlPr>
                          <a:rPr lang="en-US" altLang="ko-KR" b="1" i="1" smtClean="0">
                            <a:latin typeface="Cambria Math" panose="02040503050406030204" pitchFamily="18" charset="0"/>
                          </a:rPr>
                        </m:ctrlPr>
                      </m:sSubPr>
                      <m:e>
                        <m:r>
                          <a:rPr lang="en-US" altLang="ko-KR" b="1" i="1" smtClean="0">
                            <a:latin typeface="Cambria Math" panose="02040503050406030204" pitchFamily="18" charset="0"/>
                          </a:rPr>
                          <m:t>𝑬</m:t>
                        </m:r>
                      </m:e>
                      <m:sub>
                        <m:r>
                          <a:rPr lang="en-US" altLang="ko-KR" b="1" i="1" smtClean="0">
                            <a:latin typeface="Cambria Math" panose="02040503050406030204" pitchFamily="18" charset="0"/>
                          </a:rPr>
                          <m:t>𝑰𝑪</m:t>
                        </m:r>
                      </m:sub>
                    </m:sSub>
                  </m:oMath>
                </a14:m>
                <a:r>
                  <a:rPr lang="en-US" altLang="ko-KR" b="1" dirty="0"/>
                  <a:t>)</a:t>
                </a:r>
              </a:p>
            </p:txBody>
          </p:sp>
        </mc:Choice>
        <mc:Fallback xmlns="">
          <p:sp>
            <p:nvSpPr>
              <p:cNvPr id="17" name="사각형: 둥근 모서리 16">
                <a:extLst>
                  <a:ext uri="{FF2B5EF4-FFF2-40B4-BE49-F238E27FC236}">
                    <a16:creationId xmlns:a16="http://schemas.microsoft.com/office/drawing/2014/main" id="{746448EC-A253-4789-BFD6-E3DC8B7407D1}"/>
                  </a:ext>
                </a:extLst>
              </p:cNvPr>
              <p:cNvSpPr>
                <a:spLocks noRot="1" noChangeAspect="1" noMove="1" noResize="1" noEditPoints="1" noAdjustHandles="1" noChangeArrowheads="1" noChangeShapeType="1" noTextEdit="1"/>
              </p:cNvSpPr>
              <p:nvPr/>
            </p:nvSpPr>
            <p:spPr>
              <a:xfrm>
                <a:off x="4974018" y="2104377"/>
                <a:ext cx="1717459" cy="974134"/>
              </a:xfrm>
              <a:prstGeom prst="roundRect">
                <a:avLst/>
              </a:prstGeom>
              <a:blipFill>
                <a:blip r:embed="rId3"/>
                <a:stretch>
                  <a:fillRect/>
                </a:stretch>
              </a:blipFill>
              <a:ln w="28575">
                <a:solidFill>
                  <a:srgbClr val="FF0000"/>
                </a:solidFill>
              </a:ln>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8" name="사각형: 둥근 모서리 17">
                <a:extLst>
                  <a:ext uri="{FF2B5EF4-FFF2-40B4-BE49-F238E27FC236}">
                    <a16:creationId xmlns:a16="http://schemas.microsoft.com/office/drawing/2014/main" id="{CB2F0041-2F7C-4580-ABA4-F57CB429CE65}"/>
                  </a:ext>
                </a:extLst>
              </p:cNvPr>
              <p:cNvSpPr/>
              <p:nvPr/>
            </p:nvSpPr>
            <p:spPr>
              <a:xfrm>
                <a:off x="8371648" y="2104377"/>
                <a:ext cx="1717459" cy="974134"/>
              </a:xfrm>
              <a:prstGeom prst="round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ko-KR" b="1" dirty="0"/>
                  <a:t>Q, M,</a:t>
                </a:r>
              </a:p>
              <a:p>
                <a:pPr algn="ctr"/>
                <a:r>
                  <a:rPr lang="en-US" altLang="ko-KR" b="1" dirty="0"/>
                  <a:t>Ion energy (</a:t>
                </a:r>
                <a14:m>
                  <m:oMath xmlns:m="http://schemas.openxmlformats.org/officeDocument/2006/math">
                    <m:sSub>
                      <m:sSubPr>
                        <m:ctrlPr>
                          <a:rPr lang="en-US" altLang="ko-KR" b="1" i="1" smtClean="0">
                            <a:latin typeface="Cambria Math" panose="02040503050406030204" pitchFamily="18" charset="0"/>
                          </a:rPr>
                        </m:ctrlPr>
                      </m:sSubPr>
                      <m:e>
                        <m:r>
                          <a:rPr lang="en-US" altLang="ko-KR" b="1" i="1" smtClean="0">
                            <a:latin typeface="Cambria Math" panose="02040503050406030204" pitchFamily="18" charset="0"/>
                          </a:rPr>
                          <m:t>𝑬</m:t>
                        </m:r>
                      </m:e>
                      <m:sub>
                        <m:r>
                          <a:rPr lang="en-US" altLang="ko-KR" b="1" i="1" smtClean="0">
                            <a:latin typeface="Cambria Math" panose="02040503050406030204" pitchFamily="18" charset="0"/>
                          </a:rPr>
                          <m:t>𝒎𝒂𝒔𝒔</m:t>
                        </m:r>
                      </m:sub>
                    </m:sSub>
                  </m:oMath>
                </a14:m>
                <a:r>
                  <a:rPr lang="en-US" altLang="ko-KR" b="1" dirty="0"/>
                  <a:t>)</a:t>
                </a:r>
              </a:p>
            </p:txBody>
          </p:sp>
        </mc:Choice>
        <mc:Fallback xmlns="">
          <p:sp>
            <p:nvSpPr>
              <p:cNvPr id="18" name="사각형: 둥근 모서리 17">
                <a:extLst>
                  <a:ext uri="{FF2B5EF4-FFF2-40B4-BE49-F238E27FC236}">
                    <a16:creationId xmlns:a16="http://schemas.microsoft.com/office/drawing/2014/main" id="{CB2F0041-2F7C-4580-ABA4-F57CB429CE65}"/>
                  </a:ext>
                </a:extLst>
              </p:cNvPr>
              <p:cNvSpPr>
                <a:spLocks noRot="1" noChangeAspect="1" noMove="1" noResize="1" noEditPoints="1" noAdjustHandles="1" noChangeArrowheads="1" noChangeShapeType="1" noTextEdit="1"/>
              </p:cNvSpPr>
              <p:nvPr/>
            </p:nvSpPr>
            <p:spPr>
              <a:xfrm>
                <a:off x="8371648" y="2104377"/>
                <a:ext cx="1717459" cy="974134"/>
              </a:xfrm>
              <a:prstGeom prst="roundRect">
                <a:avLst/>
              </a:prstGeom>
              <a:blipFill>
                <a:blip r:embed="rId4"/>
                <a:stretch>
                  <a:fillRect b="-4848"/>
                </a:stretch>
              </a:blipFill>
              <a:ln w="28575">
                <a:solidFill>
                  <a:srgbClr val="FF0000"/>
                </a:solidFill>
              </a:ln>
            </p:spPr>
            <p:txBody>
              <a:bodyPr/>
              <a:lstStyle/>
              <a:p>
                <a:r>
                  <a:rPr lang="ko-KR" altLang="en-US">
                    <a:noFill/>
                  </a:rPr>
                  <a:t> </a:t>
                </a:r>
              </a:p>
            </p:txBody>
          </p:sp>
        </mc:Fallback>
      </mc:AlternateContent>
      <p:sp>
        <p:nvSpPr>
          <p:cNvPr id="20" name="TextBox 19">
            <a:extLst>
              <a:ext uri="{FF2B5EF4-FFF2-40B4-BE49-F238E27FC236}">
                <a16:creationId xmlns:a16="http://schemas.microsoft.com/office/drawing/2014/main" id="{E33BDC81-D32E-4D34-A437-9C00BFD7F661}"/>
              </a:ext>
            </a:extLst>
          </p:cNvPr>
          <p:cNvSpPr txBox="1"/>
          <p:nvPr/>
        </p:nvSpPr>
        <p:spPr>
          <a:xfrm>
            <a:off x="4974016" y="4498148"/>
            <a:ext cx="1717460" cy="369332"/>
          </a:xfrm>
          <a:prstGeom prst="rect">
            <a:avLst/>
          </a:prstGeom>
          <a:noFill/>
        </p:spPr>
        <p:txBody>
          <a:bodyPr wrap="square" rtlCol="0">
            <a:spAutoFit/>
          </a:bodyPr>
          <a:lstStyle/>
          <a:p>
            <a:pPr algn="ctr"/>
            <a:r>
              <a:rPr lang="en-US" altLang="ko-KR" dirty="0"/>
              <a:t>Reconstructed</a:t>
            </a:r>
            <a:endParaRPr lang="ko-KR" altLang="en-US" dirty="0"/>
          </a:p>
        </p:txBody>
      </p:sp>
      <p:cxnSp>
        <p:nvCxnSpPr>
          <p:cNvPr id="33" name="직선 화살표 연결선 32">
            <a:extLst>
              <a:ext uri="{FF2B5EF4-FFF2-40B4-BE49-F238E27FC236}">
                <a16:creationId xmlns:a16="http://schemas.microsoft.com/office/drawing/2014/main" id="{8C757FCB-5820-451F-BA20-AF69C10C1897}"/>
              </a:ext>
            </a:extLst>
          </p:cNvPr>
          <p:cNvCxnSpPr>
            <a:cxnSpLocks/>
            <a:stCxn id="15" idx="3"/>
            <a:endCxn id="17" idx="1"/>
          </p:cNvCxnSpPr>
          <p:nvPr/>
        </p:nvCxnSpPr>
        <p:spPr>
          <a:xfrm flipV="1">
            <a:off x="3293846" y="2591444"/>
            <a:ext cx="168017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직선 화살표 연결선 8">
            <a:extLst>
              <a:ext uri="{FF2B5EF4-FFF2-40B4-BE49-F238E27FC236}">
                <a16:creationId xmlns:a16="http://schemas.microsoft.com/office/drawing/2014/main" id="{74446CE0-F029-43CF-8A6D-6A1D06E4389F}"/>
              </a:ext>
            </a:extLst>
          </p:cNvPr>
          <p:cNvCxnSpPr>
            <a:cxnSpLocks/>
          </p:cNvCxnSpPr>
          <p:nvPr/>
        </p:nvCxnSpPr>
        <p:spPr>
          <a:xfrm>
            <a:off x="6691476" y="2328685"/>
            <a:ext cx="168017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연결선: 꺾임 12">
            <a:extLst>
              <a:ext uri="{FF2B5EF4-FFF2-40B4-BE49-F238E27FC236}">
                <a16:creationId xmlns:a16="http://schemas.microsoft.com/office/drawing/2014/main" id="{5BCF9FCC-FB69-4753-BFFA-FDF654D077B6}"/>
              </a:ext>
            </a:extLst>
          </p:cNvPr>
          <p:cNvCxnSpPr>
            <a:cxnSpLocks/>
            <a:stCxn id="16" idx="3"/>
          </p:cNvCxnSpPr>
          <p:nvPr/>
        </p:nvCxnSpPr>
        <p:spPr>
          <a:xfrm flipV="1">
            <a:off x="6691476" y="2469373"/>
            <a:ext cx="1680171" cy="1523460"/>
          </a:xfrm>
          <a:prstGeom prst="bentConnector3">
            <a:avLst>
              <a:gd name="adj1" fmla="val 26855"/>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사각형: 둥근 모서리 34">
            <a:extLst>
              <a:ext uri="{FF2B5EF4-FFF2-40B4-BE49-F238E27FC236}">
                <a16:creationId xmlns:a16="http://schemas.microsoft.com/office/drawing/2014/main" id="{325E5D45-3DCA-47A6-A390-11528EE09189}"/>
              </a:ext>
            </a:extLst>
          </p:cNvPr>
          <p:cNvSpPr/>
          <p:nvPr/>
        </p:nvSpPr>
        <p:spPr>
          <a:xfrm>
            <a:off x="4974016" y="4907154"/>
            <a:ext cx="1717459" cy="9741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ko-KR" dirty="0"/>
              <a:t>Velocity</a:t>
            </a:r>
          </a:p>
        </p:txBody>
      </p:sp>
      <p:cxnSp>
        <p:nvCxnSpPr>
          <p:cNvPr id="39" name="연결선: 꺾임 38">
            <a:extLst>
              <a:ext uri="{FF2B5EF4-FFF2-40B4-BE49-F238E27FC236}">
                <a16:creationId xmlns:a16="http://schemas.microsoft.com/office/drawing/2014/main" id="{D392EA6B-121A-4C56-B6BE-45192FE09E90}"/>
              </a:ext>
            </a:extLst>
          </p:cNvPr>
          <p:cNvCxnSpPr>
            <a:cxnSpLocks/>
            <a:stCxn id="35" idx="3"/>
            <a:endCxn id="18" idx="1"/>
          </p:cNvCxnSpPr>
          <p:nvPr/>
        </p:nvCxnSpPr>
        <p:spPr>
          <a:xfrm flipV="1">
            <a:off x="6691475" y="2591444"/>
            <a:ext cx="1680173" cy="280277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4" name="그룹 63">
            <a:extLst>
              <a:ext uri="{FF2B5EF4-FFF2-40B4-BE49-F238E27FC236}">
                <a16:creationId xmlns:a16="http://schemas.microsoft.com/office/drawing/2014/main" id="{C90B728A-90A8-41EA-A855-D973E22B49F0}"/>
              </a:ext>
            </a:extLst>
          </p:cNvPr>
          <p:cNvGrpSpPr/>
          <p:nvPr/>
        </p:nvGrpSpPr>
        <p:grpSpPr>
          <a:xfrm>
            <a:off x="1054798" y="3429001"/>
            <a:ext cx="2795160" cy="1534965"/>
            <a:chOff x="1054798" y="3429001"/>
            <a:chExt cx="2795160" cy="1534965"/>
          </a:xfrm>
        </p:grpSpPr>
        <p:sp>
          <p:nvSpPr>
            <p:cNvPr id="55" name="직사각형 54">
              <a:extLst>
                <a:ext uri="{FF2B5EF4-FFF2-40B4-BE49-F238E27FC236}">
                  <a16:creationId xmlns:a16="http://schemas.microsoft.com/office/drawing/2014/main" id="{058D83AC-5DE6-48AB-A95B-ABAE17EB1C6B}"/>
                </a:ext>
              </a:extLst>
            </p:cNvPr>
            <p:cNvSpPr/>
            <p:nvPr/>
          </p:nvSpPr>
          <p:spPr>
            <a:xfrm>
              <a:off x="1054798" y="3429007"/>
              <a:ext cx="219228"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직사각형 55">
              <a:extLst>
                <a:ext uri="{FF2B5EF4-FFF2-40B4-BE49-F238E27FC236}">
                  <a16:creationId xmlns:a16="http://schemas.microsoft.com/office/drawing/2014/main" id="{14AC2036-E87B-4C73-B03B-BD23C00E9B61}"/>
                </a:ext>
              </a:extLst>
            </p:cNvPr>
            <p:cNvSpPr/>
            <p:nvPr/>
          </p:nvSpPr>
          <p:spPr>
            <a:xfrm>
              <a:off x="1493254" y="3429002"/>
              <a:ext cx="502398"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직사각형 56">
              <a:extLst>
                <a:ext uri="{FF2B5EF4-FFF2-40B4-BE49-F238E27FC236}">
                  <a16:creationId xmlns:a16="http://schemas.microsoft.com/office/drawing/2014/main" id="{55D562FE-7C43-4357-83DD-FBB148168F13}"/>
                </a:ext>
              </a:extLst>
            </p:cNvPr>
            <p:cNvSpPr/>
            <p:nvPr/>
          </p:nvSpPr>
          <p:spPr>
            <a:xfrm>
              <a:off x="1995653" y="3429002"/>
              <a:ext cx="502398"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직사각형 57">
              <a:extLst>
                <a:ext uri="{FF2B5EF4-FFF2-40B4-BE49-F238E27FC236}">
                  <a16:creationId xmlns:a16="http://schemas.microsoft.com/office/drawing/2014/main" id="{CB08AEB7-31E7-4CFC-BC75-7EAA7AC8A6A6}"/>
                </a:ext>
              </a:extLst>
            </p:cNvPr>
            <p:cNvSpPr/>
            <p:nvPr/>
          </p:nvSpPr>
          <p:spPr>
            <a:xfrm>
              <a:off x="1274026" y="3429005"/>
              <a:ext cx="219228"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863E037E-081C-4A7A-8E91-D8326B0097DB}"/>
                </a:ext>
              </a:extLst>
            </p:cNvPr>
            <p:cNvSpPr/>
            <p:nvPr/>
          </p:nvSpPr>
          <p:spPr>
            <a:xfrm>
              <a:off x="2498051" y="3429002"/>
              <a:ext cx="502398"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직사각형 59">
              <a:extLst>
                <a:ext uri="{FF2B5EF4-FFF2-40B4-BE49-F238E27FC236}">
                  <a16:creationId xmlns:a16="http://schemas.microsoft.com/office/drawing/2014/main" id="{74BFA85B-4527-4CAE-B704-6FF30CC14C32}"/>
                </a:ext>
              </a:extLst>
            </p:cNvPr>
            <p:cNvSpPr/>
            <p:nvPr/>
          </p:nvSpPr>
          <p:spPr>
            <a:xfrm>
              <a:off x="3000449" y="3429002"/>
              <a:ext cx="502398"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직사각형 60">
              <a:extLst>
                <a:ext uri="{FF2B5EF4-FFF2-40B4-BE49-F238E27FC236}">
                  <a16:creationId xmlns:a16="http://schemas.microsoft.com/office/drawing/2014/main" id="{A5D0299F-4A95-45F2-8B16-C97E7D99A53C}"/>
                </a:ext>
              </a:extLst>
            </p:cNvPr>
            <p:cNvSpPr/>
            <p:nvPr/>
          </p:nvSpPr>
          <p:spPr>
            <a:xfrm>
              <a:off x="3502847" y="3429001"/>
              <a:ext cx="347111" cy="1534959"/>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65" name="그룹 64">
            <a:extLst>
              <a:ext uri="{FF2B5EF4-FFF2-40B4-BE49-F238E27FC236}">
                <a16:creationId xmlns:a16="http://schemas.microsoft.com/office/drawing/2014/main" id="{6DA29B58-9A4F-4304-881F-54E6545FEE2D}"/>
              </a:ext>
            </a:extLst>
          </p:cNvPr>
          <p:cNvGrpSpPr/>
          <p:nvPr/>
        </p:nvGrpSpPr>
        <p:grpSpPr>
          <a:xfrm>
            <a:off x="269230" y="3807791"/>
            <a:ext cx="3821761" cy="554018"/>
            <a:chOff x="269230" y="3807791"/>
            <a:chExt cx="3821761" cy="554018"/>
          </a:xfrm>
        </p:grpSpPr>
        <p:cxnSp>
          <p:nvCxnSpPr>
            <p:cNvPr id="52" name="직선 화살표 연결선 51">
              <a:extLst>
                <a:ext uri="{FF2B5EF4-FFF2-40B4-BE49-F238E27FC236}">
                  <a16:creationId xmlns:a16="http://schemas.microsoft.com/office/drawing/2014/main" id="{83B90136-77AD-412C-A45B-5FF5CD9E3395}"/>
                </a:ext>
              </a:extLst>
            </p:cNvPr>
            <p:cNvCxnSpPr>
              <a:cxnSpLocks/>
            </p:cNvCxnSpPr>
            <p:nvPr/>
          </p:nvCxnSpPr>
          <p:spPr>
            <a:xfrm flipV="1">
              <a:off x="851338" y="3807791"/>
              <a:ext cx="3239653" cy="369373"/>
            </a:xfrm>
            <a:prstGeom prst="straightConnector1">
              <a:avLst/>
            </a:prstGeom>
            <a:solidFill>
              <a:schemeClr val="bg1"/>
            </a:solidFill>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20D995CF-F148-40F9-9E5F-6B069DC33D2A}"/>
                </a:ext>
              </a:extLst>
            </p:cNvPr>
            <p:cNvSpPr txBox="1"/>
            <p:nvPr/>
          </p:nvSpPr>
          <p:spPr>
            <a:xfrm>
              <a:off x="269230" y="3992477"/>
              <a:ext cx="709582" cy="369332"/>
            </a:xfrm>
            <a:prstGeom prst="rect">
              <a:avLst/>
            </a:prstGeom>
            <a:noFill/>
          </p:spPr>
          <p:txBody>
            <a:bodyPr wrap="square" rtlCol="0">
              <a:spAutoFit/>
            </a:bodyPr>
            <a:lstStyle/>
            <a:p>
              <a:r>
                <a:rPr lang="en-US" altLang="ko-KR" dirty="0"/>
                <a:t>PLFs</a:t>
              </a:r>
              <a:endParaRPr lang="ko-KR" altLang="en-US" dirty="0"/>
            </a:p>
          </p:txBody>
        </p:sp>
      </p:grpSp>
      <p:sp>
        <p:nvSpPr>
          <p:cNvPr id="54" name="TextBox 53">
            <a:extLst>
              <a:ext uri="{FF2B5EF4-FFF2-40B4-BE49-F238E27FC236}">
                <a16:creationId xmlns:a16="http://schemas.microsoft.com/office/drawing/2014/main" id="{00AFA809-2E46-46C3-A9AD-A446E2D38CAD}"/>
              </a:ext>
            </a:extLst>
          </p:cNvPr>
          <p:cNvSpPr txBox="1"/>
          <p:nvPr/>
        </p:nvSpPr>
        <p:spPr>
          <a:xfrm>
            <a:off x="497675" y="5077894"/>
            <a:ext cx="4000752" cy="369332"/>
          </a:xfrm>
          <a:prstGeom prst="rect">
            <a:avLst/>
          </a:prstGeom>
          <a:solidFill>
            <a:schemeClr val="bg1"/>
          </a:solidFill>
        </p:spPr>
        <p:txBody>
          <a:bodyPr wrap="square" rtlCol="0">
            <a:spAutoFit/>
          </a:bodyPr>
          <a:lstStyle/>
          <a:p>
            <a:pPr algn="ctr"/>
            <a:r>
              <a:rPr lang="en-US" altLang="ko-KR" dirty="0"/>
              <a:t>Energy loss at 7 sections : </a:t>
            </a:r>
            <a:r>
              <a:rPr lang="en-US" altLang="ko-KR" b="1" dirty="0"/>
              <a:t>IC[0] to IC[6]</a:t>
            </a:r>
            <a:endParaRPr lang="ko-KR" altLang="en-US" b="1" dirty="0"/>
          </a:p>
        </p:txBody>
      </p:sp>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39F253E0-E2F1-4AC0-8279-66B4ECA5B056}"/>
                  </a:ext>
                </a:extLst>
              </p:cNvPr>
              <p:cNvSpPr txBox="1"/>
              <p:nvPr/>
            </p:nvSpPr>
            <p:spPr>
              <a:xfrm>
                <a:off x="4212918" y="2602118"/>
                <a:ext cx="3239653" cy="700833"/>
              </a:xfrm>
              <a:prstGeom prst="rect">
                <a:avLst/>
              </a:prstGeom>
              <a:solidFill>
                <a:schemeClr val="bg1"/>
              </a:solidFill>
            </p:spPr>
            <p:txBody>
              <a:bodyPr wrap="square">
                <a:spAutoFit/>
              </a:bodyPr>
              <a:lstStyle/>
              <a:p>
                <a:pPr marL="0" indent="0" algn="ctr">
                  <a:buNone/>
                </a:pPr>
                <a:r>
                  <a:rPr lang="en-US" altLang="ko-KR" sz="2000" dirty="0"/>
                  <a:t> </a:t>
                </a:r>
                <a14:m>
                  <m:oMath xmlns:m="http://schemas.openxmlformats.org/officeDocument/2006/math">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𝑬</m:t>
                        </m:r>
                      </m:e>
                      <m:sub>
                        <m:r>
                          <a:rPr lang="en-US" altLang="ko-KR" sz="2000" b="1" i="1" smtClean="0">
                            <a:latin typeface="Cambria Math" panose="02040503050406030204" pitchFamily="18" charset="0"/>
                          </a:rPr>
                          <m:t>𝑰𝑪</m:t>
                        </m:r>
                      </m:sub>
                    </m:sSub>
                    <m:r>
                      <a:rPr lang="en-US" altLang="ko-KR" sz="2000" b="1" i="1" smtClean="0">
                        <a:latin typeface="Cambria Math" panose="02040503050406030204" pitchFamily="18" charset="0"/>
                      </a:rPr>
                      <m:t>=</m:t>
                    </m:r>
                    <m:nary>
                      <m:naryPr>
                        <m:chr m:val="∑"/>
                        <m:ctrlPr>
                          <a:rPr lang="en-US" altLang="ko-KR" sz="2000" b="1" i="1" smtClean="0">
                            <a:latin typeface="Cambria Math" panose="02040503050406030204" pitchFamily="18" charset="0"/>
                          </a:rPr>
                        </m:ctrlPr>
                      </m:naryPr>
                      <m:sub>
                        <m:r>
                          <m:rPr>
                            <m:brk m:alnAt="23"/>
                          </m:rPr>
                          <a:rPr lang="en-US" altLang="ko-KR" sz="2000" b="1" i="1" smtClean="0">
                            <a:latin typeface="Cambria Math" panose="02040503050406030204" pitchFamily="18" charset="0"/>
                          </a:rPr>
                          <m:t>𝒊</m:t>
                        </m:r>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𝟎</m:t>
                        </m:r>
                      </m:sub>
                      <m:sup>
                        <m:r>
                          <a:rPr lang="en-US" altLang="ko-KR" sz="2000" b="1" i="1" smtClean="0">
                            <a:latin typeface="Cambria Math" panose="02040503050406030204" pitchFamily="18" charset="0"/>
                          </a:rPr>
                          <m:t>𝟔</m:t>
                        </m:r>
                      </m:sup>
                      <m:e>
                        <m:r>
                          <a:rPr lang="en-US" altLang="ko-KR" sz="2000" b="1" i="1" smtClean="0">
                            <a:latin typeface="Cambria Math" panose="02040503050406030204" pitchFamily="18" charset="0"/>
                          </a:rPr>
                          <m:t>𝒂</m:t>
                        </m:r>
                        <m:d>
                          <m:dPr>
                            <m:begChr m:val="["/>
                            <m:endChr m:val="]"/>
                            <m:ctrlPr>
                              <a:rPr lang="en-US" altLang="ko-KR" sz="2000" b="1" i="1" smtClean="0">
                                <a:latin typeface="Cambria Math" panose="02040503050406030204" pitchFamily="18" charset="0"/>
                              </a:rPr>
                            </m:ctrlPr>
                          </m:dPr>
                          <m:e>
                            <m:r>
                              <a:rPr lang="en-US" altLang="ko-KR" sz="2000" b="1" i="1" smtClean="0">
                                <a:latin typeface="Cambria Math" panose="02040503050406030204" pitchFamily="18" charset="0"/>
                              </a:rPr>
                              <m:t>𝒊</m:t>
                            </m:r>
                          </m:e>
                        </m:d>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𝑰𝑪</m:t>
                        </m:r>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𝒊</m:t>
                        </m:r>
                        <m:r>
                          <a:rPr lang="en-US" altLang="ko-KR" sz="2000" b="1" i="1" smtClean="0">
                            <a:latin typeface="Cambria Math" panose="02040503050406030204" pitchFamily="18" charset="0"/>
                          </a:rPr>
                          <m:t>]</m:t>
                        </m:r>
                      </m:e>
                    </m:nary>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𝒃</m:t>
                    </m:r>
                  </m:oMath>
                </a14:m>
                <a:endParaRPr lang="en-US" altLang="ko-KR" sz="2000" b="1" dirty="0"/>
              </a:p>
              <a:p>
                <a:pPr algn="ctr"/>
                <a:r>
                  <a:rPr lang="en-US" altLang="ko-KR" dirty="0"/>
                  <a:t> - Low Resolution - </a:t>
                </a:r>
                <a:endParaRPr lang="en-US" altLang="ko-KR" b="1" dirty="0"/>
              </a:p>
            </p:txBody>
          </p:sp>
        </mc:Choice>
        <mc:Fallback xmlns="">
          <p:sp>
            <p:nvSpPr>
              <p:cNvPr id="67" name="TextBox 66">
                <a:extLst>
                  <a:ext uri="{FF2B5EF4-FFF2-40B4-BE49-F238E27FC236}">
                    <a16:creationId xmlns:a16="http://schemas.microsoft.com/office/drawing/2014/main" id="{39F253E0-E2F1-4AC0-8279-66B4ECA5B056}"/>
                  </a:ext>
                </a:extLst>
              </p:cNvPr>
              <p:cNvSpPr txBox="1">
                <a:spLocks noRot="1" noChangeAspect="1" noMove="1" noResize="1" noEditPoints="1" noAdjustHandles="1" noChangeArrowheads="1" noChangeShapeType="1" noTextEdit="1"/>
              </p:cNvSpPr>
              <p:nvPr/>
            </p:nvSpPr>
            <p:spPr>
              <a:xfrm>
                <a:off x="4212918" y="2602118"/>
                <a:ext cx="3239653" cy="700833"/>
              </a:xfrm>
              <a:prstGeom prst="rect">
                <a:avLst/>
              </a:prstGeom>
              <a:blipFill>
                <a:blip r:embed="rId5"/>
                <a:stretch>
                  <a:fillRect t="-66957" b="-6521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BE189BEF-ABFA-4B9C-AA0D-71E8BCAAA28A}"/>
                  </a:ext>
                </a:extLst>
              </p:cNvPr>
              <p:cNvSpPr txBox="1"/>
              <p:nvPr/>
            </p:nvSpPr>
            <p:spPr>
              <a:xfrm>
                <a:off x="7619225" y="1785395"/>
                <a:ext cx="4240994" cy="630814"/>
              </a:xfrm>
              <a:prstGeom prst="rect">
                <a:avLst/>
              </a:prstGeom>
              <a:solidFill>
                <a:schemeClr val="bg1"/>
              </a:solid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𝑴</m:t>
                          </m:r>
                        </m:e>
                        <m:sub>
                          <m:r>
                            <a:rPr lang="en-US" altLang="ko-KR" sz="2000" b="1" i="1" smtClean="0">
                              <a:latin typeface="Cambria Math" panose="02040503050406030204" pitchFamily="18" charset="0"/>
                            </a:rPr>
                            <m:t>𝑰𝑪</m:t>
                          </m:r>
                        </m:sub>
                      </m:sSub>
                      <m:r>
                        <a:rPr lang="en-US" altLang="ko-KR" sz="2000" b="1" i="1" smtClean="0">
                          <a:latin typeface="Cambria Math" panose="02040503050406030204" pitchFamily="18" charset="0"/>
                        </a:rPr>
                        <m:t>=</m:t>
                      </m:r>
                      <m:f>
                        <m:fPr>
                          <m:ctrlPr>
                            <a:rPr lang="en-US" altLang="ko-KR" sz="2000" b="1" i="1" smtClean="0">
                              <a:latin typeface="Cambria Math" panose="02040503050406030204" pitchFamily="18" charset="0"/>
                            </a:rPr>
                          </m:ctrlPr>
                        </m:fPr>
                        <m:num>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𝑬</m:t>
                              </m:r>
                            </m:e>
                            <m:sub>
                              <m:r>
                                <a:rPr lang="en-US" altLang="ko-KR" sz="2000" b="1" i="1" smtClean="0">
                                  <a:latin typeface="Cambria Math" panose="02040503050406030204" pitchFamily="18" charset="0"/>
                                </a:rPr>
                                <m:t>𝑰𝑪</m:t>
                              </m:r>
                            </m:sub>
                          </m:sSub>
                        </m:num>
                        <m:den>
                          <m:r>
                            <a:rPr lang="en-US" altLang="ko-KR" sz="2000" b="1" i="1" smtClean="0">
                              <a:latin typeface="Cambria Math" panose="02040503050406030204" pitchFamily="18" charset="0"/>
                            </a:rPr>
                            <m:t>𝟗𝟑𝟏</m:t>
                          </m:r>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𝟓</m:t>
                          </m:r>
                          <m:r>
                            <a:rPr lang="en-US" altLang="ko-KR" sz="2000" b="1" i="1" smtClean="0">
                              <a:latin typeface="Cambria Math" panose="02040503050406030204" pitchFamily="18" charset="0"/>
                            </a:rPr>
                            <m:t>(</m:t>
                          </m:r>
                          <m:r>
                            <a:rPr lang="el-GR" altLang="ko-KR" sz="2000" b="1" i="1" smtClean="0">
                              <a:latin typeface="Cambria Math" panose="02040503050406030204" pitchFamily="18" charset="0"/>
                            </a:rPr>
                            <m:t>𝜸</m:t>
                          </m:r>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𝟏</m:t>
                          </m:r>
                          <m:r>
                            <a:rPr lang="en-US" altLang="ko-KR" sz="2000" b="1" i="1" smtClean="0">
                              <a:latin typeface="Cambria Math" panose="02040503050406030204" pitchFamily="18" charset="0"/>
                            </a:rPr>
                            <m:t>)</m:t>
                          </m:r>
                        </m:den>
                      </m:f>
                      <m:r>
                        <a:rPr lang="en-US" altLang="ko-KR" sz="2000" b="1" i="1" smtClean="0">
                          <a:latin typeface="Cambria Math" panose="02040503050406030204" pitchFamily="18" charset="0"/>
                        </a:rPr>
                        <m:t>,  </m:t>
                      </m:r>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𝑸</m:t>
                          </m:r>
                        </m:e>
                        <m:sub>
                          <m:r>
                            <a:rPr lang="en-US" altLang="ko-KR" sz="2000" b="1" i="1" smtClean="0">
                              <a:latin typeface="Cambria Math" panose="02040503050406030204" pitchFamily="18" charset="0"/>
                            </a:rPr>
                            <m:t>𝑰𝑪</m:t>
                          </m:r>
                        </m:sub>
                      </m:sSub>
                      <m:r>
                        <a:rPr lang="en-US" altLang="ko-KR" sz="2000" b="1" i="1" smtClean="0">
                          <a:latin typeface="Cambria Math" panose="02040503050406030204" pitchFamily="18" charset="0"/>
                        </a:rPr>
                        <m:t>=</m:t>
                      </m:r>
                      <m:f>
                        <m:fPr>
                          <m:ctrlPr>
                            <a:rPr lang="en-US" altLang="ko-KR" sz="2000" b="1" i="1" smtClean="0">
                              <a:latin typeface="Cambria Math" panose="02040503050406030204" pitchFamily="18" charset="0"/>
                            </a:rPr>
                          </m:ctrlPr>
                        </m:fPr>
                        <m:num>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𝑴</m:t>
                              </m:r>
                            </m:e>
                            <m:sub>
                              <m:r>
                                <a:rPr lang="en-US" altLang="ko-KR" sz="2000" b="1" i="1" smtClean="0">
                                  <a:latin typeface="Cambria Math" panose="02040503050406030204" pitchFamily="18" charset="0"/>
                                </a:rPr>
                                <m:t>𝑰𝑪</m:t>
                              </m:r>
                            </m:sub>
                          </m:sSub>
                        </m:num>
                        <m:den>
                          <m:f>
                            <m:fPr>
                              <m:type m:val="lin"/>
                              <m:ctrlPr>
                                <a:rPr lang="en-US" altLang="ko-KR" sz="2000" b="1" i="1" smtClean="0">
                                  <a:latin typeface="Cambria Math" panose="02040503050406030204" pitchFamily="18" charset="0"/>
                                </a:rPr>
                              </m:ctrlPr>
                            </m:fPr>
                            <m:num>
                              <m:r>
                                <a:rPr lang="en-US" altLang="ko-KR" sz="2000" b="1" i="1" smtClean="0">
                                  <a:latin typeface="Cambria Math" panose="02040503050406030204" pitchFamily="18" charset="0"/>
                                </a:rPr>
                                <m:t>𝑴</m:t>
                              </m:r>
                            </m:num>
                            <m:den>
                              <m:r>
                                <a:rPr lang="en-US" altLang="ko-KR" sz="2000" b="1" i="1" smtClean="0">
                                  <a:latin typeface="Cambria Math" panose="02040503050406030204" pitchFamily="18" charset="0"/>
                                </a:rPr>
                                <m:t>𝑸</m:t>
                              </m:r>
                            </m:den>
                          </m:f>
                        </m:den>
                      </m:f>
                    </m:oMath>
                  </m:oMathPara>
                </a14:m>
                <a:endParaRPr lang="en-US" altLang="ko-KR" sz="2000" b="1" i="1" dirty="0">
                  <a:latin typeface="Cambria Math" panose="02040503050406030204" pitchFamily="18" charset="0"/>
                </a:endParaRPr>
              </a:p>
            </p:txBody>
          </p:sp>
        </mc:Choice>
        <mc:Fallback xmlns="">
          <p:sp>
            <p:nvSpPr>
              <p:cNvPr id="69" name="TextBox 68">
                <a:extLst>
                  <a:ext uri="{FF2B5EF4-FFF2-40B4-BE49-F238E27FC236}">
                    <a16:creationId xmlns:a16="http://schemas.microsoft.com/office/drawing/2014/main" id="{BE189BEF-ABFA-4B9C-AA0D-71E8BCAAA28A}"/>
                  </a:ext>
                </a:extLst>
              </p:cNvPr>
              <p:cNvSpPr txBox="1">
                <a:spLocks noRot="1" noChangeAspect="1" noMove="1" noResize="1" noEditPoints="1" noAdjustHandles="1" noChangeArrowheads="1" noChangeShapeType="1" noTextEdit="1"/>
              </p:cNvSpPr>
              <p:nvPr/>
            </p:nvSpPr>
            <p:spPr>
              <a:xfrm>
                <a:off x="7619225" y="1785395"/>
                <a:ext cx="4240994" cy="630814"/>
              </a:xfrm>
              <a:prstGeom prst="rect">
                <a:avLst/>
              </a:prstGeom>
              <a:blipFill>
                <a:blip r:embed="rId6"/>
                <a:stretch>
                  <a:fillRect/>
                </a:stretch>
              </a:blipFill>
            </p:spPr>
            <p:txBody>
              <a:bodyPr/>
              <a:lstStyle/>
              <a:p>
                <a:r>
                  <a:rPr lang="ko-KR" altLang="en-US">
                    <a:noFill/>
                  </a:rPr>
                  <a:t> </a:t>
                </a:r>
              </a:p>
            </p:txBody>
          </p:sp>
        </mc:Fallback>
      </mc:AlternateContent>
      <p:grpSp>
        <p:nvGrpSpPr>
          <p:cNvPr id="74" name="그룹 73">
            <a:extLst>
              <a:ext uri="{FF2B5EF4-FFF2-40B4-BE49-F238E27FC236}">
                <a16:creationId xmlns:a16="http://schemas.microsoft.com/office/drawing/2014/main" id="{3FCD9E8B-F840-44A5-9D77-72CC90814F4E}"/>
              </a:ext>
            </a:extLst>
          </p:cNvPr>
          <p:cNvGrpSpPr/>
          <p:nvPr/>
        </p:nvGrpSpPr>
        <p:grpSpPr>
          <a:xfrm>
            <a:off x="131884" y="1371839"/>
            <a:ext cx="7487341" cy="4636818"/>
            <a:chOff x="1274026" y="1104083"/>
            <a:chExt cx="7487341" cy="4636818"/>
          </a:xfrm>
        </p:grpSpPr>
        <p:pic>
          <p:nvPicPr>
            <p:cNvPr id="70" name="그림 69">
              <a:extLst>
                <a:ext uri="{FF2B5EF4-FFF2-40B4-BE49-F238E27FC236}">
                  <a16:creationId xmlns:a16="http://schemas.microsoft.com/office/drawing/2014/main" id="{97A57D1B-6C40-4EFF-A4A3-A4AE24623315}"/>
                </a:ext>
              </a:extLst>
            </p:cNvPr>
            <p:cNvPicPr>
              <a:picLocks noChangeAspect="1"/>
            </p:cNvPicPr>
            <p:nvPr/>
          </p:nvPicPr>
          <p:blipFill>
            <a:blip r:embed="rId7"/>
            <a:stretch>
              <a:fillRect/>
            </a:stretch>
          </p:blipFill>
          <p:spPr>
            <a:xfrm>
              <a:off x="1363660" y="1109171"/>
              <a:ext cx="7397707" cy="4609077"/>
            </a:xfrm>
            <a:prstGeom prst="rect">
              <a:avLst/>
            </a:prstGeom>
          </p:spPr>
        </p:pic>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83DE8A67-BF78-41E7-A73D-2B68EDC9E8ED}"/>
                    </a:ext>
                  </a:extLst>
                </p:cNvPr>
                <p:cNvSpPr txBox="1"/>
                <p:nvPr/>
              </p:nvSpPr>
              <p:spPr>
                <a:xfrm>
                  <a:off x="1274026" y="1104083"/>
                  <a:ext cx="41716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sz="1800" b="1" i="1" smtClean="0">
                                <a:latin typeface="Cambria Math" panose="02040503050406030204" pitchFamily="18" charset="0"/>
                              </a:rPr>
                            </m:ctrlPr>
                          </m:sSubPr>
                          <m:e>
                            <m:r>
                              <a:rPr lang="en-US" altLang="ko-KR" sz="1800" b="1" i="1" smtClean="0">
                                <a:latin typeface="Cambria Math" panose="02040503050406030204" pitchFamily="18" charset="0"/>
                              </a:rPr>
                              <m:t>𝑸</m:t>
                            </m:r>
                          </m:e>
                          <m:sub>
                            <m:r>
                              <a:rPr lang="en-US" altLang="ko-KR" sz="1800" b="1" i="1" smtClean="0">
                                <a:latin typeface="Cambria Math" panose="02040503050406030204" pitchFamily="18" charset="0"/>
                              </a:rPr>
                              <m:t>𝑰𝑪</m:t>
                            </m:r>
                          </m:sub>
                        </m:sSub>
                      </m:oMath>
                    </m:oMathPara>
                  </a14:m>
                  <a:endParaRPr lang="ko-KR" altLang="en-US" dirty="0"/>
                </a:p>
              </p:txBody>
            </p:sp>
          </mc:Choice>
          <mc:Fallback xmlns="">
            <p:sp>
              <p:nvSpPr>
                <p:cNvPr id="72" name="TextBox 71">
                  <a:extLst>
                    <a:ext uri="{FF2B5EF4-FFF2-40B4-BE49-F238E27FC236}">
                      <a16:creationId xmlns:a16="http://schemas.microsoft.com/office/drawing/2014/main" id="{83DE8A67-BF78-41E7-A73D-2B68EDC9E8ED}"/>
                    </a:ext>
                  </a:extLst>
                </p:cNvPr>
                <p:cNvSpPr txBox="1">
                  <a:spLocks noRot="1" noChangeAspect="1" noMove="1" noResize="1" noEditPoints="1" noAdjustHandles="1" noChangeArrowheads="1" noChangeShapeType="1" noTextEdit="1"/>
                </p:cNvSpPr>
                <p:nvPr/>
              </p:nvSpPr>
              <p:spPr>
                <a:xfrm>
                  <a:off x="1274026" y="1104083"/>
                  <a:ext cx="417160" cy="369332"/>
                </a:xfrm>
                <a:prstGeom prst="rect">
                  <a:avLst/>
                </a:prstGeom>
                <a:blipFill>
                  <a:blip r:embed="rId8"/>
                  <a:stretch>
                    <a:fillRect l="-2941" r="-22059" b="-11475"/>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799A1381-8FA0-455F-A3EE-208C9CCE315E}"/>
                    </a:ext>
                  </a:extLst>
                </p:cNvPr>
                <p:cNvSpPr txBox="1"/>
                <p:nvPr/>
              </p:nvSpPr>
              <p:spPr>
                <a:xfrm>
                  <a:off x="8046768" y="5371569"/>
                  <a:ext cx="65521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type m:val="lin"/>
                            <m:ctrlPr>
                              <a:rPr lang="ko-KR" altLang="en-US" b="1" i="1" smtClean="0">
                                <a:latin typeface="Cambria Math" panose="02040503050406030204" pitchFamily="18" charset="0"/>
                              </a:rPr>
                            </m:ctrlPr>
                          </m:fPr>
                          <m:num>
                            <m:r>
                              <a:rPr lang="en-US" altLang="ko-KR" b="1" i="1" smtClean="0">
                                <a:latin typeface="Cambria Math" panose="02040503050406030204" pitchFamily="18" charset="0"/>
                                <a:ea typeface="Cambria Math" panose="02040503050406030204" pitchFamily="18" charset="0"/>
                              </a:rPr>
                              <m:t>𝑴</m:t>
                            </m:r>
                          </m:num>
                          <m:den>
                            <m:r>
                              <a:rPr lang="en-US" altLang="ko-KR" b="1" i="1" smtClean="0">
                                <a:latin typeface="Cambria Math" panose="02040503050406030204" pitchFamily="18" charset="0"/>
                                <a:ea typeface="Cambria Math" panose="02040503050406030204" pitchFamily="18" charset="0"/>
                              </a:rPr>
                              <m:t>𝑸</m:t>
                            </m:r>
                          </m:den>
                        </m:f>
                      </m:oMath>
                    </m:oMathPara>
                  </a14:m>
                  <a:endParaRPr lang="ko-KR" altLang="en-US" b="1" dirty="0">
                    <a:latin typeface="Cambria Math" panose="02040503050406030204" pitchFamily="18" charset="0"/>
                  </a:endParaRPr>
                </a:p>
              </p:txBody>
            </p:sp>
          </mc:Choice>
          <mc:Fallback xmlns="">
            <p:sp>
              <p:nvSpPr>
                <p:cNvPr id="73" name="TextBox 72">
                  <a:extLst>
                    <a:ext uri="{FF2B5EF4-FFF2-40B4-BE49-F238E27FC236}">
                      <a16:creationId xmlns:a16="http://schemas.microsoft.com/office/drawing/2014/main" id="{799A1381-8FA0-455F-A3EE-208C9CCE315E}"/>
                    </a:ext>
                  </a:extLst>
                </p:cNvPr>
                <p:cNvSpPr txBox="1">
                  <a:spLocks noRot="1" noChangeAspect="1" noMove="1" noResize="1" noEditPoints="1" noAdjustHandles="1" noChangeArrowheads="1" noChangeShapeType="1" noTextEdit="1"/>
                </p:cNvSpPr>
                <p:nvPr/>
              </p:nvSpPr>
              <p:spPr>
                <a:xfrm>
                  <a:off x="8046768" y="5371569"/>
                  <a:ext cx="655218" cy="369332"/>
                </a:xfrm>
                <a:prstGeom prst="rect">
                  <a:avLst/>
                </a:prstGeom>
                <a:blipFill>
                  <a:blip r:embed="rId9"/>
                  <a:stretch>
                    <a:fillRect l="-18692" t="-114754" r="-76636" b="-177049"/>
                  </a:stretch>
                </a:blipFill>
              </p:spPr>
              <p:txBody>
                <a:bodyPr/>
                <a:lstStyle/>
                <a:p>
                  <a:r>
                    <a:rPr lang="ko-KR" altLang="en-US">
                      <a:noFill/>
                    </a:rPr>
                    <a:t> </a:t>
                  </a:r>
                </a:p>
              </p:txBody>
            </p:sp>
          </mc:Fallback>
        </mc:AlternateContent>
      </p:grp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5282034D-5B45-4E8E-A738-6AFD8238E589}"/>
                  </a:ext>
                </a:extLst>
              </p:cNvPr>
              <p:cNvSpPr txBox="1"/>
              <p:nvPr/>
            </p:nvSpPr>
            <p:spPr>
              <a:xfrm>
                <a:off x="1772127" y="1418984"/>
                <a:ext cx="4114800" cy="892552"/>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1" i="1" smtClean="0">
                          <a:latin typeface="Cambria Math" panose="02040503050406030204" pitchFamily="18" charset="0"/>
                        </a:rPr>
                        <m:t>𝑴</m:t>
                      </m:r>
                      <m:r>
                        <a:rPr lang="en-US" altLang="ko-KR" sz="2000" i="1" smtClean="0">
                          <a:latin typeface="Cambria Math" panose="02040503050406030204" pitchFamily="18" charset="0"/>
                        </a:rPr>
                        <m:t>=</m:t>
                      </m:r>
                      <m:f>
                        <m:fPr>
                          <m:type m:val="lin"/>
                          <m:ctrlPr>
                            <a:rPr lang="en-US" altLang="ko-KR" sz="2000" i="1">
                              <a:latin typeface="Cambria Math" panose="02040503050406030204" pitchFamily="18" charset="0"/>
                            </a:rPr>
                          </m:ctrlPr>
                        </m:fPr>
                        <m:num>
                          <m:r>
                            <a:rPr lang="en-US" altLang="ko-KR" sz="2000" i="1">
                              <a:latin typeface="Cambria Math" panose="02040503050406030204" pitchFamily="18" charset="0"/>
                            </a:rPr>
                            <m:t>𝑀</m:t>
                          </m:r>
                        </m:num>
                        <m:den>
                          <m:r>
                            <a:rPr lang="en-US" altLang="ko-KR" sz="2000" i="1">
                              <a:latin typeface="Cambria Math" panose="02040503050406030204" pitchFamily="18" charset="0"/>
                            </a:rPr>
                            <m:t>𝑄</m:t>
                          </m:r>
                        </m:den>
                      </m:f>
                      <m:r>
                        <a:rPr lang="en-US" altLang="ko-KR" sz="2000" i="1">
                          <a:latin typeface="Cambria Math" panose="02040503050406030204" pitchFamily="18" charset="0"/>
                        </a:rPr>
                        <m:t> ∗</m:t>
                      </m:r>
                      <m:r>
                        <a:rPr lang="en-US" altLang="ko-KR" sz="2000" b="1" i="1">
                          <a:latin typeface="Cambria Math" panose="02040503050406030204" pitchFamily="18" charset="0"/>
                        </a:rPr>
                        <m:t>𝑸</m:t>
                      </m:r>
                      <m:r>
                        <a:rPr lang="en-US" altLang="ko-KR" sz="2000" b="1" i="1">
                          <a:latin typeface="Cambria Math" panose="02040503050406030204" pitchFamily="18" charset="0"/>
                        </a:rPr>
                        <m:t>_</m:t>
                      </m:r>
                      <m:r>
                        <a:rPr lang="en-US" altLang="ko-KR" sz="2000" b="1" i="1">
                          <a:latin typeface="Cambria Math" panose="02040503050406030204" pitchFamily="18" charset="0"/>
                        </a:rPr>
                        <m:t>𝒊𝒏𝒕</m:t>
                      </m:r>
                    </m:oMath>
                  </m:oMathPara>
                </a14:m>
                <a:endParaRPr lang="en-US" altLang="ko-KR" sz="2000" b="1" dirty="0"/>
              </a:p>
              <a:p>
                <a:pPr/>
                <a14:m>
                  <m:oMathPara xmlns:m="http://schemas.openxmlformats.org/officeDocument/2006/math">
                    <m:oMathParaPr>
                      <m:jc m:val="centerGroup"/>
                    </m:oMathParaPr>
                    <m:oMath xmlns:m="http://schemas.openxmlformats.org/officeDocument/2006/math">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𝑬</m:t>
                          </m:r>
                        </m:e>
                        <m:sub>
                          <m:r>
                            <a:rPr lang="en-US" altLang="ko-KR" sz="2000" b="1" i="1" smtClean="0">
                              <a:latin typeface="Cambria Math" panose="02040503050406030204" pitchFamily="18" charset="0"/>
                            </a:rPr>
                            <m:t>𝒎𝒂𝒔𝒔</m:t>
                          </m:r>
                        </m:sub>
                      </m:sSub>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𝟗𝟑𝟏</m:t>
                      </m:r>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𝟓</m:t>
                      </m:r>
                      <m:r>
                        <a:rPr lang="en-US" altLang="ko-KR" sz="2000" b="1" i="1" smtClean="0">
                          <a:latin typeface="Cambria Math" panose="02040503050406030204" pitchFamily="18" charset="0"/>
                        </a:rPr>
                        <m:t>∗</m:t>
                      </m:r>
                      <m:r>
                        <a:rPr lang="en-US" altLang="ko-KR" sz="2000" b="1" i="1" smtClean="0">
                          <a:latin typeface="Cambria Math" panose="02040503050406030204" pitchFamily="18" charset="0"/>
                        </a:rPr>
                        <m:t>𝑴</m:t>
                      </m:r>
                      <m:r>
                        <a:rPr lang="en-US" altLang="ko-KR" sz="2000" b="1" i="1" smtClean="0">
                          <a:latin typeface="Cambria Math" panose="02040503050406030204" pitchFamily="18" charset="0"/>
                        </a:rPr>
                        <m:t>_</m:t>
                      </m:r>
                      <m:r>
                        <a:rPr lang="en-US" altLang="ko-KR" sz="2000" b="1" i="1" smtClean="0">
                          <a:latin typeface="Cambria Math" panose="02040503050406030204" pitchFamily="18" charset="0"/>
                        </a:rPr>
                        <m:t>𝒊𝒏𝒕</m:t>
                      </m:r>
                      <m:r>
                        <a:rPr lang="en-US" altLang="ko-KR" sz="2000" b="1" i="1" smtClean="0">
                          <a:latin typeface="Cambria Math" panose="02040503050406030204" pitchFamily="18" charset="0"/>
                        </a:rPr>
                        <m:t>∗(</m:t>
                      </m:r>
                      <m:r>
                        <a:rPr lang="el-GR" altLang="ko-KR" sz="2000" b="1" i="1">
                          <a:latin typeface="Cambria Math" panose="02040503050406030204" pitchFamily="18" charset="0"/>
                        </a:rPr>
                        <m:t>𝜸</m:t>
                      </m:r>
                      <m:r>
                        <a:rPr lang="en-US" altLang="ko-KR" sz="2000" b="1" i="1">
                          <a:latin typeface="Cambria Math" panose="02040503050406030204" pitchFamily="18" charset="0"/>
                        </a:rPr>
                        <m:t>−</m:t>
                      </m:r>
                      <m:r>
                        <a:rPr lang="en-US" altLang="ko-KR" sz="2000" b="1" i="1">
                          <a:latin typeface="Cambria Math" panose="02040503050406030204" pitchFamily="18" charset="0"/>
                        </a:rPr>
                        <m:t>𝟏</m:t>
                      </m:r>
                      <m:r>
                        <a:rPr lang="en-US" altLang="ko-KR" sz="2000" b="1" i="1" smtClean="0">
                          <a:latin typeface="Cambria Math" panose="02040503050406030204" pitchFamily="18" charset="0"/>
                        </a:rPr>
                        <m:t>)</m:t>
                      </m:r>
                    </m:oMath>
                  </m:oMathPara>
                </a14:m>
                <a:endParaRPr lang="en-US" altLang="ko-KR" sz="2000" b="1" dirty="0"/>
              </a:p>
              <a:p>
                <a:pPr algn="ctr"/>
                <a:r>
                  <a:rPr lang="ko-KR" altLang="en-US" dirty="0"/>
                  <a:t> </a:t>
                </a:r>
                <a:r>
                  <a:rPr lang="en-US" altLang="ko-KR" dirty="0"/>
                  <a:t>- High Resolution -</a:t>
                </a:r>
                <a:endParaRPr lang="ko-KR" altLang="en-US" dirty="0"/>
              </a:p>
            </p:txBody>
          </p:sp>
        </mc:Choice>
        <mc:Fallback xmlns="">
          <p:sp>
            <p:nvSpPr>
              <p:cNvPr id="68" name="TextBox 67">
                <a:extLst>
                  <a:ext uri="{FF2B5EF4-FFF2-40B4-BE49-F238E27FC236}">
                    <a16:creationId xmlns:a16="http://schemas.microsoft.com/office/drawing/2014/main" id="{5282034D-5B45-4E8E-A738-6AFD8238E589}"/>
                  </a:ext>
                </a:extLst>
              </p:cNvPr>
              <p:cNvSpPr txBox="1">
                <a:spLocks noRot="1" noChangeAspect="1" noMove="1" noResize="1" noEditPoints="1" noAdjustHandles="1" noChangeArrowheads="1" noChangeShapeType="1" noTextEdit="1"/>
              </p:cNvSpPr>
              <p:nvPr/>
            </p:nvSpPr>
            <p:spPr>
              <a:xfrm>
                <a:off x="1772127" y="1418984"/>
                <a:ext cx="4114800" cy="892552"/>
              </a:xfrm>
              <a:prstGeom prst="rect">
                <a:avLst/>
              </a:prstGeom>
              <a:blipFill>
                <a:blip r:embed="rId10"/>
                <a:stretch>
                  <a:fillRect t="-57534" b="-20548"/>
                </a:stretch>
              </a:blipFill>
            </p:spPr>
            <p:txBody>
              <a:bodyPr/>
              <a:lstStyle/>
              <a:p>
                <a:r>
                  <a:rPr lang="ko-KR" altLang="en-US">
                    <a:noFill/>
                  </a:rPr>
                  <a:t> </a:t>
                </a:r>
              </a:p>
            </p:txBody>
          </p:sp>
        </mc:Fallback>
      </mc:AlternateContent>
      <p:grpSp>
        <p:nvGrpSpPr>
          <p:cNvPr id="81" name="그룹 80">
            <a:extLst>
              <a:ext uri="{FF2B5EF4-FFF2-40B4-BE49-F238E27FC236}">
                <a16:creationId xmlns:a16="http://schemas.microsoft.com/office/drawing/2014/main" id="{11D1FC6A-FDD1-43AE-AE64-FD7FE35DF030}"/>
              </a:ext>
            </a:extLst>
          </p:cNvPr>
          <p:cNvGrpSpPr/>
          <p:nvPr/>
        </p:nvGrpSpPr>
        <p:grpSpPr>
          <a:xfrm>
            <a:off x="1797296" y="2340390"/>
            <a:ext cx="5042438" cy="2736846"/>
            <a:chOff x="2719398" y="2117749"/>
            <a:chExt cx="5042438" cy="2736846"/>
          </a:xfrm>
        </p:grpSpPr>
        <p:sp>
          <p:nvSpPr>
            <p:cNvPr id="76" name="TextBox 75">
              <a:extLst>
                <a:ext uri="{FF2B5EF4-FFF2-40B4-BE49-F238E27FC236}">
                  <a16:creationId xmlns:a16="http://schemas.microsoft.com/office/drawing/2014/main" id="{284B26C1-3E08-4A78-87C7-87A0332208E9}"/>
                </a:ext>
              </a:extLst>
            </p:cNvPr>
            <p:cNvSpPr txBox="1"/>
            <p:nvPr/>
          </p:nvSpPr>
          <p:spPr>
            <a:xfrm>
              <a:off x="4000895" y="2844395"/>
              <a:ext cx="1181687" cy="353943"/>
            </a:xfrm>
            <a:prstGeom prst="rect">
              <a:avLst/>
            </a:prstGeom>
            <a:solidFill>
              <a:schemeClr val="bg1"/>
            </a:solidFill>
          </p:spPr>
          <p:txBody>
            <a:bodyPr wrap="square" rtlCol="0">
              <a:spAutoFit/>
            </a:bodyPr>
            <a:lstStyle/>
            <a:p>
              <a:pPr algn="ctr"/>
              <a:r>
                <a:rPr lang="en-US" altLang="ko-KR" sz="1700" dirty="0" err="1">
                  <a:solidFill>
                    <a:srgbClr val="FF0000"/>
                  </a:solidFill>
                </a:rPr>
                <a:t>Q_int</a:t>
              </a:r>
              <a:r>
                <a:rPr lang="en-US" altLang="ko-KR" sz="1700" dirty="0">
                  <a:solidFill>
                    <a:srgbClr val="FF0000"/>
                  </a:solidFill>
                </a:rPr>
                <a:t> = 39</a:t>
              </a:r>
              <a:endParaRPr lang="ko-KR" altLang="en-US" sz="1700" dirty="0">
                <a:solidFill>
                  <a:srgbClr val="FF0000"/>
                </a:solidFill>
              </a:endParaRPr>
            </a:p>
          </p:txBody>
        </p:sp>
        <p:sp>
          <p:nvSpPr>
            <p:cNvPr id="77" name="TextBox 76">
              <a:extLst>
                <a:ext uri="{FF2B5EF4-FFF2-40B4-BE49-F238E27FC236}">
                  <a16:creationId xmlns:a16="http://schemas.microsoft.com/office/drawing/2014/main" id="{020EAFA6-7CFE-47BE-A7A1-DA0FA74CD084}"/>
                </a:ext>
              </a:extLst>
            </p:cNvPr>
            <p:cNvSpPr txBox="1"/>
            <p:nvPr/>
          </p:nvSpPr>
          <p:spPr>
            <a:xfrm>
              <a:off x="6580149" y="4500652"/>
              <a:ext cx="1181687" cy="353943"/>
            </a:xfrm>
            <a:prstGeom prst="rect">
              <a:avLst/>
            </a:prstGeom>
            <a:solidFill>
              <a:schemeClr val="bg1"/>
            </a:solidFill>
          </p:spPr>
          <p:txBody>
            <a:bodyPr wrap="square" rtlCol="0">
              <a:spAutoFit/>
            </a:bodyPr>
            <a:lstStyle/>
            <a:p>
              <a:pPr algn="ctr"/>
              <a:r>
                <a:rPr lang="en-US" altLang="ko-KR" sz="1700" dirty="0" err="1">
                  <a:solidFill>
                    <a:srgbClr val="FF0000"/>
                  </a:solidFill>
                </a:rPr>
                <a:t>Q_int</a:t>
              </a:r>
              <a:r>
                <a:rPr lang="en-US" altLang="ko-KR" sz="1700" dirty="0">
                  <a:solidFill>
                    <a:srgbClr val="FF0000"/>
                  </a:solidFill>
                </a:rPr>
                <a:t> = 33</a:t>
              </a:r>
              <a:endParaRPr lang="ko-KR" altLang="en-US" sz="1700" dirty="0">
                <a:solidFill>
                  <a:srgbClr val="FF0000"/>
                </a:solidFill>
              </a:endParaRPr>
            </a:p>
          </p:txBody>
        </p:sp>
        <p:sp>
          <p:nvSpPr>
            <p:cNvPr id="79" name="TextBox 78">
              <a:extLst>
                <a:ext uri="{FF2B5EF4-FFF2-40B4-BE49-F238E27FC236}">
                  <a16:creationId xmlns:a16="http://schemas.microsoft.com/office/drawing/2014/main" id="{49DB1A45-79DD-424A-B073-DFC0AD48F4C7}"/>
                </a:ext>
              </a:extLst>
            </p:cNvPr>
            <p:cNvSpPr txBox="1"/>
            <p:nvPr/>
          </p:nvSpPr>
          <p:spPr>
            <a:xfrm>
              <a:off x="5428368" y="3597005"/>
              <a:ext cx="1181687" cy="353943"/>
            </a:xfrm>
            <a:prstGeom prst="rect">
              <a:avLst/>
            </a:prstGeom>
            <a:solidFill>
              <a:schemeClr val="bg1"/>
            </a:solidFill>
          </p:spPr>
          <p:txBody>
            <a:bodyPr wrap="square" rtlCol="0">
              <a:spAutoFit/>
            </a:bodyPr>
            <a:lstStyle/>
            <a:p>
              <a:pPr algn="ctr"/>
              <a:r>
                <a:rPr lang="en-US" altLang="ko-KR" sz="1700" dirty="0" err="1">
                  <a:solidFill>
                    <a:srgbClr val="FF0000"/>
                  </a:solidFill>
                </a:rPr>
                <a:t>Q_int</a:t>
              </a:r>
              <a:r>
                <a:rPr lang="en-US" altLang="ko-KR" sz="1700" dirty="0">
                  <a:solidFill>
                    <a:srgbClr val="FF0000"/>
                  </a:solidFill>
                </a:rPr>
                <a:t> = 36</a:t>
              </a:r>
              <a:endParaRPr lang="ko-KR" altLang="en-US" sz="1700" dirty="0">
                <a:solidFill>
                  <a:srgbClr val="FF0000"/>
                </a:solidFill>
              </a:endParaRPr>
            </a:p>
          </p:txBody>
        </p:sp>
        <p:sp>
          <p:nvSpPr>
            <p:cNvPr id="80" name="TextBox 79">
              <a:extLst>
                <a:ext uri="{FF2B5EF4-FFF2-40B4-BE49-F238E27FC236}">
                  <a16:creationId xmlns:a16="http://schemas.microsoft.com/office/drawing/2014/main" id="{B81D732B-560C-449D-8489-ACC83906E235}"/>
                </a:ext>
              </a:extLst>
            </p:cNvPr>
            <p:cNvSpPr txBox="1"/>
            <p:nvPr/>
          </p:nvSpPr>
          <p:spPr>
            <a:xfrm>
              <a:off x="2719398" y="2117749"/>
              <a:ext cx="1181687" cy="353943"/>
            </a:xfrm>
            <a:prstGeom prst="rect">
              <a:avLst/>
            </a:prstGeom>
            <a:solidFill>
              <a:schemeClr val="bg1"/>
            </a:solidFill>
          </p:spPr>
          <p:txBody>
            <a:bodyPr wrap="square" rtlCol="0">
              <a:spAutoFit/>
            </a:bodyPr>
            <a:lstStyle/>
            <a:p>
              <a:pPr algn="ctr"/>
              <a:r>
                <a:rPr lang="en-US" altLang="ko-KR" sz="1700" dirty="0" err="1">
                  <a:solidFill>
                    <a:srgbClr val="FF0000"/>
                  </a:solidFill>
                </a:rPr>
                <a:t>Q_int</a:t>
              </a:r>
              <a:r>
                <a:rPr lang="en-US" altLang="ko-KR" sz="1700" dirty="0">
                  <a:solidFill>
                    <a:srgbClr val="FF0000"/>
                  </a:solidFill>
                </a:rPr>
                <a:t> = 42</a:t>
              </a:r>
              <a:endParaRPr lang="ko-KR" altLang="en-US" sz="1700" dirty="0">
                <a:solidFill>
                  <a:srgbClr val="FF0000"/>
                </a:solidFill>
              </a:endParaRPr>
            </a:p>
          </p:txBody>
        </p:sp>
      </p:grpSp>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854E398B-30BD-4947-933C-E14E54A199F7}"/>
                  </a:ext>
                </a:extLst>
              </p:cNvPr>
              <p:cNvSpPr txBox="1"/>
              <p:nvPr/>
            </p:nvSpPr>
            <p:spPr>
              <a:xfrm>
                <a:off x="7232235" y="3990613"/>
                <a:ext cx="4892773" cy="646331"/>
              </a:xfrm>
              <a:prstGeom prst="rect">
                <a:avLst/>
              </a:prstGeom>
              <a:noFill/>
            </p:spPr>
            <p:txBody>
              <a:bodyPr wrap="square">
                <a:spAutoFit/>
              </a:bodyPr>
              <a:lstStyle/>
              <a:p>
                <a:r>
                  <a:rPr lang="en-US" altLang="ko-KR" sz="1800" dirty="0"/>
                  <a:t>Minimize difference between </a:t>
                </a:r>
                <a14:m>
                  <m:oMath xmlns:m="http://schemas.openxmlformats.org/officeDocument/2006/math">
                    <m:sSub>
                      <m:sSubPr>
                        <m:ctrlPr>
                          <a:rPr lang="en-US" altLang="ko-KR" sz="1800" i="1" smtClean="0">
                            <a:latin typeface="Cambria Math" panose="02040503050406030204" pitchFamily="18" charset="0"/>
                          </a:rPr>
                        </m:ctrlPr>
                      </m:sSubPr>
                      <m:e>
                        <m:r>
                          <a:rPr lang="en-US" altLang="ko-KR" sz="1800" b="0" i="1" smtClean="0">
                            <a:latin typeface="Cambria Math" panose="02040503050406030204" pitchFamily="18" charset="0"/>
                          </a:rPr>
                          <m:t>𝐸</m:t>
                        </m:r>
                      </m:e>
                      <m:sub>
                        <m:r>
                          <a:rPr lang="en-US" altLang="ko-KR" sz="1800" b="0" i="1" smtClean="0">
                            <a:latin typeface="Cambria Math" panose="02040503050406030204" pitchFamily="18" charset="0"/>
                          </a:rPr>
                          <m:t>𝑚𝑎𝑠𝑠</m:t>
                        </m:r>
                      </m:sub>
                    </m:sSub>
                  </m:oMath>
                </a14:m>
                <a:r>
                  <a:rPr lang="en-US" altLang="ko-KR" sz="1800" dirty="0"/>
                  <a:t> and </a:t>
                </a:r>
                <a14:m>
                  <m:oMath xmlns:m="http://schemas.openxmlformats.org/officeDocument/2006/math">
                    <m:sSub>
                      <m:sSubPr>
                        <m:ctrlPr>
                          <a:rPr lang="en-US" altLang="ko-KR" sz="1800" b="0" i="1" smtClean="0">
                            <a:latin typeface="Cambria Math" panose="02040503050406030204" pitchFamily="18" charset="0"/>
                          </a:rPr>
                        </m:ctrlPr>
                      </m:sSubPr>
                      <m:e>
                        <m:r>
                          <a:rPr lang="en-US" altLang="ko-KR" sz="1800" b="0" i="1" smtClean="0">
                            <a:latin typeface="Cambria Math" panose="02040503050406030204" pitchFamily="18" charset="0"/>
                          </a:rPr>
                          <m:t>𝐸</m:t>
                        </m:r>
                      </m:e>
                      <m:sub>
                        <m:r>
                          <a:rPr lang="en-US" altLang="ko-KR" sz="1800" b="0" i="1" smtClean="0">
                            <a:latin typeface="Cambria Math" panose="02040503050406030204" pitchFamily="18" charset="0"/>
                          </a:rPr>
                          <m:t>𝐼𝐶</m:t>
                        </m:r>
                      </m:sub>
                    </m:sSub>
                  </m:oMath>
                </a14:m>
                <a:r>
                  <a:rPr lang="en-US" altLang="ko-KR" sz="1800" dirty="0"/>
                  <a:t> by adjusting </a:t>
                </a:r>
                <a:r>
                  <a:rPr lang="en-US" altLang="ko-KR" sz="1800" b="1" dirty="0"/>
                  <a:t>gain factors</a:t>
                </a:r>
                <a:r>
                  <a:rPr lang="en-US" altLang="ko-KR" sz="1800" dirty="0"/>
                  <a:t>. Typically, </a:t>
                </a:r>
                <a:r>
                  <a:rPr lang="en-US" altLang="ko-KR" sz="1800" dirty="0" err="1"/>
                  <a:t>TMinuit</a:t>
                </a:r>
                <a:r>
                  <a:rPr lang="en-US" altLang="ko-KR" sz="1800" dirty="0"/>
                  <a:t> is used</a:t>
                </a:r>
                <a:endParaRPr lang="ko-KR" altLang="en-US" dirty="0"/>
              </a:p>
            </p:txBody>
          </p:sp>
        </mc:Choice>
        <mc:Fallback xmlns="">
          <p:sp>
            <p:nvSpPr>
              <p:cNvPr id="84" name="TextBox 83">
                <a:extLst>
                  <a:ext uri="{FF2B5EF4-FFF2-40B4-BE49-F238E27FC236}">
                    <a16:creationId xmlns:a16="http://schemas.microsoft.com/office/drawing/2014/main" id="{854E398B-30BD-4947-933C-E14E54A199F7}"/>
                  </a:ext>
                </a:extLst>
              </p:cNvPr>
              <p:cNvSpPr txBox="1">
                <a:spLocks noRot="1" noChangeAspect="1" noMove="1" noResize="1" noEditPoints="1" noAdjustHandles="1" noChangeArrowheads="1" noChangeShapeType="1" noTextEdit="1"/>
              </p:cNvSpPr>
              <p:nvPr/>
            </p:nvSpPr>
            <p:spPr>
              <a:xfrm>
                <a:off x="7232235" y="3990613"/>
                <a:ext cx="4892773" cy="646331"/>
              </a:xfrm>
              <a:prstGeom prst="rect">
                <a:avLst/>
              </a:prstGeom>
              <a:blipFill>
                <a:blip r:embed="rId11"/>
                <a:stretch>
                  <a:fillRect l="-996" t="-5660" b="-14151"/>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7109E67D-EAD2-41D6-AA60-D64A596F1A1D}"/>
                  </a:ext>
                </a:extLst>
              </p:cNvPr>
              <p:cNvSpPr txBox="1"/>
              <p:nvPr/>
            </p:nvSpPr>
            <p:spPr>
              <a:xfrm>
                <a:off x="7897549" y="3472375"/>
                <a:ext cx="3239653" cy="423834"/>
              </a:xfrm>
              <a:prstGeom prst="rect">
                <a:avLst/>
              </a:prstGeom>
              <a:solidFill>
                <a:schemeClr val="bg1"/>
              </a:solidFill>
            </p:spPr>
            <p:txBody>
              <a:bodyPr wrap="square">
                <a:spAutoFit/>
              </a:bodyPr>
              <a:lstStyle/>
              <a:p>
                <a:pPr marL="0" indent="0" algn="ctr">
                  <a:buNone/>
                </a:pPr>
                <a:r>
                  <a:rPr lang="en-US" altLang="ko-KR" sz="2000" dirty="0"/>
                  <a:t> </a:t>
                </a:r>
                <a14:m>
                  <m:oMath xmlns:m="http://schemas.openxmlformats.org/officeDocument/2006/math">
                    <m:sSub>
                      <m:sSubPr>
                        <m:ctrlPr>
                          <a:rPr lang="en-US" altLang="ko-KR" sz="2000" i="1" smtClean="0">
                            <a:latin typeface="Cambria Math" panose="02040503050406030204" pitchFamily="18" charset="0"/>
                          </a:rPr>
                        </m:ctrlPr>
                      </m:sSubPr>
                      <m:e>
                        <m:r>
                          <a:rPr lang="en-US" altLang="ko-KR" sz="2000" b="0" i="1" smtClean="0">
                            <a:latin typeface="Cambria Math" panose="02040503050406030204" pitchFamily="18" charset="0"/>
                          </a:rPr>
                          <m:t>𝐸</m:t>
                        </m:r>
                      </m:e>
                      <m:sub>
                        <m:r>
                          <a:rPr lang="en-US" altLang="ko-KR" sz="2000" b="0" i="1" smtClean="0">
                            <a:latin typeface="Cambria Math" panose="02040503050406030204" pitchFamily="18" charset="0"/>
                          </a:rPr>
                          <m:t>𝐼𝐶</m:t>
                        </m:r>
                      </m:sub>
                    </m:sSub>
                    <m:r>
                      <a:rPr lang="en-US" altLang="ko-KR" sz="2000" b="0" i="1" smtClean="0">
                        <a:latin typeface="Cambria Math" panose="02040503050406030204" pitchFamily="18" charset="0"/>
                      </a:rPr>
                      <m:t>=</m:t>
                    </m:r>
                    <m:nary>
                      <m:naryPr>
                        <m:chr m:val="∑"/>
                        <m:ctrlPr>
                          <a:rPr lang="en-US" altLang="ko-KR" sz="2000" i="1" smtClean="0">
                            <a:latin typeface="Cambria Math" panose="02040503050406030204" pitchFamily="18" charset="0"/>
                          </a:rPr>
                        </m:ctrlPr>
                      </m:naryPr>
                      <m:sub>
                        <m:r>
                          <m:rPr>
                            <m:brk m:alnAt="23"/>
                          </m:rPr>
                          <a:rPr lang="en-US" altLang="ko-KR" sz="2000" b="0" i="1" smtClean="0">
                            <a:latin typeface="Cambria Math" panose="02040503050406030204" pitchFamily="18" charset="0"/>
                          </a:rPr>
                          <m:t>𝑖</m:t>
                        </m:r>
                        <m:r>
                          <a:rPr lang="en-US" altLang="ko-KR" sz="2000" b="0" i="1" smtClean="0">
                            <a:latin typeface="Cambria Math" panose="02040503050406030204" pitchFamily="18" charset="0"/>
                          </a:rPr>
                          <m:t>=0</m:t>
                        </m:r>
                      </m:sub>
                      <m:sup>
                        <m:r>
                          <a:rPr lang="en-US" altLang="ko-KR" sz="2000" b="0" i="1" smtClean="0">
                            <a:latin typeface="Cambria Math" panose="02040503050406030204" pitchFamily="18" charset="0"/>
                          </a:rPr>
                          <m:t>6</m:t>
                        </m:r>
                      </m:sup>
                      <m:e>
                        <m:r>
                          <a:rPr lang="en-US" altLang="ko-KR" sz="2000" b="1" i="1" smtClean="0">
                            <a:latin typeface="Cambria Math" panose="02040503050406030204" pitchFamily="18" charset="0"/>
                          </a:rPr>
                          <m:t>𝒂</m:t>
                        </m:r>
                        <m:d>
                          <m:dPr>
                            <m:begChr m:val="["/>
                            <m:endChr m:val="]"/>
                            <m:ctrlPr>
                              <a:rPr lang="en-US" altLang="ko-KR" sz="2000" b="1" i="1" smtClean="0">
                                <a:latin typeface="Cambria Math" panose="02040503050406030204" pitchFamily="18" charset="0"/>
                              </a:rPr>
                            </m:ctrlPr>
                          </m:dPr>
                          <m:e>
                            <m:r>
                              <a:rPr lang="en-US" altLang="ko-KR" sz="2000" b="1" i="1" smtClean="0">
                                <a:latin typeface="Cambria Math" panose="02040503050406030204" pitchFamily="18" charset="0"/>
                              </a:rPr>
                              <m:t>𝒊</m:t>
                            </m:r>
                          </m:e>
                        </m:d>
                        <m:r>
                          <a:rPr lang="en-US" altLang="ko-KR" sz="2000" b="0" i="1" smtClean="0">
                            <a:latin typeface="Cambria Math" panose="02040503050406030204" pitchFamily="18" charset="0"/>
                          </a:rPr>
                          <m:t>∗</m:t>
                        </m:r>
                        <m:r>
                          <a:rPr lang="en-US" altLang="ko-KR" sz="2000" b="0" i="1" smtClean="0">
                            <a:latin typeface="Cambria Math" panose="02040503050406030204" pitchFamily="18" charset="0"/>
                          </a:rPr>
                          <m:t>𝐼𝐶</m:t>
                        </m:r>
                        <m:r>
                          <a:rPr lang="en-US" altLang="ko-KR" sz="2000" b="0" i="1" smtClean="0">
                            <a:latin typeface="Cambria Math" panose="02040503050406030204" pitchFamily="18" charset="0"/>
                          </a:rPr>
                          <m:t>[</m:t>
                        </m:r>
                        <m:r>
                          <a:rPr lang="en-US" altLang="ko-KR" sz="2000" b="0" i="1" smtClean="0">
                            <a:latin typeface="Cambria Math" panose="02040503050406030204" pitchFamily="18" charset="0"/>
                          </a:rPr>
                          <m:t>𝑖</m:t>
                        </m:r>
                        <m:r>
                          <a:rPr lang="en-US" altLang="ko-KR" sz="2000" b="0" i="1" smtClean="0">
                            <a:latin typeface="Cambria Math" panose="02040503050406030204" pitchFamily="18" charset="0"/>
                          </a:rPr>
                          <m:t>]</m:t>
                        </m:r>
                      </m:e>
                    </m:nary>
                    <m:r>
                      <a:rPr lang="en-US" altLang="ko-KR" sz="2000" b="0" i="1" smtClean="0">
                        <a:latin typeface="Cambria Math" panose="02040503050406030204" pitchFamily="18" charset="0"/>
                      </a:rPr>
                      <m:t>+</m:t>
                    </m:r>
                    <m:r>
                      <a:rPr lang="en-US" altLang="ko-KR" sz="2000" b="1" i="1" smtClean="0">
                        <a:latin typeface="Cambria Math" panose="02040503050406030204" pitchFamily="18" charset="0"/>
                      </a:rPr>
                      <m:t>𝒃</m:t>
                    </m:r>
                  </m:oMath>
                </a14:m>
                <a:endParaRPr lang="en-US" altLang="ko-KR" sz="2000" b="1" i="1" dirty="0"/>
              </a:p>
            </p:txBody>
          </p:sp>
        </mc:Choice>
        <mc:Fallback xmlns="">
          <p:sp>
            <p:nvSpPr>
              <p:cNvPr id="86" name="TextBox 85">
                <a:extLst>
                  <a:ext uri="{FF2B5EF4-FFF2-40B4-BE49-F238E27FC236}">
                    <a16:creationId xmlns:a16="http://schemas.microsoft.com/office/drawing/2014/main" id="{7109E67D-EAD2-41D6-AA60-D64A596F1A1D}"/>
                  </a:ext>
                </a:extLst>
              </p:cNvPr>
              <p:cNvSpPr txBox="1">
                <a:spLocks noRot="1" noChangeAspect="1" noMove="1" noResize="1" noEditPoints="1" noAdjustHandles="1" noChangeArrowheads="1" noChangeShapeType="1" noTextEdit="1"/>
              </p:cNvSpPr>
              <p:nvPr/>
            </p:nvSpPr>
            <p:spPr>
              <a:xfrm>
                <a:off x="7897549" y="3472375"/>
                <a:ext cx="3239653" cy="423834"/>
              </a:xfrm>
              <a:prstGeom prst="rect">
                <a:avLst/>
              </a:prstGeom>
              <a:blipFill>
                <a:blip r:embed="rId12"/>
                <a:stretch>
                  <a:fillRect t="-113043" b="-173913"/>
                </a:stretch>
              </a:blipFill>
            </p:spPr>
            <p:txBody>
              <a:bodyPr/>
              <a:lstStyle/>
              <a:p>
                <a:r>
                  <a:rPr lang="ko-KR" altLang="en-US">
                    <a:noFill/>
                  </a:rPr>
                  <a:t> </a:t>
                </a:r>
              </a:p>
            </p:txBody>
          </p:sp>
        </mc:Fallback>
      </mc:AlternateContent>
      <p:pic>
        <p:nvPicPr>
          <p:cNvPr id="88" name="그림 87">
            <a:extLst>
              <a:ext uri="{FF2B5EF4-FFF2-40B4-BE49-F238E27FC236}">
                <a16:creationId xmlns:a16="http://schemas.microsoft.com/office/drawing/2014/main" id="{6EFCBE9D-C939-4FB4-B423-2F82925D5DFA}"/>
              </a:ext>
            </a:extLst>
          </p:cNvPr>
          <p:cNvPicPr>
            <a:picLocks noChangeAspect="1"/>
          </p:cNvPicPr>
          <p:nvPr/>
        </p:nvPicPr>
        <p:blipFill>
          <a:blip r:embed="rId13"/>
          <a:stretch>
            <a:fillRect/>
          </a:stretch>
        </p:blipFill>
        <p:spPr>
          <a:xfrm>
            <a:off x="5236139" y="1371839"/>
            <a:ext cx="6827803" cy="4762766"/>
          </a:xfrm>
          <a:prstGeom prst="rect">
            <a:avLst/>
          </a:prstGeom>
        </p:spPr>
      </p:pic>
      <p:sp>
        <p:nvSpPr>
          <p:cNvPr id="98" name="TextBox 97">
            <a:extLst>
              <a:ext uri="{FF2B5EF4-FFF2-40B4-BE49-F238E27FC236}">
                <a16:creationId xmlns:a16="http://schemas.microsoft.com/office/drawing/2014/main" id="{73B16D58-A76F-46C6-B66E-C701FB1CAB02}"/>
              </a:ext>
            </a:extLst>
          </p:cNvPr>
          <p:cNvSpPr txBox="1"/>
          <p:nvPr/>
        </p:nvSpPr>
        <p:spPr>
          <a:xfrm>
            <a:off x="8927166" y="1917497"/>
            <a:ext cx="3068129" cy="369332"/>
          </a:xfrm>
          <a:prstGeom prst="rect">
            <a:avLst/>
          </a:prstGeom>
          <a:noFill/>
        </p:spPr>
        <p:txBody>
          <a:bodyPr wrap="square" rtlCol="0">
            <a:spAutoFit/>
          </a:bodyPr>
          <a:lstStyle/>
          <a:p>
            <a:r>
              <a:rPr lang="en-US" altLang="ko-KR" dirty="0"/>
              <a:t>After gain factors optimization</a:t>
            </a:r>
            <a:endParaRPr lang="ko-KR" altLang="en-US" dirty="0"/>
          </a:p>
        </p:txBody>
      </p:sp>
      <p:pic>
        <p:nvPicPr>
          <p:cNvPr id="90" name="그림 89">
            <a:extLst>
              <a:ext uri="{FF2B5EF4-FFF2-40B4-BE49-F238E27FC236}">
                <a16:creationId xmlns:a16="http://schemas.microsoft.com/office/drawing/2014/main" id="{702882A3-5BF0-48E4-B42A-107CEE01C50D}"/>
              </a:ext>
            </a:extLst>
          </p:cNvPr>
          <p:cNvPicPr>
            <a:picLocks noChangeAspect="1"/>
          </p:cNvPicPr>
          <p:nvPr/>
        </p:nvPicPr>
        <p:blipFill>
          <a:blip r:embed="rId14"/>
          <a:stretch>
            <a:fillRect/>
          </a:stretch>
        </p:blipFill>
        <p:spPr>
          <a:xfrm>
            <a:off x="2536411" y="1356761"/>
            <a:ext cx="6988251" cy="4789400"/>
          </a:xfrm>
          <a:prstGeom prst="rect">
            <a:avLst/>
          </a:prstGeom>
        </p:spPr>
      </p:pic>
      <p:sp>
        <p:nvSpPr>
          <p:cNvPr id="99" name="TextBox 98">
            <a:extLst>
              <a:ext uri="{FF2B5EF4-FFF2-40B4-BE49-F238E27FC236}">
                <a16:creationId xmlns:a16="http://schemas.microsoft.com/office/drawing/2014/main" id="{0B3756F9-8540-443B-B6A9-8B36F57FEEDD}"/>
              </a:ext>
            </a:extLst>
          </p:cNvPr>
          <p:cNvSpPr txBox="1"/>
          <p:nvPr/>
        </p:nvSpPr>
        <p:spPr>
          <a:xfrm>
            <a:off x="4823250" y="1597771"/>
            <a:ext cx="4454942" cy="923330"/>
          </a:xfrm>
          <a:prstGeom prst="rect">
            <a:avLst/>
          </a:prstGeom>
          <a:solidFill>
            <a:schemeClr val="bg1"/>
          </a:solidFill>
        </p:spPr>
        <p:txBody>
          <a:bodyPr wrap="square" rtlCol="0">
            <a:spAutoFit/>
          </a:bodyPr>
          <a:lstStyle/>
          <a:p>
            <a:r>
              <a:rPr lang="en-US" altLang="ko-KR" dirty="0"/>
              <a:t>- Bad alignment at different energy range</a:t>
            </a:r>
          </a:p>
          <a:p>
            <a:r>
              <a:rPr lang="en-US" altLang="ko-KR" dirty="0"/>
              <a:t>- Non-linear correction needed for low energy</a:t>
            </a:r>
          </a:p>
          <a:p>
            <a:r>
              <a:rPr lang="en-US" altLang="ko-KR" dirty="0"/>
              <a:t>- Complicated and unpromising</a:t>
            </a:r>
            <a:endParaRPr lang="ko-KR" altLang="en-US" dirty="0"/>
          </a:p>
        </p:txBody>
      </p:sp>
    </p:spTree>
    <p:extLst>
      <p:ext uri="{BB962C8B-B14F-4D97-AF65-F5344CB8AC3E}">
        <p14:creationId xmlns:p14="http://schemas.microsoft.com/office/powerpoint/2010/main" val="187477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8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90"/>
                                        </p:tgtEl>
                                        <p:attrNameLst>
                                          <p:attrName>style.visibility</p:attrName>
                                        </p:attrNameLst>
                                      </p:cBhvr>
                                      <p:to>
                                        <p:strVal val="visible"/>
                                      </p:to>
                                    </p:set>
                                    <p:anim calcmode="lin" valueType="num">
                                      <p:cBhvr additive="base">
                                        <p:cTn id="67" dur="500" fill="hold"/>
                                        <p:tgtEl>
                                          <p:spTgt spid="90"/>
                                        </p:tgtEl>
                                        <p:attrNameLst>
                                          <p:attrName>ppt_x</p:attrName>
                                        </p:attrNameLst>
                                      </p:cBhvr>
                                      <p:tavLst>
                                        <p:tav tm="0">
                                          <p:val>
                                            <p:strVal val="#ppt_x"/>
                                          </p:val>
                                        </p:tav>
                                        <p:tav tm="100000">
                                          <p:val>
                                            <p:strVal val="#ppt_x"/>
                                          </p:val>
                                        </p:tav>
                                      </p:tavLst>
                                    </p:anim>
                                    <p:anim calcmode="lin" valueType="num">
                                      <p:cBhvr additive="base">
                                        <p:cTn id="68"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p:bldP spid="35" grpId="0" animBg="1"/>
      <p:bldP spid="54" grpId="0" animBg="1"/>
      <p:bldP spid="67" grpId="0" animBg="1"/>
      <p:bldP spid="69" grpId="0" animBg="1"/>
      <p:bldP spid="68" grpId="0" animBg="1"/>
      <p:bldP spid="84" grpId="0"/>
      <p:bldP spid="86" grpId="0" animBg="1"/>
      <p:bldP spid="98" grpId="0"/>
      <p:bldP spid="9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A3D519D-F993-8966-085F-5C74CFC664EE}"/>
              </a:ext>
            </a:extLst>
          </p:cNvPr>
          <p:cNvSpPr>
            <a:spLocks noGrp="1"/>
          </p:cNvSpPr>
          <p:nvPr>
            <p:ph type="title"/>
          </p:nvPr>
        </p:nvSpPr>
        <p:spPr/>
        <p:txBody>
          <a:bodyPr/>
          <a:lstStyle/>
          <a:p>
            <a:r>
              <a:rPr lang="en-US" altLang="ko-KR" dirty="0"/>
              <a:t>Particle </a:t>
            </a:r>
            <a:r>
              <a:rPr lang="en-US" altLang="ko-KR" dirty="0" err="1"/>
              <a:t>IDentification</a:t>
            </a:r>
            <a:r>
              <a:rPr lang="en-US" altLang="ko-KR" dirty="0"/>
              <a:t> (PID)</a:t>
            </a:r>
            <a:endParaRPr lang="ko-KR" altLang="en-US" dirty="0"/>
          </a:p>
        </p:txBody>
      </p:sp>
      <p:sp>
        <p:nvSpPr>
          <p:cNvPr id="3" name="내용 개체 틀 2">
            <a:extLst>
              <a:ext uri="{FF2B5EF4-FFF2-40B4-BE49-F238E27FC236}">
                <a16:creationId xmlns:a16="http://schemas.microsoft.com/office/drawing/2014/main" id="{9D461EED-C915-FEAF-37A4-22D1E29500A6}"/>
              </a:ext>
            </a:extLst>
          </p:cNvPr>
          <p:cNvSpPr>
            <a:spLocks noGrp="1"/>
          </p:cNvSpPr>
          <p:nvPr>
            <p:ph idx="1"/>
          </p:nvPr>
        </p:nvSpPr>
        <p:spPr/>
        <p:txBody>
          <a:bodyPr/>
          <a:lstStyle/>
          <a:p>
            <a:endParaRPr lang="en-US" altLang="ko-KR" dirty="0"/>
          </a:p>
          <a:p>
            <a:r>
              <a:rPr lang="en-US" altLang="ko-KR" dirty="0" err="1"/>
              <a:t>Prerequiesite</a:t>
            </a:r>
            <a:r>
              <a:rPr lang="en-US" altLang="ko-KR" dirty="0"/>
              <a:t> for nuclear structure study</a:t>
            </a:r>
          </a:p>
          <a:p>
            <a:r>
              <a:rPr lang="en-US" altLang="ko-KR" dirty="0"/>
              <a:t>Q, A, Z are calculated using measured B</a:t>
            </a:r>
            <a:r>
              <a:rPr lang="el-GR" altLang="ko-KR" dirty="0"/>
              <a:t>ρ</a:t>
            </a:r>
            <a:r>
              <a:rPr lang="en-US" altLang="ko-KR" dirty="0"/>
              <a:t>, velocity, kinetic energy of ion, </a:t>
            </a:r>
            <a:r>
              <a:rPr lang="en-US" altLang="ko-KR" dirty="0" err="1"/>
              <a:t>etc</a:t>
            </a:r>
            <a:endParaRPr lang="en-US" altLang="ko-KR" dirty="0"/>
          </a:p>
          <a:p>
            <a:r>
              <a:rPr lang="en-US" altLang="ko-KR" dirty="0"/>
              <a:t>MNT reaction produces nuclei in a broad range of ion charge state (Q), mass number (A), atomic number (Z) in wide angular and energy distribution</a:t>
            </a:r>
          </a:p>
          <a:p>
            <a:pPr lvl="1"/>
            <a:r>
              <a:rPr lang="en-US" altLang="ko-KR" dirty="0"/>
              <a:t>Difficulty of PID because of this broad ranges</a:t>
            </a:r>
          </a:p>
          <a:p>
            <a:r>
              <a:rPr lang="en-US" altLang="ko-KR" dirty="0"/>
              <a:t>Unambiguous PID is needed to observe the rare nuclei of interest</a:t>
            </a:r>
          </a:p>
          <a:p>
            <a:r>
              <a:rPr lang="en-US" altLang="ko-KR" dirty="0"/>
              <a:t>Therefore, a new PID method using machine learning was developed </a:t>
            </a:r>
            <a:endParaRPr lang="ko-KR" altLang="en-US" dirty="0"/>
          </a:p>
        </p:txBody>
      </p:sp>
      <p:sp>
        <p:nvSpPr>
          <p:cNvPr id="4" name="바닥글 개체 틀 3">
            <a:extLst>
              <a:ext uri="{FF2B5EF4-FFF2-40B4-BE49-F238E27FC236}">
                <a16:creationId xmlns:a16="http://schemas.microsoft.com/office/drawing/2014/main" id="{889709A0-F190-1833-B623-F5E5BBCF60D0}"/>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E955A90F-343E-AAAB-1E07-4D06B4FD72DC}"/>
              </a:ext>
            </a:extLst>
          </p:cNvPr>
          <p:cNvSpPr>
            <a:spLocks noGrp="1"/>
          </p:cNvSpPr>
          <p:nvPr>
            <p:ph type="sldNum" sz="quarter" idx="12"/>
          </p:nvPr>
        </p:nvSpPr>
        <p:spPr/>
        <p:txBody>
          <a:bodyPr/>
          <a:lstStyle/>
          <a:p>
            <a:fld id="{7CC0B3F7-245B-4AF8-970C-81D932662757}" type="slidenum">
              <a:rPr lang="ko-KR" altLang="en-US" smtClean="0"/>
              <a:t>11</a:t>
            </a:fld>
            <a:endParaRPr lang="ko-KR" altLang="en-US"/>
          </a:p>
        </p:txBody>
      </p:sp>
      <p:pic>
        <p:nvPicPr>
          <p:cNvPr id="7" name="그림 6">
            <a:extLst>
              <a:ext uri="{FF2B5EF4-FFF2-40B4-BE49-F238E27FC236}">
                <a16:creationId xmlns:a16="http://schemas.microsoft.com/office/drawing/2014/main" id="{8927F26E-903B-28A3-9F9C-358972C668E8}"/>
              </a:ext>
            </a:extLst>
          </p:cNvPr>
          <p:cNvPicPr>
            <a:picLocks noChangeAspect="1"/>
          </p:cNvPicPr>
          <p:nvPr/>
        </p:nvPicPr>
        <p:blipFill>
          <a:blip r:embed="rId2"/>
          <a:stretch>
            <a:fillRect/>
          </a:stretch>
        </p:blipFill>
        <p:spPr>
          <a:xfrm>
            <a:off x="5929256" y="1538936"/>
            <a:ext cx="6097578" cy="3940187"/>
          </a:xfrm>
          <a:prstGeom prst="rect">
            <a:avLst/>
          </a:prstGeom>
        </p:spPr>
      </p:pic>
      <p:pic>
        <p:nvPicPr>
          <p:cNvPr id="8" name="그림 7">
            <a:extLst>
              <a:ext uri="{FF2B5EF4-FFF2-40B4-BE49-F238E27FC236}">
                <a16:creationId xmlns:a16="http://schemas.microsoft.com/office/drawing/2014/main" id="{E34DBB85-3304-7557-3179-1EB794293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84" y="1538936"/>
            <a:ext cx="5773412" cy="3968762"/>
          </a:xfrm>
          <a:prstGeom prst="rect">
            <a:avLst/>
          </a:prstGeom>
        </p:spPr>
      </p:pic>
    </p:spTree>
    <p:extLst>
      <p:ext uri="{BB962C8B-B14F-4D97-AF65-F5344CB8AC3E}">
        <p14:creationId xmlns:p14="http://schemas.microsoft.com/office/powerpoint/2010/main" val="176576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85F0D03-36DD-47CA-9798-6A9635C352E5}"/>
              </a:ext>
            </a:extLst>
          </p:cNvPr>
          <p:cNvSpPr>
            <a:spLocks noGrp="1"/>
          </p:cNvSpPr>
          <p:nvPr>
            <p:ph type="title"/>
          </p:nvPr>
        </p:nvSpPr>
        <p:spPr/>
        <p:txBody>
          <a:bodyPr/>
          <a:lstStyle/>
          <a:p>
            <a:r>
              <a:rPr lang="en-US" altLang="ko-KR" dirty="0"/>
              <a:t>Supervised learning for Q identification</a:t>
            </a:r>
            <a:endParaRPr lang="ko-KR" altLang="en-US" dirty="0"/>
          </a:p>
        </p:txBody>
      </p:sp>
      <p:sp>
        <p:nvSpPr>
          <p:cNvPr id="4" name="바닥글 개체 틀 3">
            <a:extLst>
              <a:ext uri="{FF2B5EF4-FFF2-40B4-BE49-F238E27FC236}">
                <a16:creationId xmlns:a16="http://schemas.microsoft.com/office/drawing/2014/main" id="{B2B5A15F-6EC8-49ED-B38D-6173CCA8B80A}"/>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dirty="0"/>
          </a:p>
        </p:txBody>
      </p:sp>
      <p:sp>
        <p:nvSpPr>
          <p:cNvPr id="5" name="슬라이드 번호 개체 틀 4">
            <a:extLst>
              <a:ext uri="{FF2B5EF4-FFF2-40B4-BE49-F238E27FC236}">
                <a16:creationId xmlns:a16="http://schemas.microsoft.com/office/drawing/2014/main" id="{387ABBEA-DE73-419E-AF44-9D5CE12795B9}"/>
              </a:ext>
            </a:extLst>
          </p:cNvPr>
          <p:cNvSpPr>
            <a:spLocks noGrp="1"/>
          </p:cNvSpPr>
          <p:nvPr>
            <p:ph type="sldNum" sz="quarter" idx="12"/>
          </p:nvPr>
        </p:nvSpPr>
        <p:spPr/>
        <p:txBody>
          <a:bodyPr/>
          <a:lstStyle/>
          <a:p>
            <a:fld id="{7CC0B3F7-245B-4AF8-970C-81D932662757}" type="slidenum">
              <a:rPr lang="ko-KR" altLang="en-US" smtClean="0"/>
              <a:t>12</a:t>
            </a:fld>
            <a:endParaRPr lang="ko-KR" altLang="en-US" dirty="0"/>
          </a:p>
        </p:txBody>
      </p:sp>
      <p:grpSp>
        <p:nvGrpSpPr>
          <p:cNvPr id="6" name="그룹 5">
            <a:extLst>
              <a:ext uri="{FF2B5EF4-FFF2-40B4-BE49-F238E27FC236}">
                <a16:creationId xmlns:a16="http://schemas.microsoft.com/office/drawing/2014/main" id="{6C132EE3-553D-4841-9A85-C9DB16297189}"/>
              </a:ext>
            </a:extLst>
          </p:cNvPr>
          <p:cNvGrpSpPr/>
          <p:nvPr/>
        </p:nvGrpSpPr>
        <p:grpSpPr>
          <a:xfrm>
            <a:off x="730706" y="4150281"/>
            <a:ext cx="5196861" cy="2136081"/>
            <a:chOff x="945472" y="1299099"/>
            <a:chExt cx="7466120" cy="4493870"/>
          </a:xfrm>
        </p:grpSpPr>
        <p:sp>
          <p:nvSpPr>
            <p:cNvPr id="7" name="사각형: 둥근 모서리 6">
              <a:extLst>
                <a:ext uri="{FF2B5EF4-FFF2-40B4-BE49-F238E27FC236}">
                  <a16:creationId xmlns:a16="http://schemas.microsoft.com/office/drawing/2014/main" id="{79A5212A-E187-4599-BDC9-56D488DC394B}"/>
                </a:ext>
              </a:extLst>
            </p:cNvPr>
            <p:cNvSpPr/>
            <p:nvPr/>
          </p:nvSpPr>
          <p:spPr>
            <a:xfrm>
              <a:off x="945472" y="1796248"/>
              <a:ext cx="1127464" cy="55041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IC0</a:t>
              </a:r>
              <a:endParaRPr lang="ko-KR" altLang="en-US" sz="1000" dirty="0"/>
            </a:p>
          </p:txBody>
        </p:sp>
        <p:sp>
          <p:nvSpPr>
            <p:cNvPr id="8" name="사각형: 둥근 모서리 7">
              <a:extLst>
                <a:ext uri="{FF2B5EF4-FFF2-40B4-BE49-F238E27FC236}">
                  <a16:creationId xmlns:a16="http://schemas.microsoft.com/office/drawing/2014/main" id="{26975CC0-9E67-4B13-8EA8-1669672BB7DB}"/>
                </a:ext>
              </a:extLst>
            </p:cNvPr>
            <p:cNvSpPr/>
            <p:nvPr/>
          </p:nvSpPr>
          <p:spPr>
            <a:xfrm>
              <a:off x="945472" y="2499064"/>
              <a:ext cx="1127464" cy="55041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IC1</a:t>
              </a:r>
              <a:endParaRPr lang="ko-KR" altLang="en-US" sz="1000" dirty="0"/>
            </a:p>
          </p:txBody>
        </p:sp>
        <p:sp>
          <p:nvSpPr>
            <p:cNvPr id="9" name="사각형: 둥근 모서리 8">
              <a:extLst>
                <a:ext uri="{FF2B5EF4-FFF2-40B4-BE49-F238E27FC236}">
                  <a16:creationId xmlns:a16="http://schemas.microsoft.com/office/drawing/2014/main" id="{D75FE997-5CB6-48DE-BC50-9E1AA61F62B4}"/>
                </a:ext>
              </a:extLst>
            </p:cNvPr>
            <p:cNvSpPr/>
            <p:nvPr/>
          </p:nvSpPr>
          <p:spPr>
            <a:xfrm>
              <a:off x="945472" y="4310109"/>
              <a:ext cx="1127464" cy="55041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IC6</a:t>
              </a:r>
              <a:endParaRPr lang="ko-KR" altLang="en-US" sz="1000" dirty="0"/>
            </a:p>
          </p:txBody>
        </p:sp>
        <p:sp>
          <p:nvSpPr>
            <p:cNvPr id="10" name="타원 9">
              <a:extLst>
                <a:ext uri="{FF2B5EF4-FFF2-40B4-BE49-F238E27FC236}">
                  <a16:creationId xmlns:a16="http://schemas.microsoft.com/office/drawing/2014/main" id="{69C120B0-D507-4771-B9EB-5B203C2562AA}"/>
                </a:ext>
              </a:extLst>
            </p:cNvPr>
            <p:cNvSpPr/>
            <p:nvPr/>
          </p:nvSpPr>
          <p:spPr>
            <a:xfrm>
              <a:off x="2996213" y="1299099"/>
              <a:ext cx="1127464"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11" name="타원 10">
              <a:extLst>
                <a:ext uri="{FF2B5EF4-FFF2-40B4-BE49-F238E27FC236}">
                  <a16:creationId xmlns:a16="http://schemas.microsoft.com/office/drawing/2014/main" id="{1B0E4BA4-4DFA-4DC0-A69F-48E8D294D330}"/>
                </a:ext>
              </a:extLst>
            </p:cNvPr>
            <p:cNvSpPr/>
            <p:nvPr/>
          </p:nvSpPr>
          <p:spPr>
            <a:xfrm>
              <a:off x="2996213" y="2071456"/>
              <a:ext cx="1127464"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12" name="타원 11">
              <a:extLst>
                <a:ext uri="{FF2B5EF4-FFF2-40B4-BE49-F238E27FC236}">
                  <a16:creationId xmlns:a16="http://schemas.microsoft.com/office/drawing/2014/main" id="{5202DC28-2B01-4EE7-A1A9-9D5530A0901D}"/>
                </a:ext>
              </a:extLst>
            </p:cNvPr>
            <p:cNvSpPr/>
            <p:nvPr/>
          </p:nvSpPr>
          <p:spPr>
            <a:xfrm>
              <a:off x="2996213" y="4499499"/>
              <a:ext cx="1127464"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13" name="타원 12">
              <a:extLst>
                <a:ext uri="{FF2B5EF4-FFF2-40B4-BE49-F238E27FC236}">
                  <a16:creationId xmlns:a16="http://schemas.microsoft.com/office/drawing/2014/main" id="{BFBBC297-A49A-4504-BB5B-2E433FFAA758}"/>
                </a:ext>
              </a:extLst>
            </p:cNvPr>
            <p:cNvSpPr/>
            <p:nvPr/>
          </p:nvSpPr>
          <p:spPr>
            <a:xfrm>
              <a:off x="5046954" y="2100471"/>
              <a:ext cx="1127464"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RELU</a:t>
              </a:r>
              <a:endParaRPr lang="ko-KR" altLang="en-US" sz="1000" dirty="0">
                <a:ln>
                  <a:solidFill>
                    <a:schemeClr val="tx1"/>
                  </a:solidFill>
                </a:ln>
                <a:solidFill>
                  <a:schemeClr val="tx1"/>
                </a:solidFill>
              </a:endParaRPr>
            </a:p>
          </p:txBody>
        </p:sp>
        <p:sp>
          <p:nvSpPr>
            <p:cNvPr id="14" name="타원 13">
              <a:extLst>
                <a:ext uri="{FF2B5EF4-FFF2-40B4-BE49-F238E27FC236}">
                  <a16:creationId xmlns:a16="http://schemas.microsoft.com/office/drawing/2014/main" id="{B69E48CD-2135-4029-BD21-52CA2A3772A5}"/>
                </a:ext>
              </a:extLst>
            </p:cNvPr>
            <p:cNvSpPr/>
            <p:nvPr/>
          </p:nvSpPr>
          <p:spPr>
            <a:xfrm>
              <a:off x="5046954" y="3049480"/>
              <a:ext cx="1127464"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RELU</a:t>
              </a:r>
              <a:endParaRPr lang="ko-KR" altLang="en-US" sz="1000" dirty="0">
                <a:ln>
                  <a:solidFill>
                    <a:schemeClr val="tx1"/>
                  </a:solidFill>
                </a:ln>
                <a:solidFill>
                  <a:schemeClr val="tx1"/>
                </a:solidFill>
              </a:endParaRPr>
            </a:p>
          </p:txBody>
        </p:sp>
        <p:sp>
          <p:nvSpPr>
            <p:cNvPr id="15" name="타원 14">
              <a:extLst>
                <a:ext uri="{FF2B5EF4-FFF2-40B4-BE49-F238E27FC236}">
                  <a16:creationId xmlns:a16="http://schemas.microsoft.com/office/drawing/2014/main" id="{2350D305-46D7-4815-9DD3-D992345291E4}"/>
                </a:ext>
              </a:extLst>
            </p:cNvPr>
            <p:cNvSpPr/>
            <p:nvPr/>
          </p:nvSpPr>
          <p:spPr>
            <a:xfrm>
              <a:off x="5046954" y="3998489"/>
              <a:ext cx="1127464"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RELU</a:t>
              </a:r>
              <a:endParaRPr lang="ko-KR" altLang="en-US" sz="1000" dirty="0">
                <a:ln>
                  <a:solidFill>
                    <a:schemeClr val="tx1"/>
                  </a:solidFill>
                </a:ln>
                <a:solidFill>
                  <a:schemeClr val="tx1"/>
                </a:solidFill>
              </a:endParaRPr>
            </a:p>
          </p:txBody>
        </p:sp>
        <p:sp>
          <p:nvSpPr>
            <p:cNvPr id="16" name="사각형: 둥근 모서리 15">
              <a:extLst>
                <a:ext uri="{FF2B5EF4-FFF2-40B4-BE49-F238E27FC236}">
                  <a16:creationId xmlns:a16="http://schemas.microsoft.com/office/drawing/2014/main" id="{14EF21BE-E5AD-407E-BC3C-14B6B97D3C99}"/>
                </a:ext>
              </a:extLst>
            </p:cNvPr>
            <p:cNvSpPr/>
            <p:nvPr/>
          </p:nvSpPr>
          <p:spPr>
            <a:xfrm>
              <a:off x="7142085" y="3067974"/>
              <a:ext cx="1269507" cy="67470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err="1">
                  <a:ln>
                    <a:solidFill>
                      <a:schemeClr val="tx1"/>
                    </a:solidFill>
                  </a:ln>
                  <a:solidFill>
                    <a:schemeClr val="tx1"/>
                  </a:solidFill>
                </a:rPr>
                <a:t>Emass</a:t>
              </a:r>
              <a:endParaRPr lang="en-US" altLang="ko-KR" sz="1000" dirty="0">
                <a:ln>
                  <a:solidFill>
                    <a:schemeClr val="tx1"/>
                  </a:solidFill>
                </a:ln>
                <a:solidFill>
                  <a:schemeClr val="tx1"/>
                </a:solidFill>
              </a:endParaRPr>
            </a:p>
            <a:p>
              <a:pPr algn="ctr"/>
              <a:r>
                <a:rPr lang="en-US" altLang="ko-KR" sz="1000" dirty="0">
                  <a:ln>
                    <a:solidFill>
                      <a:schemeClr val="tx1"/>
                    </a:solidFill>
                  </a:ln>
                  <a:solidFill>
                    <a:schemeClr val="tx1"/>
                  </a:solidFill>
                </a:rPr>
                <a:t>(Linear)</a:t>
              </a:r>
              <a:endParaRPr lang="ko-KR" altLang="en-US" sz="1000" dirty="0">
                <a:ln>
                  <a:solidFill>
                    <a:schemeClr val="tx1"/>
                  </a:solidFill>
                </a:ln>
                <a:solidFill>
                  <a:schemeClr val="tx1"/>
                </a:solidFill>
              </a:endParaRPr>
            </a:p>
          </p:txBody>
        </p:sp>
        <p:cxnSp>
          <p:nvCxnSpPr>
            <p:cNvPr id="17" name="직선 화살표 연결선 16">
              <a:extLst>
                <a:ext uri="{FF2B5EF4-FFF2-40B4-BE49-F238E27FC236}">
                  <a16:creationId xmlns:a16="http://schemas.microsoft.com/office/drawing/2014/main" id="{9F8348B7-6141-4777-818A-32496748A012}"/>
                </a:ext>
              </a:extLst>
            </p:cNvPr>
            <p:cNvCxnSpPr>
              <a:stCxn id="7" idx="3"/>
              <a:endCxn id="10" idx="2"/>
            </p:cNvCxnSpPr>
            <p:nvPr/>
          </p:nvCxnSpPr>
          <p:spPr>
            <a:xfrm flipV="1">
              <a:off x="2072936" y="1636451"/>
              <a:ext cx="923277" cy="435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직선 화살표 연결선 17">
              <a:extLst>
                <a:ext uri="{FF2B5EF4-FFF2-40B4-BE49-F238E27FC236}">
                  <a16:creationId xmlns:a16="http://schemas.microsoft.com/office/drawing/2014/main" id="{E631640C-ADF5-4869-9338-346D764B7CD1}"/>
                </a:ext>
              </a:extLst>
            </p:cNvPr>
            <p:cNvCxnSpPr>
              <a:stCxn id="7" idx="3"/>
              <a:endCxn id="11" idx="2"/>
            </p:cNvCxnSpPr>
            <p:nvPr/>
          </p:nvCxnSpPr>
          <p:spPr>
            <a:xfrm>
              <a:off x="2072936" y="2071456"/>
              <a:ext cx="923277" cy="337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a:extLst>
                <a:ext uri="{FF2B5EF4-FFF2-40B4-BE49-F238E27FC236}">
                  <a16:creationId xmlns:a16="http://schemas.microsoft.com/office/drawing/2014/main" id="{ACB19C4C-3B43-405B-B7C7-CA55D1C24DCE}"/>
                </a:ext>
              </a:extLst>
            </p:cNvPr>
            <p:cNvCxnSpPr>
              <a:stCxn id="7" idx="3"/>
              <a:endCxn id="12" idx="2"/>
            </p:cNvCxnSpPr>
            <p:nvPr/>
          </p:nvCxnSpPr>
          <p:spPr>
            <a:xfrm>
              <a:off x="2072936" y="2071456"/>
              <a:ext cx="923277" cy="2765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27E2EA42-0361-4492-AB2B-CAF3D6C66A3C}"/>
                </a:ext>
              </a:extLst>
            </p:cNvPr>
            <p:cNvCxnSpPr>
              <a:stCxn id="8" idx="3"/>
              <a:endCxn id="10" idx="2"/>
            </p:cNvCxnSpPr>
            <p:nvPr/>
          </p:nvCxnSpPr>
          <p:spPr>
            <a:xfrm flipV="1">
              <a:off x="2072936" y="1636451"/>
              <a:ext cx="923277" cy="1137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직선 화살표 연결선 20">
              <a:extLst>
                <a:ext uri="{FF2B5EF4-FFF2-40B4-BE49-F238E27FC236}">
                  <a16:creationId xmlns:a16="http://schemas.microsoft.com/office/drawing/2014/main" id="{426D1C80-B046-4EAF-AD7F-654F05F0C316}"/>
                </a:ext>
              </a:extLst>
            </p:cNvPr>
            <p:cNvCxnSpPr>
              <a:stCxn id="8" idx="3"/>
              <a:endCxn id="11" idx="2"/>
            </p:cNvCxnSpPr>
            <p:nvPr/>
          </p:nvCxnSpPr>
          <p:spPr>
            <a:xfrm flipV="1">
              <a:off x="2072936" y="2408808"/>
              <a:ext cx="923277" cy="365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직선 화살표 연결선 21">
              <a:extLst>
                <a:ext uri="{FF2B5EF4-FFF2-40B4-BE49-F238E27FC236}">
                  <a16:creationId xmlns:a16="http://schemas.microsoft.com/office/drawing/2014/main" id="{7ABF6A15-C980-4ED6-8954-3F5766BE6322}"/>
                </a:ext>
              </a:extLst>
            </p:cNvPr>
            <p:cNvCxnSpPr>
              <a:stCxn id="8" idx="3"/>
              <a:endCxn id="12" idx="2"/>
            </p:cNvCxnSpPr>
            <p:nvPr/>
          </p:nvCxnSpPr>
          <p:spPr>
            <a:xfrm>
              <a:off x="2072936" y="2774272"/>
              <a:ext cx="923277" cy="2062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직선 화살표 연결선 22">
              <a:extLst>
                <a:ext uri="{FF2B5EF4-FFF2-40B4-BE49-F238E27FC236}">
                  <a16:creationId xmlns:a16="http://schemas.microsoft.com/office/drawing/2014/main" id="{F114E36E-220D-44E7-83C2-2ABD09D7BBFF}"/>
                </a:ext>
              </a:extLst>
            </p:cNvPr>
            <p:cNvCxnSpPr>
              <a:stCxn id="9" idx="3"/>
              <a:endCxn id="10" idx="2"/>
            </p:cNvCxnSpPr>
            <p:nvPr/>
          </p:nvCxnSpPr>
          <p:spPr>
            <a:xfrm flipV="1">
              <a:off x="2072936" y="1636451"/>
              <a:ext cx="923277" cy="29488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직선 화살표 연결선 23">
              <a:extLst>
                <a:ext uri="{FF2B5EF4-FFF2-40B4-BE49-F238E27FC236}">
                  <a16:creationId xmlns:a16="http://schemas.microsoft.com/office/drawing/2014/main" id="{03CA2354-3793-422D-8CCA-73AC123058C1}"/>
                </a:ext>
              </a:extLst>
            </p:cNvPr>
            <p:cNvCxnSpPr>
              <a:stCxn id="9" idx="3"/>
              <a:endCxn id="11" idx="2"/>
            </p:cNvCxnSpPr>
            <p:nvPr/>
          </p:nvCxnSpPr>
          <p:spPr>
            <a:xfrm flipV="1">
              <a:off x="2072936" y="2408808"/>
              <a:ext cx="923277" cy="2176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직선 화살표 연결선 24">
              <a:extLst>
                <a:ext uri="{FF2B5EF4-FFF2-40B4-BE49-F238E27FC236}">
                  <a16:creationId xmlns:a16="http://schemas.microsoft.com/office/drawing/2014/main" id="{59B2E234-A385-474F-9CE3-8360AA21BE20}"/>
                </a:ext>
              </a:extLst>
            </p:cNvPr>
            <p:cNvCxnSpPr>
              <a:stCxn id="9" idx="3"/>
              <a:endCxn id="12" idx="2"/>
            </p:cNvCxnSpPr>
            <p:nvPr/>
          </p:nvCxnSpPr>
          <p:spPr>
            <a:xfrm>
              <a:off x="2072936" y="4585317"/>
              <a:ext cx="923277" cy="251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직선 화살표 연결선 25">
              <a:extLst>
                <a:ext uri="{FF2B5EF4-FFF2-40B4-BE49-F238E27FC236}">
                  <a16:creationId xmlns:a16="http://schemas.microsoft.com/office/drawing/2014/main" id="{ADCF9057-47AC-4E92-B907-C1EC7544C7D6}"/>
                </a:ext>
              </a:extLst>
            </p:cNvPr>
            <p:cNvCxnSpPr>
              <a:stCxn id="10" idx="6"/>
              <a:endCxn id="13" idx="2"/>
            </p:cNvCxnSpPr>
            <p:nvPr/>
          </p:nvCxnSpPr>
          <p:spPr>
            <a:xfrm>
              <a:off x="4123677" y="1636451"/>
              <a:ext cx="923277" cy="8013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직선 화살표 연결선 26">
              <a:extLst>
                <a:ext uri="{FF2B5EF4-FFF2-40B4-BE49-F238E27FC236}">
                  <a16:creationId xmlns:a16="http://schemas.microsoft.com/office/drawing/2014/main" id="{06DA24E2-7BE1-44A4-92E7-C2E611D4FC72}"/>
                </a:ext>
              </a:extLst>
            </p:cNvPr>
            <p:cNvCxnSpPr>
              <a:stCxn id="10" idx="6"/>
              <a:endCxn id="14" idx="2"/>
            </p:cNvCxnSpPr>
            <p:nvPr/>
          </p:nvCxnSpPr>
          <p:spPr>
            <a:xfrm>
              <a:off x="4123677" y="1636451"/>
              <a:ext cx="923277" cy="1750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직선 화살표 연결선 27">
              <a:extLst>
                <a:ext uri="{FF2B5EF4-FFF2-40B4-BE49-F238E27FC236}">
                  <a16:creationId xmlns:a16="http://schemas.microsoft.com/office/drawing/2014/main" id="{BADD76A7-FD1F-4038-A001-5937B6267C13}"/>
                </a:ext>
              </a:extLst>
            </p:cNvPr>
            <p:cNvCxnSpPr>
              <a:stCxn id="10" idx="6"/>
              <a:endCxn id="15" idx="2"/>
            </p:cNvCxnSpPr>
            <p:nvPr/>
          </p:nvCxnSpPr>
          <p:spPr>
            <a:xfrm>
              <a:off x="4123677" y="1636451"/>
              <a:ext cx="923277" cy="2699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직선 화살표 연결선 28">
              <a:extLst>
                <a:ext uri="{FF2B5EF4-FFF2-40B4-BE49-F238E27FC236}">
                  <a16:creationId xmlns:a16="http://schemas.microsoft.com/office/drawing/2014/main" id="{A75545A0-D28D-4D10-8531-CE038F50844C}"/>
                </a:ext>
              </a:extLst>
            </p:cNvPr>
            <p:cNvCxnSpPr>
              <a:stCxn id="11" idx="6"/>
              <a:endCxn id="13" idx="2"/>
            </p:cNvCxnSpPr>
            <p:nvPr/>
          </p:nvCxnSpPr>
          <p:spPr>
            <a:xfrm>
              <a:off x="4123677" y="2408808"/>
              <a:ext cx="923277" cy="29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직선 화살표 연결선 29">
              <a:extLst>
                <a:ext uri="{FF2B5EF4-FFF2-40B4-BE49-F238E27FC236}">
                  <a16:creationId xmlns:a16="http://schemas.microsoft.com/office/drawing/2014/main" id="{FB68129E-E4A0-4ACD-922D-DB0EF9252D3A}"/>
                </a:ext>
              </a:extLst>
            </p:cNvPr>
            <p:cNvCxnSpPr>
              <a:stCxn id="11" idx="6"/>
              <a:endCxn id="14" idx="2"/>
            </p:cNvCxnSpPr>
            <p:nvPr/>
          </p:nvCxnSpPr>
          <p:spPr>
            <a:xfrm>
              <a:off x="4123677" y="2408808"/>
              <a:ext cx="923277" cy="978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직선 화살표 연결선 30">
              <a:extLst>
                <a:ext uri="{FF2B5EF4-FFF2-40B4-BE49-F238E27FC236}">
                  <a16:creationId xmlns:a16="http://schemas.microsoft.com/office/drawing/2014/main" id="{ACE38B50-D92E-425E-88C3-7272108649F3}"/>
                </a:ext>
              </a:extLst>
            </p:cNvPr>
            <p:cNvCxnSpPr>
              <a:stCxn id="11" idx="6"/>
              <a:endCxn id="15" idx="2"/>
            </p:cNvCxnSpPr>
            <p:nvPr/>
          </p:nvCxnSpPr>
          <p:spPr>
            <a:xfrm>
              <a:off x="4123677" y="2408808"/>
              <a:ext cx="923277" cy="19270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직선 화살표 연결선 31">
              <a:extLst>
                <a:ext uri="{FF2B5EF4-FFF2-40B4-BE49-F238E27FC236}">
                  <a16:creationId xmlns:a16="http://schemas.microsoft.com/office/drawing/2014/main" id="{3F3DCDF5-0FAD-451D-A4C8-CB66F828EE83}"/>
                </a:ext>
              </a:extLst>
            </p:cNvPr>
            <p:cNvCxnSpPr>
              <a:stCxn id="12" idx="6"/>
              <a:endCxn id="13" idx="2"/>
            </p:cNvCxnSpPr>
            <p:nvPr/>
          </p:nvCxnSpPr>
          <p:spPr>
            <a:xfrm flipV="1">
              <a:off x="4123677" y="2437823"/>
              <a:ext cx="923277" cy="2399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직선 화살표 연결선 32">
              <a:extLst>
                <a:ext uri="{FF2B5EF4-FFF2-40B4-BE49-F238E27FC236}">
                  <a16:creationId xmlns:a16="http://schemas.microsoft.com/office/drawing/2014/main" id="{544FB4F8-74CD-48E5-9DE5-E8798BF9BE27}"/>
                </a:ext>
              </a:extLst>
            </p:cNvPr>
            <p:cNvCxnSpPr>
              <a:stCxn id="12" idx="6"/>
              <a:endCxn id="14" idx="2"/>
            </p:cNvCxnSpPr>
            <p:nvPr/>
          </p:nvCxnSpPr>
          <p:spPr>
            <a:xfrm flipV="1">
              <a:off x="4123677" y="3386832"/>
              <a:ext cx="923277" cy="1450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직선 화살표 연결선 33">
              <a:extLst>
                <a:ext uri="{FF2B5EF4-FFF2-40B4-BE49-F238E27FC236}">
                  <a16:creationId xmlns:a16="http://schemas.microsoft.com/office/drawing/2014/main" id="{AC8EFCB0-F8D9-46AD-A502-5FB3CB15D0A2}"/>
                </a:ext>
              </a:extLst>
            </p:cNvPr>
            <p:cNvCxnSpPr>
              <a:stCxn id="12" idx="6"/>
              <a:endCxn id="15" idx="2"/>
            </p:cNvCxnSpPr>
            <p:nvPr/>
          </p:nvCxnSpPr>
          <p:spPr>
            <a:xfrm flipV="1">
              <a:off x="4123677" y="4335841"/>
              <a:ext cx="923277" cy="501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직선 화살표 연결선 34">
              <a:extLst>
                <a:ext uri="{FF2B5EF4-FFF2-40B4-BE49-F238E27FC236}">
                  <a16:creationId xmlns:a16="http://schemas.microsoft.com/office/drawing/2014/main" id="{9D7B1345-4E71-4247-97E5-C6E7B9FAA3B6}"/>
                </a:ext>
              </a:extLst>
            </p:cNvPr>
            <p:cNvCxnSpPr>
              <a:cxnSpLocks/>
              <a:stCxn id="13" idx="6"/>
              <a:endCxn id="16" idx="1"/>
            </p:cNvCxnSpPr>
            <p:nvPr/>
          </p:nvCxnSpPr>
          <p:spPr>
            <a:xfrm>
              <a:off x="6174418" y="2437823"/>
              <a:ext cx="967667" cy="967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직선 화살표 연결선 35">
              <a:extLst>
                <a:ext uri="{FF2B5EF4-FFF2-40B4-BE49-F238E27FC236}">
                  <a16:creationId xmlns:a16="http://schemas.microsoft.com/office/drawing/2014/main" id="{3C5B7E05-EA82-403E-875C-87BF266E474B}"/>
                </a:ext>
              </a:extLst>
            </p:cNvPr>
            <p:cNvCxnSpPr>
              <a:cxnSpLocks/>
              <a:stCxn id="14" idx="6"/>
              <a:endCxn id="16" idx="1"/>
            </p:cNvCxnSpPr>
            <p:nvPr/>
          </p:nvCxnSpPr>
          <p:spPr>
            <a:xfrm>
              <a:off x="6174418" y="3386832"/>
              <a:ext cx="967667" cy="18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직선 화살표 연결선 36">
              <a:extLst>
                <a:ext uri="{FF2B5EF4-FFF2-40B4-BE49-F238E27FC236}">
                  <a16:creationId xmlns:a16="http://schemas.microsoft.com/office/drawing/2014/main" id="{FBCE6D5B-8721-4FD3-B3A2-18DD59D69EF2}"/>
                </a:ext>
              </a:extLst>
            </p:cNvPr>
            <p:cNvCxnSpPr>
              <a:cxnSpLocks/>
              <a:stCxn id="15" idx="6"/>
              <a:endCxn id="16" idx="1"/>
            </p:cNvCxnSpPr>
            <p:nvPr/>
          </p:nvCxnSpPr>
          <p:spPr>
            <a:xfrm flipV="1">
              <a:off x="6174418" y="3405326"/>
              <a:ext cx="967667" cy="9305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타원 37">
              <a:extLst>
                <a:ext uri="{FF2B5EF4-FFF2-40B4-BE49-F238E27FC236}">
                  <a16:creationId xmlns:a16="http://schemas.microsoft.com/office/drawing/2014/main" id="{EB5CD945-F994-4017-98AF-7CC01D6A220E}"/>
                </a:ext>
              </a:extLst>
            </p:cNvPr>
            <p:cNvSpPr/>
            <p:nvPr/>
          </p:nvSpPr>
          <p:spPr>
            <a:xfrm>
              <a:off x="3441574" y="3004640"/>
              <a:ext cx="198269" cy="16365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39" name="타원 38">
              <a:extLst>
                <a:ext uri="{FF2B5EF4-FFF2-40B4-BE49-F238E27FC236}">
                  <a16:creationId xmlns:a16="http://schemas.microsoft.com/office/drawing/2014/main" id="{EC2CFCF9-2769-4214-8D98-39D486953576}"/>
                </a:ext>
              </a:extLst>
            </p:cNvPr>
            <p:cNvSpPr/>
            <p:nvPr/>
          </p:nvSpPr>
          <p:spPr>
            <a:xfrm>
              <a:off x="3441574" y="3451193"/>
              <a:ext cx="198269" cy="16365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40" name="타원 39">
              <a:extLst>
                <a:ext uri="{FF2B5EF4-FFF2-40B4-BE49-F238E27FC236}">
                  <a16:creationId xmlns:a16="http://schemas.microsoft.com/office/drawing/2014/main" id="{9327C5F3-8E40-41A1-8C60-3D4A16C43383}"/>
                </a:ext>
              </a:extLst>
            </p:cNvPr>
            <p:cNvSpPr/>
            <p:nvPr/>
          </p:nvSpPr>
          <p:spPr>
            <a:xfrm>
              <a:off x="3441574" y="3904084"/>
              <a:ext cx="198269" cy="16365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41" name="사각형: 둥근 모서리 40">
              <a:extLst>
                <a:ext uri="{FF2B5EF4-FFF2-40B4-BE49-F238E27FC236}">
                  <a16:creationId xmlns:a16="http://schemas.microsoft.com/office/drawing/2014/main" id="{C6614890-43A0-4134-8124-691BBA576ED5}"/>
                </a:ext>
              </a:extLst>
            </p:cNvPr>
            <p:cNvSpPr/>
            <p:nvPr/>
          </p:nvSpPr>
          <p:spPr>
            <a:xfrm>
              <a:off x="1432265" y="3251895"/>
              <a:ext cx="153879" cy="13390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42" name="사각형: 둥근 모서리 41">
              <a:extLst>
                <a:ext uri="{FF2B5EF4-FFF2-40B4-BE49-F238E27FC236}">
                  <a16:creationId xmlns:a16="http://schemas.microsoft.com/office/drawing/2014/main" id="{BE2B907F-15B7-4295-ACFA-32889F58E038}"/>
                </a:ext>
              </a:extLst>
            </p:cNvPr>
            <p:cNvSpPr/>
            <p:nvPr/>
          </p:nvSpPr>
          <p:spPr>
            <a:xfrm>
              <a:off x="1432264" y="3521263"/>
              <a:ext cx="153879" cy="13390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43" name="사각형: 둥근 모서리 42">
              <a:extLst>
                <a:ext uri="{FF2B5EF4-FFF2-40B4-BE49-F238E27FC236}">
                  <a16:creationId xmlns:a16="http://schemas.microsoft.com/office/drawing/2014/main" id="{7B2815C7-B556-4E1D-9ECE-0807A50B53EB}"/>
                </a:ext>
              </a:extLst>
            </p:cNvPr>
            <p:cNvSpPr/>
            <p:nvPr/>
          </p:nvSpPr>
          <p:spPr>
            <a:xfrm>
              <a:off x="1432264" y="3778637"/>
              <a:ext cx="153879" cy="13390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44" name="TextBox 43">
              <a:extLst>
                <a:ext uri="{FF2B5EF4-FFF2-40B4-BE49-F238E27FC236}">
                  <a16:creationId xmlns:a16="http://schemas.microsoft.com/office/drawing/2014/main" id="{1D405A95-0FC7-433D-9815-803331BE811B}"/>
                </a:ext>
              </a:extLst>
            </p:cNvPr>
            <p:cNvSpPr txBox="1"/>
            <p:nvPr/>
          </p:nvSpPr>
          <p:spPr>
            <a:xfrm>
              <a:off x="1370123" y="4888758"/>
              <a:ext cx="316636" cy="599001"/>
            </a:xfrm>
            <a:prstGeom prst="rect">
              <a:avLst/>
            </a:prstGeom>
            <a:noFill/>
          </p:spPr>
          <p:txBody>
            <a:bodyPr wrap="square" rtlCol="0">
              <a:spAutoFit/>
            </a:bodyPr>
            <a:lstStyle/>
            <a:p>
              <a:r>
                <a:rPr lang="en-US" altLang="ko-KR" sz="1000" dirty="0"/>
                <a:t>7</a:t>
              </a:r>
              <a:endParaRPr lang="ko-KR" altLang="en-US" sz="1000" dirty="0"/>
            </a:p>
          </p:txBody>
        </p:sp>
        <p:sp>
          <p:nvSpPr>
            <p:cNvPr id="45" name="TextBox 44">
              <a:extLst>
                <a:ext uri="{FF2B5EF4-FFF2-40B4-BE49-F238E27FC236}">
                  <a16:creationId xmlns:a16="http://schemas.microsoft.com/office/drawing/2014/main" id="{A7B53710-A5D6-4D76-A070-1AE94ABE4AE9}"/>
                </a:ext>
              </a:extLst>
            </p:cNvPr>
            <p:cNvSpPr txBox="1"/>
            <p:nvPr/>
          </p:nvSpPr>
          <p:spPr>
            <a:xfrm>
              <a:off x="3401625" y="5278356"/>
              <a:ext cx="570630" cy="514613"/>
            </a:xfrm>
            <a:prstGeom prst="rect">
              <a:avLst/>
            </a:prstGeom>
            <a:noFill/>
          </p:spPr>
          <p:txBody>
            <a:bodyPr wrap="square" rtlCol="0">
              <a:spAutoFit/>
            </a:bodyPr>
            <a:lstStyle/>
            <a:p>
              <a:r>
                <a:rPr lang="en-US" altLang="ko-KR" sz="1000" dirty="0"/>
                <a:t>10</a:t>
              </a:r>
              <a:endParaRPr lang="ko-KR" altLang="en-US" sz="1000" dirty="0"/>
            </a:p>
          </p:txBody>
        </p:sp>
        <p:sp>
          <p:nvSpPr>
            <p:cNvPr id="46" name="TextBox 45">
              <a:extLst>
                <a:ext uri="{FF2B5EF4-FFF2-40B4-BE49-F238E27FC236}">
                  <a16:creationId xmlns:a16="http://schemas.microsoft.com/office/drawing/2014/main" id="{291E1EA0-F414-4A53-A0E4-F985D2AC7220}"/>
                </a:ext>
              </a:extLst>
            </p:cNvPr>
            <p:cNvSpPr txBox="1"/>
            <p:nvPr/>
          </p:nvSpPr>
          <p:spPr>
            <a:xfrm>
              <a:off x="5452368" y="4727177"/>
              <a:ext cx="316636" cy="599001"/>
            </a:xfrm>
            <a:prstGeom prst="rect">
              <a:avLst/>
            </a:prstGeom>
            <a:noFill/>
          </p:spPr>
          <p:txBody>
            <a:bodyPr wrap="square" rtlCol="0">
              <a:spAutoFit/>
            </a:bodyPr>
            <a:lstStyle/>
            <a:p>
              <a:r>
                <a:rPr lang="en-US" altLang="ko-KR" sz="1000" dirty="0"/>
                <a:t>3</a:t>
              </a:r>
              <a:endParaRPr lang="ko-KR" altLang="en-US" sz="1000" dirty="0"/>
            </a:p>
          </p:txBody>
        </p:sp>
        <p:sp>
          <p:nvSpPr>
            <p:cNvPr id="47" name="TextBox 46">
              <a:extLst>
                <a:ext uri="{FF2B5EF4-FFF2-40B4-BE49-F238E27FC236}">
                  <a16:creationId xmlns:a16="http://schemas.microsoft.com/office/drawing/2014/main" id="{14D779EF-41D8-4FAC-BE30-02D0CC9CA688}"/>
                </a:ext>
              </a:extLst>
            </p:cNvPr>
            <p:cNvSpPr txBox="1"/>
            <p:nvPr/>
          </p:nvSpPr>
          <p:spPr>
            <a:xfrm>
              <a:off x="7618520" y="3792060"/>
              <a:ext cx="316636" cy="599001"/>
            </a:xfrm>
            <a:prstGeom prst="rect">
              <a:avLst/>
            </a:prstGeom>
            <a:noFill/>
          </p:spPr>
          <p:txBody>
            <a:bodyPr wrap="square" rtlCol="0">
              <a:spAutoFit/>
            </a:bodyPr>
            <a:lstStyle/>
            <a:p>
              <a:r>
                <a:rPr lang="en-US" altLang="ko-KR" sz="1000" dirty="0"/>
                <a:t>1</a:t>
              </a:r>
              <a:endParaRPr lang="ko-KR" altLang="en-US" sz="1000" dirty="0"/>
            </a:p>
          </p:txBody>
        </p:sp>
      </p:grpSp>
      <p:grpSp>
        <p:nvGrpSpPr>
          <p:cNvPr id="48" name="그룹 47">
            <a:extLst>
              <a:ext uri="{FF2B5EF4-FFF2-40B4-BE49-F238E27FC236}">
                <a16:creationId xmlns:a16="http://schemas.microsoft.com/office/drawing/2014/main" id="{796356D5-6B16-4ED6-A933-922CF1DD2CC6}"/>
              </a:ext>
            </a:extLst>
          </p:cNvPr>
          <p:cNvGrpSpPr/>
          <p:nvPr/>
        </p:nvGrpSpPr>
        <p:grpSpPr>
          <a:xfrm>
            <a:off x="6660818" y="4071507"/>
            <a:ext cx="5065303" cy="2055169"/>
            <a:chOff x="6003021" y="1289540"/>
            <a:chExt cx="5218894" cy="2535312"/>
          </a:xfrm>
        </p:grpSpPr>
        <p:sp>
          <p:nvSpPr>
            <p:cNvPr id="49" name="사각형: 둥근 모서리 48">
              <a:extLst>
                <a:ext uri="{FF2B5EF4-FFF2-40B4-BE49-F238E27FC236}">
                  <a16:creationId xmlns:a16="http://schemas.microsoft.com/office/drawing/2014/main" id="{196BB404-7992-4C42-BF3A-BF4D968F6146}"/>
                </a:ext>
              </a:extLst>
            </p:cNvPr>
            <p:cNvSpPr/>
            <p:nvPr/>
          </p:nvSpPr>
          <p:spPr>
            <a:xfrm>
              <a:off x="6003021" y="1292609"/>
              <a:ext cx="1216240" cy="68257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ko-KR" dirty="0"/>
                <a:t>Raw data</a:t>
              </a:r>
              <a:endParaRPr lang="ko-KR" altLang="en-US" dirty="0"/>
            </a:p>
          </p:txBody>
        </p:sp>
        <p:sp>
          <p:nvSpPr>
            <p:cNvPr id="50" name="사각형: 둥근 모서리 49">
              <a:extLst>
                <a:ext uri="{FF2B5EF4-FFF2-40B4-BE49-F238E27FC236}">
                  <a16:creationId xmlns:a16="http://schemas.microsoft.com/office/drawing/2014/main" id="{B766B39E-D2CD-4454-8775-8743340C055E}"/>
                </a:ext>
              </a:extLst>
            </p:cNvPr>
            <p:cNvSpPr/>
            <p:nvPr/>
          </p:nvSpPr>
          <p:spPr>
            <a:xfrm>
              <a:off x="7470559" y="2190245"/>
              <a:ext cx="1216240" cy="68257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ko-KR" dirty="0"/>
                <a:t>Tree 1</a:t>
              </a:r>
              <a:endParaRPr lang="ko-KR" altLang="en-US" dirty="0"/>
            </a:p>
          </p:txBody>
        </p:sp>
        <p:sp>
          <p:nvSpPr>
            <p:cNvPr id="51" name="사각형: 둥근 모서리 50">
              <a:extLst>
                <a:ext uri="{FF2B5EF4-FFF2-40B4-BE49-F238E27FC236}">
                  <a16:creationId xmlns:a16="http://schemas.microsoft.com/office/drawing/2014/main" id="{D3B1D05B-2F7D-4710-B1AE-561DF0CE6A54}"/>
                </a:ext>
              </a:extLst>
            </p:cNvPr>
            <p:cNvSpPr/>
            <p:nvPr/>
          </p:nvSpPr>
          <p:spPr>
            <a:xfrm>
              <a:off x="7470559" y="1289540"/>
              <a:ext cx="1216240" cy="68257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a:t>Residual data 1</a:t>
              </a:r>
              <a:endParaRPr lang="ko-KR" altLang="en-US" dirty="0"/>
            </a:p>
          </p:txBody>
        </p:sp>
        <p:sp>
          <p:nvSpPr>
            <p:cNvPr id="52" name="사각형: 둥근 모서리 51">
              <a:extLst>
                <a:ext uri="{FF2B5EF4-FFF2-40B4-BE49-F238E27FC236}">
                  <a16:creationId xmlns:a16="http://schemas.microsoft.com/office/drawing/2014/main" id="{D07BE8B9-47DE-48E0-A310-524F39E06EDD}"/>
                </a:ext>
              </a:extLst>
            </p:cNvPr>
            <p:cNvSpPr/>
            <p:nvPr/>
          </p:nvSpPr>
          <p:spPr>
            <a:xfrm>
              <a:off x="8946975" y="1289540"/>
              <a:ext cx="1216240" cy="68257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a:t>Residual data 2</a:t>
              </a:r>
              <a:endParaRPr lang="ko-KR" altLang="en-US" dirty="0"/>
            </a:p>
          </p:txBody>
        </p:sp>
        <p:sp>
          <p:nvSpPr>
            <p:cNvPr id="53" name="사각형: 둥근 모서리 52">
              <a:extLst>
                <a:ext uri="{FF2B5EF4-FFF2-40B4-BE49-F238E27FC236}">
                  <a16:creationId xmlns:a16="http://schemas.microsoft.com/office/drawing/2014/main" id="{A07ADE54-4E7E-48BE-870E-6BFBC3278CA0}"/>
                </a:ext>
              </a:extLst>
            </p:cNvPr>
            <p:cNvSpPr/>
            <p:nvPr/>
          </p:nvSpPr>
          <p:spPr>
            <a:xfrm>
              <a:off x="8946975" y="2190245"/>
              <a:ext cx="1216240" cy="68257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ko-KR" dirty="0"/>
                <a:t>Tree 2</a:t>
              </a:r>
              <a:endParaRPr lang="ko-KR" altLang="en-US" dirty="0"/>
            </a:p>
          </p:txBody>
        </p:sp>
        <p:cxnSp>
          <p:nvCxnSpPr>
            <p:cNvPr id="54" name="직선 화살표 연결선 53">
              <a:extLst>
                <a:ext uri="{FF2B5EF4-FFF2-40B4-BE49-F238E27FC236}">
                  <a16:creationId xmlns:a16="http://schemas.microsoft.com/office/drawing/2014/main" id="{3B439B56-535F-4C91-B75E-137EEEAEAC36}"/>
                </a:ext>
              </a:extLst>
            </p:cNvPr>
            <p:cNvCxnSpPr>
              <a:stCxn id="49" idx="3"/>
              <a:endCxn id="51" idx="1"/>
            </p:cNvCxnSpPr>
            <p:nvPr/>
          </p:nvCxnSpPr>
          <p:spPr>
            <a:xfrm flipV="1">
              <a:off x="7219261" y="1630828"/>
              <a:ext cx="251298" cy="3069"/>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55" name="직선 연결선 54">
              <a:extLst>
                <a:ext uri="{FF2B5EF4-FFF2-40B4-BE49-F238E27FC236}">
                  <a16:creationId xmlns:a16="http://schemas.microsoft.com/office/drawing/2014/main" id="{58811C0D-D511-4B24-A037-D37B021529B8}"/>
                </a:ext>
              </a:extLst>
            </p:cNvPr>
            <p:cNvCxnSpPr>
              <a:stCxn id="51" idx="2"/>
              <a:endCxn id="50" idx="0"/>
            </p:cNvCxnSpPr>
            <p:nvPr/>
          </p:nvCxnSpPr>
          <p:spPr>
            <a:xfrm>
              <a:off x="8078679" y="1972116"/>
              <a:ext cx="0" cy="218129"/>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직선 연결선 55">
              <a:extLst>
                <a:ext uri="{FF2B5EF4-FFF2-40B4-BE49-F238E27FC236}">
                  <a16:creationId xmlns:a16="http://schemas.microsoft.com/office/drawing/2014/main" id="{589E60C6-B6C6-4294-902A-0A4806FBBD53}"/>
                </a:ext>
              </a:extLst>
            </p:cNvPr>
            <p:cNvCxnSpPr>
              <a:stCxn id="52" idx="2"/>
              <a:endCxn id="53" idx="0"/>
            </p:cNvCxnSpPr>
            <p:nvPr/>
          </p:nvCxnSpPr>
          <p:spPr>
            <a:xfrm>
              <a:off x="9555095" y="1972116"/>
              <a:ext cx="0" cy="218129"/>
            </a:xfrm>
            <a:prstGeom prst="line">
              <a:avLst/>
            </a:prstGeom>
          </p:spPr>
          <p:style>
            <a:lnRef idx="1">
              <a:schemeClr val="accent1"/>
            </a:lnRef>
            <a:fillRef idx="0">
              <a:schemeClr val="accent1"/>
            </a:fillRef>
            <a:effectRef idx="0">
              <a:schemeClr val="accent1"/>
            </a:effectRef>
            <a:fontRef idx="minor">
              <a:schemeClr val="tx1"/>
            </a:fontRef>
          </p:style>
        </p:cxnSp>
        <p:sp>
          <p:nvSpPr>
            <p:cNvPr id="57" name="타원 56">
              <a:extLst>
                <a:ext uri="{FF2B5EF4-FFF2-40B4-BE49-F238E27FC236}">
                  <a16:creationId xmlns:a16="http://schemas.microsoft.com/office/drawing/2014/main" id="{5368500D-9D5C-4BFF-A186-277C388363DB}"/>
                </a:ext>
              </a:extLst>
            </p:cNvPr>
            <p:cNvSpPr/>
            <p:nvPr/>
          </p:nvSpPr>
          <p:spPr>
            <a:xfrm>
              <a:off x="9331629" y="3268673"/>
              <a:ext cx="1890286" cy="55617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ko-KR" dirty="0"/>
                <a:t>Final output</a:t>
              </a:r>
              <a:endParaRPr lang="ko-KR" altLang="en-US" dirty="0"/>
            </a:p>
          </p:txBody>
        </p:sp>
        <p:cxnSp>
          <p:nvCxnSpPr>
            <p:cNvPr id="58" name="직선 화살표 연결선 57">
              <a:extLst>
                <a:ext uri="{FF2B5EF4-FFF2-40B4-BE49-F238E27FC236}">
                  <a16:creationId xmlns:a16="http://schemas.microsoft.com/office/drawing/2014/main" id="{5F2B43B5-095F-41E5-A5E4-63DA1B229B40}"/>
                </a:ext>
              </a:extLst>
            </p:cNvPr>
            <p:cNvCxnSpPr/>
            <p:nvPr/>
          </p:nvCxnSpPr>
          <p:spPr>
            <a:xfrm flipV="1">
              <a:off x="8691238" y="1585089"/>
              <a:ext cx="251298" cy="3069"/>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59" name="직선 화살표 연결선 58">
              <a:extLst>
                <a:ext uri="{FF2B5EF4-FFF2-40B4-BE49-F238E27FC236}">
                  <a16:creationId xmlns:a16="http://schemas.microsoft.com/office/drawing/2014/main" id="{D83F9DB1-F999-485F-9D58-F383F44C23E0}"/>
                </a:ext>
              </a:extLst>
            </p:cNvPr>
            <p:cNvCxnSpPr/>
            <p:nvPr/>
          </p:nvCxnSpPr>
          <p:spPr>
            <a:xfrm flipV="1">
              <a:off x="10151123" y="1575170"/>
              <a:ext cx="251298" cy="3069"/>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60" name="사각형: 둥근 모서리 59">
              <a:extLst>
                <a:ext uri="{FF2B5EF4-FFF2-40B4-BE49-F238E27FC236}">
                  <a16:creationId xmlns:a16="http://schemas.microsoft.com/office/drawing/2014/main" id="{4D794956-D08F-4938-9823-C7DE8F036D2D}"/>
                </a:ext>
              </a:extLst>
            </p:cNvPr>
            <p:cNvSpPr/>
            <p:nvPr/>
          </p:nvSpPr>
          <p:spPr>
            <a:xfrm>
              <a:off x="10549017" y="1521254"/>
              <a:ext cx="139698" cy="12852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ko-KR" altLang="en-US" dirty="0"/>
            </a:p>
          </p:txBody>
        </p:sp>
        <p:sp>
          <p:nvSpPr>
            <p:cNvPr id="61" name="사각형: 둥근 모서리 60">
              <a:extLst>
                <a:ext uri="{FF2B5EF4-FFF2-40B4-BE49-F238E27FC236}">
                  <a16:creationId xmlns:a16="http://schemas.microsoft.com/office/drawing/2014/main" id="{780E4A06-92F4-44A1-9628-AC35F8B3E0F8}"/>
                </a:ext>
              </a:extLst>
            </p:cNvPr>
            <p:cNvSpPr/>
            <p:nvPr/>
          </p:nvSpPr>
          <p:spPr>
            <a:xfrm>
              <a:off x="10809360" y="1521254"/>
              <a:ext cx="139698" cy="12852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ko-KR" altLang="en-US" dirty="0"/>
            </a:p>
          </p:txBody>
        </p:sp>
        <p:sp>
          <p:nvSpPr>
            <p:cNvPr id="62" name="사각형: 둥근 모서리 61">
              <a:extLst>
                <a:ext uri="{FF2B5EF4-FFF2-40B4-BE49-F238E27FC236}">
                  <a16:creationId xmlns:a16="http://schemas.microsoft.com/office/drawing/2014/main" id="{122AC1A3-3BDC-4470-9839-55C6907EF6A2}"/>
                </a:ext>
              </a:extLst>
            </p:cNvPr>
            <p:cNvSpPr/>
            <p:nvPr/>
          </p:nvSpPr>
          <p:spPr>
            <a:xfrm>
              <a:off x="11069703" y="1521254"/>
              <a:ext cx="139698" cy="12852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ko-KR" altLang="en-US" dirty="0"/>
            </a:p>
          </p:txBody>
        </p:sp>
        <p:sp>
          <p:nvSpPr>
            <p:cNvPr id="63" name="사각형: 둥근 모서리 62">
              <a:extLst>
                <a:ext uri="{FF2B5EF4-FFF2-40B4-BE49-F238E27FC236}">
                  <a16:creationId xmlns:a16="http://schemas.microsoft.com/office/drawing/2014/main" id="{594A5628-3DAF-4602-86BF-908BBAC7A389}"/>
                </a:ext>
              </a:extLst>
            </p:cNvPr>
            <p:cNvSpPr/>
            <p:nvPr/>
          </p:nvSpPr>
          <p:spPr>
            <a:xfrm>
              <a:off x="10549017" y="2393720"/>
              <a:ext cx="139698" cy="1285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sp>
          <p:nvSpPr>
            <p:cNvPr id="64" name="사각형: 둥근 모서리 63">
              <a:extLst>
                <a:ext uri="{FF2B5EF4-FFF2-40B4-BE49-F238E27FC236}">
                  <a16:creationId xmlns:a16="http://schemas.microsoft.com/office/drawing/2014/main" id="{BCF0E987-600A-40E2-ACBF-8490A5A7EEB2}"/>
                </a:ext>
              </a:extLst>
            </p:cNvPr>
            <p:cNvSpPr/>
            <p:nvPr/>
          </p:nvSpPr>
          <p:spPr>
            <a:xfrm>
              <a:off x="10803774" y="2393720"/>
              <a:ext cx="139698" cy="1285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sp>
          <p:nvSpPr>
            <p:cNvPr id="65" name="사각형: 둥근 모서리 64">
              <a:extLst>
                <a:ext uri="{FF2B5EF4-FFF2-40B4-BE49-F238E27FC236}">
                  <a16:creationId xmlns:a16="http://schemas.microsoft.com/office/drawing/2014/main" id="{4E2011E0-7D21-4D71-9002-9A7BAD104C5F}"/>
                </a:ext>
              </a:extLst>
            </p:cNvPr>
            <p:cNvSpPr/>
            <p:nvPr/>
          </p:nvSpPr>
          <p:spPr>
            <a:xfrm>
              <a:off x="11069703" y="2393720"/>
              <a:ext cx="139698" cy="1285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cxnSp>
          <p:nvCxnSpPr>
            <p:cNvPr id="66" name="직선 연결선 65">
              <a:extLst>
                <a:ext uri="{FF2B5EF4-FFF2-40B4-BE49-F238E27FC236}">
                  <a16:creationId xmlns:a16="http://schemas.microsoft.com/office/drawing/2014/main" id="{48BA5A99-57F2-41BC-828A-22B04586E184}"/>
                </a:ext>
              </a:extLst>
            </p:cNvPr>
            <p:cNvCxnSpPr>
              <a:stCxn id="60" idx="2"/>
              <a:endCxn id="63" idx="0"/>
            </p:cNvCxnSpPr>
            <p:nvPr/>
          </p:nvCxnSpPr>
          <p:spPr>
            <a:xfrm>
              <a:off x="10618866" y="1649780"/>
              <a:ext cx="0" cy="743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직선 연결선 66">
              <a:extLst>
                <a:ext uri="{FF2B5EF4-FFF2-40B4-BE49-F238E27FC236}">
                  <a16:creationId xmlns:a16="http://schemas.microsoft.com/office/drawing/2014/main" id="{6260FA0C-FA72-4C83-9ED5-3BB32DF53470}"/>
                </a:ext>
              </a:extLst>
            </p:cNvPr>
            <p:cNvCxnSpPr>
              <a:stCxn id="61" idx="2"/>
              <a:endCxn id="64" idx="0"/>
            </p:cNvCxnSpPr>
            <p:nvPr/>
          </p:nvCxnSpPr>
          <p:spPr>
            <a:xfrm flipH="1">
              <a:off x="10873623" y="1649780"/>
              <a:ext cx="5586" cy="743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직선 연결선 67">
              <a:extLst>
                <a:ext uri="{FF2B5EF4-FFF2-40B4-BE49-F238E27FC236}">
                  <a16:creationId xmlns:a16="http://schemas.microsoft.com/office/drawing/2014/main" id="{6DCEA05C-9FC2-4826-BF76-EBE6587BDDE0}"/>
                </a:ext>
              </a:extLst>
            </p:cNvPr>
            <p:cNvCxnSpPr>
              <a:stCxn id="62" idx="2"/>
              <a:endCxn id="65" idx="0"/>
            </p:cNvCxnSpPr>
            <p:nvPr/>
          </p:nvCxnSpPr>
          <p:spPr>
            <a:xfrm>
              <a:off x="11139552" y="1649780"/>
              <a:ext cx="0" cy="743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직선 화살표 연결선 68">
              <a:extLst>
                <a:ext uri="{FF2B5EF4-FFF2-40B4-BE49-F238E27FC236}">
                  <a16:creationId xmlns:a16="http://schemas.microsoft.com/office/drawing/2014/main" id="{92611078-697D-4E96-8E03-458C95F32526}"/>
                </a:ext>
              </a:extLst>
            </p:cNvPr>
            <p:cNvCxnSpPr>
              <a:stCxn id="50" idx="2"/>
              <a:endCxn id="57" idx="0"/>
            </p:cNvCxnSpPr>
            <p:nvPr/>
          </p:nvCxnSpPr>
          <p:spPr>
            <a:xfrm>
              <a:off x="8078679" y="2872821"/>
              <a:ext cx="2198093" cy="3958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직선 화살표 연결선 69">
              <a:extLst>
                <a:ext uri="{FF2B5EF4-FFF2-40B4-BE49-F238E27FC236}">
                  <a16:creationId xmlns:a16="http://schemas.microsoft.com/office/drawing/2014/main" id="{FAC1F315-AD1D-4A48-9E67-3FAE7F9D6E42}"/>
                </a:ext>
              </a:extLst>
            </p:cNvPr>
            <p:cNvCxnSpPr>
              <a:stCxn id="53" idx="2"/>
              <a:endCxn id="57" idx="0"/>
            </p:cNvCxnSpPr>
            <p:nvPr/>
          </p:nvCxnSpPr>
          <p:spPr>
            <a:xfrm>
              <a:off x="9555095" y="2872821"/>
              <a:ext cx="721677" cy="3958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직선 화살표 연결선 70">
              <a:extLst>
                <a:ext uri="{FF2B5EF4-FFF2-40B4-BE49-F238E27FC236}">
                  <a16:creationId xmlns:a16="http://schemas.microsoft.com/office/drawing/2014/main" id="{EC7B6C5E-1124-401D-BE98-F69B2A7C4E08}"/>
                </a:ext>
              </a:extLst>
            </p:cNvPr>
            <p:cNvCxnSpPr>
              <a:cxnSpLocks/>
              <a:stCxn id="63" idx="2"/>
              <a:endCxn id="57" idx="0"/>
            </p:cNvCxnSpPr>
            <p:nvPr/>
          </p:nvCxnSpPr>
          <p:spPr>
            <a:xfrm flipH="1">
              <a:off x="10276772" y="2522246"/>
              <a:ext cx="342094" cy="7464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직선 화살표 연결선 71">
              <a:extLst>
                <a:ext uri="{FF2B5EF4-FFF2-40B4-BE49-F238E27FC236}">
                  <a16:creationId xmlns:a16="http://schemas.microsoft.com/office/drawing/2014/main" id="{64A2A231-E18B-4BCE-89E7-C4C4D1E30771}"/>
                </a:ext>
              </a:extLst>
            </p:cNvPr>
            <p:cNvCxnSpPr>
              <a:cxnSpLocks/>
              <a:stCxn id="64" idx="2"/>
              <a:endCxn id="57" idx="0"/>
            </p:cNvCxnSpPr>
            <p:nvPr/>
          </p:nvCxnSpPr>
          <p:spPr>
            <a:xfrm flipH="1">
              <a:off x="10276772" y="2522246"/>
              <a:ext cx="596851" cy="7464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직선 화살표 연결선 72">
              <a:extLst>
                <a:ext uri="{FF2B5EF4-FFF2-40B4-BE49-F238E27FC236}">
                  <a16:creationId xmlns:a16="http://schemas.microsoft.com/office/drawing/2014/main" id="{6D486E7A-B01A-473A-AB5B-46AAB2E46E21}"/>
                </a:ext>
              </a:extLst>
            </p:cNvPr>
            <p:cNvCxnSpPr>
              <a:cxnSpLocks/>
              <a:stCxn id="65" idx="2"/>
              <a:endCxn id="57" idx="0"/>
            </p:cNvCxnSpPr>
            <p:nvPr/>
          </p:nvCxnSpPr>
          <p:spPr>
            <a:xfrm flipH="1">
              <a:off x="10276772" y="2522246"/>
              <a:ext cx="862780" cy="7464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4" name="TextBox 73">
            <a:extLst>
              <a:ext uri="{FF2B5EF4-FFF2-40B4-BE49-F238E27FC236}">
                <a16:creationId xmlns:a16="http://schemas.microsoft.com/office/drawing/2014/main" id="{7AECF826-24E2-A2CD-323A-4E6F3C7E8511}"/>
              </a:ext>
            </a:extLst>
          </p:cNvPr>
          <p:cNvSpPr txBox="1"/>
          <p:nvPr/>
        </p:nvSpPr>
        <p:spPr>
          <a:xfrm>
            <a:off x="144224" y="1046376"/>
            <a:ext cx="11966330" cy="2877711"/>
          </a:xfrm>
          <a:prstGeom prst="rect">
            <a:avLst/>
          </a:prstGeom>
          <a:noFill/>
        </p:spPr>
        <p:txBody>
          <a:bodyPr wrap="square" rtlCol="0">
            <a:spAutoFit/>
          </a:bodyPr>
          <a:lstStyle/>
          <a:p>
            <a:r>
              <a:rPr lang="en-US" altLang="ko-KR" sz="2500" b="1" dirty="0"/>
              <a:t>Supervised learning (SL) </a:t>
            </a:r>
            <a:r>
              <a:rPr lang="en-US" altLang="ko-KR" sz="2500" dirty="0"/>
              <a:t>: Finding best approximate function from inputs to target</a:t>
            </a:r>
          </a:p>
          <a:p>
            <a:pPr marL="522900" indent="-342900">
              <a:buFont typeface="Wingdings" panose="05000000000000000000" pitchFamily="2" charset="2"/>
              <a:buChar char="v"/>
            </a:pPr>
            <a:r>
              <a:rPr lang="en-US" altLang="ko-KR" sz="2500" b="1" dirty="0"/>
              <a:t>Inputs</a:t>
            </a:r>
            <a:r>
              <a:rPr lang="en-US" altLang="ko-KR" sz="2500" dirty="0"/>
              <a:t> : IC[0~6], X &amp; Y in front of ion chamber</a:t>
            </a:r>
          </a:p>
          <a:p>
            <a:pPr marL="522900" indent="-342900">
              <a:buFont typeface="Wingdings" panose="05000000000000000000" pitchFamily="2" charset="2"/>
              <a:buChar char="v"/>
            </a:pPr>
            <a:r>
              <a:rPr lang="en-US" altLang="ko-KR" sz="2500" b="1" dirty="0"/>
              <a:t>Target</a:t>
            </a:r>
            <a:r>
              <a:rPr lang="en-US" altLang="ko-KR" sz="2500" dirty="0"/>
              <a:t> : E</a:t>
            </a:r>
            <a:r>
              <a:rPr lang="en-US" altLang="ko-KR" sz="2500" baseline="-25000" dirty="0"/>
              <a:t>HR</a:t>
            </a:r>
            <a:r>
              <a:rPr lang="en-US" altLang="ko-KR" sz="2500" dirty="0"/>
              <a:t> (High Resolution ion energy)</a:t>
            </a:r>
          </a:p>
          <a:p>
            <a:pPr marL="522900" indent="-342900">
              <a:buFont typeface="Wingdings" panose="05000000000000000000" pitchFamily="2" charset="2"/>
              <a:buChar char="v"/>
            </a:pPr>
            <a:endParaRPr lang="en-US" altLang="ko-KR" sz="2500" dirty="0"/>
          </a:p>
          <a:p>
            <a:r>
              <a:rPr lang="en-US" altLang="ko-KR" sz="2500" dirty="0"/>
              <a:t>Two types of SL methods</a:t>
            </a:r>
            <a:endParaRPr lang="en-US" altLang="ko-KR" sz="2500" strike="sngStrike" dirty="0"/>
          </a:p>
          <a:p>
            <a:pPr marL="522900" indent="-342900">
              <a:buFont typeface="Wingdings" panose="05000000000000000000" pitchFamily="2" charset="2"/>
              <a:buChar char="v"/>
            </a:pPr>
            <a:r>
              <a:rPr lang="en-US" altLang="ko-KR" sz="2500" dirty="0"/>
              <a:t>Deep Neural Network (</a:t>
            </a:r>
            <a:r>
              <a:rPr lang="en-US" altLang="ko-KR" sz="2500" b="1" dirty="0"/>
              <a:t>DNN</a:t>
            </a:r>
            <a:r>
              <a:rPr lang="en-US" altLang="ko-KR" sz="2500" dirty="0"/>
              <a:t>) : IC[0~6] </a:t>
            </a:r>
            <a:r>
              <a:rPr lang="en-US" altLang="ko-KR" sz="2800" dirty="0"/>
              <a:t>→</a:t>
            </a:r>
            <a:r>
              <a:rPr lang="en-US" altLang="ko-KR" sz="2500" dirty="0"/>
              <a:t> E</a:t>
            </a:r>
            <a:r>
              <a:rPr lang="en-US" altLang="ko-KR" sz="2500" baseline="-25000" dirty="0"/>
              <a:t>HR</a:t>
            </a:r>
            <a:endParaRPr lang="en-US" altLang="ko-KR" sz="2500" dirty="0"/>
          </a:p>
          <a:p>
            <a:pPr marL="522900" indent="-342900">
              <a:buFont typeface="Wingdings" panose="05000000000000000000" pitchFamily="2" charset="2"/>
              <a:buChar char="v"/>
            </a:pPr>
            <a:r>
              <a:rPr lang="en-US" altLang="ko-KR" sz="2500" dirty="0"/>
              <a:t>Boosted Decision Tree (</a:t>
            </a:r>
            <a:r>
              <a:rPr lang="en-US" altLang="ko-KR" sz="2500" b="1" dirty="0"/>
              <a:t>BDT</a:t>
            </a:r>
            <a:r>
              <a:rPr lang="en-US" altLang="ko-KR" sz="2500" dirty="0"/>
              <a:t>) : IC[0], X &amp; Y </a:t>
            </a:r>
            <a:r>
              <a:rPr lang="en-US" altLang="ko-KR" sz="2800" dirty="0"/>
              <a:t>→</a:t>
            </a:r>
            <a:r>
              <a:rPr lang="en-US" altLang="ko-KR" sz="2500" dirty="0"/>
              <a:t> E</a:t>
            </a:r>
            <a:r>
              <a:rPr lang="en-US" altLang="ko-KR" sz="2500" baseline="-25000" dirty="0"/>
              <a:t>HR </a:t>
            </a:r>
            <a:r>
              <a:rPr lang="en-US" altLang="ko-KR" sz="2500" dirty="0"/>
              <a:t>- E</a:t>
            </a:r>
            <a:r>
              <a:rPr lang="en-US" altLang="ko-KR" sz="2500" baseline="-25000" dirty="0"/>
              <a:t>DNN</a:t>
            </a:r>
            <a:r>
              <a:rPr lang="en-US" altLang="ko-KR" dirty="0"/>
              <a:t> </a:t>
            </a:r>
            <a:endParaRPr lang="ko-KR" altLang="en-US" dirty="0"/>
          </a:p>
        </p:txBody>
      </p:sp>
    </p:spTree>
    <p:extLst>
      <p:ext uri="{BB962C8B-B14F-4D97-AF65-F5344CB8AC3E}">
        <p14:creationId xmlns:p14="http://schemas.microsoft.com/office/powerpoint/2010/main" val="1190761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A73695C-C106-43C8-BE57-4B9FF8640164}"/>
              </a:ext>
            </a:extLst>
          </p:cNvPr>
          <p:cNvSpPr>
            <a:spLocks noGrp="1"/>
          </p:cNvSpPr>
          <p:nvPr>
            <p:ph type="title"/>
          </p:nvPr>
        </p:nvSpPr>
        <p:spPr/>
        <p:txBody>
          <a:bodyPr/>
          <a:lstStyle/>
          <a:p>
            <a:r>
              <a:rPr lang="en-US" altLang="ko-KR" dirty="0"/>
              <a:t>TMVA Deep Neural Network</a:t>
            </a:r>
            <a:endParaRPr lang="ko-KR" altLang="en-US" dirty="0"/>
          </a:p>
        </p:txBody>
      </p:sp>
      <p:sp>
        <p:nvSpPr>
          <p:cNvPr id="4" name="바닥글 개체 틀 3">
            <a:extLst>
              <a:ext uri="{FF2B5EF4-FFF2-40B4-BE49-F238E27FC236}">
                <a16:creationId xmlns:a16="http://schemas.microsoft.com/office/drawing/2014/main" id="{250FBF70-33F8-4892-A85A-06FCC5B84696}"/>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D069134D-F32E-4A5B-87CB-9BE99C588457}"/>
              </a:ext>
            </a:extLst>
          </p:cNvPr>
          <p:cNvSpPr>
            <a:spLocks noGrp="1"/>
          </p:cNvSpPr>
          <p:nvPr>
            <p:ph type="sldNum" sz="quarter" idx="12"/>
          </p:nvPr>
        </p:nvSpPr>
        <p:spPr/>
        <p:txBody>
          <a:bodyPr/>
          <a:lstStyle/>
          <a:p>
            <a:fld id="{7CC0B3F7-245B-4AF8-970C-81D932662757}" type="slidenum">
              <a:rPr lang="ko-KR" altLang="en-US" smtClean="0"/>
              <a:t>13</a:t>
            </a:fld>
            <a:endParaRPr lang="ko-KR" altLang="en-US"/>
          </a:p>
        </p:txBody>
      </p:sp>
      <p:grpSp>
        <p:nvGrpSpPr>
          <p:cNvPr id="3" name="그룹 2">
            <a:extLst>
              <a:ext uri="{FF2B5EF4-FFF2-40B4-BE49-F238E27FC236}">
                <a16:creationId xmlns:a16="http://schemas.microsoft.com/office/drawing/2014/main" id="{D1C2D8DB-FB8C-49EB-80C7-D508BF7C53BF}"/>
              </a:ext>
            </a:extLst>
          </p:cNvPr>
          <p:cNvGrpSpPr/>
          <p:nvPr/>
        </p:nvGrpSpPr>
        <p:grpSpPr>
          <a:xfrm>
            <a:off x="131884" y="1090151"/>
            <a:ext cx="5665236" cy="2816747"/>
            <a:chOff x="131884" y="1554623"/>
            <a:chExt cx="6985353" cy="3875103"/>
          </a:xfrm>
        </p:grpSpPr>
        <p:sp>
          <p:nvSpPr>
            <p:cNvPr id="6" name="사각형: 둥근 모서리 5">
              <a:extLst>
                <a:ext uri="{FF2B5EF4-FFF2-40B4-BE49-F238E27FC236}">
                  <a16:creationId xmlns:a16="http://schemas.microsoft.com/office/drawing/2014/main" id="{AFF7E886-3A50-423E-93A4-62D171833836}"/>
                </a:ext>
              </a:extLst>
            </p:cNvPr>
            <p:cNvSpPr/>
            <p:nvPr/>
          </p:nvSpPr>
          <p:spPr>
            <a:xfrm>
              <a:off x="131884" y="2051772"/>
              <a:ext cx="1054863" cy="55041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ln w="0"/>
                  <a:solidFill>
                    <a:schemeClr val="tx1"/>
                  </a:solidFill>
                  <a:effectLst>
                    <a:outerShdw blurRad="38100" dist="19050" dir="2700000" algn="tl" rotWithShape="0">
                      <a:schemeClr val="dk1">
                        <a:alpha val="40000"/>
                      </a:schemeClr>
                    </a:outerShdw>
                  </a:effectLst>
                </a:rPr>
                <a:t>IC0</a:t>
              </a:r>
              <a:endParaRPr lang="ko-KR" altLang="en-US" dirty="0"/>
            </a:p>
          </p:txBody>
        </p:sp>
        <p:sp>
          <p:nvSpPr>
            <p:cNvPr id="7" name="사각형: 둥근 모서리 6">
              <a:extLst>
                <a:ext uri="{FF2B5EF4-FFF2-40B4-BE49-F238E27FC236}">
                  <a16:creationId xmlns:a16="http://schemas.microsoft.com/office/drawing/2014/main" id="{02853AC9-0702-4768-AA6C-D7CE3AC4C461}"/>
                </a:ext>
              </a:extLst>
            </p:cNvPr>
            <p:cNvSpPr/>
            <p:nvPr/>
          </p:nvSpPr>
          <p:spPr>
            <a:xfrm>
              <a:off x="131884" y="2754588"/>
              <a:ext cx="1054863" cy="55041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ln w="0"/>
                  <a:solidFill>
                    <a:schemeClr val="tx1"/>
                  </a:solidFill>
                  <a:effectLst>
                    <a:outerShdw blurRad="38100" dist="19050" dir="2700000" algn="tl" rotWithShape="0">
                      <a:schemeClr val="dk1">
                        <a:alpha val="40000"/>
                      </a:schemeClr>
                    </a:outerShdw>
                  </a:effectLst>
                </a:rPr>
                <a:t>IC1</a:t>
              </a:r>
              <a:endParaRPr lang="ko-KR" altLang="en-US" dirty="0"/>
            </a:p>
          </p:txBody>
        </p:sp>
        <p:sp>
          <p:nvSpPr>
            <p:cNvPr id="8" name="사각형: 둥근 모서리 7">
              <a:extLst>
                <a:ext uri="{FF2B5EF4-FFF2-40B4-BE49-F238E27FC236}">
                  <a16:creationId xmlns:a16="http://schemas.microsoft.com/office/drawing/2014/main" id="{1FA13B86-73F4-4A00-AE32-FDC4A78FA64D}"/>
                </a:ext>
              </a:extLst>
            </p:cNvPr>
            <p:cNvSpPr/>
            <p:nvPr/>
          </p:nvSpPr>
          <p:spPr>
            <a:xfrm>
              <a:off x="131884" y="4565633"/>
              <a:ext cx="1054863" cy="55041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ln w="0"/>
                  <a:solidFill>
                    <a:schemeClr val="tx1"/>
                  </a:solidFill>
                  <a:effectLst>
                    <a:outerShdw blurRad="38100" dist="19050" dir="2700000" algn="tl" rotWithShape="0">
                      <a:schemeClr val="dk1">
                        <a:alpha val="40000"/>
                      </a:schemeClr>
                    </a:outerShdw>
                  </a:effectLst>
                </a:rPr>
                <a:t>IC6</a:t>
              </a:r>
              <a:endParaRPr lang="ko-KR" altLang="en-US" dirty="0"/>
            </a:p>
          </p:txBody>
        </p:sp>
        <p:sp>
          <p:nvSpPr>
            <p:cNvPr id="15" name="사각형: 둥근 모서리 14">
              <a:extLst>
                <a:ext uri="{FF2B5EF4-FFF2-40B4-BE49-F238E27FC236}">
                  <a16:creationId xmlns:a16="http://schemas.microsoft.com/office/drawing/2014/main" id="{B8147EC9-B807-431E-B3A2-55F10F21C7AD}"/>
                </a:ext>
              </a:extLst>
            </p:cNvPr>
            <p:cNvSpPr/>
            <p:nvPr/>
          </p:nvSpPr>
          <p:spPr>
            <a:xfrm>
              <a:off x="5929478" y="3323498"/>
              <a:ext cx="1187759" cy="67470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err="1">
                  <a:ln>
                    <a:solidFill>
                      <a:schemeClr val="tx1"/>
                    </a:solidFill>
                  </a:ln>
                  <a:solidFill>
                    <a:schemeClr val="tx1"/>
                  </a:solidFill>
                </a:rPr>
                <a:t>Emass</a:t>
              </a:r>
              <a:endParaRPr lang="en-US" altLang="ko-KR" dirty="0">
                <a:ln>
                  <a:solidFill>
                    <a:schemeClr val="tx1"/>
                  </a:solidFill>
                </a:ln>
                <a:solidFill>
                  <a:schemeClr val="tx1"/>
                </a:solidFill>
              </a:endParaRPr>
            </a:p>
            <a:p>
              <a:pPr algn="ctr"/>
              <a:r>
                <a:rPr lang="en-US" altLang="ko-KR" dirty="0">
                  <a:ln>
                    <a:solidFill>
                      <a:schemeClr val="tx1"/>
                    </a:solidFill>
                  </a:ln>
                  <a:solidFill>
                    <a:schemeClr val="tx1"/>
                  </a:solidFill>
                </a:rPr>
                <a:t>(Linear)</a:t>
              </a:r>
              <a:endParaRPr lang="ko-KR" altLang="en-US" dirty="0">
                <a:ln>
                  <a:solidFill>
                    <a:schemeClr val="tx1"/>
                  </a:solidFill>
                </a:ln>
                <a:solidFill>
                  <a:schemeClr val="tx1"/>
                </a:solidFill>
              </a:endParaRPr>
            </a:p>
          </p:txBody>
        </p:sp>
        <p:grpSp>
          <p:nvGrpSpPr>
            <p:cNvPr id="49" name="그룹 48">
              <a:extLst>
                <a:ext uri="{FF2B5EF4-FFF2-40B4-BE49-F238E27FC236}">
                  <a16:creationId xmlns:a16="http://schemas.microsoft.com/office/drawing/2014/main" id="{3E3B548F-7417-48A3-8B0D-87E29EF47F20}"/>
                </a:ext>
              </a:extLst>
            </p:cNvPr>
            <p:cNvGrpSpPr/>
            <p:nvPr/>
          </p:nvGrpSpPr>
          <p:grpSpPr>
            <a:xfrm>
              <a:off x="1186747" y="1554623"/>
              <a:ext cx="4742731" cy="3875103"/>
              <a:chOff x="1186747" y="1554623"/>
              <a:chExt cx="4742731" cy="3875103"/>
            </a:xfrm>
          </p:grpSpPr>
          <p:sp>
            <p:nvSpPr>
              <p:cNvPr id="9" name="타원 8">
                <a:extLst>
                  <a:ext uri="{FF2B5EF4-FFF2-40B4-BE49-F238E27FC236}">
                    <a16:creationId xmlns:a16="http://schemas.microsoft.com/office/drawing/2014/main" id="{D842F0C6-AB42-4AE3-889B-12FC58C82F95}"/>
                  </a:ext>
                </a:extLst>
              </p:cNvPr>
              <p:cNvSpPr/>
              <p:nvPr/>
            </p:nvSpPr>
            <p:spPr>
              <a:xfrm>
                <a:off x="2050571" y="1554623"/>
                <a:ext cx="1054863"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dirty="0">
                    <a:ln>
                      <a:solidFill>
                        <a:schemeClr val="tx1"/>
                      </a:solidFill>
                    </a:ln>
                    <a:solidFill>
                      <a:schemeClr val="tx1"/>
                    </a:solidFill>
                  </a:rPr>
                  <a:t>tanh</a:t>
                </a:r>
                <a:endParaRPr lang="ko-KR" altLang="en-US" dirty="0">
                  <a:ln>
                    <a:solidFill>
                      <a:schemeClr val="tx1"/>
                    </a:solidFill>
                  </a:ln>
                  <a:solidFill>
                    <a:schemeClr val="tx1"/>
                  </a:solidFill>
                </a:endParaRPr>
              </a:p>
            </p:txBody>
          </p:sp>
          <p:sp>
            <p:nvSpPr>
              <p:cNvPr id="10" name="타원 9">
                <a:extLst>
                  <a:ext uri="{FF2B5EF4-FFF2-40B4-BE49-F238E27FC236}">
                    <a16:creationId xmlns:a16="http://schemas.microsoft.com/office/drawing/2014/main" id="{4762A59F-0676-4975-B5B8-8381EE475D93}"/>
                  </a:ext>
                </a:extLst>
              </p:cNvPr>
              <p:cNvSpPr/>
              <p:nvPr/>
            </p:nvSpPr>
            <p:spPr>
              <a:xfrm>
                <a:off x="2050571" y="2326980"/>
                <a:ext cx="1054863"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dirty="0">
                    <a:ln>
                      <a:solidFill>
                        <a:schemeClr val="tx1"/>
                      </a:solidFill>
                    </a:ln>
                    <a:solidFill>
                      <a:schemeClr val="tx1"/>
                    </a:solidFill>
                  </a:rPr>
                  <a:t>tanh</a:t>
                </a:r>
                <a:endParaRPr lang="ko-KR" altLang="en-US" dirty="0">
                  <a:ln>
                    <a:solidFill>
                      <a:schemeClr val="tx1"/>
                    </a:solidFill>
                  </a:ln>
                  <a:solidFill>
                    <a:schemeClr val="tx1"/>
                  </a:solidFill>
                </a:endParaRPr>
              </a:p>
            </p:txBody>
          </p:sp>
          <p:sp>
            <p:nvSpPr>
              <p:cNvPr id="11" name="타원 10">
                <a:extLst>
                  <a:ext uri="{FF2B5EF4-FFF2-40B4-BE49-F238E27FC236}">
                    <a16:creationId xmlns:a16="http://schemas.microsoft.com/office/drawing/2014/main" id="{B9600381-AD75-40EA-9915-CD7CF1367E92}"/>
                  </a:ext>
                </a:extLst>
              </p:cNvPr>
              <p:cNvSpPr/>
              <p:nvPr/>
            </p:nvSpPr>
            <p:spPr>
              <a:xfrm>
                <a:off x="2050571" y="4755023"/>
                <a:ext cx="1054863"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dirty="0">
                    <a:ln>
                      <a:solidFill>
                        <a:schemeClr val="tx1"/>
                      </a:solidFill>
                    </a:ln>
                    <a:solidFill>
                      <a:schemeClr val="tx1"/>
                    </a:solidFill>
                  </a:rPr>
                  <a:t>tanh</a:t>
                </a:r>
                <a:endParaRPr lang="ko-KR" altLang="en-US" dirty="0">
                  <a:ln>
                    <a:solidFill>
                      <a:schemeClr val="tx1"/>
                    </a:solidFill>
                  </a:ln>
                  <a:solidFill>
                    <a:schemeClr val="tx1"/>
                  </a:solidFill>
                </a:endParaRPr>
              </a:p>
            </p:txBody>
          </p:sp>
          <p:sp>
            <p:nvSpPr>
              <p:cNvPr id="12" name="타원 11">
                <a:extLst>
                  <a:ext uri="{FF2B5EF4-FFF2-40B4-BE49-F238E27FC236}">
                    <a16:creationId xmlns:a16="http://schemas.microsoft.com/office/drawing/2014/main" id="{09866E69-20BB-4EA3-93B6-58BFFCB48455}"/>
                  </a:ext>
                </a:extLst>
              </p:cNvPr>
              <p:cNvSpPr/>
              <p:nvPr/>
            </p:nvSpPr>
            <p:spPr>
              <a:xfrm>
                <a:off x="3969259" y="2355995"/>
                <a:ext cx="1054863"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200" dirty="0">
                    <a:ln>
                      <a:solidFill>
                        <a:schemeClr val="tx1"/>
                      </a:solidFill>
                    </a:ln>
                    <a:solidFill>
                      <a:schemeClr val="tx1"/>
                    </a:solidFill>
                  </a:rPr>
                  <a:t>RELU</a:t>
                </a:r>
                <a:endParaRPr lang="ko-KR" altLang="en-US" sz="1200" dirty="0">
                  <a:ln>
                    <a:solidFill>
                      <a:schemeClr val="tx1"/>
                    </a:solidFill>
                  </a:ln>
                  <a:solidFill>
                    <a:schemeClr val="tx1"/>
                  </a:solidFill>
                </a:endParaRPr>
              </a:p>
            </p:txBody>
          </p:sp>
          <p:sp>
            <p:nvSpPr>
              <p:cNvPr id="13" name="타원 12">
                <a:extLst>
                  <a:ext uri="{FF2B5EF4-FFF2-40B4-BE49-F238E27FC236}">
                    <a16:creationId xmlns:a16="http://schemas.microsoft.com/office/drawing/2014/main" id="{E4735A8D-0261-4665-80B5-2367560564E1}"/>
                  </a:ext>
                </a:extLst>
              </p:cNvPr>
              <p:cNvSpPr/>
              <p:nvPr/>
            </p:nvSpPr>
            <p:spPr>
              <a:xfrm>
                <a:off x="3969259" y="3305004"/>
                <a:ext cx="1054863"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200" dirty="0">
                    <a:ln>
                      <a:solidFill>
                        <a:schemeClr val="tx1"/>
                      </a:solidFill>
                    </a:ln>
                    <a:solidFill>
                      <a:schemeClr val="tx1"/>
                    </a:solidFill>
                  </a:rPr>
                  <a:t>RELU</a:t>
                </a:r>
                <a:endParaRPr lang="ko-KR" altLang="en-US" sz="1200" dirty="0">
                  <a:ln>
                    <a:solidFill>
                      <a:schemeClr val="tx1"/>
                    </a:solidFill>
                  </a:ln>
                  <a:solidFill>
                    <a:schemeClr val="tx1"/>
                  </a:solidFill>
                </a:endParaRPr>
              </a:p>
            </p:txBody>
          </p:sp>
          <p:sp>
            <p:nvSpPr>
              <p:cNvPr id="14" name="타원 13">
                <a:extLst>
                  <a:ext uri="{FF2B5EF4-FFF2-40B4-BE49-F238E27FC236}">
                    <a16:creationId xmlns:a16="http://schemas.microsoft.com/office/drawing/2014/main" id="{0869AC9B-E8C5-46D7-86C7-3E983052CA0F}"/>
                  </a:ext>
                </a:extLst>
              </p:cNvPr>
              <p:cNvSpPr/>
              <p:nvPr/>
            </p:nvSpPr>
            <p:spPr>
              <a:xfrm>
                <a:off x="3969259" y="4254013"/>
                <a:ext cx="1054863" cy="674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200" dirty="0">
                    <a:ln>
                      <a:solidFill>
                        <a:schemeClr val="tx1"/>
                      </a:solidFill>
                    </a:ln>
                    <a:solidFill>
                      <a:schemeClr val="tx1"/>
                    </a:solidFill>
                  </a:rPr>
                  <a:t>RELU</a:t>
                </a:r>
                <a:endParaRPr lang="ko-KR" altLang="en-US" sz="1200" dirty="0">
                  <a:ln>
                    <a:solidFill>
                      <a:schemeClr val="tx1"/>
                    </a:solidFill>
                  </a:ln>
                  <a:solidFill>
                    <a:schemeClr val="tx1"/>
                  </a:solidFill>
                </a:endParaRPr>
              </a:p>
            </p:txBody>
          </p:sp>
          <p:cxnSp>
            <p:nvCxnSpPr>
              <p:cNvPr id="16" name="직선 화살표 연결선 15">
                <a:extLst>
                  <a:ext uri="{FF2B5EF4-FFF2-40B4-BE49-F238E27FC236}">
                    <a16:creationId xmlns:a16="http://schemas.microsoft.com/office/drawing/2014/main" id="{482343EB-8F29-49C0-A105-F541EEB94FE7}"/>
                  </a:ext>
                </a:extLst>
              </p:cNvPr>
              <p:cNvCxnSpPr>
                <a:stCxn id="6" idx="3"/>
                <a:endCxn id="9" idx="2"/>
              </p:cNvCxnSpPr>
              <p:nvPr/>
            </p:nvCxnSpPr>
            <p:spPr>
              <a:xfrm flipV="1">
                <a:off x="1186747" y="1891975"/>
                <a:ext cx="863824" cy="435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a:extLst>
                  <a:ext uri="{FF2B5EF4-FFF2-40B4-BE49-F238E27FC236}">
                    <a16:creationId xmlns:a16="http://schemas.microsoft.com/office/drawing/2014/main" id="{BB06B3E2-B6E3-445E-88B0-8377FC253CBD}"/>
                  </a:ext>
                </a:extLst>
              </p:cNvPr>
              <p:cNvCxnSpPr>
                <a:stCxn id="6" idx="3"/>
                <a:endCxn id="10" idx="2"/>
              </p:cNvCxnSpPr>
              <p:nvPr/>
            </p:nvCxnSpPr>
            <p:spPr>
              <a:xfrm>
                <a:off x="1186747" y="2326980"/>
                <a:ext cx="863824" cy="337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직선 화살표 연결선 17">
                <a:extLst>
                  <a:ext uri="{FF2B5EF4-FFF2-40B4-BE49-F238E27FC236}">
                    <a16:creationId xmlns:a16="http://schemas.microsoft.com/office/drawing/2014/main" id="{C701A3FD-8292-43CA-9667-69692FE36AD0}"/>
                  </a:ext>
                </a:extLst>
              </p:cNvPr>
              <p:cNvCxnSpPr>
                <a:stCxn id="6" idx="3"/>
                <a:endCxn id="11" idx="2"/>
              </p:cNvCxnSpPr>
              <p:nvPr/>
            </p:nvCxnSpPr>
            <p:spPr>
              <a:xfrm>
                <a:off x="1186747" y="2326980"/>
                <a:ext cx="863824" cy="2765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a:extLst>
                  <a:ext uri="{FF2B5EF4-FFF2-40B4-BE49-F238E27FC236}">
                    <a16:creationId xmlns:a16="http://schemas.microsoft.com/office/drawing/2014/main" id="{0FDCD26C-7D76-40D4-9A3A-879CFE3269B0}"/>
                  </a:ext>
                </a:extLst>
              </p:cNvPr>
              <p:cNvCxnSpPr>
                <a:stCxn id="7" idx="3"/>
                <a:endCxn id="9" idx="2"/>
              </p:cNvCxnSpPr>
              <p:nvPr/>
            </p:nvCxnSpPr>
            <p:spPr>
              <a:xfrm flipV="1">
                <a:off x="1186747" y="1891975"/>
                <a:ext cx="863824" cy="1137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FFB9580F-DC41-48BC-BA4E-0424417ACEC7}"/>
                  </a:ext>
                </a:extLst>
              </p:cNvPr>
              <p:cNvCxnSpPr>
                <a:stCxn id="7" idx="3"/>
                <a:endCxn id="10" idx="2"/>
              </p:cNvCxnSpPr>
              <p:nvPr/>
            </p:nvCxnSpPr>
            <p:spPr>
              <a:xfrm flipV="1">
                <a:off x="1186747" y="2664332"/>
                <a:ext cx="863824" cy="365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직선 화살표 연결선 20">
                <a:extLst>
                  <a:ext uri="{FF2B5EF4-FFF2-40B4-BE49-F238E27FC236}">
                    <a16:creationId xmlns:a16="http://schemas.microsoft.com/office/drawing/2014/main" id="{337D5B90-67A8-4B3D-BB25-D566FDB894DE}"/>
                  </a:ext>
                </a:extLst>
              </p:cNvPr>
              <p:cNvCxnSpPr>
                <a:stCxn id="7" idx="3"/>
                <a:endCxn id="11" idx="2"/>
              </p:cNvCxnSpPr>
              <p:nvPr/>
            </p:nvCxnSpPr>
            <p:spPr>
              <a:xfrm>
                <a:off x="1186747" y="3029796"/>
                <a:ext cx="863824" cy="2062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직선 화살표 연결선 21">
                <a:extLst>
                  <a:ext uri="{FF2B5EF4-FFF2-40B4-BE49-F238E27FC236}">
                    <a16:creationId xmlns:a16="http://schemas.microsoft.com/office/drawing/2014/main" id="{EFCCC195-AA66-49AF-A42A-AE52CBCF3158}"/>
                  </a:ext>
                </a:extLst>
              </p:cNvPr>
              <p:cNvCxnSpPr>
                <a:stCxn id="8" idx="3"/>
                <a:endCxn id="9" idx="2"/>
              </p:cNvCxnSpPr>
              <p:nvPr/>
            </p:nvCxnSpPr>
            <p:spPr>
              <a:xfrm flipV="1">
                <a:off x="1186747" y="1891975"/>
                <a:ext cx="863824" cy="29488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직선 화살표 연결선 22">
                <a:extLst>
                  <a:ext uri="{FF2B5EF4-FFF2-40B4-BE49-F238E27FC236}">
                    <a16:creationId xmlns:a16="http://schemas.microsoft.com/office/drawing/2014/main" id="{9EF51D10-2DF4-4CF1-A74B-DF80F5C1EE40}"/>
                  </a:ext>
                </a:extLst>
              </p:cNvPr>
              <p:cNvCxnSpPr>
                <a:stCxn id="8" idx="3"/>
                <a:endCxn id="10" idx="2"/>
              </p:cNvCxnSpPr>
              <p:nvPr/>
            </p:nvCxnSpPr>
            <p:spPr>
              <a:xfrm flipV="1">
                <a:off x="1186747" y="2664332"/>
                <a:ext cx="863824" cy="2176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직선 화살표 연결선 23">
                <a:extLst>
                  <a:ext uri="{FF2B5EF4-FFF2-40B4-BE49-F238E27FC236}">
                    <a16:creationId xmlns:a16="http://schemas.microsoft.com/office/drawing/2014/main" id="{BB90E6E8-9C91-4F9D-A62B-412FB9E86597}"/>
                  </a:ext>
                </a:extLst>
              </p:cNvPr>
              <p:cNvCxnSpPr>
                <a:stCxn id="8" idx="3"/>
                <a:endCxn id="11" idx="2"/>
              </p:cNvCxnSpPr>
              <p:nvPr/>
            </p:nvCxnSpPr>
            <p:spPr>
              <a:xfrm>
                <a:off x="1186747" y="4840841"/>
                <a:ext cx="863824" cy="251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직선 화살표 연결선 24">
                <a:extLst>
                  <a:ext uri="{FF2B5EF4-FFF2-40B4-BE49-F238E27FC236}">
                    <a16:creationId xmlns:a16="http://schemas.microsoft.com/office/drawing/2014/main" id="{D8EDA0EF-EF8A-4148-A884-E2860100CE07}"/>
                  </a:ext>
                </a:extLst>
              </p:cNvPr>
              <p:cNvCxnSpPr>
                <a:stCxn id="9" idx="6"/>
                <a:endCxn id="12" idx="2"/>
              </p:cNvCxnSpPr>
              <p:nvPr/>
            </p:nvCxnSpPr>
            <p:spPr>
              <a:xfrm>
                <a:off x="3105434" y="1891975"/>
                <a:ext cx="863824" cy="8013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직선 화살표 연결선 25">
                <a:extLst>
                  <a:ext uri="{FF2B5EF4-FFF2-40B4-BE49-F238E27FC236}">
                    <a16:creationId xmlns:a16="http://schemas.microsoft.com/office/drawing/2014/main" id="{A335E0BB-3C89-4628-A762-7310D86CA1B0}"/>
                  </a:ext>
                </a:extLst>
              </p:cNvPr>
              <p:cNvCxnSpPr>
                <a:stCxn id="9" idx="6"/>
                <a:endCxn id="13" idx="2"/>
              </p:cNvCxnSpPr>
              <p:nvPr/>
            </p:nvCxnSpPr>
            <p:spPr>
              <a:xfrm>
                <a:off x="3105434" y="1891975"/>
                <a:ext cx="863824" cy="1750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직선 화살표 연결선 26">
                <a:extLst>
                  <a:ext uri="{FF2B5EF4-FFF2-40B4-BE49-F238E27FC236}">
                    <a16:creationId xmlns:a16="http://schemas.microsoft.com/office/drawing/2014/main" id="{4591FBFD-ADB3-43F9-A573-9CA7106AA952}"/>
                  </a:ext>
                </a:extLst>
              </p:cNvPr>
              <p:cNvCxnSpPr>
                <a:stCxn id="9" idx="6"/>
                <a:endCxn id="14" idx="2"/>
              </p:cNvCxnSpPr>
              <p:nvPr/>
            </p:nvCxnSpPr>
            <p:spPr>
              <a:xfrm>
                <a:off x="3105434" y="1891975"/>
                <a:ext cx="863824" cy="2699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직선 화살표 연결선 27">
                <a:extLst>
                  <a:ext uri="{FF2B5EF4-FFF2-40B4-BE49-F238E27FC236}">
                    <a16:creationId xmlns:a16="http://schemas.microsoft.com/office/drawing/2014/main" id="{F73288FC-11F2-4086-9C13-9265B62C54E3}"/>
                  </a:ext>
                </a:extLst>
              </p:cNvPr>
              <p:cNvCxnSpPr>
                <a:stCxn id="10" idx="6"/>
                <a:endCxn id="12" idx="2"/>
              </p:cNvCxnSpPr>
              <p:nvPr/>
            </p:nvCxnSpPr>
            <p:spPr>
              <a:xfrm>
                <a:off x="3105434" y="2664332"/>
                <a:ext cx="863824" cy="29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직선 화살표 연결선 28">
                <a:extLst>
                  <a:ext uri="{FF2B5EF4-FFF2-40B4-BE49-F238E27FC236}">
                    <a16:creationId xmlns:a16="http://schemas.microsoft.com/office/drawing/2014/main" id="{A7F3F600-F518-4275-9485-FBFC80ECB60A}"/>
                  </a:ext>
                </a:extLst>
              </p:cNvPr>
              <p:cNvCxnSpPr>
                <a:stCxn id="10" idx="6"/>
                <a:endCxn id="13" idx="2"/>
              </p:cNvCxnSpPr>
              <p:nvPr/>
            </p:nvCxnSpPr>
            <p:spPr>
              <a:xfrm>
                <a:off x="3105434" y="2664332"/>
                <a:ext cx="863824" cy="978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직선 화살표 연결선 29">
                <a:extLst>
                  <a:ext uri="{FF2B5EF4-FFF2-40B4-BE49-F238E27FC236}">
                    <a16:creationId xmlns:a16="http://schemas.microsoft.com/office/drawing/2014/main" id="{FF098C7F-CD77-4DA8-AC60-765DC0B55ED9}"/>
                  </a:ext>
                </a:extLst>
              </p:cNvPr>
              <p:cNvCxnSpPr>
                <a:stCxn id="10" idx="6"/>
                <a:endCxn id="14" idx="2"/>
              </p:cNvCxnSpPr>
              <p:nvPr/>
            </p:nvCxnSpPr>
            <p:spPr>
              <a:xfrm>
                <a:off x="3105434" y="2664332"/>
                <a:ext cx="863824" cy="19270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직선 화살표 연결선 30">
                <a:extLst>
                  <a:ext uri="{FF2B5EF4-FFF2-40B4-BE49-F238E27FC236}">
                    <a16:creationId xmlns:a16="http://schemas.microsoft.com/office/drawing/2014/main" id="{95AB1358-103B-4AC1-B375-66C035E8027E}"/>
                  </a:ext>
                </a:extLst>
              </p:cNvPr>
              <p:cNvCxnSpPr>
                <a:stCxn id="11" idx="6"/>
                <a:endCxn id="12" idx="2"/>
              </p:cNvCxnSpPr>
              <p:nvPr/>
            </p:nvCxnSpPr>
            <p:spPr>
              <a:xfrm flipV="1">
                <a:off x="3105434" y="2693347"/>
                <a:ext cx="863824" cy="2399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직선 화살표 연결선 31">
                <a:extLst>
                  <a:ext uri="{FF2B5EF4-FFF2-40B4-BE49-F238E27FC236}">
                    <a16:creationId xmlns:a16="http://schemas.microsoft.com/office/drawing/2014/main" id="{4A1643D8-42B9-4E3B-AEC4-3FAB12F78EAA}"/>
                  </a:ext>
                </a:extLst>
              </p:cNvPr>
              <p:cNvCxnSpPr>
                <a:stCxn id="11" idx="6"/>
                <a:endCxn id="13" idx="2"/>
              </p:cNvCxnSpPr>
              <p:nvPr/>
            </p:nvCxnSpPr>
            <p:spPr>
              <a:xfrm flipV="1">
                <a:off x="3105434" y="3642356"/>
                <a:ext cx="863824" cy="1450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직선 화살표 연결선 32">
                <a:extLst>
                  <a:ext uri="{FF2B5EF4-FFF2-40B4-BE49-F238E27FC236}">
                    <a16:creationId xmlns:a16="http://schemas.microsoft.com/office/drawing/2014/main" id="{F0475228-A2C9-4476-8151-EBDF1C8CDF96}"/>
                  </a:ext>
                </a:extLst>
              </p:cNvPr>
              <p:cNvCxnSpPr>
                <a:stCxn id="11" idx="6"/>
                <a:endCxn id="14" idx="2"/>
              </p:cNvCxnSpPr>
              <p:nvPr/>
            </p:nvCxnSpPr>
            <p:spPr>
              <a:xfrm flipV="1">
                <a:off x="3105434" y="4591365"/>
                <a:ext cx="863824" cy="501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직선 화살표 연결선 33">
                <a:extLst>
                  <a:ext uri="{FF2B5EF4-FFF2-40B4-BE49-F238E27FC236}">
                    <a16:creationId xmlns:a16="http://schemas.microsoft.com/office/drawing/2014/main" id="{44286EFA-706A-44B8-B8F9-3F52CE183891}"/>
                  </a:ext>
                </a:extLst>
              </p:cNvPr>
              <p:cNvCxnSpPr>
                <a:cxnSpLocks/>
                <a:stCxn id="12" idx="6"/>
                <a:endCxn id="15" idx="1"/>
              </p:cNvCxnSpPr>
              <p:nvPr/>
            </p:nvCxnSpPr>
            <p:spPr>
              <a:xfrm>
                <a:off x="5024122" y="2693347"/>
                <a:ext cx="905356" cy="967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직선 화살표 연결선 34">
                <a:extLst>
                  <a:ext uri="{FF2B5EF4-FFF2-40B4-BE49-F238E27FC236}">
                    <a16:creationId xmlns:a16="http://schemas.microsoft.com/office/drawing/2014/main" id="{D08FB74C-F6E0-43A0-8494-4024DCA8337D}"/>
                  </a:ext>
                </a:extLst>
              </p:cNvPr>
              <p:cNvCxnSpPr>
                <a:cxnSpLocks/>
                <a:stCxn id="13" idx="6"/>
                <a:endCxn id="15" idx="1"/>
              </p:cNvCxnSpPr>
              <p:nvPr/>
            </p:nvCxnSpPr>
            <p:spPr>
              <a:xfrm>
                <a:off x="5024122" y="3642356"/>
                <a:ext cx="905356" cy="18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직선 화살표 연결선 35">
                <a:extLst>
                  <a:ext uri="{FF2B5EF4-FFF2-40B4-BE49-F238E27FC236}">
                    <a16:creationId xmlns:a16="http://schemas.microsoft.com/office/drawing/2014/main" id="{D433DC3B-2BC7-427D-B726-5FEC0BCC6814}"/>
                  </a:ext>
                </a:extLst>
              </p:cNvPr>
              <p:cNvCxnSpPr>
                <a:cxnSpLocks/>
                <a:stCxn id="14" idx="6"/>
                <a:endCxn id="15" idx="1"/>
              </p:cNvCxnSpPr>
              <p:nvPr/>
            </p:nvCxnSpPr>
            <p:spPr>
              <a:xfrm flipV="1">
                <a:off x="5024122" y="3660850"/>
                <a:ext cx="905356" cy="9305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타원 36">
                <a:extLst>
                  <a:ext uri="{FF2B5EF4-FFF2-40B4-BE49-F238E27FC236}">
                    <a16:creationId xmlns:a16="http://schemas.microsoft.com/office/drawing/2014/main" id="{DF6DBA67-DCB7-45D2-8C69-2B3CE3C6B732}"/>
                  </a:ext>
                </a:extLst>
              </p:cNvPr>
              <p:cNvSpPr/>
              <p:nvPr/>
            </p:nvSpPr>
            <p:spPr>
              <a:xfrm>
                <a:off x="2467254" y="3260164"/>
                <a:ext cx="185502" cy="16365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dirty="0">
                  <a:ln>
                    <a:solidFill>
                      <a:schemeClr val="tx1"/>
                    </a:solidFill>
                  </a:ln>
                  <a:solidFill>
                    <a:schemeClr val="tx1"/>
                  </a:solidFill>
                </a:endParaRPr>
              </a:p>
            </p:txBody>
          </p:sp>
          <p:sp>
            <p:nvSpPr>
              <p:cNvPr id="38" name="타원 37">
                <a:extLst>
                  <a:ext uri="{FF2B5EF4-FFF2-40B4-BE49-F238E27FC236}">
                    <a16:creationId xmlns:a16="http://schemas.microsoft.com/office/drawing/2014/main" id="{B46274EC-8DC5-4732-8B41-45E38A452A59}"/>
                  </a:ext>
                </a:extLst>
              </p:cNvPr>
              <p:cNvSpPr/>
              <p:nvPr/>
            </p:nvSpPr>
            <p:spPr>
              <a:xfrm>
                <a:off x="2467254" y="3706717"/>
                <a:ext cx="185502" cy="16365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dirty="0">
                  <a:ln>
                    <a:solidFill>
                      <a:schemeClr val="tx1"/>
                    </a:solidFill>
                  </a:ln>
                  <a:solidFill>
                    <a:schemeClr val="tx1"/>
                  </a:solidFill>
                </a:endParaRPr>
              </a:p>
            </p:txBody>
          </p:sp>
          <p:sp>
            <p:nvSpPr>
              <p:cNvPr id="39" name="타원 38">
                <a:extLst>
                  <a:ext uri="{FF2B5EF4-FFF2-40B4-BE49-F238E27FC236}">
                    <a16:creationId xmlns:a16="http://schemas.microsoft.com/office/drawing/2014/main" id="{4CD3AC94-D911-4E9B-8B35-CBB63D1E0F2C}"/>
                  </a:ext>
                </a:extLst>
              </p:cNvPr>
              <p:cNvSpPr/>
              <p:nvPr/>
            </p:nvSpPr>
            <p:spPr>
              <a:xfrm>
                <a:off x="2467254" y="4159608"/>
                <a:ext cx="185502" cy="16365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dirty="0">
                  <a:ln>
                    <a:solidFill>
                      <a:schemeClr val="tx1"/>
                    </a:solidFill>
                  </a:ln>
                  <a:solidFill>
                    <a:schemeClr val="tx1"/>
                  </a:solidFill>
                </a:endParaRPr>
              </a:p>
            </p:txBody>
          </p:sp>
        </p:grpSp>
        <p:sp>
          <p:nvSpPr>
            <p:cNvPr id="40" name="사각형: 둥근 모서리 39">
              <a:extLst>
                <a:ext uri="{FF2B5EF4-FFF2-40B4-BE49-F238E27FC236}">
                  <a16:creationId xmlns:a16="http://schemas.microsoft.com/office/drawing/2014/main" id="{5A86FA24-D694-47BD-82F2-1BDA8678C6A1}"/>
                </a:ext>
              </a:extLst>
            </p:cNvPr>
            <p:cNvSpPr/>
            <p:nvPr/>
          </p:nvSpPr>
          <p:spPr>
            <a:xfrm>
              <a:off x="587331" y="3507419"/>
              <a:ext cx="143970" cy="13390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1" name="사각형: 둥근 모서리 40">
              <a:extLst>
                <a:ext uri="{FF2B5EF4-FFF2-40B4-BE49-F238E27FC236}">
                  <a16:creationId xmlns:a16="http://schemas.microsoft.com/office/drawing/2014/main" id="{C40F6624-82D8-44AB-9F17-9E46F14212B4}"/>
                </a:ext>
              </a:extLst>
            </p:cNvPr>
            <p:cNvSpPr/>
            <p:nvPr/>
          </p:nvSpPr>
          <p:spPr>
            <a:xfrm>
              <a:off x="587330" y="3776787"/>
              <a:ext cx="143970" cy="13390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2" name="사각형: 둥근 모서리 41">
              <a:extLst>
                <a:ext uri="{FF2B5EF4-FFF2-40B4-BE49-F238E27FC236}">
                  <a16:creationId xmlns:a16="http://schemas.microsoft.com/office/drawing/2014/main" id="{A76C69B9-ED55-488D-833E-33953A705C9C}"/>
                </a:ext>
              </a:extLst>
            </p:cNvPr>
            <p:cNvSpPr/>
            <p:nvPr/>
          </p:nvSpPr>
          <p:spPr>
            <a:xfrm>
              <a:off x="587330" y="4034161"/>
              <a:ext cx="143970" cy="133906"/>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mc:AlternateContent xmlns:mc="http://schemas.openxmlformats.org/markup-compatibility/2006" xmlns:a14="http://schemas.microsoft.com/office/drawing/2010/main">
        <mc:Choice Requires="a14">
          <p:sp>
            <p:nvSpPr>
              <p:cNvPr id="48" name="내용 개체 틀 2">
                <a:extLst>
                  <a:ext uri="{FF2B5EF4-FFF2-40B4-BE49-F238E27FC236}">
                    <a16:creationId xmlns:a16="http://schemas.microsoft.com/office/drawing/2014/main" id="{3A4C4364-7BB8-44AA-A99A-22676E2CBB89}"/>
                  </a:ext>
                </a:extLst>
              </p:cNvPr>
              <p:cNvSpPr txBox="1">
                <a:spLocks/>
              </p:cNvSpPr>
              <p:nvPr/>
            </p:nvSpPr>
            <p:spPr>
              <a:xfrm>
                <a:off x="5797120" y="1055803"/>
                <a:ext cx="6301096" cy="5273976"/>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sz="2000" dirty="0"/>
                  <a:t>Inputs : IC[0~6] </a:t>
                </a:r>
              </a:p>
              <a:p>
                <a:r>
                  <a:rPr lang="en-US" altLang="ko-KR" sz="2000" dirty="0"/>
                  <a:t>Target : </a:t>
                </a:r>
                <a14:m>
                  <m:oMath xmlns:m="http://schemas.openxmlformats.org/officeDocument/2006/math">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𝑬</m:t>
                        </m:r>
                      </m:e>
                      <m:sub>
                        <m:r>
                          <a:rPr lang="en-US" altLang="ko-KR" sz="2000" b="1" i="1" smtClean="0">
                            <a:latin typeface="Cambria Math" panose="02040503050406030204" pitchFamily="18" charset="0"/>
                          </a:rPr>
                          <m:t>𝒎𝒂𝒔𝒔</m:t>
                        </m:r>
                      </m:sub>
                    </m:sSub>
                    <m:r>
                      <a:rPr lang="en-US" altLang="ko-KR" sz="2000" b="1" i="1" smtClean="0">
                        <a:latin typeface="Cambria Math" panose="02040503050406030204" pitchFamily="18" charset="0"/>
                      </a:rPr>
                      <m:t> </m:t>
                    </m:r>
                  </m:oMath>
                </a14:m>
                <a:r>
                  <a:rPr lang="en-US" altLang="ko-KR" sz="2000" dirty="0"/>
                  <a:t>= 931.5*Mint*(r-1)</a:t>
                </a:r>
              </a:p>
              <a:p>
                <a:r>
                  <a:rPr lang="en-US" altLang="ko-KR" sz="2000" dirty="0"/>
                  <a:t>Output : considered as </a:t>
                </a:r>
                <a14:m>
                  <m:oMath xmlns:m="http://schemas.openxmlformats.org/officeDocument/2006/math">
                    <m:sSub>
                      <m:sSubPr>
                        <m:ctrlPr>
                          <a:rPr lang="en-US" altLang="ko-KR" sz="2000" b="1" i="1" smtClean="0">
                            <a:latin typeface="Cambria Math" panose="02040503050406030204" pitchFamily="18" charset="0"/>
                          </a:rPr>
                        </m:ctrlPr>
                      </m:sSubPr>
                      <m:e>
                        <m:r>
                          <a:rPr lang="en-US" altLang="ko-KR" sz="2000" b="1" i="1" smtClean="0">
                            <a:latin typeface="Cambria Math" panose="02040503050406030204" pitchFamily="18" charset="0"/>
                          </a:rPr>
                          <m:t>𝑬</m:t>
                        </m:r>
                      </m:e>
                      <m:sub>
                        <m:r>
                          <a:rPr lang="en-US" altLang="ko-KR" sz="2000" b="1" i="1" smtClean="0">
                            <a:latin typeface="Cambria Math" panose="02040503050406030204" pitchFamily="18" charset="0"/>
                          </a:rPr>
                          <m:t>𝑰𝑪</m:t>
                        </m:r>
                      </m:sub>
                    </m:sSub>
                  </m:oMath>
                </a14:m>
                <a:endParaRPr lang="en-US" altLang="ko-KR" sz="2000" dirty="0"/>
              </a:p>
              <a:p>
                <a:endParaRPr lang="en-US" altLang="ko-KR" sz="2000" dirty="0"/>
              </a:p>
              <a:p>
                <a:endParaRPr lang="en-US" altLang="ko-KR" sz="2000" dirty="0"/>
              </a:p>
              <a:p>
                <a:r>
                  <a:rPr lang="en-US" altLang="ko-KR" sz="2000" dirty="0"/>
                  <a:t>Can treat the non-linear correction terms easily</a:t>
                </a:r>
              </a:p>
              <a:p>
                <a:endParaRPr lang="en-US" altLang="ko-KR" sz="2000" dirty="0"/>
              </a:p>
              <a:p>
                <a:pPr lvl="1"/>
                <a:endParaRPr lang="en-US" altLang="ko-KR" sz="2000" dirty="0"/>
              </a:p>
              <a:p>
                <a:endParaRPr lang="ko-KR" altLang="en-US" sz="2000" dirty="0"/>
              </a:p>
            </p:txBody>
          </p:sp>
        </mc:Choice>
        <mc:Fallback xmlns="">
          <p:sp>
            <p:nvSpPr>
              <p:cNvPr id="48" name="내용 개체 틀 2">
                <a:extLst>
                  <a:ext uri="{FF2B5EF4-FFF2-40B4-BE49-F238E27FC236}">
                    <a16:creationId xmlns:a16="http://schemas.microsoft.com/office/drawing/2014/main" id="{3A4C4364-7BB8-44AA-A99A-22676E2CBB89}"/>
                  </a:ext>
                </a:extLst>
              </p:cNvPr>
              <p:cNvSpPr txBox="1">
                <a:spLocks noRot="1" noChangeAspect="1" noMove="1" noResize="1" noEditPoints="1" noAdjustHandles="1" noChangeArrowheads="1" noChangeShapeType="1" noTextEdit="1"/>
              </p:cNvSpPr>
              <p:nvPr/>
            </p:nvSpPr>
            <p:spPr>
              <a:xfrm>
                <a:off x="5797120" y="1055803"/>
                <a:ext cx="6301096" cy="5273976"/>
              </a:xfrm>
              <a:prstGeom prst="rect">
                <a:avLst/>
              </a:prstGeom>
              <a:blipFill>
                <a:blip r:embed="rId3"/>
                <a:stretch>
                  <a:fillRect l="-870" t="-1156"/>
                </a:stretch>
              </a:blipFill>
            </p:spPr>
            <p:txBody>
              <a:bodyPr/>
              <a:lstStyle/>
              <a:p>
                <a:r>
                  <a:rPr lang="ko-KR" altLang="en-US">
                    <a:noFill/>
                  </a:rPr>
                  <a:t> </a:t>
                </a:r>
              </a:p>
            </p:txBody>
          </p:sp>
        </mc:Fallback>
      </mc:AlternateContent>
      <p:pic>
        <p:nvPicPr>
          <p:cNvPr id="2050" name="Picture 2">
            <a:extLst>
              <a:ext uri="{FF2B5EF4-FFF2-40B4-BE49-F238E27FC236}">
                <a16:creationId xmlns:a16="http://schemas.microsoft.com/office/drawing/2014/main" id="{9FD4C28F-5DC6-4115-BAF9-01AB4E564A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21" y="4063302"/>
            <a:ext cx="4442251" cy="2080878"/>
          </a:xfrm>
          <a:prstGeom prst="rect">
            <a:avLst/>
          </a:prstGeom>
          <a:noFill/>
          <a:extLst>
            <a:ext uri="{909E8E84-426E-40DD-AFC4-6F175D3DCCD1}">
              <a14:hiddenFill xmlns:a14="http://schemas.microsoft.com/office/drawing/2010/main">
                <a:solidFill>
                  <a:srgbClr val="FFFFFF"/>
                </a:solidFill>
              </a14:hiddenFill>
            </a:ext>
          </a:extLst>
        </p:spPr>
      </p:pic>
      <p:sp>
        <p:nvSpPr>
          <p:cNvPr id="43" name="직사각형 42">
            <a:extLst>
              <a:ext uri="{FF2B5EF4-FFF2-40B4-BE49-F238E27FC236}">
                <a16:creationId xmlns:a16="http://schemas.microsoft.com/office/drawing/2014/main" id="{288C28E5-B4B4-4370-908B-CE66FEBDAC37}"/>
              </a:ext>
            </a:extLst>
          </p:cNvPr>
          <p:cNvSpPr/>
          <p:nvPr/>
        </p:nvSpPr>
        <p:spPr>
          <a:xfrm>
            <a:off x="501257" y="4749553"/>
            <a:ext cx="2339597" cy="138477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7661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F09CF41-B780-4215-BF61-E08F39723900}"/>
              </a:ext>
            </a:extLst>
          </p:cNvPr>
          <p:cNvSpPr>
            <a:spLocks noGrp="1"/>
          </p:cNvSpPr>
          <p:nvPr>
            <p:ph type="title"/>
          </p:nvPr>
        </p:nvSpPr>
        <p:spPr/>
        <p:txBody>
          <a:bodyPr/>
          <a:lstStyle/>
          <a:p>
            <a:r>
              <a:rPr lang="en-US" altLang="ko-KR" dirty="0"/>
              <a:t>DNN performance</a:t>
            </a:r>
            <a:endParaRPr lang="ko-KR" altLang="en-US" dirty="0"/>
          </a:p>
        </p:txBody>
      </p:sp>
      <p:sp>
        <p:nvSpPr>
          <p:cNvPr id="8" name="내용 개체 틀 7">
            <a:extLst>
              <a:ext uri="{FF2B5EF4-FFF2-40B4-BE49-F238E27FC236}">
                <a16:creationId xmlns:a16="http://schemas.microsoft.com/office/drawing/2014/main" id="{11083B4F-3A69-4CC6-95AE-6DAC311D7344}"/>
              </a:ext>
            </a:extLst>
          </p:cNvPr>
          <p:cNvSpPr>
            <a:spLocks noGrp="1"/>
          </p:cNvSpPr>
          <p:nvPr>
            <p:ph sz="half" idx="2"/>
          </p:nvPr>
        </p:nvSpPr>
        <p:spPr>
          <a:xfrm>
            <a:off x="6172199" y="1409923"/>
            <a:ext cx="5940669" cy="4038156"/>
          </a:xfrm>
        </p:spPr>
        <p:txBody>
          <a:bodyPr/>
          <a:lstStyle/>
          <a:p>
            <a:r>
              <a:rPr lang="en-US" altLang="ko-KR" dirty="0"/>
              <a:t>Mean Error (Train / Test, truncated)</a:t>
            </a:r>
          </a:p>
          <a:p>
            <a:endParaRPr lang="en-US" altLang="ko-KR" dirty="0"/>
          </a:p>
          <a:p>
            <a:r>
              <a:rPr lang="en-US" altLang="ko-KR" dirty="0"/>
              <a:t>Deviation of TMVA calculation from the target versus input variables</a:t>
            </a:r>
          </a:p>
          <a:p>
            <a:endParaRPr lang="en-US" altLang="ko-KR" dirty="0"/>
          </a:p>
          <a:p>
            <a:r>
              <a:rPr lang="en-US" altLang="ko-KR" dirty="0"/>
              <a:t>Weight file of DNN : Can be used to calculate the ion energy, and then charge state (Q)</a:t>
            </a:r>
            <a:endParaRPr lang="ko-KR" altLang="en-US" dirty="0"/>
          </a:p>
        </p:txBody>
      </p:sp>
      <p:sp>
        <p:nvSpPr>
          <p:cNvPr id="4" name="바닥글 개체 틀 3">
            <a:extLst>
              <a:ext uri="{FF2B5EF4-FFF2-40B4-BE49-F238E27FC236}">
                <a16:creationId xmlns:a16="http://schemas.microsoft.com/office/drawing/2014/main" id="{9FAF81B5-74DB-4B08-BA5D-F1C4F5224DCC}"/>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39E9F853-8A66-42F7-BE4F-A76A27A1FE17}"/>
              </a:ext>
            </a:extLst>
          </p:cNvPr>
          <p:cNvSpPr>
            <a:spLocks noGrp="1"/>
          </p:cNvSpPr>
          <p:nvPr>
            <p:ph type="sldNum" sz="quarter" idx="12"/>
          </p:nvPr>
        </p:nvSpPr>
        <p:spPr/>
        <p:txBody>
          <a:bodyPr/>
          <a:lstStyle/>
          <a:p>
            <a:fld id="{7CC0B3F7-245B-4AF8-970C-81D932662757}" type="slidenum">
              <a:rPr lang="ko-KR" altLang="en-US" smtClean="0"/>
              <a:t>14</a:t>
            </a:fld>
            <a:endParaRPr lang="ko-KR" altLang="en-US"/>
          </a:p>
        </p:txBody>
      </p:sp>
      <p:grpSp>
        <p:nvGrpSpPr>
          <p:cNvPr id="15" name="그룹 14">
            <a:extLst>
              <a:ext uri="{FF2B5EF4-FFF2-40B4-BE49-F238E27FC236}">
                <a16:creationId xmlns:a16="http://schemas.microsoft.com/office/drawing/2014/main" id="{1BCB2021-30D5-4E34-9BE0-D355D906A7A8}"/>
              </a:ext>
            </a:extLst>
          </p:cNvPr>
          <p:cNvGrpSpPr/>
          <p:nvPr/>
        </p:nvGrpSpPr>
        <p:grpSpPr>
          <a:xfrm>
            <a:off x="0" y="1530768"/>
            <a:ext cx="6172199" cy="4038160"/>
            <a:chOff x="0" y="1530768"/>
            <a:chExt cx="6172199" cy="4038160"/>
          </a:xfrm>
        </p:grpSpPr>
        <p:pic>
          <p:nvPicPr>
            <p:cNvPr id="13" name="Picture 2">
              <a:extLst>
                <a:ext uri="{FF2B5EF4-FFF2-40B4-BE49-F238E27FC236}">
                  <a16:creationId xmlns:a16="http://schemas.microsoft.com/office/drawing/2014/main" id="{007F11D1-10AB-4E4F-B58D-B46516D121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4" t="55220" r="66968" b="1236"/>
            <a:stretch/>
          </p:blipFill>
          <p:spPr bwMode="auto">
            <a:xfrm>
              <a:off x="0" y="1530770"/>
              <a:ext cx="5940668" cy="40381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CCF9B06-D24F-49A4-850C-EBAB15B2FA81}"/>
                </a:ext>
              </a:extLst>
            </p:cNvPr>
            <p:cNvSpPr txBox="1"/>
            <p:nvPr/>
          </p:nvSpPr>
          <p:spPr>
            <a:xfrm>
              <a:off x="0" y="1530768"/>
              <a:ext cx="2001917" cy="400110"/>
            </a:xfrm>
            <a:prstGeom prst="rect">
              <a:avLst/>
            </a:prstGeom>
            <a:solidFill>
              <a:schemeClr val="bg1"/>
            </a:solidFill>
          </p:spPr>
          <p:txBody>
            <a:bodyPr wrap="square" rtlCol="0">
              <a:spAutoFit/>
            </a:bodyPr>
            <a:lstStyle/>
            <a:p>
              <a:r>
                <a:rPr lang="en-US" altLang="ko-KR" sz="2000" b="1" dirty="0"/>
                <a:t>Output - Target</a:t>
              </a:r>
              <a:endParaRPr lang="ko-KR" altLang="en-US" sz="2000" b="1" dirty="0"/>
            </a:p>
          </p:txBody>
        </p:sp>
        <p:sp>
          <p:nvSpPr>
            <p:cNvPr id="10" name="TextBox 9">
              <a:extLst>
                <a:ext uri="{FF2B5EF4-FFF2-40B4-BE49-F238E27FC236}">
                  <a16:creationId xmlns:a16="http://schemas.microsoft.com/office/drawing/2014/main" id="{6F3A156F-4390-4D39-B555-508B615B1A0A}"/>
                </a:ext>
              </a:extLst>
            </p:cNvPr>
            <p:cNvSpPr txBox="1"/>
            <p:nvPr/>
          </p:nvSpPr>
          <p:spPr>
            <a:xfrm>
              <a:off x="3279228" y="5168818"/>
              <a:ext cx="2892971" cy="400110"/>
            </a:xfrm>
            <a:prstGeom prst="rect">
              <a:avLst/>
            </a:prstGeom>
            <a:solidFill>
              <a:schemeClr val="bg1"/>
            </a:solidFill>
          </p:spPr>
          <p:txBody>
            <a:bodyPr wrap="square" rtlCol="0">
              <a:spAutoFit/>
            </a:bodyPr>
            <a:lstStyle/>
            <a:p>
              <a:r>
                <a:rPr lang="en-US" altLang="ko-KR" sz="2000" b="1" dirty="0"/>
                <a:t>A segmented energy loss</a:t>
              </a:r>
              <a:endParaRPr lang="ko-KR" altLang="en-US" sz="2000" b="1" dirty="0"/>
            </a:p>
          </p:txBody>
        </p:sp>
      </p:grpSp>
      <p:pic>
        <p:nvPicPr>
          <p:cNvPr id="18" name="그림 17">
            <a:extLst>
              <a:ext uri="{FF2B5EF4-FFF2-40B4-BE49-F238E27FC236}">
                <a16:creationId xmlns:a16="http://schemas.microsoft.com/office/drawing/2014/main" id="{6B941E25-796D-4459-9296-D5DBE0D95ACE}"/>
              </a:ext>
            </a:extLst>
          </p:cNvPr>
          <p:cNvPicPr>
            <a:picLocks noChangeAspect="1"/>
          </p:cNvPicPr>
          <p:nvPr/>
        </p:nvPicPr>
        <p:blipFill>
          <a:blip r:embed="rId4"/>
          <a:stretch>
            <a:fillRect/>
          </a:stretch>
        </p:blipFill>
        <p:spPr>
          <a:xfrm>
            <a:off x="6096000" y="1641241"/>
            <a:ext cx="5709138" cy="3937337"/>
          </a:xfrm>
          <a:prstGeom prst="rect">
            <a:avLst/>
          </a:prstGeom>
        </p:spPr>
      </p:pic>
      <p:grpSp>
        <p:nvGrpSpPr>
          <p:cNvPr id="11" name="그룹 10">
            <a:extLst>
              <a:ext uri="{FF2B5EF4-FFF2-40B4-BE49-F238E27FC236}">
                <a16:creationId xmlns:a16="http://schemas.microsoft.com/office/drawing/2014/main" id="{F8C1F1F6-625A-4FE6-BD3D-273E314FFD5E}"/>
              </a:ext>
            </a:extLst>
          </p:cNvPr>
          <p:cNvGrpSpPr/>
          <p:nvPr/>
        </p:nvGrpSpPr>
        <p:grpSpPr>
          <a:xfrm>
            <a:off x="89330" y="1631588"/>
            <a:ext cx="5851337" cy="3816491"/>
            <a:chOff x="2453548" y="3248090"/>
            <a:chExt cx="5946036" cy="3937338"/>
          </a:xfrm>
        </p:grpSpPr>
        <p:pic>
          <p:nvPicPr>
            <p:cNvPr id="9" name="그림 8">
              <a:extLst>
                <a:ext uri="{FF2B5EF4-FFF2-40B4-BE49-F238E27FC236}">
                  <a16:creationId xmlns:a16="http://schemas.microsoft.com/office/drawing/2014/main" id="{43E27C63-245D-4D31-A0EF-1ACC7BC06091}"/>
                </a:ext>
              </a:extLst>
            </p:cNvPr>
            <p:cNvPicPr>
              <a:picLocks noChangeAspect="1"/>
            </p:cNvPicPr>
            <p:nvPr/>
          </p:nvPicPr>
          <p:blipFill>
            <a:blip r:embed="rId5"/>
            <a:stretch>
              <a:fillRect/>
            </a:stretch>
          </p:blipFill>
          <p:spPr>
            <a:xfrm>
              <a:off x="2453548" y="3248090"/>
              <a:ext cx="5946036" cy="3937338"/>
            </a:xfrm>
            <a:prstGeom prst="rect">
              <a:avLst/>
            </a:prstGeom>
          </p:spPr>
        </p:pic>
        <p:sp>
          <p:nvSpPr>
            <p:cNvPr id="6" name="TextBox 5">
              <a:extLst>
                <a:ext uri="{FF2B5EF4-FFF2-40B4-BE49-F238E27FC236}">
                  <a16:creationId xmlns:a16="http://schemas.microsoft.com/office/drawing/2014/main" id="{33348C23-7E0F-4F06-8FC4-64843C7CD662}"/>
                </a:ext>
              </a:extLst>
            </p:cNvPr>
            <p:cNvSpPr txBox="1"/>
            <p:nvPr/>
          </p:nvSpPr>
          <p:spPr>
            <a:xfrm>
              <a:off x="5725107" y="3477691"/>
              <a:ext cx="2563806" cy="646331"/>
            </a:xfrm>
            <a:prstGeom prst="rect">
              <a:avLst/>
            </a:prstGeom>
            <a:solidFill>
              <a:schemeClr val="bg1"/>
            </a:solidFill>
          </p:spPr>
          <p:txBody>
            <a:bodyPr wrap="square" rtlCol="0">
              <a:spAutoFit/>
            </a:bodyPr>
            <a:lstStyle/>
            <a:p>
              <a:r>
                <a:rPr lang="el-GR" altLang="ko-KR" dirty="0"/>
                <a:t>Δ</a:t>
              </a:r>
              <a:r>
                <a:rPr lang="en-US" altLang="ko-KR" dirty="0"/>
                <a:t>E(FWHM) = 6.33 MeV</a:t>
              </a:r>
            </a:p>
            <a:p>
              <a:r>
                <a:rPr lang="en-US" altLang="ko-KR" dirty="0"/>
                <a:t>E range = 300~700 MeV</a:t>
              </a:r>
            </a:p>
          </p:txBody>
        </p:sp>
      </p:grpSp>
      <p:pic>
        <p:nvPicPr>
          <p:cNvPr id="16" name="그림 15">
            <a:extLst>
              <a:ext uri="{FF2B5EF4-FFF2-40B4-BE49-F238E27FC236}">
                <a16:creationId xmlns:a16="http://schemas.microsoft.com/office/drawing/2014/main" id="{6CEB0CEE-111C-472C-80F9-13B5FFA27FFC}"/>
              </a:ext>
            </a:extLst>
          </p:cNvPr>
          <p:cNvPicPr>
            <a:picLocks noChangeAspect="1"/>
          </p:cNvPicPr>
          <p:nvPr/>
        </p:nvPicPr>
        <p:blipFill>
          <a:blip r:embed="rId6"/>
          <a:stretch>
            <a:fillRect/>
          </a:stretch>
        </p:blipFill>
        <p:spPr>
          <a:xfrm>
            <a:off x="205097" y="1530768"/>
            <a:ext cx="5775137" cy="3957993"/>
          </a:xfrm>
          <a:prstGeom prst="rect">
            <a:avLst/>
          </a:prstGeom>
        </p:spPr>
      </p:pic>
    </p:spTree>
    <p:extLst>
      <p:ext uri="{BB962C8B-B14F-4D97-AF65-F5344CB8AC3E}">
        <p14:creationId xmlns:p14="http://schemas.microsoft.com/office/powerpoint/2010/main" val="242135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2E63950E-4E58-4EBA-944F-6A062C1128AB}"/>
              </a:ext>
            </a:extLst>
          </p:cNvPr>
          <p:cNvSpPr>
            <a:spLocks noGrp="1"/>
          </p:cNvSpPr>
          <p:nvPr>
            <p:ph type="title"/>
          </p:nvPr>
        </p:nvSpPr>
        <p:spPr/>
        <p:txBody>
          <a:bodyPr/>
          <a:lstStyle/>
          <a:p>
            <a:r>
              <a:rPr lang="en-US" altLang="ko-KR" dirty="0"/>
              <a:t>Q:Position hist after DNN application</a:t>
            </a:r>
            <a:endParaRPr lang="ko-KR" altLang="en-US" dirty="0"/>
          </a:p>
        </p:txBody>
      </p:sp>
      <p:sp>
        <p:nvSpPr>
          <p:cNvPr id="8" name="내용 개체 틀 7">
            <a:extLst>
              <a:ext uri="{FF2B5EF4-FFF2-40B4-BE49-F238E27FC236}">
                <a16:creationId xmlns:a16="http://schemas.microsoft.com/office/drawing/2014/main" id="{FF557876-A6B2-4FF6-B558-D38A1540621C}"/>
              </a:ext>
            </a:extLst>
          </p:cNvPr>
          <p:cNvSpPr>
            <a:spLocks noGrp="1"/>
          </p:cNvSpPr>
          <p:nvPr>
            <p:ph idx="1"/>
          </p:nvPr>
        </p:nvSpPr>
        <p:spPr>
          <a:xfrm>
            <a:off x="131884" y="5469785"/>
            <a:ext cx="11966331" cy="965938"/>
          </a:xfrm>
        </p:spPr>
        <p:txBody>
          <a:bodyPr>
            <a:normAutofit fontScale="62500" lnSpcReduction="20000"/>
          </a:bodyPr>
          <a:lstStyle/>
          <a:p>
            <a:r>
              <a:rPr lang="en-US" altLang="ko-KR" dirty="0"/>
              <a:t>Position dependence of energy because of mylar foil expansion structure in front of IC</a:t>
            </a:r>
          </a:p>
          <a:p>
            <a:r>
              <a:rPr lang="en-US" altLang="ko-KR" dirty="0"/>
              <a:t>Try DNN with additional inputs of xIC0 yIC0 and different parameters, but hard to make correction</a:t>
            </a:r>
          </a:p>
          <a:p>
            <a:r>
              <a:rPr lang="en-US" altLang="ko-KR" dirty="0"/>
              <a:t>Try boosted decision tree – gradient (BDTG)</a:t>
            </a:r>
            <a:endParaRPr lang="ko-KR" altLang="en-US" dirty="0"/>
          </a:p>
        </p:txBody>
      </p:sp>
      <p:sp>
        <p:nvSpPr>
          <p:cNvPr id="5" name="바닥글 개체 틀 4">
            <a:extLst>
              <a:ext uri="{FF2B5EF4-FFF2-40B4-BE49-F238E27FC236}">
                <a16:creationId xmlns:a16="http://schemas.microsoft.com/office/drawing/2014/main" id="{514DF808-18C0-4859-A713-3DC0D537C508}"/>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8A43E9FB-16E8-4639-B4AD-2B80319FF4BF}"/>
              </a:ext>
            </a:extLst>
          </p:cNvPr>
          <p:cNvSpPr>
            <a:spLocks noGrp="1"/>
          </p:cNvSpPr>
          <p:nvPr>
            <p:ph type="sldNum" sz="quarter" idx="12"/>
          </p:nvPr>
        </p:nvSpPr>
        <p:spPr/>
        <p:txBody>
          <a:bodyPr/>
          <a:lstStyle/>
          <a:p>
            <a:fld id="{7CC0B3F7-245B-4AF8-970C-81D932662757}" type="slidenum">
              <a:rPr lang="ko-KR" altLang="en-US" smtClean="0"/>
              <a:t>15</a:t>
            </a:fld>
            <a:endParaRPr lang="ko-KR" altLang="en-US"/>
          </a:p>
        </p:txBody>
      </p:sp>
      <p:pic>
        <p:nvPicPr>
          <p:cNvPr id="10" name="그림 9">
            <a:extLst>
              <a:ext uri="{FF2B5EF4-FFF2-40B4-BE49-F238E27FC236}">
                <a16:creationId xmlns:a16="http://schemas.microsoft.com/office/drawing/2014/main" id="{C6BE73E8-016F-4053-8A58-82DF5FD4E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84" y="1014781"/>
            <a:ext cx="5997460" cy="4359018"/>
          </a:xfrm>
          <a:prstGeom prst="rect">
            <a:avLst/>
          </a:prstGeom>
        </p:spPr>
      </p:pic>
      <p:pic>
        <p:nvPicPr>
          <p:cNvPr id="12" name="그림 11">
            <a:extLst>
              <a:ext uri="{FF2B5EF4-FFF2-40B4-BE49-F238E27FC236}">
                <a16:creationId xmlns:a16="http://schemas.microsoft.com/office/drawing/2014/main" id="{CFFD2EDB-8517-489F-900A-25CC2960C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014781"/>
            <a:ext cx="5959356" cy="4359018"/>
          </a:xfrm>
          <a:prstGeom prst="rect">
            <a:avLst/>
          </a:prstGeom>
        </p:spPr>
      </p:pic>
      <p:sp>
        <p:nvSpPr>
          <p:cNvPr id="2" name="TextBox 1">
            <a:extLst>
              <a:ext uri="{FF2B5EF4-FFF2-40B4-BE49-F238E27FC236}">
                <a16:creationId xmlns:a16="http://schemas.microsoft.com/office/drawing/2014/main" id="{9472EC92-ADB9-4785-AE0F-A777FBA1D2F0}"/>
              </a:ext>
            </a:extLst>
          </p:cNvPr>
          <p:cNvSpPr txBox="1"/>
          <p:nvPr/>
        </p:nvSpPr>
        <p:spPr>
          <a:xfrm>
            <a:off x="3176087" y="2717236"/>
            <a:ext cx="6265985" cy="477054"/>
          </a:xfrm>
          <a:prstGeom prst="rect">
            <a:avLst/>
          </a:prstGeom>
          <a:solidFill>
            <a:schemeClr val="bg1"/>
          </a:solidFill>
        </p:spPr>
        <p:txBody>
          <a:bodyPr wrap="square" rtlCol="0">
            <a:spAutoFit/>
          </a:bodyPr>
          <a:lstStyle/>
          <a:p>
            <a:pPr algn="ctr"/>
            <a:r>
              <a:rPr lang="en-US" altLang="ko-KR" sz="2500" dirty="0">
                <a:solidFill>
                  <a:srgbClr val="FF0000"/>
                </a:solidFill>
              </a:rPr>
              <a:t>Ion charge states should have integer values !</a:t>
            </a:r>
            <a:endParaRPr lang="ko-KR" altLang="en-US" sz="2500" dirty="0">
              <a:solidFill>
                <a:srgbClr val="FF0000"/>
              </a:solidFill>
            </a:endParaRPr>
          </a:p>
        </p:txBody>
      </p:sp>
    </p:spTree>
    <p:extLst>
      <p:ext uri="{BB962C8B-B14F-4D97-AF65-F5344CB8AC3E}">
        <p14:creationId xmlns:p14="http://schemas.microsoft.com/office/powerpoint/2010/main" val="358354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4AA8809-6BC8-4B88-BA6A-8A71A44D47F0}"/>
              </a:ext>
            </a:extLst>
          </p:cNvPr>
          <p:cNvSpPr>
            <a:spLocks noGrp="1"/>
          </p:cNvSpPr>
          <p:nvPr>
            <p:ph type="title"/>
          </p:nvPr>
        </p:nvSpPr>
        <p:spPr/>
        <p:txBody>
          <a:bodyPr/>
          <a:lstStyle/>
          <a:p>
            <a:r>
              <a:rPr lang="en-US" altLang="ko-KR" dirty="0"/>
              <a:t>Boosted Decision Tree (Gradient) description</a:t>
            </a:r>
            <a:endParaRPr lang="ko-KR" altLang="en-US" dirty="0"/>
          </a:p>
        </p:txBody>
      </p:sp>
      <p:sp>
        <p:nvSpPr>
          <p:cNvPr id="4" name="바닥글 개체 틀 3">
            <a:extLst>
              <a:ext uri="{FF2B5EF4-FFF2-40B4-BE49-F238E27FC236}">
                <a16:creationId xmlns:a16="http://schemas.microsoft.com/office/drawing/2014/main" id="{EF3C59A4-6137-44EC-9778-1A21B953D67F}"/>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F409F785-BCE7-4266-BC6B-8B788AC2064D}"/>
              </a:ext>
            </a:extLst>
          </p:cNvPr>
          <p:cNvSpPr>
            <a:spLocks noGrp="1"/>
          </p:cNvSpPr>
          <p:nvPr>
            <p:ph type="sldNum" sz="quarter" idx="12"/>
          </p:nvPr>
        </p:nvSpPr>
        <p:spPr/>
        <p:txBody>
          <a:bodyPr/>
          <a:lstStyle/>
          <a:p>
            <a:fld id="{7CC0B3F7-245B-4AF8-970C-81D932662757}" type="slidenum">
              <a:rPr lang="ko-KR" altLang="en-US" smtClean="0"/>
              <a:t>16</a:t>
            </a:fld>
            <a:endParaRPr lang="ko-KR" altLang="en-US"/>
          </a:p>
        </p:txBody>
      </p:sp>
      <p:grpSp>
        <p:nvGrpSpPr>
          <p:cNvPr id="33" name="그룹 32">
            <a:extLst>
              <a:ext uri="{FF2B5EF4-FFF2-40B4-BE49-F238E27FC236}">
                <a16:creationId xmlns:a16="http://schemas.microsoft.com/office/drawing/2014/main" id="{4AD25F4F-AB8E-41DA-81F0-3F98DFC39B2C}"/>
              </a:ext>
            </a:extLst>
          </p:cNvPr>
          <p:cNvGrpSpPr/>
          <p:nvPr/>
        </p:nvGrpSpPr>
        <p:grpSpPr>
          <a:xfrm>
            <a:off x="379343" y="1975041"/>
            <a:ext cx="4787372" cy="3474826"/>
            <a:chOff x="379343" y="1975041"/>
            <a:chExt cx="4787372" cy="3474826"/>
          </a:xfrm>
        </p:grpSpPr>
        <p:cxnSp>
          <p:nvCxnSpPr>
            <p:cNvPr id="6" name="직선 화살표 연결선 5">
              <a:extLst>
                <a:ext uri="{FF2B5EF4-FFF2-40B4-BE49-F238E27FC236}">
                  <a16:creationId xmlns:a16="http://schemas.microsoft.com/office/drawing/2014/main" id="{9EFFFDCA-4336-4CE2-ACA1-792284326413}"/>
                </a:ext>
              </a:extLst>
            </p:cNvPr>
            <p:cNvCxnSpPr/>
            <p:nvPr/>
          </p:nvCxnSpPr>
          <p:spPr>
            <a:xfrm flipV="1">
              <a:off x="854851" y="2344374"/>
              <a:ext cx="0" cy="27005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직선 화살표 연결선 6">
              <a:extLst>
                <a:ext uri="{FF2B5EF4-FFF2-40B4-BE49-F238E27FC236}">
                  <a16:creationId xmlns:a16="http://schemas.microsoft.com/office/drawing/2014/main" id="{3AAEE193-E130-47F6-93DB-E2FAFAACA93C}"/>
                </a:ext>
              </a:extLst>
            </p:cNvPr>
            <p:cNvCxnSpPr>
              <a:cxnSpLocks/>
            </p:cNvCxnSpPr>
            <p:nvPr/>
          </p:nvCxnSpPr>
          <p:spPr>
            <a:xfrm>
              <a:off x="854851" y="5044949"/>
              <a:ext cx="431186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35DAE303-C849-46DC-92C2-6D63D60E7074}"/>
                </a:ext>
              </a:extLst>
            </p:cNvPr>
            <p:cNvSpPr txBox="1"/>
            <p:nvPr/>
          </p:nvSpPr>
          <p:spPr>
            <a:xfrm>
              <a:off x="4461129" y="5080535"/>
              <a:ext cx="705586" cy="369332"/>
            </a:xfrm>
            <a:prstGeom prst="rect">
              <a:avLst/>
            </a:prstGeom>
            <a:noFill/>
          </p:spPr>
          <p:txBody>
            <a:bodyPr wrap="square" rtlCol="0">
              <a:spAutoFit/>
            </a:bodyPr>
            <a:lstStyle/>
            <a:p>
              <a:r>
                <a:rPr lang="en-US" altLang="ko-KR" dirty="0"/>
                <a:t>Input</a:t>
              </a:r>
              <a:endParaRPr lang="ko-KR" altLang="en-US" dirty="0"/>
            </a:p>
          </p:txBody>
        </p:sp>
        <p:sp>
          <p:nvSpPr>
            <p:cNvPr id="9" name="TextBox 8">
              <a:extLst>
                <a:ext uri="{FF2B5EF4-FFF2-40B4-BE49-F238E27FC236}">
                  <a16:creationId xmlns:a16="http://schemas.microsoft.com/office/drawing/2014/main" id="{47BDE5BA-8A3C-47DA-8226-2B177D267ACB}"/>
                </a:ext>
              </a:extLst>
            </p:cNvPr>
            <p:cNvSpPr txBox="1"/>
            <p:nvPr/>
          </p:nvSpPr>
          <p:spPr>
            <a:xfrm>
              <a:off x="379343" y="1975041"/>
              <a:ext cx="951016" cy="369332"/>
            </a:xfrm>
            <a:prstGeom prst="rect">
              <a:avLst/>
            </a:prstGeom>
            <a:noFill/>
          </p:spPr>
          <p:txBody>
            <a:bodyPr wrap="square" rtlCol="0">
              <a:spAutoFit/>
            </a:bodyPr>
            <a:lstStyle/>
            <a:p>
              <a:r>
                <a:rPr lang="en-US" altLang="ko-KR" dirty="0"/>
                <a:t>Target</a:t>
              </a:r>
              <a:endParaRPr lang="ko-KR" altLang="en-US" dirty="0"/>
            </a:p>
          </p:txBody>
        </p:sp>
        <p:sp>
          <p:nvSpPr>
            <p:cNvPr id="10" name="타원 9">
              <a:extLst>
                <a:ext uri="{FF2B5EF4-FFF2-40B4-BE49-F238E27FC236}">
                  <a16:creationId xmlns:a16="http://schemas.microsoft.com/office/drawing/2014/main" id="{7D746CDF-9E20-41D1-AD1E-9C334318925D}"/>
                </a:ext>
              </a:extLst>
            </p:cNvPr>
            <p:cNvSpPr/>
            <p:nvPr/>
          </p:nvSpPr>
          <p:spPr>
            <a:xfrm>
              <a:off x="953756" y="2910391"/>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a:extLst>
                <a:ext uri="{FF2B5EF4-FFF2-40B4-BE49-F238E27FC236}">
                  <a16:creationId xmlns:a16="http://schemas.microsoft.com/office/drawing/2014/main" id="{098BC93E-B4CF-4DD9-AE00-EF2BB56585C9}"/>
                </a:ext>
              </a:extLst>
            </p:cNvPr>
            <p:cNvSpPr/>
            <p:nvPr/>
          </p:nvSpPr>
          <p:spPr>
            <a:xfrm>
              <a:off x="1250471" y="3047584"/>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타원 11">
              <a:extLst>
                <a:ext uri="{FF2B5EF4-FFF2-40B4-BE49-F238E27FC236}">
                  <a16:creationId xmlns:a16="http://schemas.microsoft.com/office/drawing/2014/main" id="{7CE7054A-DCB2-4807-A05E-9D2920295732}"/>
                </a:ext>
              </a:extLst>
            </p:cNvPr>
            <p:cNvSpPr/>
            <p:nvPr/>
          </p:nvSpPr>
          <p:spPr>
            <a:xfrm>
              <a:off x="1585219" y="2977926"/>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타원 12">
              <a:extLst>
                <a:ext uri="{FF2B5EF4-FFF2-40B4-BE49-F238E27FC236}">
                  <a16:creationId xmlns:a16="http://schemas.microsoft.com/office/drawing/2014/main" id="{907E3790-5F48-4EF9-B1FF-CA75FBD8EB2F}"/>
                </a:ext>
              </a:extLst>
            </p:cNvPr>
            <p:cNvSpPr/>
            <p:nvPr/>
          </p:nvSpPr>
          <p:spPr>
            <a:xfrm>
              <a:off x="2498200" y="4198003"/>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a:extLst>
                <a:ext uri="{FF2B5EF4-FFF2-40B4-BE49-F238E27FC236}">
                  <a16:creationId xmlns:a16="http://schemas.microsoft.com/office/drawing/2014/main" id="{11529853-9C18-4CF2-B7D4-EDE62015E2F8}"/>
                </a:ext>
              </a:extLst>
            </p:cNvPr>
            <p:cNvSpPr/>
            <p:nvPr/>
          </p:nvSpPr>
          <p:spPr>
            <a:xfrm>
              <a:off x="2208603" y="4213209"/>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C2CB0EEA-EEF5-4AC9-BCEB-068D9804E8E9}"/>
                </a:ext>
              </a:extLst>
            </p:cNvPr>
            <p:cNvSpPr/>
            <p:nvPr/>
          </p:nvSpPr>
          <p:spPr>
            <a:xfrm>
              <a:off x="2957819" y="4360394"/>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a:extLst>
                <a:ext uri="{FF2B5EF4-FFF2-40B4-BE49-F238E27FC236}">
                  <a16:creationId xmlns:a16="http://schemas.microsoft.com/office/drawing/2014/main" id="{DF75AB25-3414-4BBA-9828-6D26D68FF365}"/>
                </a:ext>
              </a:extLst>
            </p:cNvPr>
            <p:cNvSpPr/>
            <p:nvPr/>
          </p:nvSpPr>
          <p:spPr>
            <a:xfrm>
              <a:off x="3806828" y="3433997"/>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타원 16">
              <a:extLst>
                <a:ext uri="{FF2B5EF4-FFF2-40B4-BE49-F238E27FC236}">
                  <a16:creationId xmlns:a16="http://schemas.microsoft.com/office/drawing/2014/main" id="{05F0E2AB-45A4-4616-A8C4-9AED12646570}"/>
                </a:ext>
              </a:extLst>
            </p:cNvPr>
            <p:cNvSpPr/>
            <p:nvPr/>
          </p:nvSpPr>
          <p:spPr>
            <a:xfrm>
              <a:off x="4004638" y="3565336"/>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a:extLst>
                <a:ext uri="{FF2B5EF4-FFF2-40B4-BE49-F238E27FC236}">
                  <a16:creationId xmlns:a16="http://schemas.microsoft.com/office/drawing/2014/main" id="{179FF895-0323-4E8E-B537-652A2C163406}"/>
                </a:ext>
              </a:extLst>
            </p:cNvPr>
            <p:cNvSpPr/>
            <p:nvPr/>
          </p:nvSpPr>
          <p:spPr>
            <a:xfrm>
              <a:off x="4225275" y="3341975"/>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타원 82">
              <a:extLst>
                <a:ext uri="{FF2B5EF4-FFF2-40B4-BE49-F238E27FC236}">
                  <a16:creationId xmlns:a16="http://schemas.microsoft.com/office/drawing/2014/main" id="{D58399AD-30A7-4FFA-831D-F280FC9C5289}"/>
                </a:ext>
              </a:extLst>
            </p:cNvPr>
            <p:cNvSpPr/>
            <p:nvPr/>
          </p:nvSpPr>
          <p:spPr>
            <a:xfrm>
              <a:off x="3274249" y="4123610"/>
              <a:ext cx="197812" cy="18386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4" name="그룹 33">
            <a:extLst>
              <a:ext uri="{FF2B5EF4-FFF2-40B4-BE49-F238E27FC236}">
                <a16:creationId xmlns:a16="http://schemas.microsoft.com/office/drawing/2014/main" id="{2926894E-75F9-44AD-AA54-C8484D231D80}"/>
              </a:ext>
            </a:extLst>
          </p:cNvPr>
          <p:cNvGrpSpPr/>
          <p:nvPr/>
        </p:nvGrpSpPr>
        <p:grpSpPr>
          <a:xfrm>
            <a:off x="1807782" y="2470730"/>
            <a:ext cx="2007593" cy="3067376"/>
            <a:chOff x="1807782" y="2470730"/>
            <a:chExt cx="2007593" cy="3067376"/>
          </a:xfrm>
        </p:grpSpPr>
        <p:cxnSp>
          <p:nvCxnSpPr>
            <p:cNvPr id="19" name="직선 연결선 18">
              <a:extLst>
                <a:ext uri="{FF2B5EF4-FFF2-40B4-BE49-F238E27FC236}">
                  <a16:creationId xmlns:a16="http://schemas.microsoft.com/office/drawing/2014/main" id="{69BF8E0B-EBB1-485F-B259-8EA5505DB7DA}"/>
                </a:ext>
              </a:extLst>
            </p:cNvPr>
            <p:cNvCxnSpPr>
              <a:cxnSpLocks/>
            </p:cNvCxnSpPr>
            <p:nvPr/>
          </p:nvCxnSpPr>
          <p:spPr>
            <a:xfrm>
              <a:off x="2102591" y="2470730"/>
              <a:ext cx="0" cy="2753503"/>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20" name="직선 연결선 19">
              <a:extLst>
                <a:ext uri="{FF2B5EF4-FFF2-40B4-BE49-F238E27FC236}">
                  <a16:creationId xmlns:a16="http://schemas.microsoft.com/office/drawing/2014/main" id="{6B1C9FB4-D88B-40B5-A609-3943FF2E88DF}"/>
                </a:ext>
              </a:extLst>
            </p:cNvPr>
            <p:cNvCxnSpPr/>
            <p:nvPr/>
          </p:nvCxnSpPr>
          <p:spPr>
            <a:xfrm>
              <a:off x="3540538" y="2470730"/>
              <a:ext cx="0" cy="2753503"/>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id="{5F9D787A-DB77-44CD-9E07-93EF504BA2D7}"/>
                </a:ext>
              </a:extLst>
            </p:cNvPr>
            <p:cNvSpPr txBox="1"/>
            <p:nvPr/>
          </p:nvSpPr>
          <p:spPr>
            <a:xfrm>
              <a:off x="1807782" y="5173968"/>
              <a:ext cx="589616" cy="338554"/>
            </a:xfrm>
            <a:prstGeom prst="rect">
              <a:avLst/>
            </a:prstGeom>
            <a:noFill/>
          </p:spPr>
          <p:txBody>
            <a:bodyPr wrap="square" rtlCol="0">
              <a:spAutoFit/>
            </a:bodyPr>
            <a:lstStyle/>
            <a:p>
              <a:r>
                <a:rPr lang="en-US" altLang="ko-KR" sz="1600" dirty="0"/>
                <a:t>x1</a:t>
              </a:r>
              <a:endParaRPr lang="ko-KR" altLang="en-US" sz="1600" dirty="0"/>
            </a:p>
          </p:txBody>
        </p:sp>
        <p:sp>
          <p:nvSpPr>
            <p:cNvPr id="25" name="TextBox 24">
              <a:extLst>
                <a:ext uri="{FF2B5EF4-FFF2-40B4-BE49-F238E27FC236}">
                  <a16:creationId xmlns:a16="http://schemas.microsoft.com/office/drawing/2014/main" id="{AD9693BD-E922-4A5D-A08C-021595246B88}"/>
                </a:ext>
              </a:extLst>
            </p:cNvPr>
            <p:cNvSpPr txBox="1"/>
            <p:nvPr/>
          </p:nvSpPr>
          <p:spPr>
            <a:xfrm>
              <a:off x="3225759" y="5199552"/>
              <a:ext cx="589616" cy="338554"/>
            </a:xfrm>
            <a:prstGeom prst="rect">
              <a:avLst/>
            </a:prstGeom>
            <a:noFill/>
          </p:spPr>
          <p:txBody>
            <a:bodyPr wrap="square" rtlCol="0">
              <a:spAutoFit/>
            </a:bodyPr>
            <a:lstStyle/>
            <a:p>
              <a:r>
                <a:rPr lang="en-US" altLang="ko-KR" sz="1600" dirty="0"/>
                <a:t>x2</a:t>
              </a:r>
              <a:endParaRPr lang="ko-KR" altLang="en-US" sz="1600" dirty="0"/>
            </a:p>
          </p:txBody>
        </p:sp>
      </p:grpSp>
      <p:grpSp>
        <p:nvGrpSpPr>
          <p:cNvPr id="35" name="그룹 34">
            <a:extLst>
              <a:ext uri="{FF2B5EF4-FFF2-40B4-BE49-F238E27FC236}">
                <a16:creationId xmlns:a16="http://schemas.microsoft.com/office/drawing/2014/main" id="{59AC7328-3C6D-4001-9BCB-FE5E0F749F3B}"/>
              </a:ext>
            </a:extLst>
          </p:cNvPr>
          <p:cNvGrpSpPr/>
          <p:nvPr/>
        </p:nvGrpSpPr>
        <p:grpSpPr>
          <a:xfrm>
            <a:off x="873871" y="2920353"/>
            <a:ext cx="4404833" cy="1523649"/>
            <a:chOff x="873871" y="2920353"/>
            <a:chExt cx="4404833" cy="1523649"/>
          </a:xfrm>
        </p:grpSpPr>
        <p:cxnSp>
          <p:nvCxnSpPr>
            <p:cNvPr id="21" name="직선 연결선 20">
              <a:extLst>
                <a:ext uri="{FF2B5EF4-FFF2-40B4-BE49-F238E27FC236}">
                  <a16:creationId xmlns:a16="http://schemas.microsoft.com/office/drawing/2014/main" id="{BFAF2E43-1C57-4CC7-9727-FD988481321B}"/>
                </a:ext>
              </a:extLst>
            </p:cNvPr>
            <p:cNvCxnSpPr>
              <a:cxnSpLocks/>
            </p:cNvCxnSpPr>
            <p:nvPr/>
          </p:nvCxnSpPr>
          <p:spPr>
            <a:xfrm flipH="1">
              <a:off x="873871" y="3094259"/>
              <a:ext cx="1148823" cy="0"/>
            </a:xfrm>
            <a:prstGeom prst="line">
              <a:avLst/>
            </a:prstGeom>
            <a:ln w="28575">
              <a:solidFill>
                <a:srgbClr val="0202FA"/>
              </a:solidFill>
              <a:prstDash val="dash"/>
            </a:ln>
          </p:spPr>
          <p:style>
            <a:lnRef idx="1">
              <a:schemeClr val="accent2"/>
            </a:lnRef>
            <a:fillRef idx="0">
              <a:schemeClr val="accent2"/>
            </a:fillRef>
            <a:effectRef idx="0">
              <a:schemeClr val="accent2"/>
            </a:effectRef>
            <a:fontRef idx="minor">
              <a:schemeClr val="tx1"/>
            </a:fontRef>
          </p:style>
        </p:cxnSp>
        <p:cxnSp>
          <p:nvCxnSpPr>
            <p:cNvPr id="22" name="직선 연결선 21">
              <a:extLst>
                <a:ext uri="{FF2B5EF4-FFF2-40B4-BE49-F238E27FC236}">
                  <a16:creationId xmlns:a16="http://schemas.microsoft.com/office/drawing/2014/main" id="{7AD4FB97-C111-4EB9-AE25-4301CAAA4903}"/>
                </a:ext>
              </a:extLst>
            </p:cNvPr>
            <p:cNvCxnSpPr>
              <a:cxnSpLocks/>
            </p:cNvCxnSpPr>
            <p:nvPr/>
          </p:nvCxnSpPr>
          <p:spPr>
            <a:xfrm flipH="1">
              <a:off x="2258529" y="4336994"/>
              <a:ext cx="1148823" cy="0"/>
            </a:xfrm>
            <a:prstGeom prst="line">
              <a:avLst/>
            </a:prstGeom>
            <a:ln w="28575">
              <a:solidFill>
                <a:srgbClr val="0202FA"/>
              </a:solidFill>
              <a:prstDash val="dash"/>
            </a:ln>
          </p:spPr>
          <p:style>
            <a:lnRef idx="1">
              <a:schemeClr val="accent2"/>
            </a:lnRef>
            <a:fillRef idx="0">
              <a:schemeClr val="accent2"/>
            </a:fillRef>
            <a:effectRef idx="0">
              <a:schemeClr val="accent2"/>
            </a:effectRef>
            <a:fontRef idx="minor">
              <a:schemeClr val="tx1"/>
            </a:fontRef>
          </p:style>
        </p:cxnSp>
        <p:cxnSp>
          <p:nvCxnSpPr>
            <p:cNvPr id="23" name="직선 연결선 22">
              <a:extLst>
                <a:ext uri="{FF2B5EF4-FFF2-40B4-BE49-F238E27FC236}">
                  <a16:creationId xmlns:a16="http://schemas.microsoft.com/office/drawing/2014/main" id="{0F216D0B-3AD7-4FCB-968D-EF7DB6003646}"/>
                </a:ext>
              </a:extLst>
            </p:cNvPr>
            <p:cNvCxnSpPr>
              <a:cxnSpLocks/>
            </p:cNvCxnSpPr>
            <p:nvPr/>
          </p:nvCxnSpPr>
          <p:spPr>
            <a:xfrm flipH="1">
              <a:off x="3574819" y="3525843"/>
              <a:ext cx="1148823" cy="0"/>
            </a:xfrm>
            <a:prstGeom prst="line">
              <a:avLst/>
            </a:prstGeom>
            <a:ln w="28575">
              <a:solidFill>
                <a:srgbClr val="0202FA"/>
              </a:solidFill>
              <a:prstDash val="dash"/>
            </a:ln>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729171DD-4C5E-41AE-ADD5-A330139A18AE}"/>
                </a:ext>
              </a:extLst>
            </p:cNvPr>
            <p:cNvSpPr txBox="1"/>
            <p:nvPr/>
          </p:nvSpPr>
          <p:spPr>
            <a:xfrm>
              <a:off x="2155859" y="2920353"/>
              <a:ext cx="589616" cy="338554"/>
            </a:xfrm>
            <a:prstGeom prst="rect">
              <a:avLst/>
            </a:prstGeom>
            <a:noFill/>
          </p:spPr>
          <p:txBody>
            <a:bodyPr wrap="square" rtlCol="0">
              <a:spAutoFit/>
            </a:bodyPr>
            <a:lstStyle/>
            <a:p>
              <a:r>
                <a:rPr lang="en-US" altLang="ko-KR" sz="1600" dirty="0"/>
                <a:t>y1</a:t>
              </a:r>
              <a:endParaRPr lang="ko-KR" altLang="en-US" sz="1600" dirty="0"/>
            </a:p>
          </p:txBody>
        </p:sp>
        <p:sp>
          <p:nvSpPr>
            <p:cNvPr id="27" name="TextBox 26">
              <a:extLst>
                <a:ext uri="{FF2B5EF4-FFF2-40B4-BE49-F238E27FC236}">
                  <a16:creationId xmlns:a16="http://schemas.microsoft.com/office/drawing/2014/main" id="{F0980A06-5257-4959-943C-BD7D20FA9D79}"/>
                </a:ext>
              </a:extLst>
            </p:cNvPr>
            <p:cNvSpPr txBox="1"/>
            <p:nvPr/>
          </p:nvSpPr>
          <p:spPr>
            <a:xfrm>
              <a:off x="3559615" y="4105448"/>
              <a:ext cx="589616" cy="338554"/>
            </a:xfrm>
            <a:prstGeom prst="rect">
              <a:avLst/>
            </a:prstGeom>
            <a:noFill/>
          </p:spPr>
          <p:txBody>
            <a:bodyPr wrap="square" rtlCol="0">
              <a:spAutoFit/>
            </a:bodyPr>
            <a:lstStyle/>
            <a:p>
              <a:r>
                <a:rPr lang="en-US" altLang="ko-KR" sz="1600" dirty="0"/>
                <a:t>y2</a:t>
              </a:r>
              <a:endParaRPr lang="ko-KR" altLang="en-US" sz="1600" dirty="0"/>
            </a:p>
          </p:txBody>
        </p:sp>
        <p:sp>
          <p:nvSpPr>
            <p:cNvPr id="28" name="TextBox 27">
              <a:extLst>
                <a:ext uri="{FF2B5EF4-FFF2-40B4-BE49-F238E27FC236}">
                  <a16:creationId xmlns:a16="http://schemas.microsoft.com/office/drawing/2014/main" id="{DB355D0C-B312-4B90-8DCD-3BA4F75A4662}"/>
                </a:ext>
              </a:extLst>
            </p:cNvPr>
            <p:cNvSpPr txBox="1"/>
            <p:nvPr/>
          </p:nvSpPr>
          <p:spPr>
            <a:xfrm>
              <a:off x="4689088" y="3231453"/>
              <a:ext cx="589616" cy="338554"/>
            </a:xfrm>
            <a:prstGeom prst="rect">
              <a:avLst/>
            </a:prstGeom>
            <a:noFill/>
          </p:spPr>
          <p:txBody>
            <a:bodyPr wrap="square" rtlCol="0">
              <a:spAutoFit/>
            </a:bodyPr>
            <a:lstStyle/>
            <a:p>
              <a:r>
                <a:rPr lang="en-US" altLang="ko-KR" sz="1600" dirty="0"/>
                <a:t>y3</a:t>
              </a:r>
              <a:endParaRPr lang="ko-KR" altLang="en-US" sz="1600" dirty="0"/>
            </a:p>
          </p:txBody>
        </p:sp>
      </p:grpSp>
      <p:sp>
        <p:nvSpPr>
          <p:cNvPr id="36" name="사각형: 둥근 모서리 35">
            <a:extLst>
              <a:ext uri="{FF2B5EF4-FFF2-40B4-BE49-F238E27FC236}">
                <a16:creationId xmlns:a16="http://schemas.microsoft.com/office/drawing/2014/main" id="{2DF85FDB-3B8A-436B-84EC-9BAB09293082}"/>
              </a:ext>
            </a:extLst>
          </p:cNvPr>
          <p:cNvSpPr/>
          <p:nvPr/>
        </p:nvSpPr>
        <p:spPr>
          <a:xfrm>
            <a:off x="5610313" y="2273840"/>
            <a:ext cx="1355373" cy="72365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ko-KR" dirty="0"/>
              <a:t>Raw data</a:t>
            </a:r>
            <a:endParaRPr lang="ko-KR" altLang="en-US" dirty="0"/>
          </a:p>
        </p:txBody>
      </p:sp>
      <p:sp>
        <p:nvSpPr>
          <p:cNvPr id="37" name="사각형: 둥근 모서리 36">
            <a:extLst>
              <a:ext uri="{FF2B5EF4-FFF2-40B4-BE49-F238E27FC236}">
                <a16:creationId xmlns:a16="http://schemas.microsoft.com/office/drawing/2014/main" id="{D3FDAB90-38FC-427A-B45F-7310F9022B91}"/>
              </a:ext>
            </a:extLst>
          </p:cNvPr>
          <p:cNvSpPr/>
          <p:nvPr/>
        </p:nvSpPr>
        <p:spPr>
          <a:xfrm>
            <a:off x="7285247" y="3228828"/>
            <a:ext cx="1355373" cy="72365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ko-KR" dirty="0"/>
              <a:t>Tree 1</a:t>
            </a:r>
            <a:endParaRPr lang="ko-KR" altLang="en-US" dirty="0"/>
          </a:p>
        </p:txBody>
      </p:sp>
      <p:sp>
        <p:nvSpPr>
          <p:cNvPr id="38" name="사각형: 둥근 모서리 37">
            <a:extLst>
              <a:ext uri="{FF2B5EF4-FFF2-40B4-BE49-F238E27FC236}">
                <a16:creationId xmlns:a16="http://schemas.microsoft.com/office/drawing/2014/main" id="{1243837E-F74B-4AB6-99AB-844356809821}"/>
              </a:ext>
            </a:extLst>
          </p:cNvPr>
          <p:cNvSpPr/>
          <p:nvPr/>
        </p:nvSpPr>
        <p:spPr>
          <a:xfrm>
            <a:off x="7285247" y="2273913"/>
            <a:ext cx="1355373" cy="72365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a:t>Residual data 1</a:t>
            </a:r>
            <a:endParaRPr lang="ko-KR" altLang="en-US" dirty="0"/>
          </a:p>
        </p:txBody>
      </p:sp>
      <p:sp>
        <p:nvSpPr>
          <p:cNvPr id="40" name="사각형: 둥근 모서리 39">
            <a:extLst>
              <a:ext uri="{FF2B5EF4-FFF2-40B4-BE49-F238E27FC236}">
                <a16:creationId xmlns:a16="http://schemas.microsoft.com/office/drawing/2014/main" id="{6BE08273-A073-4918-8797-0C51E2B3574C}"/>
              </a:ext>
            </a:extLst>
          </p:cNvPr>
          <p:cNvSpPr/>
          <p:nvPr/>
        </p:nvSpPr>
        <p:spPr>
          <a:xfrm>
            <a:off x="8930559" y="2273913"/>
            <a:ext cx="1355373" cy="72365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a:t>Residual data 2</a:t>
            </a:r>
            <a:endParaRPr lang="ko-KR" altLang="en-US" dirty="0"/>
          </a:p>
        </p:txBody>
      </p:sp>
      <p:sp>
        <p:nvSpPr>
          <p:cNvPr id="41" name="사각형: 둥근 모서리 40">
            <a:extLst>
              <a:ext uri="{FF2B5EF4-FFF2-40B4-BE49-F238E27FC236}">
                <a16:creationId xmlns:a16="http://schemas.microsoft.com/office/drawing/2014/main" id="{6E239000-B6CF-4461-B2E5-7CE734F62447}"/>
              </a:ext>
            </a:extLst>
          </p:cNvPr>
          <p:cNvSpPr/>
          <p:nvPr/>
        </p:nvSpPr>
        <p:spPr>
          <a:xfrm>
            <a:off x="8930559" y="3228828"/>
            <a:ext cx="1355373" cy="72365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ko-KR" dirty="0"/>
              <a:t>Tree 2</a:t>
            </a:r>
            <a:endParaRPr lang="ko-KR" altLang="en-US" dirty="0"/>
          </a:p>
        </p:txBody>
      </p:sp>
      <p:cxnSp>
        <p:nvCxnSpPr>
          <p:cNvPr id="50" name="직선 화살표 연결선 49">
            <a:extLst>
              <a:ext uri="{FF2B5EF4-FFF2-40B4-BE49-F238E27FC236}">
                <a16:creationId xmlns:a16="http://schemas.microsoft.com/office/drawing/2014/main" id="{39771249-95E6-4531-88FD-829A387A4123}"/>
              </a:ext>
            </a:extLst>
          </p:cNvPr>
          <p:cNvCxnSpPr>
            <a:cxnSpLocks/>
            <a:stCxn id="36" idx="3"/>
          </p:cNvCxnSpPr>
          <p:nvPr/>
        </p:nvCxnSpPr>
        <p:spPr>
          <a:xfrm>
            <a:off x="6965686" y="2635669"/>
            <a:ext cx="319561" cy="954988"/>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53" name="직선 연결선 52">
            <a:extLst>
              <a:ext uri="{FF2B5EF4-FFF2-40B4-BE49-F238E27FC236}">
                <a16:creationId xmlns:a16="http://schemas.microsoft.com/office/drawing/2014/main" id="{65B6A3D1-64D2-4AF1-BEF0-80074F10701F}"/>
              </a:ext>
            </a:extLst>
          </p:cNvPr>
          <p:cNvCxnSpPr>
            <a:stCxn id="38" idx="2"/>
            <a:endCxn id="37" idx="0"/>
          </p:cNvCxnSpPr>
          <p:nvPr/>
        </p:nvCxnSpPr>
        <p:spPr>
          <a:xfrm>
            <a:off x="7962934" y="2997571"/>
            <a:ext cx="0" cy="231257"/>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직선 연결선 54">
            <a:extLst>
              <a:ext uri="{FF2B5EF4-FFF2-40B4-BE49-F238E27FC236}">
                <a16:creationId xmlns:a16="http://schemas.microsoft.com/office/drawing/2014/main" id="{0B6792C2-51D6-42D8-B73E-F8E139D5FFE7}"/>
              </a:ext>
            </a:extLst>
          </p:cNvPr>
          <p:cNvCxnSpPr>
            <a:stCxn id="40" idx="2"/>
            <a:endCxn id="41" idx="0"/>
          </p:cNvCxnSpPr>
          <p:nvPr/>
        </p:nvCxnSpPr>
        <p:spPr>
          <a:xfrm>
            <a:off x="9608246" y="2997571"/>
            <a:ext cx="0" cy="231257"/>
          </a:xfrm>
          <a:prstGeom prst="line">
            <a:avLst/>
          </a:prstGeom>
        </p:spPr>
        <p:style>
          <a:lnRef idx="1">
            <a:schemeClr val="accent1"/>
          </a:lnRef>
          <a:fillRef idx="0">
            <a:schemeClr val="accent1"/>
          </a:fillRef>
          <a:effectRef idx="0">
            <a:schemeClr val="accent1"/>
          </a:effectRef>
          <a:fontRef idx="minor">
            <a:schemeClr val="tx1"/>
          </a:fontRef>
        </p:style>
      </p:cxnSp>
      <p:sp>
        <p:nvSpPr>
          <p:cNvPr id="56" name="타원 55">
            <a:extLst>
              <a:ext uri="{FF2B5EF4-FFF2-40B4-BE49-F238E27FC236}">
                <a16:creationId xmlns:a16="http://schemas.microsoft.com/office/drawing/2014/main" id="{8A44A32D-3180-447A-8F45-A731F8B80334}"/>
              </a:ext>
            </a:extLst>
          </p:cNvPr>
          <p:cNvSpPr/>
          <p:nvPr/>
        </p:nvSpPr>
        <p:spPr>
          <a:xfrm>
            <a:off x="9359216" y="4372163"/>
            <a:ext cx="2106528" cy="58965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ko-KR" dirty="0"/>
              <a:t>Final output</a:t>
            </a:r>
            <a:endParaRPr lang="ko-KR" altLang="en-US" dirty="0"/>
          </a:p>
        </p:txBody>
      </p:sp>
      <p:cxnSp>
        <p:nvCxnSpPr>
          <p:cNvPr id="57" name="직선 화살표 연결선 56">
            <a:extLst>
              <a:ext uri="{FF2B5EF4-FFF2-40B4-BE49-F238E27FC236}">
                <a16:creationId xmlns:a16="http://schemas.microsoft.com/office/drawing/2014/main" id="{D19E4ECF-98C1-4207-8490-17DE4E036843}"/>
              </a:ext>
            </a:extLst>
          </p:cNvPr>
          <p:cNvCxnSpPr>
            <a:cxnSpLocks/>
            <a:endCxn id="41" idx="1"/>
          </p:cNvCxnSpPr>
          <p:nvPr/>
        </p:nvCxnSpPr>
        <p:spPr>
          <a:xfrm>
            <a:off x="8645567" y="2590504"/>
            <a:ext cx="284992" cy="1000153"/>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58" name="직선 화살표 연결선 57">
            <a:extLst>
              <a:ext uri="{FF2B5EF4-FFF2-40B4-BE49-F238E27FC236}">
                <a16:creationId xmlns:a16="http://schemas.microsoft.com/office/drawing/2014/main" id="{281A7C96-3676-439F-A90A-B9C9D24A09E6}"/>
              </a:ext>
            </a:extLst>
          </p:cNvPr>
          <p:cNvCxnSpPr>
            <a:cxnSpLocks/>
            <a:endCxn id="64" idx="1"/>
          </p:cNvCxnSpPr>
          <p:nvPr/>
        </p:nvCxnSpPr>
        <p:spPr>
          <a:xfrm>
            <a:off x="10272457" y="2579988"/>
            <a:ext cx="443412" cy="932693"/>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nvGrpSpPr>
          <p:cNvPr id="46" name="그룹 45">
            <a:extLst>
              <a:ext uri="{FF2B5EF4-FFF2-40B4-BE49-F238E27FC236}">
                <a16:creationId xmlns:a16="http://schemas.microsoft.com/office/drawing/2014/main" id="{6F1FD8E6-3D36-4398-8623-E83B7DC9980E}"/>
              </a:ext>
            </a:extLst>
          </p:cNvPr>
          <p:cNvGrpSpPr/>
          <p:nvPr/>
        </p:nvGrpSpPr>
        <p:grpSpPr>
          <a:xfrm>
            <a:off x="10715869" y="2519573"/>
            <a:ext cx="735930" cy="1061239"/>
            <a:chOff x="10715869" y="2519573"/>
            <a:chExt cx="735930" cy="1061239"/>
          </a:xfrm>
        </p:grpSpPr>
        <p:sp>
          <p:nvSpPr>
            <p:cNvPr id="61" name="사각형: 둥근 모서리 60">
              <a:extLst>
                <a:ext uri="{FF2B5EF4-FFF2-40B4-BE49-F238E27FC236}">
                  <a16:creationId xmlns:a16="http://schemas.microsoft.com/office/drawing/2014/main" id="{655DF2B3-0B26-43A1-9314-8E0C27772CFD}"/>
                </a:ext>
              </a:extLst>
            </p:cNvPr>
            <p:cNvSpPr/>
            <p:nvPr/>
          </p:nvSpPr>
          <p:spPr>
            <a:xfrm>
              <a:off x="10715869" y="2519573"/>
              <a:ext cx="155679" cy="13626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ko-KR" altLang="en-US" dirty="0"/>
            </a:p>
          </p:txBody>
        </p:sp>
        <p:sp>
          <p:nvSpPr>
            <p:cNvPr id="62" name="사각형: 둥근 모서리 61">
              <a:extLst>
                <a:ext uri="{FF2B5EF4-FFF2-40B4-BE49-F238E27FC236}">
                  <a16:creationId xmlns:a16="http://schemas.microsoft.com/office/drawing/2014/main" id="{ED48BE3B-CB92-4D2D-88A4-641C2B3FED57}"/>
                </a:ext>
              </a:extLst>
            </p:cNvPr>
            <p:cNvSpPr/>
            <p:nvPr/>
          </p:nvSpPr>
          <p:spPr>
            <a:xfrm>
              <a:off x="11005994" y="2519573"/>
              <a:ext cx="155679" cy="13626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ko-KR" altLang="en-US" dirty="0"/>
            </a:p>
          </p:txBody>
        </p:sp>
        <p:sp>
          <p:nvSpPr>
            <p:cNvPr id="63" name="사각형: 둥근 모서리 62">
              <a:extLst>
                <a:ext uri="{FF2B5EF4-FFF2-40B4-BE49-F238E27FC236}">
                  <a16:creationId xmlns:a16="http://schemas.microsoft.com/office/drawing/2014/main" id="{E8D9D5E4-1279-49F6-9B1A-01FC9B1BC615}"/>
                </a:ext>
              </a:extLst>
            </p:cNvPr>
            <p:cNvSpPr/>
            <p:nvPr/>
          </p:nvSpPr>
          <p:spPr>
            <a:xfrm>
              <a:off x="11296120" y="2519573"/>
              <a:ext cx="155679" cy="13626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ko-KR" altLang="en-US" dirty="0"/>
            </a:p>
          </p:txBody>
        </p:sp>
        <p:sp>
          <p:nvSpPr>
            <p:cNvPr id="64" name="사각형: 둥근 모서리 63">
              <a:extLst>
                <a:ext uri="{FF2B5EF4-FFF2-40B4-BE49-F238E27FC236}">
                  <a16:creationId xmlns:a16="http://schemas.microsoft.com/office/drawing/2014/main" id="{16B8D0BE-2663-43E0-95D7-377BF6D47EF5}"/>
                </a:ext>
              </a:extLst>
            </p:cNvPr>
            <p:cNvSpPr/>
            <p:nvPr/>
          </p:nvSpPr>
          <p:spPr>
            <a:xfrm>
              <a:off x="10715869" y="3444550"/>
              <a:ext cx="155679" cy="1362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sp>
          <p:nvSpPr>
            <p:cNvPr id="65" name="사각형: 둥근 모서리 64">
              <a:extLst>
                <a:ext uri="{FF2B5EF4-FFF2-40B4-BE49-F238E27FC236}">
                  <a16:creationId xmlns:a16="http://schemas.microsoft.com/office/drawing/2014/main" id="{24D43BB7-223A-4781-A0BF-93042F9D3FED}"/>
                </a:ext>
              </a:extLst>
            </p:cNvPr>
            <p:cNvSpPr/>
            <p:nvPr/>
          </p:nvSpPr>
          <p:spPr>
            <a:xfrm>
              <a:off x="10999769" y="3444550"/>
              <a:ext cx="155679" cy="1362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sp>
          <p:nvSpPr>
            <p:cNvPr id="66" name="사각형: 둥근 모서리 65">
              <a:extLst>
                <a:ext uri="{FF2B5EF4-FFF2-40B4-BE49-F238E27FC236}">
                  <a16:creationId xmlns:a16="http://schemas.microsoft.com/office/drawing/2014/main" id="{EF133751-252F-42FA-922D-8CA55A2586E9}"/>
                </a:ext>
              </a:extLst>
            </p:cNvPr>
            <p:cNvSpPr/>
            <p:nvPr/>
          </p:nvSpPr>
          <p:spPr>
            <a:xfrm>
              <a:off x="11296120" y="3444550"/>
              <a:ext cx="155679" cy="1362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cxnSp>
          <p:nvCxnSpPr>
            <p:cNvPr id="68" name="직선 연결선 67">
              <a:extLst>
                <a:ext uri="{FF2B5EF4-FFF2-40B4-BE49-F238E27FC236}">
                  <a16:creationId xmlns:a16="http://schemas.microsoft.com/office/drawing/2014/main" id="{1E2C10F0-CD49-4922-B504-B772ECE9354E}"/>
                </a:ext>
              </a:extLst>
            </p:cNvPr>
            <p:cNvCxnSpPr>
              <a:stCxn id="61" idx="2"/>
              <a:endCxn id="64" idx="0"/>
            </p:cNvCxnSpPr>
            <p:nvPr/>
          </p:nvCxnSpPr>
          <p:spPr>
            <a:xfrm>
              <a:off x="10793708" y="2655835"/>
              <a:ext cx="0" cy="788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직선 연결선 69">
              <a:extLst>
                <a:ext uri="{FF2B5EF4-FFF2-40B4-BE49-F238E27FC236}">
                  <a16:creationId xmlns:a16="http://schemas.microsoft.com/office/drawing/2014/main" id="{1C2D6342-D3DF-47A6-BD2D-33BA28FE1919}"/>
                </a:ext>
              </a:extLst>
            </p:cNvPr>
            <p:cNvCxnSpPr>
              <a:stCxn id="62" idx="2"/>
              <a:endCxn id="65" idx="0"/>
            </p:cNvCxnSpPr>
            <p:nvPr/>
          </p:nvCxnSpPr>
          <p:spPr>
            <a:xfrm flipH="1">
              <a:off x="11077609" y="2655835"/>
              <a:ext cx="6225" cy="788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직선 연결선 71">
              <a:extLst>
                <a:ext uri="{FF2B5EF4-FFF2-40B4-BE49-F238E27FC236}">
                  <a16:creationId xmlns:a16="http://schemas.microsoft.com/office/drawing/2014/main" id="{9731FCE3-DDC9-4754-B7A3-47922F0AD160}"/>
                </a:ext>
              </a:extLst>
            </p:cNvPr>
            <p:cNvCxnSpPr>
              <a:stCxn id="63" idx="2"/>
              <a:endCxn id="66" idx="0"/>
            </p:cNvCxnSpPr>
            <p:nvPr/>
          </p:nvCxnSpPr>
          <p:spPr>
            <a:xfrm>
              <a:off x="11373959" y="2655835"/>
              <a:ext cx="0" cy="78871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4" name="직선 화살표 연결선 73">
            <a:extLst>
              <a:ext uri="{FF2B5EF4-FFF2-40B4-BE49-F238E27FC236}">
                <a16:creationId xmlns:a16="http://schemas.microsoft.com/office/drawing/2014/main" id="{97A20D67-D94F-45B5-985F-DA307B85303D}"/>
              </a:ext>
            </a:extLst>
          </p:cNvPr>
          <p:cNvCxnSpPr>
            <a:stCxn id="37" idx="2"/>
            <a:endCxn id="56" idx="0"/>
          </p:cNvCxnSpPr>
          <p:nvPr/>
        </p:nvCxnSpPr>
        <p:spPr>
          <a:xfrm>
            <a:off x="7962934" y="3952486"/>
            <a:ext cx="2449547" cy="4196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직선 화살표 연결선 75">
            <a:extLst>
              <a:ext uri="{FF2B5EF4-FFF2-40B4-BE49-F238E27FC236}">
                <a16:creationId xmlns:a16="http://schemas.microsoft.com/office/drawing/2014/main" id="{E455BE59-07DB-4702-8C66-FC8D7EC5AA2B}"/>
              </a:ext>
            </a:extLst>
          </p:cNvPr>
          <p:cNvCxnSpPr>
            <a:stCxn id="41" idx="2"/>
            <a:endCxn id="56" idx="0"/>
          </p:cNvCxnSpPr>
          <p:nvPr/>
        </p:nvCxnSpPr>
        <p:spPr>
          <a:xfrm>
            <a:off x="9608246" y="3952486"/>
            <a:ext cx="804234" cy="4196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직선 화살표 연결선 77">
            <a:extLst>
              <a:ext uri="{FF2B5EF4-FFF2-40B4-BE49-F238E27FC236}">
                <a16:creationId xmlns:a16="http://schemas.microsoft.com/office/drawing/2014/main" id="{2AA1AEFE-4745-4E8A-A912-6F8525C55A3A}"/>
              </a:ext>
            </a:extLst>
          </p:cNvPr>
          <p:cNvCxnSpPr>
            <a:cxnSpLocks/>
            <a:stCxn id="64" idx="2"/>
            <a:endCxn id="56" idx="0"/>
          </p:cNvCxnSpPr>
          <p:nvPr/>
        </p:nvCxnSpPr>
        <p:spPr>
          <a:xfrm flipH="1">
            <a:off x="10412480" y="3580811"/>
            <a:ext cx="381228" cy="7913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직선 화살표 연결선 79">
            <a:extLst>
              <a:ext uri="{FF2B5EF4-FFF2-40B4-BE49-F238E27FC236}">
                <a16:creationId xmlns:a16="http://schemas.microsoft.com/office/drawing/2014/main" id="{29A50C99-20AB-43C1-B605-D1AF5C75315E}"/>
              </a:ext>
            </a:extLst>
          </p:cNvPr>
          <p:cNvCxnSpPr>
            <a:cxnSpLocks/>
            <a:stCxn id="65" idx="2"/>
            <a:endCxn id="56" idx="0"/>
          </p:cNvCxnSpPr>
          <p:nvPr/>
        </p:nvCxnSpPr>
        <p:spPr>
          <a:xfrm flipH="1">
            <a:off x="10412480" y="3580811"/>
            <a:ext cx="665129" cy="7913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직선 화살표 연결선 81">
            <a:extLst>
              <a:ext uri="{FF2B5EF4-FFF2-40B4-BE49-F238E27FC236}">
                <a16:creationId xmlns:a16="http://schemas.microsoft.com/office/drawing/2014/main" id="{2FFFD95F-8808-4328-8EAF-259EC0F82388}"/>
              </a:ext>
            </a:extLst>
          </p:cNvPr>
          <p:cNvCxnSpPr>
            <a:cxnSpLocks/>
            <a:stCxn id="66" idx="2"/>
            <a:endCxn id="56" idx="0"/>
          </p:cNvCxnSpPr>
          <p:nvPr/>
        </p:nvCxnSpPr>
        <p:spPr>
          <a:xfrm flipH="1">
            <a:off x="10412480" y="3580811"/>
            <a:ext cx="961479" cy="7913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4" name="그림 83">
            <a:extLst>
              <a:ext uri="{FF2B5EF4-FFF2-40B4-BE49-F238E27FC236}">
                <a16:creationId xmlns:a16="http://schemas.microsoft.com/office/drawing/2014/main" id="{C9888896-E46A-43CB-9ACD-D0F52E55F0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909" y="1109065"/>
            <a:ext cx="6828715" cy="4963183"/>
          </a:xfrm>
          <a:prstGeom prst="rect">
            <a:avLst/>
          </a:prstGeom>
        </p:spPr>
      </p:pic>
      <p:grpSp>
        <p:nvGrpSpPr>
          <p:cNvPr id="49" name="그룹 48">
            <a:extLst>
              <a:ext uri="{FF2B5EF4-FFF2-40B4-BE49-F238E27FC236}">
                <a16:creationId xmlns:a16="http://schemas.microsoft.com/office/drawing/2014/main" id="{F6DC2E2C-1842-427B-91AB-21848188BEF5}"/>
              </a:ext>
            </a:extLst>
          </p:cNvPr>
          <p:cNvGrpSpPr/>
          <p:nvPr/>
        </p:nvGrpSpPr>
        <p:grpSpPr>
          <a:xfrm>
            <a:off x="4423087" y="1170332"/>
            <a:ext cx="3674294" cy="4702658"/>
            <a:chOff x="4423087" y="1170332"/>
            <a:chExt cx="3674294" cy="4702658"/>
          </a:xfrm>
        </p:grpSpPr>
        <p:cxnSp>
          <p:nvCxnSpPr>
            <p:cNvPr id="85" name="직선 연결선 84">
              <a:extLst>
                <a:ext uri="{FF2B5EF4-FFF2-40B4-BE49-F238E27FC236}">
                  <a16:creationId xmlns:a16="http://schemas.microsoft.com/office/drawing/2014/main" id="{CA894AF9-87C6-4FC6-8CB9-0038BE7A784B}"/>
                </a:ext>
              </a:extLst>
            </p:cNvPr>
            <p:cNvCxnSpPr>
              <a:cxnSpLocks/>
            </p:cNvCxnSpPr>
            <p:nvPr/>
          </p:nvCxnSpPr>
          <p:spPr>
            <a:xfrm flipH="1">
              <a:off x="4423087" y="1279083"/>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86" name="직선 연결선 85">
              <a:extLst>
                <a:ext uri="{FF2B5EF4-FFF2-40B4-BE49-F238E27FC236}">
                  <a16:creationId xmlns:a16="http://schemas.microsoft.com/office/drawing/2014/main" id="{CDA049D9-E58B-42DF-80DD-47EA9249C7A5}"/>
                </a:ext>
              </a:extLst>
            </p:cNvPr>
            <p:cNvCxnSpPr>
              <a:cxnSpLocks/>
            </p:cNvCxnSpPr>
            <p:nvPr/>
          </p:nvCxnSpPr>
          <p:spPr>
            <a:xfrm flipH="1">
              <a:off x="4686483" y="1298476"/>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87" name="직선 연결선 86">
              <a:extLst>
                <a:ext uri="{FF2B5EF4-FFF2-40B4-BE49-F238E27FC236}">
                  <a16:creationId xmlns:a16="http://schemas.microsoft.com/office/drawing/2014/main" id="{913F9B2E-6ADD-405B-BF4F-C997DEC4E701}"/>
                </a:ext>
              </a:extLst>
            </p:cNvPr>
            <p:cNvCxnSpPr>
              <a:cxnSpLocks/>
            </p:cNvCxnSpPr>
            <p:nvPr/>
          </p:nvCxnSpPr>
          <p:spPr>
            <a:xfrm flipH="1">
              <a:off x="4896649" y="1298476"/>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88" name="직선 연결선 87">
              <a:extLst>
                <a:ext uri="{FF2B5EF4-FFF2-40B4-BE49-F238E27FC236}">
                  <a16:creationId xmlns:a16="http://schemas.microsoft.com/office/drawing/2014/main" id="{B3E4BF0F-0596-41A7-AFE1-55C4EE1009B5}"/>
                </a:ext>
              </a:extLst>
            </p:cNvPr>
            <p:cNvCxnSpPr>
              <a:cxnSpLocks/>
            </p:cNvCxnSpPr>
            <p:nvPr/>
          </p:nvCxnSpPr>
          <p:spPr>
            <a:xfrm flipH="1">
              <a:off x="5117830" y="1287672"/>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89" name="직선 연결선 88">
              <a:extLst>
                <a:ext uri="{FF2B5EF4-FFF2-40B4-BE49-F238E27FC236}">
                  <a16:creationId xmlns:a16="http://schemas.microsoft.com/office/drawing/2014/main" id="{D496CA46-55B0-4233-8B5B-E27432810840}"/>
                </a:ext>
              </a:extLst>
            </p:cNvPr>
            <p:cNvCxnSpPr>
              <a:cxnSpLocks/>
            </p:cNvCxnSpPr>
            <p:nvPr/>
          </p:nvCxnSpPr>
          <p:spPr>
            <a:xfrm flipH="1">
              <a:off x="5327994" y="1243508"/>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90" name="직선 연결선 89">
              <a:extLst>
                <a:ext uri="{FF2B5EF4-FFF2-40B4-BE49-F238E27FC236}">
                  <a16:creationId xmlns:a16="http://schemas.microsoft.com/office/drawing/2014/main" id="{C83AD852-437F-4033-A602-E4F91955929F}"/>
                </a:ext>
              </a:extLst>
            </p:cNvPr>
            <p:cNvCxnSpPr>
              <a:cxnSpLocks/>
            </p:cNvCxnSpPr>
            <p:nvPr/>
          </p:nvCxnSpPr>
          <p:spPr>
            <a:xfrm flipH="1">
              <a:off x="8059339" y="1308321"/>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91" name="직선 연결선 90">
              <a:extLst>
                <a:ext uri="{FF2B5EF4-FFF2-40B4-BE49-F238E27FC236}">
                  <a16:creationId xmlns:a16="http://schemas.microsoft.com/office/drawing/2014/main" id="{DB097F98-9E74-4523-8B16-77C56EBCE72A}"/>
                </a:ext>
              </a:extLst>
            </p:cNvPr>
            <p:cNvCxnSpPr>
              <a:cxnSpLocks/>
            </p:cNvCxnSpPr>
            <p:nvPr/>
          </p:nvCxnSpPr>
          <p:spPr>
            <a:xfrm flipH="1">
              <a:off x="7869603" y="1243508"/>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92" name="직선 연결선 91">
              <a:extLst>
                <a:ext uri="{FF2B5EF4-FFF2-40B4-BE49-F238E27FC236}">
                  <a16:creationId xmlns:a16="http://schemas.microsoft.com/office/drawing/2014/main" id="{4CB40598-8E00-4932-B9C7-D7C0B11F756C}"/>
                </a:ext>
              </a:extLst>
            </p:cNvPr>
            <p:cNvCxnSpPr>
              <a:cxnSpLocks/>
            </p:cNvCxnSpPr>
            <p:nvPr/>
          </p:nvCxnSpPr>
          <p:spPr>
            <a:xfrm flipH="1">
              <a:off x="7638296" y="1184266"/>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93" name="직선 연결선 92">
              <a:extLst>
                <a:ext uri="{FF2B5EF4-FFF2-40B4-BE49-F238E27FC236}">
                  <a16:creationId xmlns:a16="http://schemas.microsoft.com/office/drawing/2014/main" id="{65EF031E-313C-49D3-B8B2-52CD64E154DC}"/>
                </a:ext>
              </a:extLst>
            </p:cNvPr>
            <p:cNvCxnSpPr>
              <a:cxnSpLocks/>
            </p:cNvCxnSpPr>
            <p:nvPr/>
          </p:nvCxnSpPr>
          <p:spPr>
            <a:xfrm flipH="1">
              <a:off x="7395129" y="1170332"/>
              <a:ext cx="38042" cy="4564669"/>
            </a:xfrm>
            <a:prstGeom prst="line">
              <a:avLst/>
            </a:prstGeom>
            <a:ln w="2857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48" name="직사각형 47">
              <a:extLst>
                <a:ext uri="{FF2B5EF4-FFF2-40B4-BE49-F238E27FC236}">
                  <a16:creationId xmlns:a16="http://schemas.microsoft.com/office/drawing/2014/main" id="{CE4E8051-9D58-45F3-AA59-1ED556227CB9}"/>
                </a:ext>
              </a:extLst>
            </p:cNvPr>
            <p:cNvSpPr/>
            <p:nvPr/>
          </p:nvSpPr>
          <p:spPr>
            <a:xfrm>
              <a:off x="5610313" y="3444550"/>
              <a:ext cx="198879" cy="1733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직사각형 93">
              <a:extLst>
                <a:ext uri="{FF2B5EF4-FFF2-40B4-BE49-F238E27FC236}">
                  <a16:creationId xmlns:a16="http://schemas.microsoft.com/office/drawing/2014/main" id="{7A24710A-8C4D-4CE7-AC93-254214B91A9A}"/>
                </a:ext>
              </a:extLst>
            </p:cNvPr>
            <p:cNvSpPr/>
            <p:nvPr/>
          </p:nvSpPr>
          <p:spPr>
            <a:xfrm>
              <a:off x="5946690" y="3444550"/>
              <a:ext cx="198879" cy="1733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5" name="직사각형 94">
              <a:extLst>
                <a:ext uri="{FF2B5EF4-FFF2-40B4-BE49-F238E27FC236}">
                  <a16:creationId xmlns:a16="http://schemas.microsoft.com/office/drawing/2014/main" id="{8BAFD394-7E9A-4856-A6DC-7F1F953EB06D}"/>
                </a:ext>
              </a:extLst>
            </p:cNvPr>
            <p:cNvSpPr/>
            <p:nvPr/>
          </p:nvSpPr>
          <p:spPr>
            <a:xfrm>
              <a:off x="6323651" y="3433876"/>
              <a:ext cx="198879" cy="1733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직사각형 95">
              <a:extLst>
                <a:ext uri="{FF2B5EF4-FFF2-40B4-BE49-F238E27FC236}">
                  <a16:creationId xmlns:a16="http://schemas.microsoft.com/office/drawing/2014/main" id="{D4B93491-7D99-4F53-B402-FF3E23B132AB}"/>
                </a:ext>
              </a:extLst>
            </p:cNvPr>
            <p:cNvSpPr/>
            <p:nvPr/>
          </p:nvSpPr>
          <p:spPr>
            <a:xfrm>
              <a:off x="6712807" y="3433876"/>
              <a:ext cx="198879" cy="1733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직사각형 96">
              <a:extLst>
                <a:ext uri="{FF2B5EF4-FFF2-40B4-BE49-F238E27FC236}">
                  <a16:creationId xmlns:a16="http://schemas.microsoft.com/office/drawing/2014/main" id="{A76270BC-7426-46C7-BA65-33CD3D011E79}"/>
                </a:ext>
              </a:extLst>
            </p:cNvPr>
            <p:cNvSpPr/>
            <p:nvPr/>
          </p:nvSpPr>
          <p:spPr>
            <a:xfrm>
              <a:off x="7058179" y="3426023"/>
              <a:ext cx="198879" cy="1733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78698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7"/>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56"/>
                                        </p:tgtEl>
                                        <p:attrNameLst>
                                          <p:attrName>style.visibility</p:attrName>
                                        </p:attrNameLst>
                                      </p:cBhvr>
                                      <p:to>
                                        <p:strVal val="visible"/>
                                      </p:to>
                                    </p:set>
                                    <p:anim calcmode="lin" valueType="num">
                                      <p:cBhvr additive="base">
                                        <p:cTn id="56" dur="500" fill="hold"/>
                                        <p:tgtEl>
                                          <p:spTgt spid="56"/>
                                        </p:tgtEl>
                                        <p:attrNameLst>
                                          <p:attrName>ppt_x</p:attrName>
                                        </p:attrNameLst>
                                      </p:cBhvr>
                                      <p:tavLst>
                                        <p:tav tm="0">
                                          <p:val>
                                            <p:strVal val="#ppt_x"/>
                                          </p:val>
                                        </p:tav>
                                        <p:tav tm="100000">
                                          <p:val>
                                            <p:strVal val="#ppt_x"/>
                                          </p:val>
                                        </p:tav>
                                      </p:tavLst>
                                    </p:anim>
                                    <p:anim calcmode="lin" valueType="num">
                                      <p:cBhvr additive="base">
                                        <p:cTn id="57" dur="500" fill="hold"/>
                                        <p:tgtEl>
                                          <p:spTgt spid="56"/>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74"/>
                                        </p:tgtEl>
                                        <p:attrNameLst>
                                          <p:attrName>style.visibility</p:attrName>
                                        </p:attrNameLst>
                                      </p:cBhvr>
                                      <p:to>
                                        <p:strVal val="visible"/>
                                      </p:to>
                                    </p:set>
                                    <p:anim calcmode="lin" valueType="num">
                                      <p:cBhvr additive="base">
                                        <p:cTn id="60" dur="500" fill="hold"/>
                                        <p:tgtEl>
                                          <p:spTgt spid="74"/>
                                        </p:tgtEl>
                                        <p:attrNameLst>
                                          <p:attrName>ppt_x</p:attrName>
                                        </p:attrNameLst>
                                      </p:cBhvr>
                                      <p:tavLst>
                                        <p:tav tm="0">
                                          <p:val>
                                            <p:strVal val="#ppt_x"/>
                                          </p:val>
                                        </p:tav>
                                        <p:tav tm="100000">
                                          <p:val>
                                            <p:strVal val="#ppt_x"/>
                                          </p:val>
                                        </p:tav>
                                      </p:tavLst>
                                    </p:anim>
                                    <p:anim calcmode="lin" valueType="num">
                                      <p:cBhvr additive="base">
                                        <p:cTn id="61" dur="500" fill="hold"/>
                                        <p:tgtEl>
                                          <p:spTgt spid="74"/>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76"/>
                                        </p:tgtEl>
                                        <p:attrNameLst>
                                          <p:attrName>style.visibility</p:attrName>
                                        </p:attrNameLst>
                                      </p:cBhvr>
                                      <p:to>
                                        <p:strVal val="visible"/>
                                      </p:to>
                                    </p:set>
                                    <p:anim calcmode="lin" valueType="num">
                                      <p:cBhvr additive="base">
                                        <p:cTn id="64" dur="500" fill="hold"/>
                                        <p:tgtEl>
                                          <p:spTgt spid="76"/>
                                        </p:tgtEl>
                                        <p:attrNameLst>
                                          <p:attrName>ppt_x</p:attrName>
                                        </p:attrNameLst>
                                      </p:cBhvr>
                                      <p:tavLst>
                                        <p:tav tm="0">
                                          <p:val>
                                            <p:strVal val="#ppt_x"/>
                                          </p:val>
                                        </p:tav>
                                        <p:tav tm="100000">
                                          <p:val>
                                            <p:strVal val="#ppt_x"/>
                                          </p:val>
                                        </p:tav>
                                      </p:tavLst>
                                    </p:anim>
                                    <p:anim calcmode="lin" valueType="num">
                                      <p:cBhvr additive="base">
                                        <p:cTn id="65" dur="500" fill="hold"/>
                                        <p:tgtEl>
                                          <p:spTgt spid="76"/>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78"/>
                                        </p:tgtEl>
                                        <p:attrNameLst>
                                          <p:attrName>style.visibility</p:attrName>
                                        </p:attrNameLst>
                                      </p:cBhvr>
                                      <p:to>
                                        <p:strVal val="visible"/>
                                      </p:to>
                                    </p:set>
                                    <p:anim calcmode="lin" valueType="num">
                                      <p:cBhvr additive="base">
                                        <p:cTn id="68" dur="500" fill="hold"/>
                                        <p:tgtEl>
                                          <p:spTgt spid="78"/>
                                        </p:tgtEl>
                                        <p:attrNameLst>
                                          <p:attrName>ppt_x</p:attrName>
                                        </p:attrNameLst>
                                      </p:cBhvr>
                                      <p:tavLst>
                                        <p:tav tm="0">
                                          <p:val>
                                            <p:strVal val="#ppt_x"/>
                                          </p:val>
                                        </p:tav>
                                        <p:tav tm="100000">
                                          <p:val>
                                            <p:strVal val="#ppt_x"/>
                                          </p:val>
                                        </p:tav>
                                      </p:tavLst>
                                    </p:anim>
                                    <p:anim calcmode="lin" valueType="num">
                                      <p:cBhvr additive="base">
                                        <p:cTn id="69" dur="500" fill="hold"/>
                                        <p:tgtEl>
                                          <p:spTgt spid="78"/>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80"/>
                                        </p:tgtEl>
                                        <p:attrNameLst>
                                          <p:attrName>style.visibility</p:attrName>
                                        </p:attrNameLst>
                                      </p:cBhvr>
                                      <p:to>
                                        <p:strVal val="visible"/>
                                      </p:to>
                                    </p:set>
                                    <p:anim calcmode="lin" valueType="num">
                                      <p:cBhvr additive="base">
                                        <p:cTn id="72" dur="500" fill="hold"/>
                                        <p:tgtEl>
                                          <p:spTgt spid="80"/>
                                        </p:tgtEl>
                                        <p:attrNameLst>
                                          <p:attrName>ppt_x</p:attrName>
                                        </p:attrNameLst>
                                      </p:cBhvr>
                                      <p:tavLst>
                                        <p:tav tm="0">
                                          <p:val>
                                            <p:strVal val="#ppt_x"/>
                                          </p:val>
                                        </p:tav>
                                        <p:tav tm="100000">
                                          <p:val>
                                            <p:strVal val="#ppt_x"/>
                                          </p:val>
                                        </p:tav>
                                      </p:tavLst>
                                    </p:anim>
                                    <p:anim calcmode="lin" valueType="num">
                                      <p:cBhvr additive="base">
                                        <p:cTn id="73" dur="500" fill="hold"/>
                                        <p:tgtEl>
                                          <p:spTgt spid="80"/>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82"/>
                                        </p:tgtEl>
                                        <p:attrNameLst>
                                          <p:attrName>style.visibility</p:attrName>
                                        </p:attrNameLst>
                                      </p:cBhvr>
                                      <p:to>
                                        <p:strVal val="visible"/>
                                      </p:to>
                                    </p:set>
                                    <p:anim calcmode="lin" valueType="num">
                                      <p:cBhvr additive="base">
                                        <p:cTn id="76" dur="500" fill="hold"/>
                                        <p:tgtEl>
                                          <p:spTgt spid="82"/>
                                        </p:tgtEl>
                                        <p:attrNameLst>
                                          <p:attrName>ppt_x</p:attrName>
                                        </p:attrNameLst>
                                      </p:cBhvr>
                                      <p:tavLst>
                                        <p:tav tm="0">
                                          <p:val>
                                            <p:strVal val="#ppt_x"/>
                                          </p:val>
                                        </p:tav>
                                        <p:tav tm="100000">
                                          <p:val>
                                            <p:strVal val="#ppt_x"/>
                                          </p:val>
                                        </p:tav>
                                      </p:tavLst>
                                    </p:anim>
                                    <p:anim calcmode="lin" valueType="num">
                                      <p:cBhvr additive="base">
                                        <p:cTn id="77"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84"/>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49"/>
                                        </p:tgtEl>
                                        <p:attrNameLst>
                                          <p:attrName>style.visibility</p:attrName>
                                        </p:attrNameLst>
                                      </p:cBhvr>
                                      <p:to>
                                        <p:strVal val="visible"/>
                                      </p:to>
                                    </p:set>
                                    <p:animEffect transition="in" filter="fade">
                                      <p:cBhvr>
                                        <p:cTn id="86" dur="1000"/>
                                        <p:tgtEl>
                                          <p:spTgt spid="49"/>
                                        </p:tgtEl>
                                      </p:cBhvr>
                                    </p:animEffect>
                                    <p:anim calcmode="lin" valueType="num">
                                      <p:cBhvr>
                                        <p:cTn id="87" dur="1000" fill="hold"/>
                                        <p:tgtEl>
                                          <p:spTgt spid="49"/>
                                        </p:tgtEl>
                                        <p:attrNameLst>
                                          <p:attrName>ppt_x</p:attrName>
                                        </p:attrNameLst>
                                      </p:cBhvr>
                                      <p:tavLst>
                                        <p:tav tm="0">
                                          <p:val>
                                            <p:strVal val="#ppt_x"/>
                                          </p:val>
                                        </p:tav>
                                        <p:tav tm="100000">
                                          <p:val>
                                            <p:strVal val="#ppt_x"/>
                                          </p:val>
                                        </p:tav>
                                      </p:tavLst>
                                    </p:anim>
                                    <p:anim calcmode="lin" valueType="num">
                                      <p:cBhvr>
                                        <p:cTn id="88"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40" grpId="0" animBg="1"/>
      <p:bldP spid="41" grpId="0" animBg="1"/>
      <p:bldP spid="56"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050598-C401-4858-8D77-3FD5834082E2}"/>
              </a:ext>
            </a:extLst>
          </p:cNvPr>
          <p:cNvSpPr>
            <a:spLocks noGrp="1"/>
          </p:cNvSpPr>
          <p:nvPr>
            <p:ph type="title"/>
          </p:nvPr>
        </p:nvSpPr>
        <p:spPr/>
        <p:txBody>
          <a:bodyPr/>
          <a:lstStyle/>
          <a:p>
            <a:r>
              <a:rPr lang="en-US" altLang="ko-KR" dirty="0"/>
              <a:t>Data Preparation for BDTG</a:t>
            </a:r>
            <a:endParaRPr lang="ko-KR" altLang="en-US" dirty="0"/>
          </a:p>
        </p:txBody>
      </p:sp>
      <p:sp>
        <p:nvSpPr>
          <p:cNvPr id="3" name="내용 개체 틀 2">
            <a:extLst>
              <a:ext uri="{FF2B5EF4-FFF2-40B4-BE49-F238E27FC236}">
                <a16:creationId xmlns:a16="http://schemas.microsoft.com/office/drawing/2014/main" id="{25499FD0-18C0-46E6-8B03-8D9C4AF31B2D}"/>
              </a:ext>
            </a:extLst>
          </p:cNvPr>
          <p:cNvSpPr>
            <a:spLocks noGrp="1"/>
          </p:cNvSpPr>
          <p:nvPr>
            <p:ph sz="half" idx="1"/>
          </p:nvPr>
        </p:nvSpPr>
        <p:spPr>
          <a:xfrm>
            <a:off x="719091" y="4982973"/>
            <a:ext cx="10866368" cy="1354766"/>
          </a:xfrm>
        </p:spPr>
        <p:txBody>
          <a:bodyPr>
            <a:normAutofit/>
          </a:bodyPr>
          <a:lstStyle/>
          <a:p>
            <a:r>
              <a:rPr lang="en-US" altLang="ko-KR" sz="2000" b="1" dirty="0"/>
              <a:t>Input</a:t>
            </a:r>
            <a:r>
              <a:rPr lang="en-US" altLang="ko-KR" sz="2000" dirty="0"/>
              <a:t> : X and Y in front of IC0</a:t>
            </a:r>
          </a:p>
          <a:p>
            <a:r>
              <a:rPr lang="en-US" altLang="ko-KR" sz="2000" b="1" dirty="0"/>
              <a:t>Target </a:t>
            </a:r>
            <a:r>
              <a:rPr lang="en-US" altLang="ko-KR" sz="2000" dirty="0"/>
              <a:t>: </a:t>
            </a:r>
            <a:r>
              <a:rPr lang="en-US" altLang="ko-KR" sz="2000" dirty="0" err="1"/>
              <a:t>dEr</a:t>
            </a:r>
            <a:r>
              <a:rPr lang="en-US" altLang="ko-KR" sz="2000" dirty="0"/>
              <a:t> = (</a:t>
            </a:r>
            <a:r>
              <a:rPr lang="en-US" altLang="ko-KR" sz="2000" dirty="0" err="1"/>
              <a:t>Emass</a:t>
            </a:r>
            <a:r>
              <a:rPr lang="en-US" altLang="ko-KR" sz="2000" dirty="0"/>
              <a:t> – E_DNN)/IC[0]</a:t>
            </a:r>
          </a:p>
          <a:p>
            <a:r>
              <a:rPr lang="en-US" altLang="ko-KR" sz="2000" dirty="0"/>
              <a:t>After training BDTG, </a:t>
            </a:r>
            <a:r>
              <a:rPr lang="en-US" altLang="ko-KR" sz="2000" b="1" dirty="0"/>
              <a:t>E_BDTG = E_DNN + IC[0] * </a:t>
            </a:r>
            <a:r>
              <a:rPr lang="en-US" altLang="ko-KR" sz="2000" b="1" dirty="0" err="1"/>
              <a:t>BDTG_output</a:t>
            </a:r>
            <a:endParaRPr lang="ko-KR" altLang="en-US" sz="2000" b="1" dirty="0"/>
          </a:p>
        </p:txBody>
      </p:sp>
      <p:sp>
        <p:nvSpPr>
          <p:cNvPr id="4" name="바닥글 개체 틀 3">
            <a:extLst>
              <a:ext uri="{FF2B5EF4-FFF2-40B4-BE49-F238E27FC236}">
                <a16:creationId xmlns:a16="http://schemas.microsoft.com/office/drawing/2014/main" id="{049E27C3-7029-4F21-96A4-28045DD1F76B}"/>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492E01A5-F5E2-4523-AE34-A89CE7385DA7}"/>
              </a:ext>
            </a:extLst>
          </p:cNvPr>
          <p:cNvSpPr>
            <a:spLocks noGrp="1"/>
          </p:cNvSpPr>
          <p:nvPr>
            <p:ph type="sldNum" sz="quarter" idx="12"/>
          </p:nvPr>
        </p:nvSpPr>
        <p:spPr/>
        <p:txBody>
          <a:bodyPr/>
          <a:lstStyle/>
          <a:p>
            <a:fld id="{7CC0B3F7-245B-4AF8-970C-81D932662757}" type="slidenum">
              <a:rPr lang="ko-KR" altLang="en-US" smtClean="0"/>
              <a:t>17</a:t>
            </a:fld>
            <a:endParaRPr lang="ko-KR" altLang="en-US"/>
          </a:p>
        </p:txBody>
      </p:sp>
      <p:pic>
        <p:nvPicPr>
          <p:cNvPr id="11" name="내용 개체 틀 10">
            <a:extLst>
              <a:ext uri="{FF2B5EF4-FFF2-40B4-BE49-F238E27FC236}">
                <a16:creationId xmlns:a16="http://schemas.microsoft.com/office/drawing/2014/main" id="{FDCE1D10-595A-4639-999C-FABE8D9938C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9664" y="1047263"/>
            <a:ext cx="5366336" cy="3877566"/>
          </a:xfrm>
        </p:spPr>
      </p:pic>
      <p:pic>
        <p:nvPicPr>
          <p:cNvPr id="13" name="그림 12">
            <a:extLst>
              <a:ext uri="{FF2B5EF4-FFF2-40B4-BE49-F238E27FC236}">
                <a16:creationId xmlns:a16="http://schemas.microsoft.com/office/drawing/2014/main" id="{1FD5F02E-649F-4662-9110-7C07B7B1D8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3084" y="1047263"/>
            <a:ext cx="5402375" cy="3877566"/>
          </a:xfrm>
          <a:prstGeom prst="rect">
            <a:avLst/>
          </a:prstGeom>
        </p:spPr>
      </p:pic>
      <p:grpSp>
        <p:nvGrpSpPr>
          <p:cNvPr id="6" name="그룹 5">
            <a:extLst>
              <a:ext uri="{FF2B5EF4-FFF2-40B4-BE49-F238E27FC236}">
                <a16:creationId xmlns:a16="http://schemas.microsoft.com/office/drawing/2014/main" id="{290BD27B-C688-4E92-925A-95D2F1504DFF}"/>
              </a:ext>
            </a:extLst>
          </p:cNvPr>
          <p:cNvGrpSpPr/>
          <p:nvPr/>
        </p:nvGrpSpPr>
        <p:grpSpPr>
          <a:xfrm>
            <a:off x="117353" y="1359073"/>
            <a:ext cx="11957294" cy="4349778"/>
            <a:chOff x="79131" y="1422276"/>
            <a:chExt cx="11957294" cy="4349778"/>
          </a:xfrm>
        </p:grpSpPr>
        <p:pic>
          <p:nvPicPr>
            <p:cNvPr id="8" name="내용 개체 틀 29">
              <a:extLst>
                <a:ext uri="{FF2B5EF4-FFF2-40B4-BE49-F238E27FC236}">
                  <a16:creationId xmlns:a16="http://schemas.microsoft.com/office/drawing/2014/main" id="{A62F70C5-261B-494B-8EC3-88140DC803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31" y="1422276"/>
              <a:ext cx="5940425" cy="4342239"/>
            </a:xfrm>
            <a:prstGeom prst="rect">
              <a:avLst/>
            </a:prstGeom>
          </p:spPr>
        </p:pic>
        <p:pic>
          <p:nvPicPr>
            <p:cNvPr id="9" name="내용 개체 틀 18">
              <a:extLst>
                <a:ext uri="{FF2B5EF4-FFF2-40B4-BE49-F238E27FC236}">
                  <a16:creationId xmlns:a16="http://schemas.microsoft.com/office/drawing/2014/main" id="{DD4A47FC-813B-4F86-9A2C-1AC5AD4FAB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422276"/>
              <a:ext cx="5940425" cy="4349778"/>
            </a:xfrm>
            <a:prstGeom prst="rect">
              <a:avLst/>
            </a:prstGeom>
          </p:spPr>
        </p:pic>
      </p:grpSp>
    </p:spTree>
    <p:extLst>
      <p:ext uri="{BB962C8B-B14F-4D97-AF65-F5344CB8AC3E}">
        <p14:creationId xmlns:p14="http://schemas.microsoft.com/office/powerpoint/2010/main" val="226081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FC75303-96E9-4D60-B35B-7771C51C7F34}"/>
              </a:ext>
            </a:extLst>
          </p:cNvPr>
          <p:cNvSpPr>
            <a:spLocks noGrp="1"/>
          </p:cNvSpPr>
          <p:nvPr>
            <p:ph type="title"/>
          </p:nvPr>
        </p:nvSpPr>
        <p:spPr/>
        <p:txBody>
          <a:bodyPr/>
          <a:lstStyle/>
          <a:p>
            <a:r>
              <a:rPr lang="en-US" altLang="ko-KR" dirty="0"/>
              <a:t>Parameters of BDTG</a:t>
            </a:r>
            <a:endParaRPr lang="ko-KR" altLang="en-US" dirty="0"/>
          </a:p>
        </p:txBody>
      </p:sp>
      <p:sp>
        <p:nvSpPr>
          <p:cNvPr id="7" name="내용 개체 틀 6">
            <a:extLst>
              <a:ext uri="{FF2B5EF4-FFF2-40B4-BE49-F238E27FC236}">
                <a16:creationId xmlns:a16="http://schemas.microsoft.com/office/drawing/2014/main" id="{F3030EF7-0FA1-484A-A1B7-7E5C1F191D44}"/>
              </a:ext>
            </a:extLst>
          </p:cNvPr>
          <p:cNvSpPr>
            <a:spLocks noGrp="1"/>
          </p:cNvSpPr>
          <p:nvPr>
            <p:ph sz="half" idx="1"/>
          </p:nvPr>
        </p:nvSpPr>
        <p:spPr/>
        <p:txBody>
          <a:bodyPr/>
          <a:lstStyle/>
          <a:p>
            <a:r>
              <a:rPr lang="en-US" altLang="ko-KR" dirty="0"/>
              <a:t>Inputs : xIC0, yIC0 </a:t>
            </a:r>
          </a:p>
          <a:p>
            <a:r>
              <a:rPr lang="en-US" altLang="ko-KR" dirty="0"/>
              <a:t>Target : </a:t>
            </a:r>
            <a:r>
              <a:rPr lang="en-US" altLang="ko-KR" dirty="0" err="1"/>
              <a:t>dEr</a:t>
            </a:r>
            <a:endParaRPr lang="en-US" altLang="ko-KR" dirty="0"/>
          </a:p>
          <a:p>
            <a:r>
              <a:rPr lang="en-US" altLang="ko-KR" dirty="0"/>
              <a:t>Data preprocessing : Normalize [min, max] of each input to [-1, 1]</a:t>
            </a:r>
          </a:p>
          <a:p>
            <a:r>
              <a:rPr lang="en-US" altLang="ko-KR" dirty="0"/>
              <a:t>Train / Test set : 50% / 50% from prepared data</a:t>
            </a:r>
          </a:p>
          <a:p>
            <a:endParaRPr lang="ko-KR" altLang="en-US" dirty="0"/>
          </a:p>
        </p:txBody>
      </p:sp>
      <p:sp>
        <p:nvSpPr>
          <p:cNvPr id="8" name="내용 개체 틀 7">
            <a:extLst>
              <a:ext uri="{FF2B5EF4-FFF2-40B4-BE49-F238E27FC236}">
                <a16:creationId xmlns:a16="http://schemas.microsoft.com/office/drawing/2014/main" id="{0F056299-B0A4-4F05-B5C1-5997570FBEAC}"/>
              </a:ext>
            </a:extLst>
          </p:cNvPr>
          <p:cNvSpPr>
            <a:spLocks noGrp="1"/>
          </p:cNvSpPr>
          <p:nvPr>
            <p:ph sz="half" idx="2"/>
          </p:nvPr>
        </p:nvSpPr>
        <p:spPr/>
        <p:txBody>
          <a:bodyPr/>
          <a:lstStyle/>
          <a:p>
            <a:r>
              <a:rPr lang="en-US" altLang="ko-KR" dirty="0"/>
              <a:t>Parameters for TMVA_BDTG (with bagging)</a:t>
            </a:r>
          </a:p>
          <a:p>
            <a:pPr lvl="1"/>
            <a:r>
              <a:rPr lang="en-US" altLang="ko-KR" sz="2200" b="1" dirty="0" err="1"/>
              <a:t>Ntrees</a:t>
            </a:r>
            <a:r>
              <a:rPr lang="en-US" altLang="ko-KR" sz="2200" b="1" dirty="0"/>
              <a:t> = 500 – How many iterations for boosting</a:t>
            </a:r>
          </a:p>
          <a:p>
            <a:pPr lvl="1"/>
            <a:r>
              <a:rPr lang="en-US" altLang="ko-KR" sz="2200" b="1" dirty="0" err="1"/>
              <a:t>MaxDepth</a:t>
            </a:r>
            <a:r>
              <a:rPr lang="en-US" altLang="ko-KR" sz="2200" b="1" dirty="0"/>
              <a:t> = 4 – Maximum depth of a tree</a:t>
            </a:r>
          </a:p>
          <a:p>
            <a:pPr lvl="1"/>
            <a:r>
              <a:rPr lang="en-US" altLang="ko-KR" sz="2200" dirty="0" err="1"/>
              <a:t>MinNodeSize</a:t>
            </a:r>
            <a:r>
              <a:rPr lang="en-US" altLang="ko-KR" sz="2200" dirty="0"/>
              <a:t> = 0.2% - Minimum fraction of  events needed to make a node</a:t>
            </a:r>
          </a:p>
          <a:p>
            <a:pPr lvl="1"/>
            <a:r>
              <a:rPr lang="en-US" altLang="ko-KR" sz="2200" dirty="0" err="1"/>
              <a:t>BoostType</a:t>
            </a:r>
            <a:r>
              <a:rPr lang="en-US" altLang="ko-KR" sz="2200" dirty="0"/>
              <a:t> = Grad</a:t>
            </a:r>
          </a:p>
          <a:p>
            <a:pPr lvl="1"/>
            <a:r>
              <a:rPr lang="en-US" altLang="ko-KR" sz="2200" dirty="0" err="1"/>
              <a:t>nCuts</a:t>
            </a:r>
            <a:r>
              <a:rPr lang="en-US" altLang="ko-KR" sz="2200" dirty="0"/>
              <a:t> = 20 – Number of binary searching points</a:t>
            </a:r>
          </a:p>
          <a:p>
            <a:pPr lvl="1"/>
            <a:r>
              <a:rPr lang="en-US" altLang="ko-KR" sz="2200" b="1" dirty="0"/>
              <a:t>Shrinkage = 0.5 ~ learning late in DNN</a:t>
            </a:r>
          </a:p>
          <a:p>
            <a:pPr lvl="1"/>
            <a:r>
              <a:rPr lang="en-US" altLang="ko-KR" sz="2200" dirty="0" err="1"/>
              <a:t>BaggedSampleFraction</a:t>
            </a:r>
            <a:r>
              <a:rPr lang="en-US" altLang="ko-KR" sz="2200" dirty="0"/>
              <a:t> = 0.5 ~ Fraction of dataset for make a new tree (random selection to avoid high variance)</a:t>
            </a:r>
            <a:endParaRPr lang="ko-KR" altLang="en-US" sz="2200" dirty="0"/>
          </a:p>
          <a:p>
            <a:endParaRPr lang="ko-KR" altLang="en-US" dirty="0"/>
          </a:p>
        </p:txBody>
      </p:sp>
      <p:sp>
        <p:nvSpPr>
          <p:cNvPr id="4" name="바닥글 개체 틀 3">
            <a:extLst>
              <a:ext uri="{FF2B5EF4-FFF2-40B4-BE49-F238E27FC236}">
                <a16:creationId xmlns:a16="http://schemas.microsoft.com/office/drawing/2014/main" id="{84A74D3C-C4E2-4D32-B630-A84F8F7F4862}"/>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612D1280-2F09-447B-8D6E-26A1CFCE547E}"/>
              </a:ext>
            </a:extLst>
          </p:cNvPr>
          <p:cNvSpPr>
            <a:spLocks noGrp="1"/>
          </p:cNvSpPr>
          <p:nvPr>
            <p:ph type="sldNum" sz="quarter" idx="12"/>
          </p:nvPr>
        </p:nvSpPr>
        <p:spPr/>
        <p:txBody>
          <a:bodyPr/>
          <a:lstStyle/>
          <a:p>
            <a:fld id="{7CC0B3F7-245B-4AF8-970C-81D932662757}" type="slidenum">
              <a:rPr lang="ko-KR" altLang="en-US" smtClean="0"/>
              <a:t>18</a:t>
            </a:fld>
            <a:endParaRPr lang="ko-KR" altLang="en-US"/>
          </a:p>
        </p:txBody>
      </p:sp>
      <p:sp>
        <p:nvSpPr>
          <p:cNvPr id="9" name="TextBox 8">
            <a:extLst>
              <a:ext uri="{FF2B5EF4-FFF2-40B4-BE49-F238E27FC236}">
                <a16:creationId xmlns:a16="http://schemas.microsoft.com/office/drawing/2014/main" id="{FF0195AD-EEF0-4A7D-A380-F27FF1D789C4}"/>
              </a:ext>
            </a:extLst>
          </p:cNvPr>
          <p:cNvSpPr txBox="1"/>
          <p:nvPr/>
        </p:nvSpPr>
        <p:spPr>
          <a:xfrm>
            <a:off x="1305018" y="5156394"/>
            <a:ext cx="5379868" cy="646331"/>
          </a:xfrm>
          <a:prstGeom prst="rect">
            <a:avLst/>
          </a:prstGeom>
          <a:noFill/>
        </p:spPr>
        <p:txBody>
          <a:bodyPr wrap="square" rtlCol="0">
            <a:spAutoFit/>
          </a:bodyPr>
          <a:lstStyle/>
          <a:p>
            <a:r>
              <a:rPr lang="en-US" altLang="ko-KR" dirty="0"/>
              <a:t>Can treat the correlation among input variables at once</a:t>
            </a:r>
          </a:p>
          <a:p>
            <a:r>
              <a:rPr lang="en-US" altLang="ko-KR" dirty="0"/>
              <a:t>(Hard to be done by profile correction method)</a:t>
            </a:r>
            <a:endParaRPr lang="ko-KR" altLang="en-US" dirty="0"/>
          </a:p>
        </p:txBody>
      </p:sp>
      <p:cxnSp>
        <p:nvCxnSpPr>
          <p:cNvPr id="11" name="직선 화살표 연결선 10">
            <a:extLst>
              <a:ext uri="{FF2B5EF4-FFF2-40B4-BE49-F238E27FC236}">
                <a16:creationId xmlns:a16="http://schemas.microsoft.com/office/drawing/2014/main" id="{325A5D87-4288-4131-B6CF-28374DC3819F}"/>
              </a:ext>
            </a:extLst>
          </p:cNvPr>
          <p:cNvCxnSpPr/>
          <p:nvPr/>
        </p:nvCxnSpPr>
        <p:spPr>
          <a:xfrm flipH="1">
            <a:off x="4038600" y="2539014"/>
            <a:ext cx="2646285" cy="2547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1319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EBEF395-14AB-4C35-98BC-8388CF2BE22F}"/>
              </a:ext>
            </a:extLst>
          </p:cNvPr>
          <p:cNvSpPr>
            <a:spLocks noGrp="1"/>
          </p:cNvSpPr>
          <p:nvPr>
            <p:ph type="title"/>
          </p:nvPr>
        </p:nvSpPr>
        <p:spPr/>
        <p:txBody>
          <a:bodyPr/>
          <a:lstStyle/>
          <a:p>
            <a:r>
              <a:rPr lang="en-US" altLang="ko-KR" dirty="0"/>
              <a:t>Q:M/Q histograms comparison</a:t>
            </a:r>
            <a:endParaRPr lang="ko-KR" altLang="en-US" dirty="0"/>
          </a:p>
        </p:txBody>
      </p:sp>
      <p:sp>
        <p:nvSpPr>
          <p:cNvPr id="5" name="바닥글 개체 틀 4">
            <a:extLst>
              <a:ext uri="{FF2B5EF4-FFF2-40B4-BE49-F238E27FC236}">
                <a16:creationId xmlns:a16="http://schemas.microsoft.com/office/drawing/2014/main" id="{DF6A7242-A3B8-4A42-AD10-763B6024C66D}"/>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CB64C5C9-FB80-4B42-B6BB-364CE3268CF1}"/>
              </a:ext>
            </a:extLst>
          </p:cNvPr>
          <p:cNvSpPr>
            <a:spLocks noGrp="1"/>
          </p:cNvSpPr>
          <p:nvPr>
            <p:ph type="sldNum" sz="quarter" idx="12"/>
          </p:nvPr>
        </p:nvSpPr>
        <p:spPr/>
        <p:txBody>
          <a:bodyPr/>
          <a:lstStyle/>
          <a:p>
            <a:fld id="{7CC0B3F7-245B-4AF8-970C-81D932662757}" type="slidenum">
              <a:rPr lang="ko-KR" altLang="en-US" smtClean="0"/>
              <a:t>19</a:t>
            </a:fld>
            <a:endParaRPr lang="ko-KR" altLang="en-US"/>
          </a:p>
        </p:txBody>
      </p:sp>
      <p:pic>
        <p:nvPicPr>
          <p:cNvPr id="9" name="그림 8">
            <a:extLst>
              <a:ext uri="{FF2B5EF4-FFF2-40B4-BE49-F238E27FC236}">
                <a16:creationId xmlns:a16="http://schemas.microsoft.com/office/drawing/2014/main" id="{31A5A627-9B36-4DBE-9B40-71ABDC8A7E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 y="1423224"/>
            <a:ext cx="5997460" cy="4122777"/>
          </a:xfrm>
          <a:prstGeom prst="rect">
            <a:avLst/>
          </a:prstGeom>
        </p:spPr>
      </p:pic>
      <p:pic>
        <p:nvPicPr>
          <p:cNvPr id="13" name="그림 12">
            <a:extLst>
              <a:ext uri="{FF2B5EF4-FFF2-40B4-BE49-F238E27FC236}">
                <a16:creationId xmlns:a16="http://schemas.microsoft.com/office/drawing/2014/main" id="{AC5DDA6B-C68F-44CA-BC8B-7B8F43EC9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4377" y="1423223"/>
            <a:ext cx="5982218" cy="4115157"/>
          </a:xfrm>
          <a:prstGeom prst="rect">
            <a:avLst/>
          </a:prstGeom>
        </p:spPr>
      </p:pic>
      <p:pic>
        <p:nvPicPr>
          <p:cNvPr id="15" name="그림 14">
            <a:extLst>
              <a:ext uri="{FF2B5EF4-FFF2-40B4-BE49-F238E27FC236}">
                <a16:creationId xmlns:a16="http://schemas.microsoft.com/office/drawing/2014/main" id="{3541D1FF-9FBD-4D6D-A476-A4AA2A230994}"/>
              </a:ext>
            </a:extLst>
          </p:cNvPr>
          <p:cNvPicPr>
            <a:picLocks noChangeAspect="1"/>
          </p:cNvPicPr>
          <p:nvPr/>
        </p:nvPicPr>
        <p:blipFill>
          <a:blip r:embed="rId5"/>
          <a:stretch>
            <a:fillRect/>
          </a:stretch>
        </p:blipFill>
        <p:spPr>
          <a:xfrm>
            <a:off x="6015397" y="1412714"/>
            <a:ext cx="5959356" cy="4122777"/>
          </a:xfrm>
          <a:prstGeom prst="rect">
            <a:avLst/>
          </a:prstGeom>
        </p:spPr>
      </p:pic>
    </p:spTree>
    <p:extLst>
      <p:ext uri="{BB962C8B-B14F-4D97-AF65-F5344CB8AC3E}">
        <p14:creationId xmlns:p14="http://schemas.microsoft.com/office/powerpoint/2010/main" val="350177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1ADE99-57F9-4993-9FF1-F92AE8938844}"/>
              </a:ext>
            </a:extLst>
          </p:cNvPr>
          <p:cNvSpPr>
            <a:spLocks noGrp="1"/>
          </p:cNvSpPr>
          <p:nvPr>
            <p:ph type="title"/>
          </p:nvPr>
        </p:nvSpPr>
        <p:spPr/>
        <p:txBody>
          <a:bodyPr/>
          <a:lstStyle/>
          <a:p>
            <a:r>
              <a:rPr lang="en-US" altLang="ko-KR" dirty="0"/>
              <a:t>List</a:t>
            </a:r>
            <a:endParaRPr lang="ko-KR" altLang="en-US" dirty="0"/>
          </a:p>
        </p:txBody>
      </p:sp>
      <p:sp>
        <p:nvSpPr>
          <p:cNvPr id="3" name="내용 개체 틀 2">
            <a:extLst>
              <a:ext uri="{FF2B5EF4-FFF2-40B4-BE49-F238E27FC236}">
                <a16:creationId xmlns:a16="http://schemas.microsoft.com/office/drawing/2014/main" id="{7487F0E7-C46D-4293-A9C8-40D40ACD55C3}"/>
              </a:ext>
            </a:extLst>
          </p:cNvPr>
          <p:cNvSpPr>
            <a:spLocks noGrp="1"/>
          </p:cNvSpPr>
          <p:nvPr>
            <p:ph idx="1"/>
          </p:nvPr>
        </p:nvSpPr>
        <p:spPr/>
        <p:txBody>
          <a:bodyPr>
            <a:normAutofit fontScale="92500" lnSpcReduction="20000"/>
          </a:bodyPr>
          <a:lstStyle/>
          <a:p>
            <a:pPr marL="514350" indent="-514350">
              <a:buAutoNum type="arabicPeriod"/>
            </a:pPr>
            <a:r>
              <a:rPr lang="en-US" altLang="ko-KR" dirty="0"/>
              <a:t>Brief description about nuclear shell model and</a:t>
            </a:r>
            <a:r>
              <a:rPr lang="ko-KR" altLang="en-US" dirty="0"/>
              <a:t> </a:t>
            </a:r>
            <a:r>
              <a:rPr lang="en-US" altLang="ko-KR" dirty="0"/>
              <a:t>nuclear</a:t>
            </a:r>
            <a:r>
              <a:rPr lang="ko-KR" altLang="en-US" dirty="0"/>
              <a:t> </a:t>
            </a:r>
            <a:r>
              <a:rPr lang="en-US" altLang="ko-KR" dirty="0"/>
              <a:t>structure</a:t>
            </a:r>
          </a:p>
          <a:p>
            <a:pPr marL="514350" indent="-514350">
              <a:buAutoNum type="arabicPeriod"/>
            </a:pPr>
            <a:endParaRPr lang="en-US" altLang="ko-KR" dirty="0"/>
          </a:p>
          <a:p>
            <a:pPr marL="514350" indent="-514350">
              <a:buAutoNum type="arabicPeriod"/>
            </a:pPr>
            <a:r>
              <a:rPr lang="en-US" altLang="ko-KR" dirty="0"/>
              <a:t>Motivation of our experiment and the setup</a:t>
            </a:r>
          </a:p>
          <a:p>
            <a:pPr marL="514350" indent="-514350">
              <a:buAutoNum type="arabicPeriod"/>
            </a:pPr>
            <a:endParaRPr lang="en-US" altLang="ko-KR" dirty="0"/>
          </a:p>
          <a:p>
            <a:pPr marL="514350" indent="-514350">
              <a:buAutoNum type="arabicPeriod"/>
            </a:pPr>
            <a:r>
              <a:rPr lang="en-US" altLang="ko-KR" dirty="0"/>
              <a:t>Particle Identification (PID)</a:t>
            </a:r>
          </a:p>
          <a:p>
            <a:pPr marL="971550" lvl="1" indent="-514350">
              <a:buAutoNum type="arabicPeriod"/>
            </a:pPr>
            <a:r>
              <a:rPr lang="en-US" altLang="ko-KR" dirty="0"/>
              <a:t>Supervised learning for the ion charge state (Q) identification</a:t>
            </a:r>
          </a:p>
          <a:p>
            <a:pPr marL="971550" lvl="1" indent="-514350">
              <a:buAutoNum type="arabicPeriod"/>
            </a:pPr>
            <a:r>
              <a:rPr lang="en-US" altLang="ko-KR" dirty="0"/>
              <a:t>Semi-supervised learning for the atomic number (Z) identification</a:t>
            </a:r>
          </a:p>
          <a:p>
            <a:pPr marL="457200" lvl="1" indent="0">
              <a:buNone/>
            </a:pPr>
            <a:endParaRPr lang="en-US" altLang="ko-KR" dirty="0"/>
          </a:p>
          <a:p>
            <a:pPr marL="514350" indent="-514350">
              <a:buAutoNum type="arabicPeriod"/>
            </a:pPr>
            <a:r>
              <a:rPr lang="en-US" altLang="ko-KR" dirty="0"/>
              <a:t>Kinematics with CATLIFE (second arm detector)</a:t>
            </a:r>
          </a:p>
          <a:p>
            <a:pPr marL="457200" lvl="1" indent="0">
              <a:buNone/>
            </a:pPr>
            <a:r>
              <a:rPr lang="en-US" altLang="ko-KR" dirty="0"/>
              <a:t>- by </a:t>
            </a:r>
            <a:r>
              <a:rPr lang="en-US" altLang="ko-KR" dirty="0" err="1"/>
              <a:t>Yonghyun</a:t>
            </a:r>
            <a:r>
              <a:rPr lang="en-US" altLang="ko-KR" dirty="0"/>
              <a:t> Son </a:t>
            </a:r>
          </a:p>
          <a:p>
            <a:pPr marL="514350" indent="-514350">
              <a:buAutoNum type="arabicPeriod"/>
            </a:pPr>
            <a:endParaRPr lang="en-US" altLang="ko-KR" dirty="0"/>
          </a:p>
          <a:p>
            <a:pPr marL="514350" indent="-514350">
              <a:buAutoNum type="arabicPeriod"/>
            </a:pPr>
            <a:r>
              <a:rPr lang="en-US" altLang="ko-KR" dirty="0"/>
              <a:t>Study of nuclear structure using gamma-ray spectroscopy</a:t>
            </a:r>
          </a:p>
          <a:p>
            <a:pPr marL="514350" indent="-514350">
              <a:buAutoNum type="arabicPeriod"/>
            </a:pPr>
            <a:endParaRPr lang="en-US" altLang="ko-KR" dirty="0"/>
          </a:p>
          <a:p>
            <a:pPr marL="514350" indent="-514350">
              <a:buAutoNum type="arabicPeriod"/>
            </a:pPr>
            <a:r>
              <a:rPr lang="en-US" altLang="ko-KR" dirty="0"/>
              <a:t>Summary</a:t>
            </a:r>
          </a:p>
        </p:txBody>
      </p:sp>
      <p:sp>
        <p:nvSpPr>
          <p:cNvPr id="4" name="바닥글 개체 틀 3">
            <a:extLst>
              <a:ext uri="{FF2B5EF4-FFF2-40B4-BE49-F238E27FC236}">
                <a16:creationId xmlns:a16="http://schemas.microsoft.com/office/drawing/2014/main" id="{76FF8DB4-9A40-474F-BD2A-FB3F83577221}"/>
              </a:ext>
            </a:extLst>
          </p:cNvPr>
          <p:cNvSpPr>
            <a:spLocks noGrp="1"/>
          </p:cNvSpPr>
          <p:nvPr>
            <p:ph type="ftr" sz="quarter" idx="11"/>
          </p:nvPr>
        </p:nvSpPr>
        <p:spPr/>
        <p:txBody>
          <a:bodyPr/>
          <a:lstStyle/>
          <a:p>
            <a:r>
              <a:rPr lang="en-US" altLang="ko-KR" dirty="0"/>
              <a:t>2023 SNU </a:t>
            </a:r>
            <a:r>
              <a:rPr lang="ko-KR" altLang="en-US" dirty="0" err="1"/>
              <a:t>핵입자</a:t>
            </a:r>
            <a:r>
              <a:rPr lang="ko-KR" altLang="en-US" dirty="0"/>
              <a:t> 워크샵 </a:t>
            </a:r>
            <a:r>
              <a:rPr lang="en-US" altLang="ko-KR" dirty="0"/>
              <a:t>(2023-03-30)</a:t>
            </a:r>
            <a:endParaRPr lang="ko-KR" altLang="en-US" dirty="0"/>
          </a:p>
        </p:txBody>
      </p:sp>
      <p:sp>
        <p:nvSpPr>
          <p:cNvPr id="5" name="슬라이드 번호 개체 틀 4">
            <a:extLst>
              <a:ext uri="{FF2B5EF4-FFF2-40B4-BE49-F238E27FC236}">
                <a16:creationId xmlns:a16="http://schemas.microsoft.com/office/drawing/2014/main" id="{585821B3-BCA7-4F75-82D5-4EDAAA3A55B2}"/>
              </a:ext>
            </a:extLst>
          </p:cNvPr>
          <p:cNvSpPr>
            <a:spLocks noGrp="1"/>
          </p:cNvSpPr>
          <p:nvPr>
            <p:ph type="sldNum" sz="quarter" idx="12"/>
          </p:nvPr>
        </p:nvSpPr>
        <p:spPr/>
        <p:txBody>
          <a:bodyPr/>
          <a:lstStyle/>
          <a:p>
            <a:fld id="{7CC0B3F7-245B-4AF8-970C-81D932662757}" type="slidenum">
              <a:rPr lang="ko-KR" altLang="en-US" smtClean="0"/>
              <a:t>2</a:t>
            </a:fld>
            <a:endParaRPr lang="ko-KR" altLang="en-US"/>
          </a:p>
        </p:txBody>
      </p:sp>
    </p:spTree>
    <p:extLst>
      <p:ext uri="{BB962C8B-B14F-4D97-AF65-F5344CB8AC3E}">
        <p14:creationId xmlns:p14="http://schemas.microsoft.com/office/powerpoint/2010/main" val="1924165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F76CFA5-D2F3-4B52-ADF2-449CE8B5D990}"/>
              </a:ext>
            </a:extLst>
          </p:cNvPr>
          <p:cNvSpPr>
            <a:spLocks noGrp="1"/>
          </p:cNvSpPr>
          <p:nvPr>
            <p:ph type="title"/>
          </p:nvPr>
        </p:nvSpPr>
        <p:spPr/>
        <p:txBody>
          <a:bodyPr/>
          <a:lstStyle/>
          <a:p>
            <a:r>
              <a:rPr lang="en-US" altLang="ko-KR" dirty="0"/>
              <a:t>Q state histograms comparison</a:t>
            </a:r>
            <a:endParaRPr lang="ko-KR" altLang="en-US" dirty="0"/>
          </a:p>
        </p:txBody>
      </p:sp>
      <p:sp>
        <p:nvSpPr>
          <p:cNvPr id="4" name="바닥글 개체 틀 3">
            <a:extLst>
              <a:ext uri="{FF2B5EF4-FFF2-40B4-BE49-F238E27FC236}">
                <a16:creationId xmlns:a16="http://schemas.microsoft.com/office/drawing/2014/main" id="{0C44E4B1-1470-43EB-9698-CD9A44AF875E}"/>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3C350DD9-146E-44B3-A097-201B79BD7522}"/>
              </a:ext>
            </a:extLst>
          </p:cNvPr>
          <p:cNvSpPr>
            <a:spLocks noGrp="1"/>
          </p:cNvSpPr>
          <p:nvPr>
            <p:ph type="sldNum" sz="quarter" idx="12"/>
          </p:nvPr>
        </p:nvSpPr>
        <p:spPr/>
        <p:txBody>
          <a:bodyPr/>
          <a:lstStyle/>
          <a:p>
            <a:fld id="{7CC0B3F7-245B-4AF8-970C-81D932662757}" type="slidenum">
              <a:rPr lang="ko-KR" altLang="en-US" smtClean="0"/>
              <a:pPr/>
              <a:t>20</a:t>
            </a:fld>
            <a:endParaRPr lang="ko-KR" altLang="en-US"/>
          </a:p>
        </p:txBody>
      </p:sp>
      <p:pic>
        <p:nvPicPr>
          <p:cNvPr id="15" name="그림 14">
            <a:extLst>
              <a:ext uri="{FF2B5EF4-FFF2-40B4-BE49-F238E27FC236}">
                <a16:creationId xmlns:a16="http://schemas.microsoft.com/office/drawing/2014/main" id="{557FDF50-9098-4D6E-B1C0-7EE7DE55A85C}"/>
              </a:ext>
            </a:extLst>
          </p:cNvPr>
          <p:cNvPicPr>
            <a:picLocks noChangeAspect="1"/>
          </p:cNvPicPr>
          <p:nvPr/>
        </p:nvPicPr>
        <p:blipFill>
          <a:blip r:embed="rId3"/>
          <a:stretch>
            <a:fillRect/>
          </a:stretch>
        </p:blipFill>
        <p:spPr>
          <a:xfrm>
            <a:off x="2482561" y="1194459"/>
            <a:ext cx="7130059" cy="5009561"/>
          </a:xfrm>
          <a:prstGeom prst="rect">
            <a:avLst/>
          </a:prstGeom>
        </p:spPr>
      </p:pic>
      <p:graphicFrame>
        <p:nvGraphicFramePr>
          <p:cNvPr id="19" name="표 20">
            <a:extLst>
              <a:ext uri="{FF2B5EF4-FFF2-40B4-BE49-F238E27FC236}">
                <a16:creationId xmlns:a16="http://schemas.microsoft.com/office/drawing/2014/main" id="{F7F4D6DB-1D9F-4435-A759-BF8DF908EA1C}"/>
              </a:ext>
            </a:extLst>
          </p:cNvPr>
          <p:cNvGraphicFramePr>
            <a:graphicFrameLocks noGrp="1"/>
          </p:cNvGraphicFramePr>
          <p:nvPr>
            <p:extLst>
              <p:ext uri="{D42A27DB-BD31-4B8C-83A1-F6EECF244321}">
                <p14:modId xmlns:p14="http://schemas.microsoft.com/office/powerpoint/2010/main" val="45746222"/>
              </p:ext>
            </p:extLst>
          </p:nvPr>
        </p:nvGraphicFramePr>
        <p:xfrm>
          <a:off x="8785740" y="2452431"/>
          <a:ext cx="2918440" cy="1953138"/>
        </p:xfrm>
        <a:graphic>
          <a:graphicData uri="http://schemas.openxmlformats.org/drawingml/2006/table">
            <a:tbl>
              <a:tblPr firstRow="1" bandRow="1">
                <a:tableStyleId>{35758FB7-9AC5-4552-8A53-C91805E547FA}</a:tableStyleId>
              </a:tblPr>
              <a:tblGrid>
                <a:gridCol w="1459220">
                  <a:extLst>
                    <a:ext uri="{9D8B030D-6E8A-4147-A177-3AD203B41FA5}">
                      <a16:colId xmlns:a16="http://schemas.microsoft.com/office/drawing/2014/main" val="1260123684"/>
                    </a:ext>
                  </a:extLst>
                </a:gridCol>
                <a:gridCol w="1459220">
                  <a:extLst>
                    <a:ext uri="{9D8B030D-6E8A-4147-A177-3AD203B41FA5}">
                      <a16:colId xmlns:a16="http://schemas.microsoft.com/office/drawing/2014/main" val="2524353721"/>
                    </a:ext>
                  </a:extLst>
                </a:gridCol>
              </a:tblGrid>
              <a:tr h="437686">
                <a:tc>
                  <a:txBody>
                    <a:bodyPr/>
                    <a:lstStyle/>
                    <a:p>
                      <a:pPr algn="ctr" latinLnBrk="1"/>
                      <a:r>
                        <a:rPr lang="en-US" altLang="ko-KR" dirty="0">
                          <a:solidFill>
                            <a:sysClr val="windowText" lastClr="000000"/>
                          </a:solidFill>
                        </a:rPr>
                        <a:t>Method</a:t>
                      </a:r>
                      <a:endParaRPr lang="ko-KR" alt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r>
                        <a:rPr lang="en-US" altLang="ko-KR" dirty="0">
                          <a:solidFill>
                            <a:sysClr val="windowText" lastClr="000000"/>
                          </a:solidFill>
                        </a:rPr>
                        <a:t>Resolution (Q/</a:t>
                      </a:r>
                      <a:r>
                        <a:rPr lang="el-GR" altLang="ko-KR" dirty="0">
                          <a:solidFill>
                            <a:sysClr val="windowText" lastClr="000000"/>
                          </a:solidFill>
                        </a:rPr>
                        <a:t>Δ</a:t>
                      </a:r>
                      <a:r>
                        <a:rPr lang="en-US" altLang="ko-KR" dirty="0">
                          <a:solidFill>
                            <a:sysClr val="windowText" lastClr="000000"/>
                          </a:solidFill>
                        </a:rPr>
                        <a:t>Q)</a:t>
                      </a:r>
                      <a:endParaRPr lang="ko-KR" alt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0627171"/>
                  </a:ext>
                </a:extLst>
              </a:tr>
              <a:tr h="437686">
                <a:tc>
                  <a:txBody>
                    <a:bodyPr/>
                    <a:lstStyle/>
                    <a:p>
                      <a:pPr algn="ctr" latinLnBrk="1"/>
                      <a:r>
                        <a:rPr lang="en-US" altLang="ko-KR" dirty="0" err="1"/>
                        <a:t>Q_Linear</a:t>
                      </a:r>
                      <a:endParaRPr lang="ko-KR"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r>
                        <a:rPr lang="en-US" altLang="ko-KR" dirty="0"/>
                        <a:t>68</a:t>
                      </a:r>
                      <a:endParaRPr lang="ko-KR"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53740735"/>
                  </a:ext>
                </a:extLst>
              </a:tr>
              <a:tr h="437686">
                <a:tc>
                  <a:txBody>
                    <a:bodyPr/>
                    <a:lstStyle/>
                    <a:p>
                      <a:pPr algn="ctr" latinLnBrk="1"/>
                      <a:r>
                        <a:rPr lang="en-US" altLang="ko-KR" dirty="0"/>
                        <a:t>Q_DNN</a:t>
                      </a:r>
                      <a:endParaRPr lang="ko-KR"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r>
                        <a:rPr lang="en-US" altLang="ko-KR" dirty="0"/>
                        <a:t>78</a:t>
                      </a:r>
                      <a:endParaRPr lang="ko-KR"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6263487"/>
                  </a:ext>
                </a:extLst>
              </a:tr>
              <a:tr h="437686">
                <a:tc>
                  <a:txBody>
                    <a:bodyPr/>
                    <a:lstStyle/>
                    <a:p>
                      <a:pPr algn="ctr" latinLnBrk="1"/>
                      <a:r>
                        <a:rPr lang="en-US" altLang="ko-KR" dirty="0"/>
                        <a:t>Q_BDTG</a:t>
                      </a:r>
                      <a:endParaRPr lang="ko-KR"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r>
                        <a:rPr lang="en-US" altLang="ko-KR" b="1" dirty="0"/>
                        <a:t>86</a:t>
                      </a:r>
                      <a:endParaRPr lang="ko-KR" alt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362103"/>
                  </a:ext>
                </a:extLst>
              </a:tr>
            </a:tbl>
          </a:graphicData>
        </a:graphic>
      </p:graphicFrame>
      <p:sp>
        <p:nvSpPr>
          <p:cNvPr id="3" name="TextBox 2">
            <a:extLst>
              <a:ext uri="{FF2B5EF4-FFF2-40B4-BE49-F238E27FC236}">
                <a16:creationId xmlns:a16="http://schemas.microsoft.com/office/drawing/2014/main" id="{8FF4EF53-43FD-1A74-4A22-27A55FF19AE0}"/>
              </a:ext>
            </a:extLst>
          </p:cNvPr>
          <p:cNvSpPr txBox="1"/>
          <p:nvPr/>
        </p:nvSpPr>
        <p:spPr>
          <a:xfrm>
            <a:off x="9065599" y="1039446"/>
            <a:ext cx="3185602" cy="369332"/>
          </a:xfrm>
          <a:prstGeom prst="rect">
            <a:avLst/>
          </a:prstGeom>
          <a:noFill/>
        </p:spPr>
        <p:txBody>
          <a:bodyPr wrap="square" rtlCol="0">
            <a:spAutoFit/>
          </a:bodyPr>
          <a:lstStyle/>
          <a:p>
            <a:r>
              <a:rPr lang="en-US" altLang="ko-KR" dirty="0"/>
              <a:t>Y. Cho et al., submitted NIM B</a:t>
            </a:r>
            <a:endParaRPr lang="ko-KR" altLang="en-US" dirty="0"/>
          </a:p>
        </p:txBody>
      </p:sp>
    </p:spTree>
    <p:extLst>
      <p:ext uri="{BB962C8B-B14F-4D97-AF65-F5344CB8AC3E}">
        <p14:creationId xmlns:p14="http://schemas.microsoft.com/office/powerpoint/2010/main" val="382754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B0AA68A2-DC3F-4388-A6FB-9CE47AF6D9B2}"/>
              </a:ext>
            </a:extLst>
          </p:cNvPr>
          <p:cNvSpPr>
            <a:spLocks noGrp="1"/>
          </p:cNvSpPr>
          <p:nvPr>
            <p:ph type="title"/>
          </p:nvPr>
        </p:nvSpPr>
        <p:spPr/>
        <p:txBody>
          <a:bodyPr/>
          <a:lstStyle/>
          <a:p>
            <a:r>
              <a:rPr lang="en-US" altLang="ko-KR" dirty="0"/>
              <a:t>Q state w.r.t different energy ranges</a:t>
            </a:r>
            <a:endParaRPr lang="ko-KR" altLang="en-US" dirty="0"/>
          </a:p>
        </p:txBody>
      </p:sp>
      <p:pic>
        <p:nvPicPr>
          <p:cNvPr id="10" name="내용 개체 틀 9">
            <a:extLst>
              <a:ext uri="{FF2B5EF4-FFF2-40B4-BE49-F238E27FC236}">
                <a16:creationId xmlns:a16="http://schemas.microsoft.com/office/drawing/2014/main" id="{DB991209-F5B1-454C-A8F5-EA2F28D3032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9375" y="1942380"/>
            <a:ext cx="5940425" cy="3500290"/>
          </a:xfrm>
        </p:spPr>
      </p:pic>
      <p:sp>
        <p:nvSpPr>
          <p:cNvPr id="5" name="바닥글 개체 틀 4">
            <a:extLst>
              <a:ext uri="{FF2B5EF4-FFF2-40B4-BE49-F238E27FC236}">
                <a16:creationId xmlns:a16="http://schemas.microsoft.com/office/drawing/2014/main" id="{4B2E99D8-0909-4FBA-8978-749B18732BD0}"/>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797AD17B-C693-4700-B0DF-FF92E8E33778}"/>
              </a:ext>
            </a:extLst>
          </p:cNvPr>
          <p:cNvSpPr>
            <a:spLocks noGrp="1"/>
          </p:cNvSpPr>
          <p:nvPr>
            <p:ph type="sldNum" sz="quarter" idx="12"/>
          </p:nvPr>
        </p:nvSpPr>
        <p:spPr/>
        <p:txBody>
          <a:bodyPr/>
          <a:lstStyle/>
          <a:p>
            <a:fld id="{7CC0B3F7-245B-4AF8-970C-81D932662757}" type="slidenum">
              <a:rPr lang="ko-KR" altLang="en-US" smtClean="0"/>
              <a:t>21</a:t>
            </a:fld>
            <a:endParaRPr lang="ko-KR" altLang="en-US"/>
          </a:p>
        </p:txBody>
      </p:sp>
      <p:pic>
        <p:nvPicPr>
          <p:cNvPr id="16" name="내용 개체 틀 15">
            <a:extLst>
              <a:ext uri="{FF2B5EF4-FFF2-40B4-BE49-F238E27FC236}">
                <a16:creationId xmlns:a16="http://schemas.microsoft.com/office/drawing/2014/main" id="{13639E9A-84D1-4069-A611-D640E06A402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880096"/>
            <a:ext cx="5940425" cy="3624859"/>
          </a:xfrm>
          <a:prstGeom prst="rect">
            <a:avLst/>
          </a:prstGeom>
        </p:spPr>
      </p:pic>
      <p:sp>
        <p:nvSpPr>
          <p:cNvPr id="17" name="TextBox 16">
            <a:extLst>
              <a:ext uri="{FF2B5EF4-FFF2-40B4-BE49-F238E27FC236}">
                <a16:creationId xmlns:a16="http://schemas.microsoft.com/office/drawing/2014/main" id="{D11B7866-A699-42C1-AFAE-53D9E188BDB4}"/>
              </a:ext>
            </a:extLst>
          </p:cNvPr>
          <p:cNvSpPr txBox="1"/>
          <p:nvPr/>
        </p:nvSpPr>
        <p:spPr>
          <a:xfrm>
            <a:off x="1322880" y="1349405"/>
            <a:ext cx="3453414" cy="369332"/>
          </a:xfrm>
          <a:prstGeom prst="rect">
            <a:avLst/>
          </a:prstGeom>
          <a:noFill/>
        </p:spPr>
        <p:txBody>
          <a:bodyPr wrap="square" rtlCol="0">
            <a:spAutoFit/>
          </a:bodyPr>
          <a:lstStyle/>
          <a:p>
            <a:r>
              <a:rPr lang="en-US" altLang="ko-KR" dirty="0"/>
              <a:t>Q state hist for whole energy range</a:t>
            </a:r>
            <a:endParaRPr lang="ko-KR" altLang="en-US" dirty="0"/>
          </a:p>
        </p:txBody>
      </p:sp>
      <p:sp>
        <p:nvSpPr>
          <p:cNvPr id="18" name="TextBox 17">
            <a:extLst>
              <a:ext uri="{FF2B5EF4-FFF2-40B4-BE49-F238E27FC236}">
                <a16:creationId xmlns:a16="http://schemas.microsoft.com/office/drawing/2014/main" id="{94FB3096-28D9-43F2-8067-FB90DB9FB7C9}"/>
              </a:ext>
            </a:extLst>
          </p:cNvPr>
          <p:cNvSpPr txBox="1"/>
          <p:nvPr/>
        </p:nvSpPr>
        <p:spPr>
          <a:xfrm>
            <a:off x="7351787" y="1349405"/>
            <a:ext cx="4160774" cy="369332"/>
          </a:xfrm>
          <a:prstGeom prst="rect">
            <a:avLst/>
          </a:prstGeom>
          <a:noFill/>
        </p:spPr>
        <p:txBody>
          <a:bodyPr wrap="square" rtlCol="0">
            <a:spAutoFit/>
          </a:bodyPr>
          <a:lstStyle/>
          <a:p>
            <a:r>
              <a:rPr lang="en-US" altLang="ko-KR" dirty="0"/>
              <a:t>Q state hist for each 100MeV energy range</a:t>
            </a:r>
            <a:endParaRPr lang="ko-KR" altLang="en-US" dirty="0"/>
          </a:p>
        </p:txBody>
      </p:sp>
      <p:sp>
        <p:nvSpPr>
          <p:cNvPr id="19" name="TextBox 18">
            <a:extLst>
              <a:ext uri="{FF2B5EF4-FFF2-40B4-BE49-F238E27FC236}">
                <a16:creationId xmlns:a16="http://schemas.microsoft.com/office/drawing/2014/main" id="{942017EE-B543-477F-998B-C17C35BE510C}"/>
              </a:ext>
            </a:extLst>
          </p:cNvPr>
          <p:cNvSpPr txBox="1"/>
          <p:nvPr/>
        </p:nvSpPr>
        <p:spPr>
          <a:xfrm>
            <a:off x="541645" y="5665279"/>
            <a:ext cx="5015884" cy="646331"/>
          </a:xfrm>
          <a:prstGeom prst="rect">
            <a:avLst/>
          </a:prstGeom>
          <a:noFill/>
        </p:spPr>
        <p:txBody>
          <a:bodyPr wrap="square" rtlCol="0">
            <a:spAutoFit/>
          </a:bodyPr>
          <a:lstStyle/>
          <a:p>
            <a:r>
              <a:rPr lang="en-US" altLang="ko-KR" dirty="0"/>
              <a:t>When fitting with same resolution parameter (</a:t>
            </a:r>
            <a:r>
              <a:rPr lang="en-US" altLang="ko-KR" dirty="0" err="1"/>
              <a:t>dQ</a:t>
            </a:r>
            <a:r>
              <a:rPr lang="en-US" altLang="ko-KR" dirty="0"/>
              <a:t>/Q), it doesn’t work well</a:t>
            </a:r>
            <a:endParaRPr lang="ko-KR" altLang="en-US" dirty="0"/>
          </a:p>
        </p:txBody>
      </p:sp>
      <p:sp>
        <p:nvSpPr>
          <p:cNvPr id="20" name="화살표: 오른쪽 19">
            <a:extLst>
              <a:ext uri="{FF2B5EF4-FFF2-40B4-BE49-F238E27FC236}">
                <a16:creationId xmlns:a16="http://schemas.microsoft.com/office/drawing/2014/main" id="{F47F7327-D992-4774-8A7F-25227E3EC930}"/>
              </a:ext>
            </a:extLst>
          </p:cNvPr>
          <p:cNvSpPr/>
          <p:nvPr/>
        </p:nvSpPr>
        <p:spPr>
          <a:xfrm>
            <a:off x="5811544" y="3356315"/>
            <a:ext cx="721311" cy="48827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217247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48CA8B-55D0-4C61-A355-16A6806CC667}"/>
              </a:ext>
            </a:extLst>
          </p:cNvPr>
          <p:cNvSpPr>
            <a:spLocks noGrp="1"/>
          </p:cNvSpPr>
          <p:nvPr>
            <p:ph type="title"/>
          </p:nvPr>
        </p:nvSpPr>
        <p:spPr/>
        <p:txBody>
          <a:bodyPr/>
          <a:lstStyle/>
          <a:p>
            <a:r>
              <a:rPr lang="en-US" altLang="ko-KR" dirty="0"/>
              <a:t>Q resolution variation</a:t>
            </a:r>
            <a:endParaRPr lang="ko-KR" altLang="en-US" dirty="0"/>
          </a:p>
        </p:txBody>
      </p:sp>
      <p:sp>
        <p:nvSpPr>
          <p:cNvPr id="4" name="내용 개체 틀 3">
            <a:extLst>
              <a:ext uri="{FF2B5EF4-FFF2-40B4-BE49-F238E27FC236}">
                <a16:creationId xmlns:a16="http://schemas.microsoft.com/office/drawing/2014/main" id="{E3AFE8AE-FAB6-4060-A04C-E0A4C1875939}"/>
              </a:ext>
            </a:extLst>
          </p:cNvPr>
          <p:cNvSpPr>
            <a:spLocks noGrp="1"/>
          </p:cNvSpPr>
          <p:nvPr>
            <p:ph sz="half" idx="2"/>
          </p:nvPr>
        </p:nvSpPr>
        <p:spPr/>
        <p:txBody>
          <a:bodyPr/>
          <a:lstStyle/>
          <a:p>
            <a:endParaRPr lang="en-US" altLang="ko-KR" dirty="0"/>
          </a:p>
          <a:p>
            <a:r>
              <a:rPr lang="en-US" altLang="ko-KR" dirty="0"/>
              <a:t>One can check Q resolution variation w.r.t energy range</a:t>
            </a:r>
          </a:p>
          <a:p>
            <a:endParaRPr lang="en-US" altLang="ko-KR" dirty="0"/>
          </a:p>
          <a:p>
            <a:endParaRPr lang="ko-KR" altLang="en-US" dirty="0"/>
          </a:p>
        </p:txBody>
      </p:sp>
      <p:sp>
        <p:nvSpPr>
          <p:cNvPr id="5" name="바닥글 개체 틀 4">
            <a:extLst>
              <a:ext uri="{FF2B5EF4-FFF2-40B4-BE49-F238E27FC236}">
                <a16:creationId xmlns:a16="http://schemas.microsoft.com/office/drawing/2014/main" id="{461D4622-3317-4378-B4A0-FD739F4FD449}"/>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9CD053A9-4E61-423A-9FE9-4767A9DAD840}"/>
              </a:ext>
            </a:extLst>
          </p:cNvPr>
          <p:cNvSpPr>
            <a:spLocks noGrp="1"/>
          </p:cNvSpPr>
          <p:nvPr>
            <p:ph type="sldNum" sz="quarter" idx="12"/>
          </p:nvPr>
        </p:nvSpPr>
        <p:spPr/>
        <p:txBody>
          <a:bodyPr/>
          <a:lstStyle/>
          <a:p>
            <a:fld id="{7CC0B3F7-245B-4AF8-970C-81D932662757}" type="slidenum">
              <a:rPr lang="ko-KR" altLang="en-US" smtClean="0"/>
              <a:t>22</a:t>
            </a:fld>
            <a:endParaRPr lang="ko-KR" altLang="en-US"/>
          </a:p>
        </p:txBody>
      </p:sp>
      <p:pic>
        <p:nvPicPr>
          <p:cNvPr id="7" name="내용 개체 틀 6">
            <a:extLst>
              <a:ext uri="{FF2B5EF4-FFF2-40B4-BE49-F238E27FC236}">
                <a16:creationId xmlns:a16="http://schemas.microsoft.com/office/drawing/2014/main" id="{8036FC22-9A48-46D3-9383-64589BE2350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9375" y="1866016"/>
            <a:ext cx="5940425" cy="3653019"/>
          </a:xfrm>
          <a:prstGeom prst="rect">
            <a:avLst/>
          </a:prstGeom>
        </p:spPr>
      </p:pic>
      <p:graphicFrame>
        <p:nvGraphicFramePr>
          <p:cNvPr id="8" name="표 8">
            <a:extLst>
              <a:ext uri="{FF2B5EF4-FFF2-40B4-BE49-F238E27FC236}">
                <a16:creationId xmlns:a16="http://schemas.microsoft.com/office/drawing/2014/main" id="{F744ED54-5821-4582-B633-DBC2AC07C300}"/>
              </a:ext>
            </a:extLst>
          </p:cNvPr>
          <p:cNvGraphicFramePr>
            <a:graphicFrameLocks noGrp="1"/>
          </p:cNvGraphicFramePr>
          <p:nvPr>
            <p:extLst>
              <p:ext uri="{D42A27DB-BD31-4B8C-83A1-F6EECF244321}">
                <p14:modId xmlns:p14="http://schemas.microsoft.com/office/powerpoint/2010/main" val="4141763653"/>
              </p:ext>
            </p:extLst>
          </p:nvPr>
        </p:nvGraphicFramePr>
        <p:xfrm>
          <a:off x="6498455" y="2708345"/>
          <a:ext cx="4789010" cy="2534130"/>
        </p:xfrm>
        <a:graphic>
          <a:graphicData uri="http://schemas.openxmlformats.org/drawingml/2006/table">
            <a:tbl>
              <a:tblPr firstRow="1" bandRow="1">
                <a:tableStyleId>{5940675A-B579-460E-94D1-54222C63F5DA}</a:tableStyleId>
              </a:tblPr>
              <a:tblGrid>
                <a:gridCol w="2394505">
                  <a:extLst>
                    <a:ext uri="{9D8B030D-6E8A-4147-A177-3AD203B41FA5}">
                      <a16:colId xmlns:a16="http://schemas.microsoft.com/office/drawing/2014/main" val="2257413543"/>
                    </a:ext>
                  </a:extLst>
                </a:gridCol>
                <a:gridCol w="2394505">
                  <a:extLst>
                    <a:ext uri="{9D8B030D-6E8A-4147-A177-3AD203B41FA5}">
                      <a16:colId xmlns:a16="http://schemas.microsoft.com/office/drawing/2014/main" val="1032504407"/>
                    </a:ext>
                  </a:extLst>
                </a:gridCol>
              </a:tblGrid>
              <a:tr h="422355">
                <a:tc>
                  <a:txBody>
                    <a:bodyPr/>
                    <a:lstStyle/>
                    <a:p>
                      <a:pPr latinLnBrk="1"/>
                      <a:r>
                        <a:rPr lang="en-US" altLang="ko-KR" dirty="0"/>
                        <a:t>Energy range (MeV)</a:t>
                      </a:r>
                      <a:endParaRPr lang="ko-KR" altLang="en-US" dirty="0"/>
                    </a:p>
                  </a:txBody>
                  <a:tcPr/>
                </a:tc>
                <a:tc>
                  <a:txBody>
                    <a:bodyPr/>
                    <a:lstStyle/>
                    <a:p>
                      <a:pPr latinLnBrk="1"/>
                      <a:r>
                        <a:rPr lang="en-US" altLang="ko-KR" dirty="0" err="1"/>
                        <a:t>dQ</a:t>
                      </a:r>
                      <a:r>
                        <a:rPr lang="en-US" altLang="ko-KR" dirty="0"/>
                        <a:t>(FWHM) / Q</a:t>
                      </a:r>
                      <a:endParaRPr lang="ko-KR" altLang="en-US" dirty="0"/>
                    </a:p>
                  </a:txBody>
                  <a:tcPr/>
                </a:tc>
                <a:extLst>
                  <a:ext uri="{0D108BD9-81ED-4DB2-BD59-A6C34878D82A}">
                    <a16:rowId xmlns:a16="http://schemas.microsoft.com/office/drawing/2014/main" val="2338228774"/>
                  </a:ext>
                </a:extLst>
              </a:tr>
              <a:tr h="422355">
                <a:tc>
                  <a:txBody>
                    <a:bodyPr/>
                    <a:lstStyle/>
                    <a:p>
                      <a:pPr latinLnBrk="1"/>
                      <a:r>
                        <a:rPr lang="en-US" altLang="ko-KR" dirty="0"/>
                        <a:t>650 ~</a:t>
                      </a:r>
                      <a:endParaRPr lang="ko-KR" altLang="en-US" dirty="0"/>
                    </a:p>
                  </a:txBody>
                  <a:tcPr/>
                </a:tc>
                <a:tc>
                  <a:txBody>
                    <a:bodyPr/>
                    <a:lstStyle/>
                    <a:p>
                      <a:pPr latinLnBrk="1"/>
                      <a:r>
                        <a:rPr lang="en-US" altLang="ko-KR" b="1" dirty="0"/>
                        <a:t>1 / 110.8</a:t>
                      </a:r>
                      <a:endParaRPr lang="ko-KR" altLang="en-US" b="1" dirty="0"/>
                    </a:p>
                  </a:txBody>
                  <a:tcPr/>
                </a:tc>
                <a:extLst>
                  <a:ext uri="{0D108BD9-81ED-4DB2-BD59-A6C34878D82A}">
                    <a16:rowId xmlns:a16="http://schemas.microsoft.com/office/drawing/2014/main" val="2608474069"/>
                  </a:ext>
                </a:extLst>
              </a:tr>
              <a:tr h="422355">
                <a:tc>
                  <a:txBody>
                    <a:bodyPr/>
                    <a:lstStyle/>
                    <a:p>
                      <a:pPr latinLnBrk="1"/>
                      <a:r>
                        <a:rPr lang="en-US" altLang="ko-KR" dirty="0"/>
                        <a:t>550 ~ 650</a:t>
                      </a:r>
                      <a:endParaRPr lang="ko-KR" altLang="en-US" dirty="0"/>
                    </a:p>
                  </a:txBody>
                  <a:tcPr/>
                </a:tc>
                <a:tc>
                  <a:txBody>
                    <a:bodyPr/>
                    <a:lstStyle/>
                    <a:p>
                      <a:pPr latinLnBrk="1"/>
                      <a:r>
                        <a:rPr lang="en-US" altLang="ko-KR" b="1" dirty="0"/>
                        <a:t>1 / 94.0</a:t>
                      </a:r>
                      <a:endParaRPr lang="ko-KR" altLang="en-US" b="1" dirty="0"/>
                    </a:p>
                  </a:txBody>
                  <a:tcPr/>
                </a:tc>
                <a:extLst>
                  <a:ext uri="{0D108BD9-81ED-4DB2-BD59-A6C34878D82A}">
                    <a16:rowId xmlns:a16="http://schemas.microsoft.com/office/drawing/2014/main" val="2445041079"/>
                  </a:ext>
                </a:extLst>
              </a:tr>
              <a:tr h="422355">
                <a:tc>
                  <a:txBody>
                    <a:bodyPr/>
                    <a:lstStyle/>
                    <a:p>
                      <a:pPr latinLnBrk="1"/>
                      <a:r>
                        <a:rPr lang="en-US" altLang="ko-KR" dirty="0"/>
                        <a:t>450 ~ 550</a:t>
                      </a:r>
                      <a:endParaRPr lang="ko-KR" altLang="en-US" dirty="0"/>
                    </a:p>
                  </a:txBody>
                  <a:tcPr/>
                </a:tc>
                <a:tc>
                  <a:txBody>
                    <a:bodyPr/>
                    <a:lstStyle/>
                    <a:p>
                      <a:pPr latinLnBrk="1"/>
                      <a:r>
                        <a:rPr lang="en-US" altLang="ko-KR" b="1" dirty="0"/>
                        <a:t>1 / 77.1</a:t>
                      </a:r>
                      <a:endParaRPr lang="ko-KR" altLang="en-US" b="1" dirty="0"/>
                    </a:p>
                  </a:txBody>
                  <a:tcPr/>
                </a:tc>
                <a:extLst>
                  <a:ext uri="{0D108BD9-81ED-4DB2-BD59-A6C34878D82A}">
                    <a16:rowId xmlns:a16="http://schemas.microsoft.com/office/drawing/2014/main" val="714653080"/>
                  </a:ext>
                </a:extLst>
              </a:tr>
              <a:tr h="422355">
                <a:tc>
                  <a:txBody>
                    <a:bodyPr/>
                    <a:lstStyle/>
                    <a:p>
                      <a:pPr latinLnBrk="1"/>
                      <a:r>
                        <a:rPr lang="en-US" altLang="ko-KR" dirty="0"/>
                        <a:t>350 ~ 450</a:t>
                      </a:r>
                      <a:endParaRPr lang="ko-KR" altLang="en-US" dirty="0"/>
                    </a:p>
                  </a:txBody>
                  <a:tcPr/>
                </a:tc>
                <a:tc>
                  <a:txBody>
                    <a:bodyPr/>
                    <a:lstStyle/>
                    <a:p>
                      <a:pPr latinLnBrk="1"/>
                      <a:r>
                        <a:rPr lang="en-US" altLang="ko-KR" b="1" dirty="0"/>
                        <a:t>1 / 59.7</a:t>
                      </a:r>
                      <a:endParaRPr lang="ko-KR" altLang="en-US" b="1" dirty="0"/>
                    </a:p>
                  </a:txBody>
                  <a:tcPr/>
                </a:tc>
                <a:extLst>
                  <a:ext uri="{0D108BD9-81ED-4DB2-BD59-A6C34878D82A}">
                    <a16:rowId xmlns:a16="http://schemas.microsoft.com/office/drawing/2014/main" val="2269738505"/>
                  </a:ext>
                </a:extLst>
              </a:tr>
              <a:tr h="422355">
                <a:tc>
                  <a:txBody>
                    <a:bodyPr/>
                    <a:lstStyle/>
                    <a:p>
                      <a:pPr latinLnBrk="1"/>
                      <a:r>
                        <a:rPr lang="en-US" altLang="ko-KR" dirty="0"/>
                        <a:t>250 ~ 350</a:t>
                      </a:r>
                      <a:endParaRPr lang="ko-KR" altLang="en-US" dirty="0"/>
                    </a:p>
                  </a:txBody>
                  <a:tcPr/>
                </a:tc>
                <a:tc>
                  <a:txBody>
                    <a:bodyPr/>
                    <a:lstStyle/>
                    <a:p>
                      <a:pPr latinLnBrk="1"/>
                      <a:r>
                        <a:rPr lang="en-US" altLang="ko-KR" dirty="0"/>
                        <a:t>Can’t fit</a:t>
                      </a:r>
                      <a:endParaRPr lang="ko-KR" altLang="en-US" dirty="0"/>
                    </a:p>
                  </a:txBody>
                  <a:tcPr/>
                </a:tc>
                <a:extLst>
                  <a:ext uri="{0D108BD9-81ED-4DB2-BD59-A6C34878D82A}">
                    <a16:rowId xmlns:a16="http://schemas.microsoft.com/office/drawing/2014/main" val="2913662601"/>
                  </a:ext>
                </a:extLst>
              </a:tr>
            </a:tbl>
          </a:graphicData>
        </a:graphic>
      </p:graphicFrame>
    </p:spTree>
    <p:extLst>
      <p:ext uri="{BB962C8B-B14F-4D97-AF65-F5344CB8AC3E}">
        <p14:creationId xmlns:p14="http://schemas.microsoft.com/office/powerpoint/2010/main" val="3292580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A4F84B9-5C4A-6901-540F-638DB3690060}"/>
              </a:ext>
            </a:extLst>
          </p:cNvPr>
          <p:cNvSpPr>
            <a:spLocks noGrp="1"/>
          </p:cNvSpPr>
          <p:nvPr>
            <p:ph type="title"/>
          </p:nvPr>
        </p:nvSpPr>
        <p:spPr/>
        <p:txBody>
          <a:bodyPr/>
          <a:lstStyle/>
          <a:p>
            <a:r>
              <a:rPr lang="en-US" altLang="ko-KR" dirty="0"/>
              <a:t>Mass histogram</a:t>
            </a:r>
            <a:endParaRPr lang="ko-KR" altLang="en-US" dirty="0"/>
          </a:p>
        </p:txBody>
      </p:sp>
      <p:sp>
        <p:nvSpPr>
          <p:cNvPr id="5" name="바닥글 개체 틀 4">
            <a:extLst>
              <a:ext uri="{FF2B5EF4-FFF2-40B4-BE49-F238E27FC236}">
                <a16:creationId xmlns:a16="http://schemas.microsoft.com/office/drawing/2014/main" id="{B7391229-F03A-3063-DA3A-BCB614A43BB0}"/>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4B705E23-592A-422A-5FA6-E1F344B2488D}"/>
              </a:ext>
            </a:extLst>
          </p:cNvPr>
          <p:cNvSpPr>
            <a:spLocks noGrp="1"/>
          </p:cNvSpPr>
          <p:nvPr>
            <p:ph type="sldNum" sz="quarter" idx="12"/>
          </p:nvPr>
        </p:nvSpPr>
        <p:spPr/>
        <p:txBody>
          <a:bodyPr/>
          <a:lstStyle/>
          <a:p>
            <a:fld id="{7CC0B3F7-245B-4AF8-970C-81D932662757}" type="slidenum">
              <a:rPr lang="ko-KR" altLang="en-US" smtClean="0"/>
              <a:t>23</a:t>
            </a:fld>
            <a:endParaRPr lang="ko-KR" altLang="en-US"/>
          </a:p>
        </p:txBody>
      </p:sp>
      <p:pic>
        <p:nvPicPr>
          <p:cNvPr id="8" name="그림 7">
            <a:extLst>
              <a:ext uri="{FF2B5EF4-FFF2-40B4-BE49-F238E27FC236}">
                <a16:creationId xmlns:a16="http://schemas.microsoft.com/office/drawing/2014/main" id="{1F03FA72-F24E-22CF-E4A4-3040EA4D84EB}"/>
              </a:ext>
            </a:extLst>
          </p:cNvPr>
          <p:cNvPicPr>
            <a:picLocks noChangeAspect="1"/>
          </p:cNvPicPr>
          <p:nvPr/>
        </p:nvPicPr>
        <p:blipFill>
          <a:blip r:embed="rId2"/>
          <a:stretch>
            <a:fillRect/>
          </a:stretch>
        </p:blipFill>
        <p:spPr>
          <a:xfrm>
            <a:off x="1919367" y="1118089"/>
            <a:ext cx="8562815" cy="5086101"/>
          </a:xfrm>
          <a:prstGeom prst="rect">
            <a:avLst/>
          </a:prstGeom>
        </p:spPr>
      </p:pic>
      <p:sp>
        <p:nvSpPr>
          <p:cNvPr id="10" name="TextBox 9">
            <a:extLst>
              <a:ext uri="{FF2B5EF4-FFF2-40B4-BE49-F238E27FC236}">
                <a16:creationId xmlns:a16="http://schemas.microsoft.com/office/drawing/2014/main" id="{D2ABE7D2-ECC2-2F6E-D61A-95745C5E7E5E}"/>
              </a:ext>
            </a:extLst>
          </p:cNvPr>
          <p:cNvSpPr txBox="1"/>
          <p:nvPr/>
        </p:nvSpPr>
        <p:spPr>
          <a:xfrm>
            <a:off x="3044535" y="2105066"/>
            <a:ext cx="2903589" cy="369332"/>
          </a:xfrm>
          <a:prstGeom prst="rect">
            <a:avLst/>
          </a:prstGeom>
          <a:noFill/>
        </p:spPr>
        <p:txBody>
          <a:bodyPr wrap="square" rtlCol="0">
            <a:spAutoFit/>
          </a:bodyPr>
          <a:lstStyle/>
          <a:p>
            <a:r>
              <a:rPr lang="en-US" altLang="ko-KR" b="1" dirty="0"/>
              <a:t>Resolution (M</a:t>
            </a:r>
            <a:r>
              <a:rPr lang="en-US" altLang="ko-KR" sz="1800" b="1" i="0" u="none" strike="noStrike" dirty="0">
                <a:solidFill>
                  <a:srgbClr val="000000"/>
                </a:solidFill>
                <a:effectLst/>
                <a:latin typeface="Times New Roman" panose="02020603050405020304" pitchFamily="18" charset="0"/>
              </a:rPr>
              <a:t>/</a:t>
            </a:r>
            <a:r>
              <a:rPr lang="el-GR" altLang="ko-KR" sz="1800" b="1" i="0" u="none" strike="noStrike" dirty="0">
                <a:solidFill>
                  <a:srgbClr val="000000"/>
                </a:solidFill>
                <a:effectLst/>
                <a:latin typeface="Times New Roman" panose="02020603050405020304" pitchFamily="18" charset="0"/>
              </a:rPr>
              <a:t>Δ</a:t>
            </a:r>
            <a:r>
              <a:rPr lang="en-US" altLang="ko-KR" sz="1800" b="1" i="0" u="none" strike="noStrike" dirty="0">
                <a:solidFill>
                  <a:srgbClr val="000000"/>
                </a:solidFill>
                <a:effectLst/>
                <a:latin typeface="Times New Roman" panose="02020603050405020304" pitchFamily="18" charset="0"/>
              </a:rPr>
              <a:t>M</a:t>
            </a:r>
            <a:r>
              <a:rPr lang="en-US" altLang="ko-KR" b="1" dirty="0"/>
              <a:t>) </a:t>
            </a:r>
            <a:r>
              <a:rPr lang="en-US" altLang="ko-KR" dirty="0"/>
              <a:t>~ 210</a:t>
            </a:r>
            <a:endParaRPr lang="ko-KR" altLang="en-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C534AE6-B1CE-F8DC-56A7-31191D617045}"/>
                  </a:ext>
                </a:extLst>
              </p:cNvPr>
              <p:cNvSpPr txBox="1"/>
              <p:nvPr/>
            </p:nvSpPr>
            <p:spPr>
              <a:xfrm>
                <a:off x="3044535" y="1573491"/>
                <a:ext cx="2425664" cy="4013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𝑀𝑎𝑠𝑠</m:t>
                      </m:r>
                      <m:r>
                        <a:rPr lang="en-US" altLang="ko-KR" b="0" i="1" smtClean="0">
                          <a:latin typeface="Cambria Math" panose="02040503050406030204" pitchFamily="18" charset="0"/>
                        </a:rPr>
                        <m:t>=</m:t>
                      </m:r>
                      <m:f>
                        <m:fPr>
                          <m:type m:val="skw"/>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𝑀</m:t>
                          </m:r>
                        </m:num>
                        <m:den>
                          <m:r>
                            <a:rPr lang="en-US" altLang="ko-KR" b="0" i="1" smtClean="0">
                              <a:latin typeface="Cambria Math" panose="02040503050406030204" pitchFamily="18" charset="0"/>
                            </a:rPr>
                            <m:t>𝑄</m:t>
                          </m:r>
                        </m:den>
                      </m:f>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𝑄</m:t>
                          </m:r>
                        </m:e>
                        <m:sub>
                          <m:r>
                            <a:rPr lang="en-US" altLang="ko-KR" b="0" i="1" smtClean="0">
                              <a:latin typeface="Cambria Math" panose="02040503050406030204" pitchFamily="18" charset="0"/>
                            </a:rPr>
                            <m:t>𝑖𝑛𝑡𝑒𝑔𝑒𝑟</m:t>
                          </m:r>
                        </m:sub>
                      </m:sSub>
                    </m:oMath>
                  </m:oMathPara>
                </a14:m>
                <a:endParaRPr lang="ko-KR" altLang="en-US" dirty="0"/>
              </a:p>
            </p:txBody>
          </p:sp>
        </mc:Choice>
        <mc:Fallback xmlns="">
          <p:sp>
            <p:nvSpPr>
              <p:cNvPr id="11" name="TextBox 10">
                <a:extLst>
                  <a:ext uri="{FF2B5EF4-FFF2-40B4-BE49-F238E27FC236}">
                    <a16:creationId xmlns:a16="http://schemas.microsoft.com/office/drawing/2014/main" id="{5C534AE6-B1CE-F8DC-56A7-31191D617045}"/>
                  </a:ext>
                </a:extLst>
              </p:cNvPr>
              <p:cNvSpPr txBox="1">
                <a:spLocks noRot="1" noChangeAspect="1" noMove="1" noResize="1" noEditPoints="1" noAdjustHandles="1" noChangeArrowheads="1" noChangeShapeType="1" noTextEdit="1"/>
              </p:cNvSpPr>
              <p:nvPr/>
            </p:nvSpPr>
            <p:spPr>
              <a:xfrm>
                <a:off x="3044535" y="1573491"/>
                <a:ext cx="2425664" cy="401328"/>
              </a:xfrm>
              <a:prstGeom prst="rect">
                <a:avLst/>
              </a:prstGeom>
              <a:blipFill>
                <a:blip r:embed="rId3"/>
                <a:stretch>
                  <a:fillRect l="-251" t="-142424" r="-251" b="-215152"/>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763296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9" name="그림 78">
            <a:extLst>
              <a:ext uri="{FF2B5EF4-FFF2-40B4-BE49-F238E27FC236}">
                <a16:creationId xmlns:a16="http://schemas.microsoft.com/office/drawing/2014/main" id="{F940C286-08A8-34AF-097E-5ECB43B1418D}"/>
              </a:ext>
            </a:extLst>
          </p:cNvPr>
          <p:cNvPicPr>
            <a:picLocks noChangeAspect="1"/>
          </p:cNvPicPr>
          <p:nvPr/>
        </p:nvPicPr>
        <p:blipFill>
          <a:blip r:embed="rId2"/>
          <a:stretch>
            <a:fillRect/>
          </a:stretch>
        </p:blipFill>
        <p:spPr>
          <a:xfrm>
            <a:off x="501468" y="3230705"/>
            <a:ext cx="5075823" cy="3248298"/>
          </a:xfrm>
          <a:prstGeom prst="rect">
            <a:avLst/>
          </a:prstGeom>
        </p:spPr>
      </p:pic>
      <p:sp>
        <p:nvSpPr>
          <p:cNvPr id="2" name="제목 1">
            <a:extLst>
              <a:ext uri="{FF2B5EF4-FFF2-40B4-BE49-F238E27FC236}">
                <a16:creationId xmlns:a16="http://schemas.microsoft.com/office/drawing/2014/main" id="{C5242F54-E211-9568-3FCC-61B274D26834}"/>
              </a:ext>
            </a:extLst>
          </p:cNvPr>
          <p:cNvSpPr>
            <a:spLocks noGrp="1"/>
          </p:cNvSpPr>
          <p:nvPr>
            <p:ph type="title"/>
          </p:nvPr>
        </p:nvSpPr>
        <p:spPr>
          <a:xfrm>
            <a:off x="838200" y="0"/>
            <a:ext cx="10515600" cy="780521"/>
          </a:xfrm>
        </p:spPr>
        <p:txBody>
          <a:bodyPr>
            <a:normAutofit/>
          </a:bodyPr>
          <a:lstStyle/>
          <a:p>
            <a:r>
              <a:rPr lang="en-US" altLang="ko-KR" dirty="0"/>
              <a:t>Atomic number (Z) identification</a:t>
            </a:r>
            <a:endParaRPr lang="ko-KR" altLang="en-US" dirty="0"/>
          </a:p>
        </p:txBody>
      </p:sp>
      <p:sp>
        <p:nvSpPr>
          <p:cNvPr id="3" name="내용 개체 틀 2">
            <a:extLst>
              <a:ext uri="{FF2B5EF4-FFF2-40B4-BE49-F238E27FC236}">
                <a16:creationId xmlns:a16="http://schemas.microsoft.com/office/drawing/2014/main" id="{21CC7001-6CE9-37CB-D4B2-14309B08FBAD}"/>
              </a:ext>
            </a:extLst>
          </p:cNvPr>
          <p:cNvSpPr>
            <a:spLocks noGrp="1"/>
          </p:cNvSpPr>
          <p:nvPr>
            <p:ph idx="1"/>
          </p:nvPr>
        </p:nvSpPr>
        <p:spPr>
          <a:xfrm>
            <a:off x="838200" y="1057275"/>
            <a:ext cx="10515600" cy="4937124"/>
          </a:xfrm>
        </p:spPr>
        <p:txBody>
          <a:bodyPr>
            <a:normAutofit/>
          </a:bodyPr>
          <a:lstStyle/>
          <a:p>
            <a:r>
              <a:rPr lang="en-US" altLang="ko-KR" sz="2500" dirty="0"/>
              <a:t>Conventional atomic number (Z) identification : </a:t>
            </a:r>
            <a:r>
              <a:rPr lang="en-US" altLang="ko-KR" sz="2500" dirty="0" err="1"/>
              <a:t>dE</a:t>
            </a:r>
            <a:r>
              <a:rPr lang="en-US" altLang="ko-KR" sz="2500" dirty="0"/>
              <a:t>-E method</a:t>
            </a:r>
          </a:p>
          <a:p>
            <a:pPr lvl="1"/>
            <a:r>
              <a:rPr lang="en-US" altLang="ko-KR" sz="2100" dirty="0" err="1"/>
              <a:t>dE</a:t>
            </a:r>
            <a:r>
              <a:rPr lang="en-US" altLang="ko-KR" sz="2100" dirty="0"/>
              <a:t> = sum of (a[</a:t>
            </a:r>
            <a:r>
              <a:rPr lang="en-US" altLang="ko-KR" sz="2100" dirty="0" err="1"/>
              <a:t>i</a:t>
            </a:r>
            <a:r>
              <a:rPr lang="en-US" altLang="ko-KR" sz="2100" dirty="0"/>
              <a:t>]*IC[</a:t>
            </a:r>
            <a:r>
              <a:rPr lang="en-US" altLang="ko-KR" sz="2100" dirty="0" err="1"/>
              <a:t>i</a:t>
            </a:r>
            <a:r>
              <a:rPr lang="en-US" altLang="ko-KR" sz="2100" dirty="0"/>
              <a:t>]), </a:t>
            </a:r>
            <a:r>
              <a:rPr lang="en-US" altLang="ko-KR" sz="2100" dirty="0" err="1"/>
              <a:t>i</a:t>
            </a:r>
            <a:r>
              <a:rPr lang="en-US" altLang="ko-KR" sz="2100" dirty="0"/>
              <a:t>=0~2 or 0~3</a:t>
            </a:r>
          </a:p>
          <a:p>
            <a:pPr lvl="1"/>
            <a:r>
              <a:rPr lang="en-US" altLang="ko-KR" sz="2100" dirty="0"/>
              <a:t>E = sum of (a[</a:t>
            </a:r>
            <a:r>
              <a:rPr lang="en-US" altLang="ko-KR" sz="2100" dirty="0" err="1"/>
              <a:t>i</a:t>
            </a:r>
            <a:r>
              <a:rPr lang="en-US" altLang="ko-KR" sz="2100" dirty="0"/>
              <a:t>]*IC[</a:t>
            </a:r>
            <a:r>
              <a:rPr lang="en-US" altLang="ko-KR" sz="2100" dirty="0" err="1"/>
              <a:t>i</a:t>
            </a:r>
            <a:r>
              <a:rPr lang="en-US" altLang="ko-KR" sz="2100" dirty="0"/>
              <a:t>]), </a:t>
            </a:r>
            <a:r>
              <a:rPr lang="en-US" altLang="ko-KR" sz="2100" dirty="0" err="1"/>
              <a:t>i</a:t>
            </a:r>
            <a:r>
              <a:rPr lang="en-US" altLang="ko-KR" sz="2100" dirty="0"/>
              <a:t>=0~6</a:t>
            </a:r>
          </a:p>
          <a:p>
            <a:r>
              <a:rPr lang="en-US" altLang="ko-KR" sz="2500" dirty="0"/>
              <a:t>Hard to fully separate high-Z events (ion chamber resolution ~ 1/60) </a:t>
            </a:r>
          </a:p>
          <a:p>
            <a:r>
              <a:rPr lang="en-US" altLang="ko-KR" sz="2500" dirty="0"/>
              <a:t>There can be some better alternative functions of ( IC[</a:t>
            </a:r>
            <a:r>
              <a:rPr lang="en-US" altLang="ko-KR" sz="2500" dirty="0" err="1"/>
              <a:t>i</a:t>
            </a:r>
            <a:r>
              <a:rPr lang="en-US" altLang="ko-KR" sz="2500" dirty="0"/>
              <a:t>]’s + others ) which separate each Z events</a:t>
            </a:r>
          </a:p>
          <a:p>
            <a:pPr lvl="1"/>
            <a:r>
              <a:rPr lang="en-US" altLang="ko-KR" sz="2100" dirty="0"/>
              <a:t>dE_2 and dE_3 shows different </a:t>
            </a:r>
            <a:r>
              <a:rPr lang="en-US" altLang="ko-KR" sz="2100" dirty="0" err="1"/>
              <a:t>dE</a:t>
            </a:r>
            <a:r>
              <a:rPr lang="en-US" altLang="ko-KR" sz="2100" dirty="0"/>
              <a:t>-E pattern</a:t>
            </a:r>
          </a:p>
          <a:p>
            <a:pPr lvl="1"/>
            <a:r>
              <a:rPr lang="en-US" altLang="ko-KR" sz="2100" dirty="0"/>
              <a:t>Mass, velocity, ion charge state, ... can be related with Z numbers</a:t>
            </a:r>
          </a:p>
          <a:p>
            <a:r>
              <a:rPr lang="en-US" altLang="ko-KR" sz="2500" dirty="0"/>
              <a:t>How to find such function? -&gt; M. L.</a:t>
            </a:r>
          </a:p>
          <a:p>
            <a:pPr marL="0" indent="0">
              <a:buNone/>
            </a:pPr>
            <a:endParaRPr lang="ko-KR" altLang="en-US" sz="2500" dirty="0"/>
          </a:p>
        </p:txBody>
      </p:sp>
      <p:pic>
        <p:nvPicPr>
          <p:cNvPr id="5" name="그림 4">
            <a:extLst>
              <a:ext uri="{FF2B5EF4-FFF2-40B4-BE49-F238E27FC236}">
                <a16:creationId xmlns:a16="http://schemas.microsoft.com/office/drawing/2014/main" id="{B4A24A69-2D02-506F-E4BE-2CB5175FE0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4023" y="4086832"/>
            <a:ext cx="6025073" cy="2392171"/>
          </a:xfrm>
          <a:prstGeom prst="rect">
            <a:avLst/>
          </a:prstGeom>
        </p:spPr>
      </p:pic>
      <p:sp>
        <p:nvSpPr>
          <p:cNvPr id="6" name="직사각형 5">
            <a:extLst>
              <a:ext uri="{FF2B5EF4-FFF2-40B4-BE49-F238E27FC236}">
                <a16:creationId xmlns:a16="http://schemas.microsoft.com/office/drawing/2014/main" id="{8CC75618-34A6-DC6E-15F3-A5A9E85320FD}"/>
              </a:ext>
            </a:extLst>
          </p:cNvPr>
          <p:cNvSpPr/>
          <p:nvPr/>
        </p:nvSpPr>
        <p:spPr>
          <a:xfrm>
            <a:off x="4711337" y="3296053"/>
            <a:ext cx="115309" cy="30089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바닥글 개체 틀 3">
            <a:extLst>
              <a:ext uri="{FF2B5EF4-FFF2-40B4-BE49-F238E27FC236}">
                <a16:creationId xmlns:a16="http://schemas.microsoft.com/office/drawing/2014/main" id="{0A6F0DDC-D6A4-4D19-BC41-383455403DD4}"/>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7" name="슬라이드 번호 개체 틀 6">
            <a:extLst>
              <a:ext uri="{FF2B5EF4-FFF2-40B4-BE49-F238E27FC236}">
                <a16:creationId xmlns:a16="http://schemas.microsoft.com/office/drawing/2014/main" id="{CB09564C-DDB2-03E9-EF4E-A0A29F31B2DD}"/>
              </a:ext>
            </a:extLst>
          </p:cNvPr>
          <p:cNvSpPr>
            <a:spLocks noGrp="1"/>
          </p:cNvSpPr>
          <p:nvPr>
            <p:ph type="sldNum" sz="quarter" idx="12"/>
          </p:nvPr>
        </p:nvSpPr>
        <p:spPr/>
        <p:txBody>
          <a:bodyPr/>
          <a:lstStyle/>
          <a:p>
            <a:fld id="{7CC0B3F7-245B-4AF8-970C-81D932662757}" type="slidenum">
              <a:rPr lang="ko-KR" altLang="en-US" smtClean="0"/>
              <a:t>24</a:t>
            </a:fld>
            <a:endParaRPr lang="ko-KR" altLang="en-US"/>
          </a:p>
        </p:txBody>
      </p:sp>
    </p:spTree>
    <p:extLst>
      <p:ext uri="{BB962C8B-B14F-4D97-AF65-F5344CB8AC3E}">
        <p14:creationId xmlns:p14="http://schemas.microsoft.com/office/powerpoint/2010/main" val="333278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79"/>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5242F54-E211-9568-3FCC-61B274D26834}"/>
              </a:ext>
            </a:extLst>
          </p:cNvPr>
          <p:cNvSpPr>
            <a:spLocks noGrp="1"/>
          </p:cNvSpPr>
          <p:nvPr>
            <p:ph type="title"/>
          </p:nvPr>
        </p:nvSpPr>
        <p:spPr>
          <a:xfrm>
            <a:off x="838200" y="0"/>
            <a:ext cx="10515600" cy="780521"/>
          </a:xfrm>
        </p:spPr>
        <p:txBody>
          <a:bodyPr>
            <a:normAutofit/>
          </a:bodyPr>
          <a:lstStyle/>
          <a:p>
            <a:r>
              <a:rPr lang="en-US" altLang="ko-KR" dirty="0"/>
              <a:t>Atomic number (Z) identification by M.L.</a:t>
            </a:r>
            <a:endParaRPr lang="ko-KR" altLang="en-US" dirty="0"/>
          </a:p>
        </p:txBody>
      </p:sp>
      <p:sp>
        <p:nvSpPr>
          <p:cNvPr id="3" name="내용 개체 틀 2">
            <a:extLst>
              <a:ext uri="{FF2B5EF4-FFF2-40B4-BE49-F238E27FC236}">
                <a16:creationId xmlns:a16="http://schemas.microsoft.com/office/drawing/2014/main" id="{21CC7001-6CE9-37CB-D4B2-14309B08FBAD}"/>
              </a:ext>
            </a:extLst>
          </p:cNvPr>
          <p:cNvSpPr>
            <a:spLocks noGrp="1"/>
          </p:cNvSpPr>
          <p:nvPr>
            <p:ph idx="1"/>
          </p:nvPr>
        </p:nvSpPr>
        <p:spPr>
          <a:xfrm>
            <a:off x="838200" y="1075795"/>
            <a:ext cx="10515600" cy="5213879"/>
          </a:xfrm>
        </p:spPr>
        <p:txBody>
          <a:bodyPr>
            <a:normAutofit/>
          </a:bodyPr>
          <a:lstStyle/>
          <a:p>
            <a:r>
              <a:rPr lang="en-US" altLang="ko-KR" sz="2500" dirty="0"/>
              <a:t>Problem situation</a:t>
            </a:r>
          </a:p>
          <a:p>
            <a:pPr lvl="1"/>
            <a:r>
              <a:rPr lang="en-US" altLang="ko-KR" sz="2100" dirty="0"/>
              <a:t>We know some high-confident Z events by </a:t>
            </a:r>
            <a:r>
              <a:rPr lang="en-US" altLang="ko-KR" sz="2100" dirty="0" err="1"/>
              <a:t>dE</a:t>
            </a:r>
            <a:r>
              <a:rPr lang="en-US" altLang="ko-KR" sz="2100" dirty="0"/>
              <a:t>-E method (central part of each Z-lines)</a:t>
            </a:r>
          </a:p>
          <a:p>
            <a:pPr lvl="1"/>
            <a:r>
              <a:rPr lang="en-US" altLang="ko-KR" sz="2100" dirty="0"/>
              <a:t>We don’t know the real Z number of events in the overlapped region</a:t>
            </a:r>
          </a:p>
          <a:p>
            <a:pPr lvl="1"/>
            <a:r>
              <a:rPr lang="en-US" altLang="ko-KR" sz="2100" dirty="0"/>
              <a:t>i.e. we know answer for some events (labeled), but not for others (unlabeled).</a:t>
            </a:r>
          </a:p>
          <a:p>
            <a:r>
              <a:rPr lang="en-US" altLang="ko-KR" sz="2500" dirty="0"/>
              <a:t>Semi-supervised learning : combining a small amount of labeled(Z) data with a large amount of unlabeled data during the training</a:t>
            </a:r>
          </a:p>
          <a:p>
            <a:pPr lvl="1"/>
            <a:r>
              <a:rPr lang="en-US" altLang="ko-KR" sz="2100" dirty="0"/>
              <a:t>There are several methods, and we use </a:t>
            </a:r>
            <a:r>
              <a:rPr lang="en-US" altLang="ko-KR" sz="2100" b="1" dirty="0"/>
              <a:t>Self-Training</a:t>
            </a:r>
            <a:r>
              <a:rPr lang="en-US" altLang="ko-KR" sz="2100" dirty="0"/>
              <a:t> method</a:t>
            </a:r>
          </a:p>
          <a:p>
            <a:pPr marL="0" indent="0">
              <a:buNone/>
            </a:pPr>
            <a:endParaRPr lang="ko-KR" altLang="en-US" sz="2500" dirty="0"/>
          </a:p>
        </p:txBody>
      </p:sp>
      <p:pic>
        <p:nvPicPr>
          <p:cNvPr id="4" name="그림 3">
            <a:extLst>
              <a:ext uri="{FF2B5EF4-FFF2-40B4-BE49-F238E27FC236}">
                <a16:creationId xmlns:a16="http://schemas.microsoft.com/office/drawing/2014/main" id="{F6075B1A-3203-0A0D-DC82-002C62602040}"/>
              </a:ext>
            </a:extLst>
          </p:cNvPr>
          <p:cNvPicPr>
            <a:picLocks noChangeAspect="1"/>
          </p:cNvPicPr>
          <p:nvPr/>
        </p:nvPicPr>
        <p:blipFill>
          <a:blip r:embed="rId2"/>
          <a:stretch>
            <a:fillRect/>
          </a:stretch>
        </p:blipFill>
        <p:spPr>
          <a:xfrm>
            <a:off x="1042030" y="3825153"/>
            <a:ext cx="4087369" cy="2592269"/>
          </a:xfrm>
          <a:prstGeom prst="rect">
            <a:avLst/>
          </a:prstGeom>
        </p:spPr>
      </p:pic>
      <p:grpSp>
        <p:nvGrpSpPr>
          <p:cNvPr id="35" name="그룹 34">
            <a:extLst>
              <a:ext uri="{FF2B5EF4-FFF2-40B4-BE49-F238E27FC236}">
                <a16:creationId xmlns:a16="http://schemas.microsoft.com/office/drawing/2014/main" id="{EC6088DF-5D48-64F1-1BAC-AED917AC7D6E}"/>
              </a:ext>
            </a:extLst>
          </p:cNvPr>
          <p:cNvGrpSpPr/>
          <p:nvPr/>
        </p:nvGrpSpPr>
        <p:grpSpPr>
          <a:xfrm>
            <a:off x="5532557" y="3925201"/>
            <a:ext cx="6025073" cy="2392171"/>
            <a:chOff x="5532557" y="3925201"/>
            <a:chExt cx="6025073" cy="2392171"/>
          </a:xfrm>
        </p:grpSpPr>
        <p:pic>
          <p:nvPicPr>
            <p:cNvPr id="27" name="그림 26">
              <a:extLst>
                <a:ext uri="{FF2B5EF4-FFF2-40B4-BE49-F238E27FC236}">
                  <a16:creationId xmlns:a16="http://schemas.microsoft.com/office/drawing/2014/main" id="{169207F9-9B9A-03BF-C7AE-B04859BB5B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2557" y="3925201"/>
              <a:ext cx="6025073" cy="2392171"/>
            </a:xfrm>
            <a:prstGeom prst="rect">
              <a:avLst/>
            </a:prstGeom>
          </p:spPr>
        </p:pic>
        <p:cxnSp>
          <p:nvCxnSpPr>
            <p:cNvPr id="28" name="직선 연결선 27">
              <a:extLst>
                <a:ext uri="{FF2B5EF4-FFF2-40B4-BE49-F238E27FC236}">
                  <a16:creationId xmlns:a16="http://schemas.microsoft.com/office/drawing/2014/main" id="{8B31A4A2-1816-F6A2-0BF2-171ED6718C0C}"/>
                </a:ext>
              </a:extLst>
            </p:cNvPr>
            <p:cNvCxnSpPr>
              <a:cxnSpLocks/>
            </p:cNvCxnSpPr>
            <p:nvPr/>
          </p:nvCxnSpPr>
          <p:spPr>
            <a:xfrm>
              <a:off x="9478236" y="4027366"/>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29" name="직선 연결선 28">
              <a:extLst>
                <a:ext uri="{FF2B5EF4-FFF2-40B4-BE49-F238E27FC236}">
                  <a16:creationId xmlns:a16="http://schemas.microsoft.com/office/drawing/2014/main" id="{81EA5FE1-7B2D-AC6B-E63E-5589C3E019A4}"/>
                </a:ext>
              </a:extLst>
            </p:cNvPr>
            <p:cNvCxnSpPr>
              <a:cxnSpLocks/>
            </p:cNvCxnSpPr>
            <p:nvPr/>
          </p:nvCxnSpPr>
          <p:spPr>
            <a:xfrm>
              <a:off x="9829928" y="3992197"/>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30" name="직선 연결선 29">
              <a:extLst>
                <a:ext uri="{FF2B5EF4-FFF2-40B4-BE49-F238E27FC236}">
                  <a16:creationId xmlns:a16="http://schemas.microsoft.com/office/drawing/2014/main" id="{FB3DB52A-F9EF-B773-A361-CE467183A187}"/>
                </a:ext>
              </a:extLst>
            </p:cNvPr>
            <p:cNvCxnSpPr>
              <a:cxnSpLocks/>
            </p:cNvCxnSpPr>
            <p:nvPr/>
          </p:nvCxnSpPr>
          <p:spPr>
            <a:xfrm>
              <a:off x="10164036" y="4027366"/>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31" name="직선 연결선 30">
              <a:extLst>
                <a:ext uri="{FF2B5EF4-FFF2-40B4-BE49-F238E27FC236}">
                  <a16:creationId xmlns:a16="http://schemas.microsoft.com/office/drawing/2014/main" id="{F8131093-BD7B-C183-396D-F6D14781F71A}"/>
                </a:ext>
              </a:extLst>
            </p:cNvPr>
            <p:cNvCxnSpPr>
              <a:cxnSpLocks/>
            </p:cNvCxnSpPr>
            <p:nvPr/>
          </p:nvCxnSpPr>
          <p:spPr>
            <a:xfrm>
              <a:off x="10542105" y="4027366"/>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32" name="직선 연결선 31">
              <a:extLst>
                <a:ext uri="{FF2B5EF4-FFF2-40B4-BE49-F238E27FC236}">
                  <a16:creationId xmlns:a16="http://schemas.microsoft.com/office/drawing/2014/main" id="{8C94284B-81ED-3BAF-D048-E65EBB111A2D}"/>
                </a:ext>
              </a:extLst>
            </p:cNvPr>
            <p:cNvCxnSpPr>
              <a:cxnSpLocks/>
            </p:cNvCxnSpPr>
            <p:nvPr/>
          </p:nvCxnSpPr>
          <p:spPr>
            <a:xfrm>
              <a:off x="9135336" y="3992197"/>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33" name="직선 연결선 32">
              <a:extLst>
                <a:ext uri="{FF2B5EF4-FFF2-40B4-BE49-F238E27FC236}">
                  <a16:creationId xmlns:a16="http://schemas.microsoft.com/office/drawing/2014/main" id="{48DE1F7C-EC32-A9BA-25D5-4903B49FB48C}"/>
                </a:ext>
              </a:extLst>
            </p:cNvPr>
            <p:cNvCxnSpPr>
              <a:cxnSpLocks/>
            </p:cNvCxnSpPr>
            <p:nvPr/>
          </p:nvCxnSpPr>
          <p:spPr>
            <a:xfrm>
              <a:off x="8792436" y="3992197"/>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34" name="직선 연결선 33">
              <a:extLst>
                <a:ext uri="{FF2B5EF4-FFF2-40B4-BE49-F238E27FC236}">
                  <a16:creationId xmlns:a16="http://schemas.microsoft.com/office/drawing/2014/main" id="{78CE9CB5-E924-10D4-858F-591244F576B3}"/>
                </a:ext>
              </a:extLst>
            </p:cNvPr>
            <p:cNvCxnSpPr>
              <a:cxnSpLocks/>
            </p:cNvCxnSpPr>
            <p:nvPr/>
          </p:nvCxnSpPr>
          <p:spPr>
            <a:xfrm>
              <a:off x="8467121" y="3992197"/>
              <a:ext cx="0" cy="2148044"/>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grpSp>
      <p:sp>
        <p:nvSpPr>
          <p:cNvPr id="5" name="바닥글 개체 틀 4">
            <a:extLst>
              <a:ext uri="{FF2B5EF4-FFF2-40B4-BE49-F238E27FC236}">
                <a16:creationId xmlns:a16="http://schemas.microsoft.com/office/drawing/2014/main" id="{24B30B21-5540-51CE-631D-EF623F4B01AE}"/>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8124B411-7226-8AEA-A998-FFA164A0119B}"/>
              </a:ext>
            </a:extLst>
          </p:cNvPr>
          <p:cNvSpPr>
            <a:spLocks noGrp="1"/>
          </p:cNvSpPr>
          <p:nvPr>
            <p:ph type="sldNum" sz="quarter" idx="12"/>
          </p:nvPr>
        </p:nvSpPr>
        <p:spPr/>
        <p:txBody>
          <a:bodyPr/>
          <a:lstStyle/>
          <a:p>
            <a:fld id="{7CC0B3F7-245B-4AF8-970C-81D932662757}" type="slidenum">
              <a:rPr lang="ko-KR" altLang="en-US" smtClean="0"/>
              <a:t>25</a:t>
            </a:fld>
            <a:endParaRPr lang="ko-KR" altLang="en-US"/>
          </a:p>
        </p:txBody>
      </p:sp>
    </p:spTree>
    <p:extLst>
      <p:ext uri="{BB962C8B-B14F-4D97-AF65-F5344CB8AC3E}">
        <p14:creationId xmlns:p14="http://schemas.microsoft.com/office/powerpoint/2010/main" val="18207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5242F54-E211-9568-3FCC-61B274D26834}"/>
              </a:ext>
            </a:extLst>
          </p:cNvPr>
          <p:cNvSpPr>
            <a:spLocks noGrp="1"/>
          </p:cNvSpPr>
          <p:nvPr>
            <p:ph type="title"/>
          </p:nvPr>
        </p:nvSpPr>
        <p:spPr>
          <a:xfrm>
            <a:off x="838200" y="0"/>
            <a:ext cx="10515600" cy="780521"/>
          </a:xfrm>
        </p:spPr>
        <p:txBody>
          <a:bodyPr>
            <a:normAutofit/>
          </a:bodyPr>
          <a:lstStyle/>
          <a:p>
            <a:r>
              <a:rPr lang="en-US" altLang="ko-KR" dirty="0"/>
              <a:t>DNN for classification</a:t>
            </a:r>
            <a:endParaRPr lang="ko-KR" altLang="en-US" dirty="0"/>
          </a:p>
        </p:txBody>
      </p:sp>
      <p:sp>
        <p:nvSpPr>
          <p:cNvPr id="3" name="내용 개체 틀 2">
            <a:extLst>
              <a:ext uri="{FF2B5EF4-FFF2-40B4-BE49-F238E27FC236}">
                <a16:creationId xmlns:a16="http://schemas.microsoft.com/office/drawing/2014/main" id="{21CC7001-6CE9-37CB-D4B2-14309B08FBAD}"/>
              </a:ext>
            </a:extLst>
          </p:cNvPr>
          <p:cNvSpPr>
            <a:spLocks noGrp="1"/>
          </p:cNvSpPr>
          <p:nvPr>
            <p:ph idx="1"/>
          </p:nvPr>
        </p:nvSpPr>
        <p:spPr>
          <a:xfrm>
            <a:off x="838200" y="1161520"/>
            <a:ext cx="10515600" cy="5213879"/>
          </a:xfrm>
        </p:spPr>
        <p:txBody>
          <a:bodyPr>
            <a:normAutofit/>
          </a:bodyPr>
          <a:lstStyle/>
          <a:p>
            <a:r>
              <a:rPr lang="en-US" altLang="ko-KR" sz="2500" dirty="0"/>
              <a:t>Typical deep neural network (DNN) for </a:t>
            </a:r>
            <a:r>
              <a:rPr lang="en-US" altLang="ko-KR" sz="2500" b="1" dirty="0"/>
              <a:t>classification</a:t>
            </a:r>
            <a:r>
              <a:rPr lang="en-US" altLang="ko-KR" sz="2500" dirty="0"/>
              <a:t> has multiple outputs corresponding to the number of classes (Z’s for our case)</a:t>
            </a:r>
          </a:p>
          <a:p>
            <a:pPr lvl="1"/>
            <a:r>
              <a:rPr lang="en-US" altLang="ko-KR" sz="2100" dirty="0"/>
              <a:t>For the ion state (Q) calculation, we calculated the energy (a continuous output), which was a </a:t>
            </a:r>
            <a:r>
              <a:rPr lang="en-US" altLang="ko-KR" sz="2100" b="1" dirty="0"/>
              <a:t>regression</a:t>
            </a:r>
            <a:r>
              <a:rPr lang="en-US" altLang="ko-KR" sz="2100" dirty="0"/>
              <a:t> problem</a:t>
            </a:r>
          </a:p>
          <a:p>
            <a:r>
              <a:rPr lang="en-US" altLang="ko-KR" sz="2500" dirty="0"/>
              <a:t>These outputs can be regarded as a prediction probability of belonging to each class </a:t>
            </a:r>
          </a:p>
          <a:p>
            <a:pPr marL="0" indent="0">
              <a:buNone/>
            </a:pPr>
            <a:endParaRPr lang="ko-KR" altLang="en-US" sz="2500" dirty="0"/>
          </a:p>
        </p:txBody>
      </p:sp>
      <p:grpSp>
        <p:nvGrpSpPr>
          <p:cNvPr id="27" name="그룹 26">
            <a:extLst>
              <a:ext uri="{FF2B5EF4-FFF2-40B4-BE49-F238E27FC236}">
                <a16:creationId xmlns:a16="http://schemas.microsoft.com/office/drawing/2014/main" id="{A5354C16-2527-BA4E-D71A-EAF17BC04EA1}"/>
              </a:ext>
            </a:extLst>
          </p:cNvPr>
          <p:cNvGrpSpPr/>
          <p:nvPr/>
        </p:nvGrpSpPr>
        <p:grpSpPr>
          <a:xfrm>
            <a:off x="1313879" y="3264917"/>
            <a:ext cx="9310577" cy="3379723"/>
            <a:chOff x="486568" y="1465268"/>
            <a:chExt cx="10069886" cy="4583166"/>
          </a:xfrm>
        </p:grpSpPr>
        <p:sp>
          <p:nvSpPr>
            <p:cNvPr id="28" name="사각형: 둥근 모서리 27">
              <a:extLst>
                <a:ext uri="{FF2B5EF4-FFF2-40B4-BE49-F238E27FC236}">
                  <a16:creationId xmlns:a16="http://schemas.microsoft.com/office/drawing/2014/main" id="{0673E8B6-4804-9036-499A-956D273300DE}"/>
                </a:ext>
              </a:extLst>
            </p:cNvPr>
            <p:cNvSpPr/>
            <p:nvPr/>
          </p:nvSpPr>
          <p:spPr>
            <a:xfrm>
              <a:off x="974530" y="1673527"/>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IC0</a:t>
              </a:r>
              <a:endParaRPr lang="ko-KR" altLang="en-US" sz="1000" dirty="0"/>
            </a:p>
          </p:txBody>
        </p:sp>
        <p:sp>
          <p:nvSpPr>
            <p:cNvPr id="29" name="사각형: 둥근 모서리 28">
              <a:extLst>
                <a:ext uri="{FF2B5EF4-FFF2-40B4-BE49-F238E27FC236}">
                  <a16:creationId xmlns:a16="http://schemas.microsoft.com/office/drawing/2014/main" id="{A2F81DAF-C160-517B-9D0F-7DB6DB223736}"/>
                </a:ext>
              </a:extLst>
            </p:cNvPr>
            <p:cNvSpPr/>
            <p:nvPr/>
          </p:nvSpPr>
          <p:spPr>
            <a:xfrm>
              <a:off x="974530" y="2252096"/>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IC0/dx</a:t>
              </a:r>
              <a:endParaRPr lang="ko-KR" altLang="en-US" sz="1000" dirty="0"/>
            </a:p>
          </p:txBody>
        </p:sp>
        <p:sp>
          <p:nvSpPr>
            <p:cNvPr id="30" name="사각형: 둥근 모서리 29">
              <a:extLst>
                <a:ext uri="{FF2B5EF4-FFF2-40B4-BE49-F238E27FC236}">
                  <a16:creationId xmlns:a16="http://schemas.microsoft.com/office/drawing/2014/main" id="{DB5EE028-9776-064D-1936-E388D819531F}"/>
                </a:ext>
              </a:extLst>
            </p:cNvPr>
            <p:cNvSpPr/>
            <p:nvPr/>
          </p:nvSpPr>
          <p:spPr>
            <a:xfrm>
              <a:off x="974530" y="3742975"/>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IC6/dx</a:t>
              </a:r>
              <a:endParaRPr lang="ko-KR" altLang="en-US" sz="1000" dirty="0"/>
            </a:p>
          </p:txBody>
        </p:sp>
        <p:sp>
          <p:nvSpPr>
            <p:cNvPr id="31" name="타원 30">
              <a:extLst>
                <a:ext uri="{FF2B5EF4-FFF2-40B4-BE49-F238E27FC236}">
                  <a16:creationId xmlns:a16="http://schemas.microsoft.com/office/drawing/2014/main" id="{B5D9CBAD-DD78-BF83-0144-89DCAFB8E3F7}"/>
                </a:ext>
              </a:extLst>
            </p:cNvPr>
            <p:cNvSpPr/>
            <p:nvPr/>
          </p:nvSpPr>
          <p:spPr>
            <a:xfrm>
              <a:off x="2705052" y="1802675"/>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32" name="타원 31">
              <a:extLst>
                <a:ext uri="{FF2B5EF4-FFF2-40B4-BE49-F238E27FC236}">
                  <a16:creationId xmlns:a16="http://schemas.microsoft.com/office/drawing/2014/main" id="{3BB8D8EA-DD85-47FB-B2A2-1F6A85EBA9B3}"/>
                </a:ext>
              </a:extLst>
            </p:cNvPr>
            <p:cNvSpPr/>
            <p:nvPr/>
          </p:nvSpPr>
          <p:spPr>
            <a:xfrm>
              <a:off x="2705052" y="2438491"/>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33" name="타원 32">
              <a:extLst>
                <a:ext uri="{FF2B5EF4-FFF2-40B4-BE49-F238E27FC236}">
                  <a16:creationId xmlns:a16="http://schemas.microsoft.com/office/drawing/2014/main" id="{B30ED967-BCAB-1750-673B-CDF5070699CE}"/>
                </a:ext>
              </a:extLst>
            </p:cNvPr>
            <p:cNvSpPr/>
            <p:nvPr/>
          </p:nvSpPr>
          <p:spPr>
            <a:xfrm>
              <a:off x="2705052" y="4437291"/>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34" name="타원 33">
              <a:extLst>
                <a:ext uri="{FF2B5EF4-FFF2-40B4-BE49-F238E27FC236}">
                  <a16:creationId xmlns:a16="http://schemas.microsoft.com/office/drawing/2014/main" id="{F00037C1-1890-636F-18EE-0BEA880C7DF0}"/>
                </a:ext>
              </a:extLst>
            </p:cNvPr>
            <p:cNvSpPr/>
            <p:nvPr/>
          </p:nvSpPr>
          <p:spPr>
            <a:xfrm>
              <a:off x="4398908" y="1790855"/>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35" name="타원 34">
              <a:extLst>
                <a:ext uri="{FF2B5EF4-FFF2-40B4-BE49-F238E27FC236}">
                  <a16:creationId xmlns:a16="http://schemas.microsoft.com/office/drawing/2014/main" id="{507D0783-60ED-6E10-1589-C8A26A38C186}"/>
                </a:ext>
              </a:extLst>
            </p:cNvPr>
            <p:cNvSpPr/>
            <p:nvPr/>
          </p:nvSpPr>
          <p:spPr>
            <a:xfrm>
              <a:off x="4398909" y="2433408"/>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36" name="타원 35">
              <a:extLst>
                <a:ext uri="{FF2B5EF4-FFF2-40B4-BE49-F238E27FC236}">
                  <a16:creationId xmlns:a16="http://schemas.microsoft.com/office/drawing/2014/main" id="{7774DED4-5BAC-ABEF-DE71-3CCF24EFF819}"/>
                </a:ext>
              </a:extLst>
            </p:cNvPr>
            <p:cNvSpPr/>
            <p:nvPr/>
          </p:nvSpPr>
          <p:spPr>
            <a:xfrm>
              <a:off x="4398909" y="4444053"/>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cxnSp>
          <p:nvCxnSpPr>
            <p:cNvPr id="37" name="직선 화살표 연결선 36">
              <a:extLst>
                <a:ext uri="{FF2B5EF4-FFF2-40B4-BE49-F238E27FC236}">
                  <a16:creationId xmlns:a16="http://schemas.microsoft.com/office/drawing/2014/main" id="{0C801CD2-70DC-53A5-6A03-33D9EC4BD47B}"/>
                </a:ext>
              </a:extLst>
            </p:cNvPr>
            <p:cNvCxnSpPr>
              <a:stCxn id="28" idx="3"/>
              <a:endCxn id="31" idx="2"/>
            </p:cNvCxnSpPr>
            <p:nvPr/>
          </p:nvCxnSpPr>
          <p:spPr>
            <a:xfrm>
              <a:off x="1905785" y="1900083"/>
              <a:ext cx="799267" cy="180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직선 화살표 연결선 37">
              <a:extLst>
                <a:ext uri="{FF2B5EF4-FFF2-40B4-BE49-F238E27FC236}">
                  <a16:creationId xmlns:a16="http://schemas.microsoft.com/office/drawing/2014/main" id="{75BC08D8-D5AF-263E-3EF2-05071EB3406A}"/>
                </a:ext>
              </a:extLst>
            </p:cNvPr>
            <p:cNvCxnSpPr>
              <a:stCxn id="28" idx="3"/>
              <a:endCxn id="32" idx="2"/>
            </p:cNvCxnSpPr>
            <p:nvPr/>
          </p:nvCxnSpPr>
          <p:spPr>
            <a:xfrm>
              <a:off x="1905785" y="1900083"/>
              <a:ext cx="799267" cy="8161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직선 화살표 연결선 38">
              <a:extLst>
                <a:ext uri="{FF2B5EF4-FFF2-40B4-BE49-F238E27FC236}">
                  <a16:creationId xmlns:a16="http://schemas.microsoft.com/office/drawing/2014/main" id="{D986A51F-C8C5-43A4-B8F0-BD22E0FF4B34}"/>
                </a:ext>
              </a:extLst>
            </p:cNvPr>
            <p:cNvCxnSpPr>
              <a:stCxn id="28" idx="3"/>
              <a:endCxn id="33" idx="2"/>
            </p:cNvCxnSpPr>
            <p:nvPr/>
          </p:nvCxnSpPr>
          <p:spPr>
            <a:xfrm>
              <a:off x="1905785" y="1900083"/>
              <a:ext cx="799267" cy="2814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직선 화살표 연결선 39">
              <a:extLst>
                <a:ext uri="{FF2B5EF4-FFF2-40B4-BE49-F238E27FC236}">
                  <a16:creationId xmlns:a16="http://schemas.microsoft.com/office/drawing/2014/main" id="{78F42343-AA9C-81FB-4689-AEFEEF346DB4}"/>
                </a:ext>
              </a:extLst>
            </p:cNvPr>
            <p:cNvCxnSpPr>
              <a:stCxn id="29" idx="3"/>
              <a:endCxn id="31" idx="2"/>
            </p:cNvCxnSpPr>
            <p:nvPr/>
          </p:nvCxnSpPr>
          <p:spPr>
            <a:xfrm flipV="1">
              <a:off x="1905785" y="2080388"/>
              <a:ext cx="799267" cy="398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직선 화살표 연결선 40">
              <a:extLst>
                <a:ext uri="{FF2B5EF4-FFF2-40B4-BE49-F238E27FC236}">
                  <a16:creationId xmlns:a16="http://schemas.microsoft.com/office/drawing/2014/main" id="{1D969A8C-2FD7-920E-7719-04B79F3DF941}"/>
                </a:ext>
              </a:extLst>
            </p:cNvPr>
            <p:cNvCxnSpPr>
              <a:stCxn id="29" idx="3"/>
              <a:endCxn id="32" idx="2"/>
            </p:cNvCxnSpPr>
            <p:nvPr/>
          </p:nvCxnSpPr>
          <p:spPr>
            <a:xfrm>
              <a:off x="1905785" y="2478652"/>
              <a:ext cx="799267" cy="237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직선 화살표 연결선 41">
              <a:extLst>
                <a:ext uri="{FF2B5EF4-FFF2-40B4-BE49-F238E27FC236}">
                  <a16:creationId xmlns:a16="http://schemas.microsoft.com/office/drawing/2014/main" id="{355522F1-31FA-A9AB-FDAF-DD667C11A177}"/>
                </a:ext>
              </a:extLst>
            </p:cNvPr>
            <p:cNvCxnSpPr>
              <a:stCxn id="29" idx="3"/>
              <a:endCxn id="33" idx="2"/>
            </p:cNvCxnSpPr>
            <p:nvPr/>
          </p:nvCxnSpPr>
          <p:spPr>
            <a:xfrm>
              <a:off x="1905785" y="2478652"/>
              <a:ext cx="799267" cy="2236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직선 화살표 연결선 42">
              <a:extLst>
                <a:ext uri="{FF2B5EF4-FFF2-40B4-BE49-F238E27FC236}">
                  <a16:creationId xmlns:a16="http://schemas.microsoft.com/office/drawing/2014/main" id="{B8697E6C-99E0-6638-E71D-A70B7A459C92}"/>
                </a:ext>
              </a:extLst>
            </p:cNvPr>
            <p:cNvCxnSpPr>
              <a:stCxn id="30" idx="3"/>
              <a:endCxn id="31" idx="2"/>
            </p:cNvCxnSpPr>
            <p:nvPr/>
          </p:nvCxnSpPr>
          <p:spPr>
            <a:xfrm flipV="1">
              <a:off x="1905785" y="2080388"/>
              <a:ext cx="799267" cy="18891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직선 화살표 연결선 43">
              <a:extLst>
                <a:ext uri="{FF2B5EF4-FFF2-40B4-BE49-F238E27FC236}">
                  <a16:creationId xmlns:a16="http://schemas.microsoft.com/office/drawing/2014/main" id="{AB56C3FE-A58F-9076-65E3-8AF32D2B571A}"/>
                </a:ext>
              </a:extLst>
            </p:cNvPr>
            <p:cNvCxnSpPr>
              <a:stCxn id="30" idx="3"/>
              <a:endCxn id="32" idx="2"/>
            </p:cNvCxnSpPr>
            <p:nvPr/>
          </p:nvCxnSpPr>
          <p:spPr>
            <a:xfrm flipV="1">
              <a:off x="1905785" y="2716204"/>
              <a:ext cx="799267" cy="12533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직선 화살표 연결선 44">
              <a:extLst>
                <a:ext uri="{FF2B5EF4-FFF2-40B4-BE49-F238E27FC236}">
                  <a16:creationId xmlns:a16="http://schemas.microsoft.com/office/drawing/2014/main" id="{BEB75917-219A-97E5-1305-CA5D6003A998}"/>
                </a:ext>
              </a:extLst>
            </p:cNvPr>
            <p:cNvCxnSpPr>
              <a:stCxn id="30" idx="3"/>
              <a:endCxn id="33" idx="2"/>
            </p:cNvCxnSpPr>
            <p:nvPr/>
          </p:nvCxnSpPr>
          <p:spPr>
            <a:xfrm>
              <a:off x="1905785" y="3969531"/>
              <a:ext cx="799267" cy="745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직선 화살표 연결선 45">
              <a:extLst>
                <a:ext uri="{FF2B5EF4-FFF2-40B4-BE49-F238E27FC236}">
                  <a16:creationId xmlns:a16="http://schemas.microsoft.com/office/drawing/2014/main" id="{B8E903BC-22DF-1F74-78D2-EC1E3B316BAF}"/>
                </a:ext>
              </a:extLst>
            </p:cNvPr>
            <p:cNvCxnSpPr>
              <a:stCxn id="31" idx="6"/>
              <a:endCxn id="34" idx="2"/>
            </p:cNvCxnSpPr>
            <p:nvPr/>
          </p:nvCxnSpPr>
          <p:spPr>
            <a:xfrm flipV="1">
              <a:off x="3636307" y="2068568"/>
              <a:ext cx="762601" cy="11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직선 화살표 연결선 46">
              <a:extLst>
                <a:ext uri="{FF2B5EF4-FFF2-40B4-BE49-F238E27FC236}">
                  <a16:creationId xmlns:a16="http://schemas.microsoft.com/office/drawing/2014/main" id="{E7852404-2EDB-D1E0-21EA-BECC4EF32384}"/>
                </a:ext>
              </a:extLst>
            </p:cNvPr>
            <p:cNvCxnSpPr>
              <a:stCxn id="31" idx="6"/>
              <a:endCxn id="35" idx="2"/>
            </p:cNvCxnSpPr>
            <p:nvPr/>
          </p:nvCxnSpPr>
          <p:spPr>
            <a:xfrm>
              <a:off x="3636307" y="2080388"/>
              <a:ext cx="762602" cy="630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직선 화살표 연결선 47">
              <a:extLst>
                <a:ext uri="{FF2B5EF4-FFF2-40B4-BE49-F238E27FC236}">
                  <a16:creationId xmlns:a16="http://schemas.microsoft.com/office/drawing/2014/main" id="{08F7DCE2-04E4-1D4E-0967-D7718469AD55}"/>
                </a:ext>
              </a:extLst>
            </p:cNvPr>
            <p:cNvCxnSpPr>
              <a:stCxn id="31" idx="6"/>
              <a:endCxn id="36" idx="2"/>
            </p:cNvCxnSpPr>
            <p:nvPr/>
          </p:nvCxnSpPr>
          <p:spPr>
            <a:xfrm>
              <a:off x="3636307" y="2080388"/>
              <a:ext cx="762602" cy="2641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직선 화살표 연결선 48">
              <a:extLst>
                <a:ext uri="{FF2B5EF4-FFF2-40B4-BE49-F238E27FC236}">
                  <a16:creationId xmlns:a16="http://schemas.microsoft.com/office/drawing/2014/main" id="{EE8B2081-D46C-CE81-9AFA-FB432FD12E16}"/>
                </a:ext>
              </a:extLst>
            </p:cNvPr>
            <p:cNvCxnSpPr>
              <a:stCxn id="32" idx="6"/>
              <a:endCxn id="34" idx="2"/>
            </p:cNvCxnSpPr>
            <p:nvPr/>
          </p:nvCxnSpPr>
          <p:spPr>
            <a:xfrm flipV="1">
              <a:off x="3636307" y="2068568"/>
              <a:ext cx="762601" cy="647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직선 화살표 연결선 49">
              <a:extLst>
                <a:ext uri="{FF2B5EF4-FFF2-40B4-BE49-F238E27FC236}">
                  <a16:creationId xmlns:a16="http://schemas.microsoft.com/office/drawing/2014/main" id="{DBEA603D-ABF1-38AA-289D-6E54D85CDACA}"/>
                </a:ext>
              </a:extLst>
            </p:cNvPr>
            <p:cNvCxnSpPr>
              <a:stCxn id="32" idx="6"/>
              <a:endCxn id="35" idx="2"/>
            </p:cNvCxnSpPr>
            <p:nvPr/>
          </p:nvCxnSpPr>
          <p:spPr>
            <a:xfrm flipV="1">
              <a:off x="3636307" y="2711121"/>
              <a:ext cx="762602" cy="50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직선 화살표 연결선 50">
              <a:extLst>
                <a:ext uri="{FF2B5EF4-FFF2-40B4-BE49-F238E27FC236}">
                  <a16:creationId xmlns:a16="http://schemas.microsoft.com/office/drawing/2014/main" id="{689726F9-F7CA-39DE-238F-C2EE967B8D2D}"/>
                </a:ext>
              </a:extLst>
            </p:cNvPr>
            <p:cNvCxnSpPr>
              <a:stCxn id="32" idx="6"/>
              <a:endCxn id="36" idx="2"/>
            </p:cNvCxnSpPr>
            <p:nvPr/>
          </p:nvCxnSpPr>
          <p:spPr>
            <a:xfrm>
              <a:off x="3636307" y="2716204"/>
              <a:ext cx="762602" cy="2005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직선 화살표 연결선 51">
              <a:extLst>
                <a:ext uri="{FF2B5EF4-FFF2-40B4-BE49-F238E27FC236}">
                  <a16:creationId xmlns:a16="http://schemas.microsoft.com/office/drawing/2014/main" id="{53660A51-D73A-8013-8CA5-105C2D736142}"/>
                </a:ext>
              </a:extLst>
            </p:cNvPr>
            <p:cNvCxnSpPr>
              <a:stCxn id="33" idx="6"/>
              <a:endCxn id="34" idx="2"/>
            </p:cNvCxnSpPr>
            <p:nvPr/>
          </p:nvCxnSpPr>
          <p:spPr>
            <a:xfrm flipV="1">
              <a:off x="3636307" y="2068568"/>
              <a:ext cx="762601" cy="2646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직선 화살표 연결선 52">
              <a:extLst>
                <a:ext uri="{FF2B5EF4-FFF2-40B4-BE49-F238E27FC236}">
                  <a16:creationId xmlns:a16="http://schemas.microsoft.com/office/drawing/2014/main" id="{E13C6922-1D60-1497-36C7-F2BF0C2C859C}"/>
                </a:ext>
              </a:extLst>
            </p:cNvPr>
            <p:cNvCxnSpPr>
              <a:stCxn id="33" idx="6"/>
              <a:endCxn id="35" idx="2"/>
            </p:cNvCxnSpPr>
            <p:nvPr/>
          </p:nvCxnSpPr>
          <p:spPr>
            <a:xfrm flipV="1">
              <a:off x="3636307" y="2711121"/>
              <a:ext cx="762602" cy="2003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직선 화살표 연결선 53">
              <a:extLst>
                <a:ext uri="{FF2B5EF4-FFF2-40B4-BE49-F238E27FC236}">
                  <a16:creationId xmlns:a16="http://schemas.microsoft.com/office/drawing/2014/main" id="{2BA2F0C2-01D3-F0C3-E921-EA3E8DFB0089}"/>
                </a:ext>
              </a:extLst>
            </p:cNvPr>
            <p:cNvCxnSpPr>
              <a:stCxn id="33" idx="6"/>
              <a:endCxn id="36" idx="2"/>
            </p:cNvCxnSpPr>
            <p:nvPr/>
          </p:nvCxnSpPr>
          <p:spPr>
            <a:xfrm>
              <a:off x="3636307" y="4715004"/>
              <a:ext cx="762602" cy="6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타원 54">
              <a:extLst>
                <a:ext uri="{FF2B5EF4-FFF2-40B4-BE49-F238E27FC236}">
                  <a16:creationId xmlns:a16="http://schemas.microsoft.com/office/drawing/2014/main" id="{4B5B8BC0-D988-95EC-379E-910FAD82E2B1}"/>
                </a:ext>
              </a:extLst>
            </p:cNvPr>
            <p:cNvSpPr/>
            <p:nvPr/>
          </p:nvSpPr>
          <p:spPr>
            <a:xfrm>
              <a:off x="3072908" y="3206701"/>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56" name="타원 55">
              <a:extLst>
                <a:ext uri="{FF2B5EF4-FFF2-40B4-BE49-F238E27FC236}">
                  <a16:creationId xmlns:a16="http://schemas.microsoft.com/office/drawing/2014/main" id="{03FA07EA-8BB5-B01E-E660-89195414A895}"/>
                </a:ext>
              </a:extLst>
            </p:cNvPr>
            <p:cNvSpPr/>
            <p:nvPr/>
          </p:nvSpPr>
          <p:spPr>
            <a:xfrm>
              <a:off x="3072908" y="3574310"/>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57" name="타원 56">
              <a:extLst>
                <a:ext uri="{FF2B5EF4-FFF2-40B4-BE49-F238E27FC236}">
                  <a16:creationId xmlns:a16="http://schemas.microsoft.com/office/drawing/2014/main" id="{9113C907-EDC5-25A9-3CD9-132852F68028}"/>
                </a:ext>
              </a:extLst>
            </p:cNvPr>
            <p:cNvSpPr/>
            <p:nvPr/>
          </p:nvSpPr>
          <p:spPr>
            <a:xfrm>
              <a:off x="3072908" y="3947137"/>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58" name="사각형: 둥근 모서리 57">
              <a:extLst>
                <a:ext uri="{FF2B5EF4-FFF2-40B4-BE49-F238E27FC236}">
                  <a16:creationId xmlns:a16="http://schemas.microsoft.com/office/drawing/2014/main" id="{67919AF3-35EE-F0F2-31FC-1E8C2FEFA97D}"/>
                </a:ext>
              </a:extLst>
            </p:cNvPr>
            <p:cNvSpPr/>
            <p:nvPr/>
          </p:nvSpPr>
          <p:spPr>
            <a:xfrm>
              <a:off x="1376607" y="2791163"/>
              <a:ext cx="127100" cy="110233"/>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59" name="사각형: 둥근 모서리 58">
              <a:extLst>
                <a:ext uri="{FF2B5EF4-FFF2-40B4-BE49-F238E27FC236}">
                  <a16:creationId xmlns:a16="http://schemas.microsoft.com/office/drawing/2014/main" id="{DA375233-CBD2-EEBC-8AB1-BB3AC0D1DECC}"/>
                </a:ext>
              </a:extLst>
            </p:cNvPr>
            <p:cNvSpPr/>
            <p:nvPr/>
          </p:nvSpPr>
          <p:spPr>
            <a:xfrm>
              <a:off x="1369912" y="3013454"/>
              <a:ext cx="127100" cy="110233"/>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60" name="사각형: 둥근 모서리 59">
              <a:extLst>
                <a:ext uri="{FF2B5EF4-FFF2-40B4-BE49-F238E27FC236}">
                  <a16:creationId xmlns:a16="http://schemas.microsoft.com/office/drawing/2014/main" id="{E8520AEF-4E88-EBBD-3CB0-8E7E82778AF1}"/>
                </a:ext>
              </a:extLst>
            </p:cNvPr>
            <p:cNvSpPr/>
            <p:nvPr/>
          </p:nvSpPr>
          <p:spPr>
            <a:xfrm>
              <a:off x="1376607" y="3305459"/>
              <a:ext cx="127100" cy="110233"/>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61" name="TextBox 60">
              <a:extLst>
                <a:ext uri="{FF2B5EF4-FFF2-40B4-BE49-F238E27FC236}">
                  <a16:creationId xmlns:a16="http://schemas.microsoft.com/office/drawing/2014/main" id="{F42EFCBD-EA8B-5A83-FF06-30687C3AA59F}"/>
                </a:ext>
              </a:extLst>
            </p:cNvPr>
            <p:cNvSpPr txBox="1"/>
            <p:nvPr/>
          </p:nvSpPr>
          <p:spPr>
            <a:xfrm>
              <a:off x="3039912" y="5078459"/>
              <a:ext cx="471325" cy="366171"/>
            </a:xfrm>
            <a:prstGeom prst="rect">
              <a:avLst/>
            </a:prstGeom>
            <a:noFill/>
          </p:spPr>
          <p:txBody>
            <a:bodyPr wrap="square" rtlCol="0">
              <a:spAutoFit/>
            </a:bodyPr>
            <a:lstStyle/>
            <a:p>
              <a:r>
                <a:rPr lang="en-US" altLang="ko-KR" sz="1000" dirty="0"/>
                <a:t>20</a:t>
              </a:r>
              <a:endParaRPr lang="ko-KR" altLang="en-US" sz="1000" dirty="0"/>
            </a:p>
          </p:txBody>
        </p:sp>
        <p:sp>
          <p:nvSpPr>
            <p:cNvPr id="62" name="TextBox 61">
              <a:extLst>
                <a:ext uri="{FF2B5EF4-FFF2-40B4-BE49-F238E27FC236}">
                  <a16:creationId xmlns:a16="http://schemas.microsoft.com/office/drawing/2014/main" id="{6FB93632-C6D3-BAD7-1C09-01AAC8032DF1}"/>
                </a:ext>
              </a:extLst>
            </p:cNvPr>
            <p:cNvSpPr txBox="1"/>
            <p:nvPr/>
          </p:nvSpPr>
          <p:spPr>
            <a:xfrm>
              <a:off x="4725063" y="5079666"/>
              <a:ext cx="484812" cy="366171"/>
            </a:xfrm>
            <a:prstGeom prst="rect">
              <a:avLst/>
            </a:prstGeom>
            <a:noFill/>
          </p:spPr>
          <p:txBody>
            <a:bodyPr wrap="square" rtlCol="0">
              <a:spAutoFit/>
            </a:bodyPr>
            <a:lstStyle/>
            <a:p>
              <a:r>
                <a:rPr lang="en-US" altLang="ko-KR" sz="1000" dirty="0"/>
                <a:t>20</a:t>
              </a:r>
              <a:endParaRPr lang="ko-KR" altLang="en-US" sz="1000" dirty="0"/>
            </a:p>
          </p:txBody>
        </p:sp>
        <p:sp>
          <p:nvSpPr>
            <p:cNvPr id="63" name="사각형: 둥근 모서리 62">
              <a:extLst>
                <a:ext uri="{FF2B5EF4-FFF2-40B4-BE49-F238E27FC236}">
                  <a16:creationId xmlns:a16="http://schemas.microsoft.com/office/drawing/2014/main" id="{FF587DF1-1EE7-EA78-D41E-E2644D0696C1}"/>
                </a:ext>
              </a:extLst>
            </p:cNvPr>
            <p:cNvSpPr/>
            <p:nvPr/>
          </p:nvSpPr>
          <p:spPr>
            <a:xfrm>
              <a:off x="972037" y="4308144"/>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err="1">
                  <a:ln w="0"/>
                  <a:solidFill>
                    <a:schemeClr val="tx1"/>
                  </a:solidFill>
                  <a:effectLst>
                    <a:outerShdw blurRad="38100" dist="19050" dir="2700000" algn="tl" rotWithShape="0">
                      <a:schemeClr val="dk1">
                        <a:alpha val="40000"/>
                      </a:schemeClr>
                    </a:outerShdw>
                  </a:effectLst>
                </a:rPr>
                <a:t>M_int</a:t>
              </a:r>
              <a:endParaRPr lang="ko-KR" altLang="en-US" sz="1000" dirty="0"/>
            </a:p>
          </p:txBody>
        </p:sp>
        <p:sp>
          <p:nvSpPr>
            <p:cNvPr id="64" name="사각형: 둥근 모서리 63">
              <a:extLst>
                <a:ext uri="{FF2B5EF4-FFF2-40B4-BE49-F238E27FC236}">
                  <a16:creationId xmlns:a16="http://schemas.microsoft.com/office/drawing/2014/main" id="{C9785855-B13A-538A-50F6-DC94B226485F}"/>
                </a:ext>
              </a:extLst>
            </p:cNvPr>
            <p:cNvSpPr/>
            <p:nvPr/>
          </p:nvSpPr>
          <p:spPr>
            <a:xfrm>
              <a:off x="980226" y="4889077"/>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Velocity</a:t>
              </a:r>
              <a:endParaRPr lang="ko-KR" altLang="en-US" sz="1000" dirty="0"/>
            </a:p>
          </p:txBody>
        </p:sp>
        <p:sp>
          <p:nvSpPr>
            <p:cNvPr id="65" name="사각형: 둥근 모서리 64">
              <a:extLst>
                <a:ext uri="{FF2B5EF4-FFF2-40B4-BE49-F238E27FC236}">
                  <a16:creationId xmlns:a16="http://schemas.microsoft.com/office/drawing/2014/main" id="{2C947010-D484-8C24-33D7-FC787F507955}"/>
                </a:ext>
              </a:extLst>
            </p:cNvPr>
            <p:cNvSpPr/>
            <p:nvPr/>
          </p:nvSpPr>
          <p:spPr>
            <a:xfrm>
              <a:off x="974530" y="3177806"/>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IC6</a:t>
              </a:r>
              <a:endParaRPr lang="ko-KR" altLang="en-US" sz="1000" dirty="0"/>
            </a:p>
          </p:txBody>
        </p:sp>
        <p:cxnSp>
          <p:nvCxnSpPr>
            <p:cNvPr id="66" name="직선 화살표 연결선 65">
              <a:extLst>
                <a:ext uri="{FF2B5EF4-FFF2-40B4-BE49-F238E27FC236}">
                  <a16:creationId xmlns:a16="http://schemas.microsoft.com/office/drawing/2014/main" id="{2FE13FF3-5BE9-516B-4DBC-755703044C36}"/>
                </a:ext>
              </a:extLst>
            </p:cNvPr>
            <p:cNvCxnSpPr>
              <a:stCxn id="63" idx="3"/>
              <a:endCxn id="33" idx="2"/>
            </p:cNvCxnSpPr>
            <p:nvPr/>
          </p:nvCxnSpPr>
          <p:spPr>
            <a:xfrm>
              <a:off x="1903292" y="4534700"/>
              <a:ext cx="801760" cy="180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직선 화살표 연결선 66">
              <a:extLst>
                <a:ext uri="{FF2B5EF4-FFF2-40B4-BE49-F238E27FC236}">
                  <a16:creationId xmlns:a16="http://schemas.microsoft.com/office/drawing/2014/main" id="{1029F6E9-EE17-73B5-2E7A-EF0D23845E7C}"/>
                </a:ext>
              </a:extLst>
            </p:cNvPr>
            <p:cNvCxnSpPr>
              <a:stCxn id="64" idx="3"/>
              <a:endCxn id="33" idx="2"/>
            </p:cNvCxnSpPr>
            <p:nvPr/>
          </p:nvCxnSpPr>
          <p:spPr>
            <a:xfrm flipV="1">
              <a:off x="1911481" y="4715004"/>
              <a:ext cx="793571" cy="4006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직선 화살표 연결선 67">
              <a:extLst>
                <a:ext uri="{FF2B5EF4-FFF2-40B4-BE49-F238E27FC236}">
                  <a16:creationId xmlns:a16="http://schemas.microsoft.com/office/drawing/2014/main" id="{5B5BE06A-600C-6A98-2A4C-A48CA931E6C8}"/>
                </a:ext>
              </a:extLst>
            </p:cNvPr>
            <p:cNvCxnSpPr>
              <a:stCxn id="63" idx="3"/>
            </p:cNvCxnSpPr>
            <p:nvPr/>
          </p:nvCxnSpPr>
          <p:spPr>
            <a:xfrm flipV="1">
              <a:off x="1903292" y="2817289"/>
              <a:ext cx="700435" cy="17174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직선 화살표 연결선 68">
              <a:extLst>
                <a:ext uri="{FF2B5EF4-FFF2-40B4-BE49-F238E27FC236}">
                  <a16:creationId xmlns:a16="http://schemas.microsoft.com/office/drawing/2014/main" id="{3E84A95A-266D-F561-639E-2D56D04BA634}"/>
                </a:ext>
              </a:extLst>
            </p:cNvPr>
            <p:cNvCxnSpPr>
              <a:stCxn id="64" idx="3"/>
            </p:cNvCxnSpPr>
            <p:nvPr/>
          </p:nvCxnSpPr>
          <p:spPr>
            <a:xfrm flipV="1">
              <a:off x="1911481" y="3216698"/>
              <a:ext cx="710634" cy="1898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타원 69">
              <a:extLst>
                <a:ext uri="{FF2B5EF4-FFF2-40B4-BE49-F238E27FC236}">
                  <a16:creationId xmlns:a16="http://schemas.microsoft.com/office/drawing/2014/main" id="{E5F71576-7AA7-092C-E207-6A6CAD489EF1}"/>
                </a:ext>
              </a:extLst>
            </p:cNvPr>
            <p:cNvSpPr/>
            <p:nvPr/>
          </p:nvSpPr>
          <p:spPr>
            <a:xfrm>
              <a:off x="4807102" y="3206701"/>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71" name="타원 70">
              <a:extLst>
                <a:ext uri="{FF2B5EF4-FFF2-40B4-BE49-F238E27FC236}">
                  <a16:creationId xmlns:a16="http://schemas.microsoft.com/office/drawing/2014/main" id="{1407A4F4-77A6-06F9-1919-5E581098489E}"/>
                </a:ext>
              </a:extLst>
            </p:cNvPr>
            <p:cNvSpPr/>
            <p:nvPr/>
          </p:nvSpPr>
          <p:spPr>
            <a:xfrm>
              <a:off x="4807102" y="3574310"/>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72" name="타원 71">
              <a:extLst>
                <a:ext uri="{FF2B5EF4-FFF2-40B4-BE49-F238E27FC236}">
                  <a16:creationId xmlns:a16="http://schemas.microsoft.com/office/drawing/2014/main" id="{7736540E-CC97-B3EB-67B7-B7CEB4DE7F64}"/>
                </a:ext>
              </a:extLst>
            </p:cNvPr>
            <p:cNvSpPr/>
            <p:nvPr/>
          </p:nvSpPr>
          <p:spPr>
            <a:xfrm>
              <a:off x="4807102" y="3947137"/>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73" name="사각형: 둥근 모서리 72">
              <a:extLst>
                <a:ext uri="{FF2B5EF4-FFF2-40B4-BE49-F238E27FC236}">
                  <a16:creationId xmlns:a16="http://schemas.microsoft.com/office/drawing/2014/main" id="{AA118027-972E-45B6-E794-2253D234978A}"/>
                </a:ext>
              </a:extLst>
            </p:cNvPr>
            <p:cNvSpPr/>
            <p:nvPr/>
          </p:nvSpPr>
          <p:spPr>
            <a:xfrm>
              <a:off x="6092764" y="1465268"/>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z0</a:t>
              </a:r>
            </a:p>
          </p:txBody>
        </p:sp>
        <p:sp>
          <p:nvSpPr>
            <p:cNvPr id="74" name="사각형: 둥근 모서리 73">
              <a:extLst>
                <a:ext uri="{FF2B5EF4-FFF2-40B4-BE49-F238E27FC236}">
                  <a16:creationId xmlns:a16="http://schemas.microsoft.com/office/drawing/2014/main" id="{AEEE18EF-0B78-618C-0B3D-1F8008034982}"/>
                </a:ext>
              </a:extLst>
            </p:cNvPr>
            <p:cNvSpPr/>
            <p:nvPr/>
          </p:nvSpPr>
          <p:spPr>
            <a:xfrm>
              <a:off x="6096000" y="2196731"/>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z1</a:t>
              </a:r>
            </a:p>
          </p:txBody>
        </p:sp>
        <p:sp>
          <p:nvSpPr>
            <p:cNvPr id="75" name="사각형: 둥근 모서리 74">
              <a:extLst>
                <a:ext uri="{FF2B5EF4-FFF2-40B4-BE49-F238E27FC236}">
                  <a16:creationId xmlns:a16="http://schemas.microsoft.com/office/drawing/2014/main" id="{EDC0D538-7066-B606-A445-D5D4C4657460}"/>
                </a:ext>
              </a:extLst>
            </p:cNvPr>
            <p:cNvSpPr/>
            <p:nvPr/>
          </p:nvSpPr>
          <p:spPr>
            <a:xfrm>
              <a:off x="6092764" y="4570631"/>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z16</a:t>
              </a:r>
            </a:p>
          </p:txBody>
        </p:sp>
        <p:sp>
          <p:nvSpPr>
            <p:cNvPr id="76" name="타원 75">
              <a:extLst>
                <a:ext uri="{FF2B5EF4-FFF2-40B4-BE49-F238E27FC236}">
                  <a16:creationId xmlns:a16="http://schemas.microsoft.com/office/drawing/2014/main" id="{167C168F-D545-340B-5834-687F35848480}"/>
                </a:ext>
              </a:extLst>
            </p:cNvPr>
            <p:cNvSpPr/>
            <p:nvPr/>
          </p:nvSpPr>
          <p:spPr>
            <a:xfrm>
              <a:off x="6531399" y="3201843"/>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77" name="타원 76">
              <a:extLst>
                <a:ext uri="{FF2B5EF4-FFF2-40B4-BE49-F238E27FC236}">
                  <a16:creationId xmlns:a16="http://schemas.microsoft.com/office/drawing/2014/main" id="{B7AD776A-D1E7-8D82-D2D3-19F18E4F826D}"/>
                </a:ext>
              </a:extLst>
            </p:cNvPr>
            <p:cNvSpPr/>
            <p:nvPr/>
          </p:nvSpPr>
          <p:spPr>
            <a:xfrm>
              <a:off x="6531399" y="3569452"/>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78" name="타원 77">
              <a:extLst>
                <a:ext uri="{FF2B5EF4-FFF2-40B4-BE49-F238E27FC236}">
                  <a16:creationId xmlns:a16="http://schemas.microsoft.com/office/drawing/2014/main" id="{F9DF1F69-8DCD-6814-9D07-5DE772CFCE56}"/>
                </a:ext>
              </a:extLst>
            </p:cNvPr>
            <p:cNvSpPr/>
            <p:nvPr/>
          </p:nvSpPr>
          <p:spPr>
            <a:xfrm>
              <a:off x="6531399" y="3942279"/>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79" name="TextBox 78">
              <a:extLst>
                <a:ext uri="{FF2B5EF4-FFF2-40B4-BE49-F238E27FC236}">
                  <a16:creationId xmlns:a16="http://schemas.microsoft.com/office/drawing/2014/main" id="{2071A9F8-4129-6330-A115-F600672D39C5}"/>
                </a:ext>
              </a:extLst>
            </p:cNvPr>
            <p:cNvSpPr txBox="1"/>
            <p:nvPr/>
          </p:nvSpPr>
          <p:spPr>
            <a:xfrm>
              <a:off x="5426855" y="5178383"/>
              <a:ext cx="2536620" cy="595029"/>
            </a:xfrm>
            <a:prstGeom prst="rect">
              <a:avLst/>
            </a:prstGeom>
            <a:noFill/>
          </p:spPr>
          <p:txBody>
            <a:bodyPr wrap="square" rtlCol="0">
              <a:spAutoFit/>
            </a:bodyPr>
            <a:lstStyle/>
            <a:p>
              <a:r>
                <a:rPr lang="en-US" altLang="ko-KR" sz="1000" dirty="0"/>
                <a:t>Number of Z’s : 17 (45 ~ 61)</a:t>
              </a:r>
              <a:endParaRPr lang="ko-KR" altLang="en-US" sz="1000" dirty="0"/>
            </a:p>
          </p:txBody>
        </p:sp>
        <p:cxnSp>
          <p:nvCxnSpPr>
            <p:cNvPr id="80" name="직선 화살표 연결선 79">
              <a:extLst>
                <a:ext uri="{FF2B5EF4-FFF2-40B4-BE49-F238E27FC236}">
                  <a16:creationId xmlns:a16="http://schemas.microsoft.com/office/drawing/2014/main" id="{D7201271-7827-7D55-CFC6-F825195CFDC7}"/>
                </a:ext>
              </a:extLst>
            </p:cNvPr>
            <p:cNvCxnSpPr>
              <a:stCxn id="34" idx="6"/>
              <a:endCxn id="73" idx="1"/>
            </p:cNvCxnSpPr>
            <p:nvPr/>
          </p:nvCxnSpPr>
          <p:spPr>
            <a:xfrm flipV="1">
              <a:off x="5330163" y="1742981"/>
              <a:ext cx="762601" cy="3255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직선 화살표 연결선 80">
              <a:extLst>
                <a:ext uri="{FF2B5EF4-FFF2-40B4-BE49-F238E27FC236}">
                  <a16:creationId xmlns:a16="http://schemas.microsoft.com/office/drawing/2014/main" id="{0DC00725-7871-3E9C-F68C-95BA53ECC6F1}"/>
                </a:ext>
              </a:extLst>
            </p:cNvPr>
            <p:cNvCxnSpPr>
              <a:stCxn id="34" idx="6"/>
              <a:endCxn id="74" idx="1"/>
            </p:cNvCxnSpPr>
            <p:nvPr/>
          </p:nvCxnSpPr>
          <p:spPr>
            <a:xfrm>
              <a:off x="5330163" y="2068568"/>
              <a:ext cx="765837" cy="4058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직선 화살표 연결선 81">
              <a:extLst>
                <a:ext uri="{FF2B5EF4-FFF2-40B4-BE49-F238E27FC236}">
                  <a16:creationId xmlns:a16="http://schemas.microsoft.com/office/drawing/2014/main" id="{8E601880-5043-F0E1-190F-BC1117CFB29A}"/>
                </a:ext>
              </a:extLst>
            </p:cNvPr>
            <p:cNvCxnSpPr>
              <a:stCxn id="34" idx="6"/>
              <a:endCxn id="75" idx="1"/>
            </p:cNvCxnSpPr>
            <p:nvPr/>
          </p:nvCxnSpPr>
          <p:spPr>
            <a:xfrm>
              <a:off x="5330163" y="2068568"/>
              <a:ext cx="762601" cy="2779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직선 화살표 연결선 82">
              <a:extLst>
                <a:ext uri="{FF2B5EF4-FFF2-40B4-BE49-F238E27FC236}">
                  <a16:creationId xmlns:a16="http://schemas.microsoft.com/office/drawing/2014/main" id="{C4AFCFB9-4D02-6F9C-8D79-B617B9F04C12}"/>
                </a:ext>
              </a:extLst>
            </p:cNvPr>
            <p:cNvCxnSpPr>
              <a:stCxn id="35" idx="6"/>
              <a:endCxn id="73" idx="1"/>
            </p:cNvCxnSpPr>
            <p:nvPr/>
          </p:nvCxnSpPr>
          <p:spPr>
            <a:xfrm flipV="1">
              <a:off x="5330164" y="1742981"/>
              <a:ext cx="762600" cy="968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직선 화살표 연결선 83">
              <a:extLst>
                <a:ext uri="{FF2B5EF4-FFF2-40B4-BE49-F238E27FC236}">
                  <a16:creationId xmlns:a16="http://schemas.microsoft.com/office/drawing/2014/main" id="{21B0E9F1-0BB4-CC91-E809-9E737C174EBD}"/>
                </a:ext>
              </a:extLst>
            </p:cNvPr>
            <p:cNvCxnSpPr>
              <a:stCxn id="35" idx="6"/>
              <a:endCxn id="74" idx="1"/>
            </p:cNvCxnSpPr>
            <p:nvPr/>
          </p:nvCxnSpPr>
          <p:spPr>
            <a:xfrm flipV="1">
              <a:off x="5330164" y="2474444"/>
              <a:ext cx="765836" cy="236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직선 화살표 연결선 84">
              <a:extLst>
                <a:ext uri="{FF2B5EF4-FFF2-40B4-BE49-F238E27FC236}">
                  <a16:creationId xmlns:a16="http://schemas.microsoft.com/office/drawing/2014/main" id="{33B0F1D2-A4F3-25F5-50C5-9503435CCC57}"/>
                </a:ext>
              </a:extLst>
            </p:cNvPr>
            <p:cNvCxnSpPr>
              <a:stCxn id="35" idx="6"/>
              <a:endCxn id="75" idx="1"/>
            </p:cNvCxnSpPr>
            <p:nvPr/>
          </p:nvCxnSpPr>
          <p:spPr>
            <a:xfrm>
              <a:off x="5330164" y="2711121"/>
              <a:ext cx="762600" cy="2137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직선 화살표 연결선 85">
              <a:extLst>
                <a:ext uri="{FF2B5EF4-FFF2-40B4-BE49-F238E27FC236}">
                  <a16:creationId xmlns:a16="http://schemas.microsoft.com/office/drawing/2014/main" id="{88BDC506-A196-28BD-BE7C-6FB4E857D1C8}"/>
                </a:ext>
              </a:extLst>
            </p:cNvPr>
            <p:cNvCxnSpPr>
              <a:stCxn id="36" idx="6"/>
              <a:endCxn id="73" idx="1"/>
            </p:cNvCxnSpPr>
            <p:nvPr/>
          </p:nvCxnSpPr>
          <p:spPr>
            <a:xfrm flipV="1">
              <a:off x="5330164" y="1742981"/>
              <a:ext cx="762600" cy="2978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직선 화살표 연결선 86">
              <a:extLst>
                <a:ext uri="{FF2B5EF4-FFF2-40B4-BE49-F238E27FC236}">
                  <a16:creationId xmlns:a16="http://schemas.microsoft.com/office/drawing/2014/main" id="{F9C53C24-4A78-4EE6-31DA-1E4B0CBAAF04}"/>
                </a:ext>
              </a:extLst>
            </p:cNvPr>
            <p:cNvCxnSpPr>
              <a:stCxn id="36" idx="6"/>
              <a:endCxn id="74" idx="1"/>
            </p:cNvCxnSpPr>
            <p:nvPr/>
          </p:nvCxnSpPr>
          <p:spPr>
            <a:xfrm flipV="1">
              <a:off x="5330164" y="2474444"/>
              <a:ext cx="765836" cy="22473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직선 화살표 연결선 87">
              <a:extLst>
                <a:ext uri="{FF2B5EF4-FFF2-40B4-BE49-F238E27FC236}">
                  <a16:creationId xmlns:a16="http://schemas.microsoft.com/office/drawing/2014/main" id="{32D835B3-719A-0A2D-93AA-1CFF77B40147}"/>
                </a:ext>
              </a:extLst>
            </p:cNvPr>
            <p:cNvCxnSpPr>
              <a:stCxn id="36" idx="6"/>
              <a:endCxn id="75" idx="1"/>
            </p:cNvCxnSpPr>
            <p:nvPr/>
          </p:nvCxnSpPr>
          <p:spPr>
            <a:xfrm>
              <a:off x="5330164" y="4721766"/>
              <a:ext cx="762600" cy="126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화살표: 오른쪽 88">
              <a:extLst>
                <a:ext uri="{FF2B5EF4-FFF2-40B4-BE49-F238E27FC236}">
                  <a16:creationId xmlns:a16="http://schemas.microsoft.com/office/drawing/2014/main" id="{AB16C49A-9D6E-65F7-1542-D1419B4ADE28}"/>
                </a:ext>
              </a:extLst>
            </p:cNvPr>
            <p:cNvSpPr/>
            <p:nvPr/>
          </p:nvSpPr>
          <p:spPr>
            <a:xfrm>
              <a:off x="7326056" y="2791163"/>
              <a:ext cx="1454332" cy="928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err="1"/>
                <a:t>softmax</a:t>
              </a:r>
              <a:endParaRPr lang="ko-KR" altLang="en-US" sz="1000" dirty="0"/>
            </a:p>
          </p:txBody>
        </p:sp>
        <p:sp>
          <p:nvSpPr>
            <p:cNvPr id="90" name="사각형: 둥근 모서리 89">
              <a:extLst>
                <a:ext uri="{FF2B5EF4-FFF2-40B4-BE49-F238E27FC236}">
                  <a16:creationId xmlns:a16="http://schemas.microsoft.com/office/drawing/2014/main" id="{CC943541-8F21-6B50-9335-980C0B7BF0FC}"/>
                </a:ext>
              </a:extLst>
            </p:cNvPr>
            <p:cNvSpPr/>
            <p:nvPr/>
          </p:nvSpPr>
          <p:spPr>
            <a:xfrm>
              <a:off x="8921902" y="1473223"/>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P(Z=45)</a:t>
              </a:r>
            </a:p>
          </p:txBody>
        </p:sp>
        <p:sp>
          <p:nvSpPr>
            <p:cNvPr id="91" name="사각형: 둥근 모서리 90">
              <a:extLst>
                <a:ext uri="{FF2B5EF4-FFF2-40B4-BE49-F238E27FC236}">
                  <a16:creationId xmlns:a16="http://schemas.microsoft.com/office/drawing/2014/main" id="{C5CFF8F7-F98F-EB93-BBB5-5B557D38CF34}"/>
                </a:ext>
              </a:extLst>
            </p:cNvPr>
            <p:cNvSpPr/>
            <p:nvPr/>
          </p:nvSpPr>
          <p:spPr>
            <a:xfrm>
              <a:off x="8925138" y="2204686"/>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P(Z=46)</a:t>
              </a:r>
            </a:p>
          </p:txBody>
        </p:sp>
        <p:sp>
          <p:nvSpPr>
            <p:cNvPr id="92" name="사각형: 둥근 모서리 91">
              <a:extLst>
                <a:ext uri="{FF2B5EF4-FFF2-40B4-BE49-F238E27FC236}">
                  <a16:creationId xmlns:a16="http://schemas.microsoft.com/office/drawing/2014/main" id="{9EA60D1A-5006-0F79-2B4C-EBD26F0BF25A}"/>
                </a:ext>
              </a:extLst>
            </p:cNvPr>
            <p:cNvSpPr/>
            <p:nvPr/>
          </p:nvSpPr>
          <p:spPr>
            <a:xfrm>
              <a:off x="8921902" y="4578586"/>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P(Z=61)</a:t>
              </a:r>
            </a:p>
          </p:txBody>
        </p:sp>
        <p:sp>
          <p:nvSpPr>
            <p:cNvPr id="93" name="타원 92">
              <a:extLst>
                <a:ext uri="{FF2B5EF4-FFF2-40B4-BE49-F238E27FC236}">
                  <a16:creationId xmlns:a16="http://schemas.microsoft.com/office/drawing/2014/main" id="{99913A7F-FF14-9CD8-4E76-CF03E0CA644B}"/>
                </a:ext>
              </a:extLst>
            </p:cNvPr>
            <p:cNvSpPr/>
            <p:nvPr/>
          </p:nvSpPr>
          <p:spPr>
            <a:xfrm>
              <a:off x="9411280" y="3039324"/>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94" name="타원 93">
              <a:extLst>
                <a:ext uri="{FF2B5EF4-FFF2-40B4-BE49-F238E27FC236}">
                  <a16:creationId xmlns:a16="http://schemas.microsoft.com/office/drawing/2014/main" id="{17ED40AA-3D0A-FC21-DBD9-CF0FDB9D6C2A}"/>
                </a:ext>
              </a:extLst>
            </p:cNvPr>
            <p:cNvSpPr/>
            <p:nvPr/>
          </p:nvSpPr>
          <p:spPr>
            <a:xfrm>
              <a:off x="9411280" y="3406933"/>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95" name="타원 94">
              <a:extLst>
                <a:ext uri="{FF2B5EF4-FFF2-40B4-BE49-F238E27FC236}">
                  <a16:creationId xmlns:a16="http://schemas.microsoft.com/office/drawing/2014/main" id="{AF2B1332-2D65-8FC4-6218-6C5EF2F5DA39}"/>
                </a:ext>
              </a:extLst>
            </p:cNvPr>
            <p:cNvSpPr/>
            <p:nvPr/>
          </p:nvSpPr>
          <p:spPr>
            <a:xfrm>
              <a:off x="9411280" y="3779760"/>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96" name="TextBox 95">
              <a:extLst>
                <a:ext uri="{FF2B5EF4-FFF2-40B4-BE49-F238E27FC236}">
                  <a16:creationId xmlns:a16="http://schemas.microsoft.com/office/drawing/2014/main" id="{6AD2183B-AEC2-6BFE-99B2-2AF6E0CDB82E}"/>
                </a:ext>
              </a:extLst>
            </p:cNvPr>
            <p:cNvSpPr txBox="1"/>
            <p:nvPr/>
          </p:nvSpPr>
          <p:spPr>
            <a:xfrm>
              <a:off x="8429868" y="5224549"/>
              <a:ext cx="2126586" cy="823885"/>
            </a:xfrm>
            <a:prstGeom prst="rect">
              <a:avLst/>
            </a:prstGeom>
            <a:noFill/>
          </p:spPr>
          <p:txBody>
            <a:bodyPr wrap="square" rtlCol="0">
              <a:spAutoFit/>
            </a:bodyPr>
            <a:lstStyle/>
            <a:p>
              <a:r>
                <a:rPr lang="en-US" altLang="ko-KR" sz="1000" dirty="0"/>
                <a:t>~ Prediction probability</a:t>
              </a:r>
            </a:p>
            <a:p>
              <a:r>
                <a:rPr lang="en-US" altLang="ko-KR" sz="1000" dirty="0"/>
                <a:t> for each Z number</a:t>
              </a:r>
              <a:endParaRPr lang="ko-KR" altLang="en-US" sz="1000" dirty="0"/>
            </a:p>
          </p:txBody>
        </p:sp>
        <p:pic>
          <p:nvPicPr>
            <p:cNvPr id="97" name="그림 96">
              <a:extLst>
                <a:ext uri="{FF2B5EF4-FFF2-40B4-BE49-F238E27FC236}">
                  <a16:creationId xmlns:a16="http://schemas.microsoft.com/office/drawing/2014/main" id="{9A1A3E16-CB8E-027F-E909-9A76DEE4133E}"/>
                </a:ext>
              </a:extLst>
            </p:cNvPr>
            <p:cNvPicPr>
              <a:picLocks noChangeAspect="1"/>
            </p:cNvPicPr>
            <p:nvPr/>
          </p:nvPicPr>
          <p:blipFill>
            <a:blip r:embed="rId2"/>
            <a:stretch>
              <a:fillRect/>
            </a:stretch>
          </p:blipFill>
          <p:spPr>
            <a:xfrm>
              <a:off x="6794065" y="3847123"/>
              <a:ext cx="2518314" cy="592904"/>
            </a:xfrm>
            <a:prstGeom prst="rect">
              <a:avLst/>
            </a:prstGeom>
          </p:spPr>
        </p:pic>
        <p:sp>
          <p:nvSpPr>
            <p:cNvPr id="98" name="TextBox 97">
              <a:extLst>
                <a:ext uri="{FF2B5EF4-FFF2-40B4-BE49-F238E27FC236}">
                  <a16:creationId xmlns:a16="http://schemas.microsoft.com/office/drawing/2014/main" id="{B65376DB-6594-C888-4A04-62507B28BDFE}"/>
                </a:ext>
              </a:extLst>
            </p:cNvPr>
            <p:cNvSpPr txBox="1"/>
            <p:nvPr/>
          </p:nvSpPr>
          <p:spPr>
            <a:xfrm>
              <a:off x="486568" y="5475698"/>
              <a:ext cx="1907178" cy="369332"/>
            </a:xfrm>
            <a:prstGeom prst="rect">
              <a:avLst/>
            </a:prstGeom>
            <a:noFill/>
          </p:spPr>
          <p:txBody>
            <a:bodyPr wrap="square" rtlCol="0">
              <a:spAutoFit/>
            </a:bodyPr>
            <a:lstStyle/>
            <a:p>
              <a:r>
                <a:rPr lang="en-US" altLang="ko-KR" sz="1000" dirty="0"/>
                <a:t>Inputs related to Z</a:t>
              </a:r>
              <a:endParaRPr lang="ko-KR" altLang="en-US" sz="1000" dirty="0"/>
            </a:p>
          </p:txBody>
        </p:sp>
      </p:grpSp>
      <p:sp>
        <p:nvSpPr>
          <p:cNvPr id="4" name="바닥글 개체 틀 3">
            <a:extLst>
              <a:ext uri="{FF2B5EF4-FFF2-40B4-BE49-F238E27FC236}">
                <a16:creationId xmlns:a16="http://schemas.microsoft.com/office/drawing/2014/main" id="{AD282A31-6AC7-117E-34E6-896B17581D04}"/>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F50137BD-B73B-7957-DD6A-F5C91A3F4FD8}"/>
              </a:ext>
            </a:extLst>
          </p:cNvPr>
          <p:cNvSpPr>
            <a:spLocks noGrp="1"/>
          </p:cNvSpPr>
          <p:nvPr>
            <p:ph type="sldNum" sz="quarter" idx="12"/>
          </p:nvPr>
        </p:nvSpPr>
        <p:spPr/>
        <p:txBody>
          <a:bodyPr/>
          <a:lstStyle/>
          <a:p>
            <a:fld id="{7CC0B3F7-245B-4AF8-970C-81D932662757}" type="slidenum">
              <a:rPr lang="ko-KR" altLang="en-US" smtClean="0"/>
              <a:t>26</a:t>
            </a:fld>
            <a:endParaRPr lang="ko-KR" altLang="en-US"/>
          </a:p>
        </p:txBody>
      </p:sp>
    </p:spTree>
    <p:extLst>
      <p:ext uri="{BB962C8B-B14F-4D97-AF65-F5344CB8AC3E}">
        <p14:creationId xmlns:p14="http://schemas.microsoft.com/office/powerpoint/2010/main" val="3439284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FACB98-0FB7-A84D-E96B-8F4FBB0B0E1D}"/>
              </a:ext>
            </a:extLst>
          </p:cNvPr>
          <p:cNvSpPr>
            <a:spLocks noGrp="1"/>
          </p:cNvSpPr>
          <p:nvPr>
            <p:ph type="title"/>
          </p:nvPr>
        </p:nvSpPr>
        <p:spPr/>
        <p:txBody>
          <a:bodyPr/>
          <a:lstStyle/>
          <a:p>
            <a:r>
              <a:rPr lang="en-US" altLang="ko-KR" dirty="0"/>
              <a:t>Semi-supervised learning for Z identification</a:t>
            </a:r>
            <a:endParaRPr lang="ko-KR" altLang="en-US" dirty="0"/>
          </a:p>
        </p:txBody>
      </p:sp>
      <p:sp>
        <p:nvSpPr>
          <p:cNvPr id="3" name="내용 개체 틀 2">
            <a:extLst>
              <a:ext uri="{FF2B5EF4-FFF2-40B4-BE49-F238E27FC236}">
                <a16:creationId xmlns:a16="http://schemas.microsoft.com/office/drawing/2014/main" id="{D91037F1-00C7-C0CF-26E3-DC61D917B89F}"/>
              </a:ext>
            </a:extLst>
          </p:cNvPr>
          <p:cNvSpPr>
            <a:spLocks noGrp="1"/>
          </p:cNvSpPr>
          <p:nvPr>
            <p:ph sz="half" idx="1"/>
          </p:nvPr>
        </p:nvSpPr>
        <p:spPr/>
        <p:txBody>
          <a:bodyPr/>
          <a:lstStyle/>
          <a:p>
            <a:r>
              <a:rPr lang="en-US" altLang="ko-KR" sz="2800" b="1" dirty="0"/>
              <a:t>Semi-supervised learning (SSL) </a:t>
            </a:r>
            <a:r>
              <a:rPr lang="en-US" altLang="ko-KR" sz="2800" dirty="0"/>
              <a:t>: Combining a small amount of labeled data with a large amount of unlabeled data during the training</a:t>
            </a:r>
          </a:p>
          <a:p>
            <a:pPr marL="522288" lvl="1" indent="-342900">
              <a:buFont typeface="Wingdings" panose="05000000000000000000" pitchFamily="2" charset="2"/>
              <a:buChar char="v"/>
              <a:tabLst>
                <a:tab pos="7078663" algn="r"/>
                <a:tab pos="8524875" algn="r"/>
              </a:tabLst>
            </a:pPr>
            <a:r>
              <a:rPr lang="en-US" altLang="ko-KR" sz="2800" b="1" dirty="0"/>
              <a:t>Inputs</a:t>
            </a:r>
            <a:r>
              <a:rPr lang="en-US" altLang="ko-KR" sz="2800" dirty="0"/>
              <a:t> : IC[0~6], </a:t>
            </a:r>
            <a:r>
              <a:rPr lang="el-GR" altLang="ko-KR" sz="2800" dirty="0"/>
              <a:t>Δ</a:t>
            </a:r>
            <a:r>
              <a:rPr lang="en-US" altLang="ko-KR" sz="2800" dirty="0"/>
              <a:t>IC/</a:t>
            </a:r>
            <a:r>
              <a:rPr lang="el-GR" altLang="ko-KR" sz="2800" dirty="0"/>
              <a:t>Δ</a:t>
            </a:r>
            <a:r>
              <a:rPr lang="en-US" altLang="ko-KR" sz="2800" dirty="0"/>
              <a:t>x[0~6], V, A, Q, etc.</a:t>
            </a:r>
          </a:p>
          <a:p>
            <a:pPr marL="522288" lvl="1" indent="-342900">
              <a:buFont typeface="Wingdings" panose="05000000000000000000" pitchFamily="2" charset="2"/>
              <a:buChar char="v"/>
              <a:tabLst>
                <a:tab pos="7078663" algn="r"/>
                <a:tab pos="8524875" algn="r"/>
              </a:tabLst>
            </a:pPr>
            <a:r>
              <a:rPr lang="en-US" altLang="ko-KR" sz="2800" b="1" dirty="0"/>
              <a:t>Labeled Target </a:t>
            </a:r>
            <a:r>
              <a:rPr lang="en-US" altLang="ko-KR" sz="2800" dirty="0"/>
              <a:t>: Z (Atomic number) of highly confident events (blue lines)</a:t>
            </a:r>
          </a:p>
          <a:p>
            <a:pPr marL="522288" lvl="1" indent="-342900">
              <a:buFont typeface="Wingdings" panose="05000000000000000000" pitchFamily="2" charset="2"/>
              <a:buChar char="v"/>
              <a:tabLst>
                <a:tab pos="7078663" algn="r"/>
                <a:tab pos="8524875" algn="r"/>
              </a:tabLst>
            </a:pPr>
            <a:r>
              <a:rPr lang="en-US" altLang="ko-KR" sz="2800" b="1" dirty="0"/>
              <a:t>Unlabeled Target </a:t>
            </a:r>
            <a:r>
              <a:rPr lang="en-US" altLang="ko-KR" sz="2800" dirty="0"/>
              <a:t>: Events with low confidence (other parts)</a:t>
            </a:r>
          </a:p>
          <a:p>
            <a:endParaRPr lang="ko-KR" altLang="en-US" dirty="0"/>
          </a:p>
        </p:txBody>
      </p:sp>
      <p:sp>
        <p:nvSpPr>
          <p:cNvPr id="4" name="내용 개체 틀 3">
            <a:extLst>
              <a:ext uri="{FF2B5EF4-FFF2-40B4-BE49-F238E27FC236}">
                <a16:creationId xmlns:a16="http://schemas.microsoft.com/office/drawing/2014/main" id="{66A18E85-069A-92E4-1914-DF7E5E294DE1}"/>
              </a:ext>
            </a:extLst>
          </p:cNvPr>
          <p:cNvSpPr>
            <a:spLocks noGrp="1"/>
          </p:cNvSpPr>
          <p:nvPr>
            <p:ph sz="half" idx="2"/>
          </p:nvPr>
        </p:nvSpPr>
        <p:spPr/>
        <p:txBody>
          <a:bodyPr/>
          <a:lstStyle/>
          <a:p>
            <a:r>
              <a:rPr lang="en-US" altLang="ko-KR" sz="2800" b="1" dirty="0"/>
              <a:t>Self-Training</a:t>
            </a:r>
            <a:r>
              <a:rPr lang="en-US" altLang="ko-KR" sz="2800" dirty="0"/>
              <a:t> : Iterative training with pseudo-label generation</a:t>
            </a:r>
          </a:p>
          <a:p>
            <a:pPr marL="522900" indent="-342900">
              <a:buFont typeface="Wingdings" panose="05000000000000000000" pitchFamily="2" charset="2"/>
              <a:buChar char="v"/>
            </a:pPr>
            <a:r>
              <a:rPr lang="en-US" altLang="ko-KR" sz="2800" b="1" dirty="0"/>
              <a:t>DNN </a:t>
            </a:r>
            <a:r>
              <a:rPr lang="en-US" altLang="ko-KR" sz="2800" dirty="0"/>
              <a:t>is iteratively trained starting from highly confident events</a:t>
            </a:r>
            <a:endParaRPr lang="ko-KR" altLang="en-US" dirty="0"/>
          </a:p>
        </p:txBody>
      </p:sp>
      <p:sp>
        <p:nvSpPr>
          <p:cNvPr id="5" name="바닥글 개체 틀 4">
            <a:extLst>
              <a:ext uri="{FF2B5EF4-FFF2-40B4-BE49-F238E27FC236}">
                <a16:creationId xmlns:a16="http://schemas.microsoft.com/office/drawing/2014/main" id="{A2A43721-77CF-41A8-8C76-731622F4D45E}"/>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FDC2A2DF-BCBE-0595-ED35-A4A323EE0958}"/>
              </a:ext>
            </a:extLst>
          </p:cNvPr>
          <p:cNvSpPr>
            <a:spLocks noGrp="1"/>
          </p:cNvSpPr>
          <p:nvPr>
            <p:ph type="sldNum" sz="quarter" idx="12"/>
          </p:nvPr>
        </p:nvSpPr>
        <p:spPr/>
        <p:txBody>
          <a:bodyPr/>
          <a:lstStyle/>
          <a:p>
            <a:fld id="{7CC0B3F7-245B-4AF8-970C-81D932662757}" type="slidenum">
              <a:rPr lang="ko-KR" altLang="en-US" smtClean="0"/>
              <a:t>27</a:t>
            </a:fld>
            <a:endParaRPr lang="ko-KR" altLang="en-US"/>
          </a:p>
        </p:txBody>
      </p:sp>
      <p:sp>
        <p:nvSpPr>
          <p:cNvPr id="106" name="TextBox 105">
            <a:extLst>
              <a:ext uri="{FF2B5EF4-FFF2-40B4-BE49-F238E27FC236}">
                <a16:creationId xmlns:a16="http://schemas.microsoft.com/office/drawing/2014/main" id="{B1C235F5-4981-CBED-4079-80F123267607}"/>
              </a:ext>
            </a:extLst>
          </p:cNvPr>
          <p:cNvSpPr txBox="1"/>
          <p:nvPr/>
        </p:nvSpPr>
        <p:spPr>
          <a:xfrm>
            <a:off x="7160786" y="2884608"/>
            <a:ext cx="3521113" cy="400110"/>
          </a:xfrm>
          <a:prstGeom prst="rect">
            <a:avLst/>
          </a:prstGeom>
          <a:noFill/>
        </p:spPr>
        <p:txBody>
          <a:bodyPr wrap="square">
            <a:spAutoFit/>
          </a:bodyPr>
          <a:lstStyle/>
          <a:p>
            <a:pPr algn="ctr"/>
            <a:r>
              <a:rPr lang="en-US" altLang="ko-KR" sz="2000" b="1" dirty="0"/>
              <a:t>Self-Training procedure</a:t>
            </a:r>
            <a:endParaRPr lang="en-US" altLang="ko-KR" sz="2000" dirty="0"/>
          </a:p>
        </p:txBody>
      </p:sp>
      <p:pic>
        <p:nvPicPr>
          <p:cNvPr id="112" name="그림 111">
            <a:extLst>
              <a:ext uri="{FF2B5EF4-FFF2-40B4-BE49-F238E27FC236}">
                <a16:creationId xmlns:a16="http://schemas.microsoft.com/office/drawing/2014/main" id="{BF8D9C60-E7C9-A93B-2E4B-F132B3366FAE}"/>
              </a:ext>
            </a:extLst>
          </p:cNvPr>
          <p:cNvPicPr>
            <a:picLocks noChangeAspect="1"/>
          </p:cNvPicPr>
          <p:nvPr/>
        </p:nvPicPr>
        <p:blipFill>
          <a:blip r:embed="rId2"/>
          <a:stretch>
            <a:fillRect/>
          </a:stretch>
        </p:blipFill>
        <p:spPr>
          <a:xfrm>
            <a:off x="66239" y="1675593"/>
            <a:ext cx="6038187" cy="3695940"/>
          </a:xfrm>
          <a:prstGeom prst="rect">
            <a:avLst/>
          </a:prstGeom>
        </p:spPr>
      </p:pic>
      <p:grpSp>
        <p:nvGrpSpPr>
          <p:cNvPr id="113" name="그룹 112">
            <a:extLst>
              <a:ext uri="{FF2B5EF4-FFF2-40B4-BE49-F238E27FC236}">
                <a16:creationId xmlns:a16="http://schemas.microsoft.com/office/drawing/2014/main" id="{D38D2419-D229-DDE5-563F-51B4AFCFF0ED}"/>
              </a:ext>
            </a:extLst>
          </p:cNvPr>
          <p:cNvGrpSpPr/>
          <p:nvPr/>
        </p:nvGrpSpPr>
        <p:grpSpPr>
          <a:xfrm>
            <a:off x="6127017" y="3471813"/>
            <a:ext cx="5452156" cy="2813173"/>
            <a:chOff x="240145" y="619627"/>
            <a:chExt cx="10561207" cy="4958738"/>
          </a:xfrm>
        </p:grpSpPr>
        <p:grpSp>
          <p:nvGrpSpPr>
            <p:cNvPr id="114" name="그룹 113">
              <a:extLst>
                <a:ext uri="{FF2B5EF4-FFF2-40B4-BE49-F238E27FC236}">
                  <a16:creationId xmlns:a16="http://schemas.microsoft.com/office/drawing/2014/main" id="{093279C5-AF36-A437-9769-71462C1376F7}"/>
                </a:ext>
              </a:extLst>
            </p:cNvPr>
            <p:cNvGrpSpPr/>
            <p:nvPr/>
          </p:nvGrpSpPr>
          <p:grpSpPr>
            <a:xfrm>
              <a:off x="998847" y="619627"/>
              <a:ext cx="9802505" cy="4958738"/>
              <a:chOff x="389247" y="471846"/>
              <a:chExt cx="9802505" cy="4958738"/>
            </a:xfrm>
          </p:grpSpPr>
          <p:sp>
            <p:nvSpPr>
              <p:cNvPr id="118" name="사각형: 둥근 모서리 117">
                <a:extLst>
                  <a:ext uri="{FF2B5EF4-FFF2-40B4-BE49-F238E27FC236}">
                    <a16:creationId xmlns:a16="http://schemas.microsoft.com/office/drawing/2014/main" id="{1FDF5CCA-10D1-9226-E13D-309666072731}"/>
                  </a:ext>
                </a:extLst>
              </p:cNvPr>
              <p:cNvSpPr/>
              <p:nvPr/>
            </p:nvSpPr>
            <p:spPr>
              <a:xfrm>
                <a:off x="389247" y="471846"/>
                <a:ext cx="2162365" cy="991193"/>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High confident</a:t>
                </a:r>
              </a:p>
              <a:p>
                <a:pPr algn="ctr"/>
                <a:r>
                  <a:rPr lang="en-US" altLang="ko-KR" sz="1200" dirty="0"/>
                  <a:t> events (labeled)</a:t>
                </a:r>
                <a:endParaRPr lang="ko-KR" altLang="en-US" sz="1200" dirty="0"/>
              </a:p>
            </p:txBody>
          </p:sp>
          <p:sp>
            <p:nvSpPr>
              <p:cNvPr id="119" name="타원 118">
                <a:extLst>
                  <a:ext uri="{FF2B5EF4-FFF2-40B4-BE49-F238E27FC236}">
                    <a16:creationId xmlns:a16="http://schemas.microsoft.com/office/drawing/2014/main" id="{211E8ED4-00D8-F2B9-AB9B-B0EDCD215B92}"/>
                  </a:ext>
                </a:extLst>
              </p:cNvPr>
              <p:cNvSpPr/>
              <p:nvPr/>
            </p:nvSpPr>
            <p:spPr>
              <a:xfrm>
                <a:off x="4130975" y="545078"/>
                <a:ext cx="2002971" cy="844731"/>
              </a:xfrm>
              <a:prstGeom prst="ellipse">
                <a:avLst/>
              </a:prstGeom>
              <a:solidFill>
                <a:srgbClr val="FFFF00"/>
              </a:soli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First classifier</a:t>
                </a:r>
              </a:p>
              <a:p>
                <a:pPr algn="ctr"/>
                <a:r>
                  <a:rPr lang="en-US" altLang="ko-KR" sz="1200" dirty="0"/>
                  <a:t> (trained DNN)</a:t>
                </a:r>
                <a:endParaRPr lang="ko-KR" altLang="en-US" sz="1200" dirty="0"/>
              </a:p>
            </p:txBody>
          </p:sp>
          <p:sp>
            <p:nvSpPr>
              <p:cNvPr id="120" name="화살표: 오른쪽 119">
                <a:extLst>
                  <a:ext uri="{FF2B5EF4-FFF2-40B4-BE49-F238E27FC236}">
                    <a16:creationId xmlns:a16="http://schemas.microsoft.com/office/drawing/2014/main" id="{B146962F-C75F-3A20-AC30-D00926198028}"/>
                  </a:ext>
                </a:extLst>
              </p:cNvPr>
              <p:cNvSpPr/>
              <p:nvPr/>
            </p:nvSpPr>
            <p:spPr>
              <a:xfrm>
                <a:off x="2780519" y="806334"/>
                <a:ext cx="1158240" cy="32221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sp>
            <p:nvSpPr>
              <p:cNvPr id="121" name="사각형: 둥근 모서리 120">
                <a:extLst>
                  <a:ext uri="{FF2B5EF4-FFF2-40B4-BE49-F238E27FC236}">
                    <a16:creationId xmlns:a16="http://schemas.microsoft.com/office/drawing/2014/main" id="{62020876-C51A-EEFE-AE1C-88C68980DE1B}"/>
                  </a:ext>
                </a:extLst>
              </p:cNvPr>
              <p:cNvSpPr/>
              <p:nvPr/>
            </p:nvSpPr>
            <p:spPr>
              <a:xfrm>
                <a:off x="389247" y="1704110"/>
                <a:ext cx="2162365" cy="991195"/>
              </a:xfrm>
              <a:prstGeom prst="roundRect">
                <a:avLst/>
              </a:prstGeom>
              <a:solidFill>
                <a:srgbClr val="FFC000"/>
              </a:soli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Low confident</a:t>
                </a:r>
              </a:p>
              <a:p>
                <a:pPr algn="ctr"/>
                <a:r>
                  <a:rPr lang="en-US" altLang="ko-KR" sz="1200" dirty="0"/>
                  <a:t>events (unlabeled)</a:t>
                </a:r>
                <a:endParaRPr lang="ko-KR" altLang="en-US" sz="1200" dirty="0"/>
              </a:p>
            </p:txBody>
          </p:sp>
          <p:sp>
            <p:nvSpPr>
              <p:cNvPr id="122" name="타원 121">
                <a:extLst>
                  <a:ext uri="{FF2B5EF4-FFF2-40B4-BE49-F238E27FC236}">
                    <a16:creationId xmlns:a16="http://schemas.microsoft.com/office/drawing/2014/main" id="{E4734B92-FE7C-E2FE-A04C-1459C1B7444E}"/>
                  </a:ext>
                </a:extLst>
              </p:cNvPr>
              <p:cNvSpPr/>
              <p:nvPr/>
            </p:nvSpPr>
            <p:spPr>
              <a:xfrm>
                <a:off x="4130975" y="1777339"/>
                <a:ext cx="2002971" cy="844731"/>
              </a:xfrm>
              <a:prstGeom prst="ellipse">
                <a:avLst/>
              </a:prstGeom>
              <a:solidFill>
                <a:srgbClr val="FFFF00"/>
              </a:soli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First classifier</a:t>
                </a:r>
                <a:endParaRPr lang="ko-KR" altLang="en-US" sz="1200" dirty="0"/>
              </a:p>
            </p:txBody>
          </p:sp>
          <p:sp>
            <p:nvSpPr>
              <p:cNvPr id="123" name="화살표: 오른쪽 122">
                <a:extLst>
                  <a:ext uri="{FF2B5EF4-FFF2-40B4-BE49-F238E27FC236}">
                    <a16:creationId xmlns:a16="http://schemas.microsoft.com/office/drawing/2014/main" id="{13AF0F69-BFB8-E06B-D281-9E9A286825D1}"/>
                  </a:ext>
                </a:extLst>
              </p:cNvPr>
              <p:cNvSpPr/>
              <p:nvPr/>
            </p:nvSpPr>
            <p:spPr>
              <a:xfrm>
                <a:off x="4826029" y="4278281"/>
                <a:ext cx="512588" cy="32221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sp>
            <p:nvSpPr>
              <p:cNvPr id="124" name="화살표: 오른쪽 123">
                <a:extLst>
                  <a:ext uri="{FF2B5EF4-FFF2-40B4-BE49-F238E27FC236}">
                    <a16:creationId xmlns:a16="http://schemas.microsoft.com/office/drawing/2014/main" id="{04654D25-B932-986B-CBB4-543ADDA45138}"/>
                  </a:ext>
                </a:extLst>
              </p:cNvPr>
              <p:cNvSpPr/>
              <p:nvPr/>
            </p:nvSpPr>
            <p:spPr>
              <a:xfrm>
                <a:off x="6314956" y="2038595"/>
                <a:ext cx="1158240"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sp>
            <p:nvSpPr>
              <p:cNvPr id="125" name="사각형: 둥근 모서리 124">
                <a:extLst>
                  <a:ext uri="{FF2B5EF4-FFF2-40B4-BE49-F238E27FC236}">
                    <a16:creationId xmlns:a16="http://schemas.microsoft.com/office/drawing/2014/main" id="{65D2AA90-D57D-17E4-49ED-775D79221A7F}"/>
                  </a:ext>
                </a:extLst>
              </p:cNvPr>
              <p:cNvSpPr/>
              <p:nvPr/>
            </p:nvSpPr>
            <p:spPr>
              <a:xfrm>
                <a:off x="7654205" y="1692629"/>
                <a:ext cx="2162365" cy="991195"/>
              </a:xfrm>
              <a:prstGeom prst="roundRect">
                <a:avLst/>
              </a:prstGeom>
              <a:solidFill>
                <a:srgbClr val="FFC000"/>
              </a:solidFill>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altLang="ko-KR" sz="1200" dirty="0"/>
                  <a:t>Pseudo-labels</a:t>
                </a:r>
                <a:endParaRPr lang="ko-KR" altLang="en-US" sz="1200" dirty="0"/>
              </a:p>
            </p:txBody>
          </p:sp>
          <p:sp>
            <p:nvSpPr>
              <p:cNvPr id="126" name="사각형: 둥근 모서리 125">
                <a:extLst>
                  <a:ext uri="{FF2B5EF4-FFF2-40B4-BE49-F238E27FC236}">
                    <a16:creationId xmlns:a16="http://schemas.microsoft.com/office/drawing/2014/main" id="{E078E9FB-028E-C80B-9DC5-758304D5DAD6}"/>
                  </a:ext>
                </a:extLst>
              </p:cNvPr>
              <p:cNvSpPr/>
              <p:nvPr/>
            </p:nvSpPr>
            <p:spPr>
              <a:xfrm>
                <a:off x="389247" y="3319548"/>
                <a:ext cx="2162365" cy="991195"/>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High confident</a:t>
                </a:r>
              </a:p>
              <a:p>
                <a:pPr algn="ctr"/>
                <a:r>
                  <a:rPr lang="en-US" altLang="ko-KR" sz="1200" dirty="0"/>
                  <a:t> events (labeled)</a:t>
                </a:r>
                <a:endParaRPr lang="ko-KR" altLang="en-US" sz="1200" dirty="0"/>
              </a:p>
            </p:txBody>
          </p:sp>
          <p:sp>
            <p:nvSpPr>
              <p:cNvPr id="127" name="사각형: 둥근 모서리 126">
                <a:extLst>
                  <a:ext uri="{FF2B5EF4-FFF2-40B4-BE49-F238E27FC236}">
                    <a16:creationId xmlns:a16="http://schemas.microsoft.com/office/drawing/2014/main" id="{B9FF2CB5-2BBA-D021-CB34-CB8C2C8F5D9D}"/>
                  </a:ext>
                </a:extLst>
              </p:cNvPr>
              <p:cNvSpPr/>
              <p:nvPr/>
            </p:nvSpPr>
            <p:spPr>
              <a:xfrm>
                <a:off x="389247" y="4439389"/>
                <a:ext cx="2162365" cy="991195"/>
              </a:xfrm>
              <a:prstGeom prst="roundRect">
                <a:avLst/>
              </a:prstGeom>
              <a:solidFill>
                <a:srgbClr val="FFC000"/>
              </a:soli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Most confident</a:t>
                </a:r>
              </a:p>
              <a:p>
                <a:pPr algn="ctr"/>
                <a:r>
                  <a:rPr lang="en-US" altLang="ko-KR" sz="1200" dirty="0"/>
                  <a:t>pseudo-labels</a:t>
                </a:r>
                <a:endParaRPr lang="ko-KR" altLang="en-US" sz="1200" dirty="0"/>
              </a:p>
            </p:txBody>
          </p:sp>
          <p:sp>
            <p:nvSpPr>
              <p:cNvPr id="128" name="사각형: 둥근 모서리 127">
                <a:extLst>
                  <a:ext uri="{FF2B5EF4-FFF2-40B4-BE49-F238E27FC236}">
                    <a16:creationId xmlns:a16="http://schemas.microsoft.com/office/drawing/2014/main" id="{B9298F32-EA61-E6DD-4439-55E04D426ECD}"/>
                  </a:ext>
                </a:extLst>
              </p:cNvPr>
              <p:cNvSpPr/>
              <p:nvPr/>
            </p:nvSpPr>
            <p:spPr>
              <a:xfrm>
                <a:off x="3478069" y="3906056"/>
                <a:ext cx="1305813" cy="991195"/>
              </a:xfrm>
              <a:prstGeom prst="roundRect">
                <a:avLst/>
              </a:prstGeom>
              <a:gradFill flip="none" rotWithShape="1">
                <a:gsLst>
                  <a:gs pos="0">
                    <a:srgbClr val="FFC000"/>
                  </a:gs>
                  <a:gs pos="48000">
                    <a:schemeClr val="accent2">
                      <a:lumMod val="97000"/>
                      <a:lumOff val="3000"/>
                    </a:schemeClr>
                  </a:gs>
                  <a:gs pos="100000">
                    <a:srgbClr val="FFFF00"/>
                  </a:gs>
                </a:gsLst>
                <a:lin ang="16200000" scaled="1"/>
                <a:tileRect/>
              </a:gra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Mixed</a:t>
                </a:r>
              </a:p>
              <a:p>
                <a:pPr algn="ctr"/>
                <a:r>
                  <a:rPr lang="en-US" altLang="ko-KR" sz="1200" dirty="0"/>
                  <a:t>dataset</a:t>
                </a:r>
                <a:endParaRPr lang="ko-KR" altLang="en-US" sz="1200" dirty="0"/>
              </a:p>
            </p:txBody>
          </p:sp>
          <p:sp>
            <p:nvSpPr>
              <p:cNvPr id="129" name="타원 128">
                <a:extLst>
                  <a:ext uri="{FF2B5EF4-FFF2-40B4-BE49-F238E27FC236}">
                    <a16:creationId xmlns:a16="http://schemas.microsoft.com/office/drawing/2014/main" id="{A5FF430B-6786-9F53-EA0C-B6C5CDC3E2C9}"/>
                  </a:ext>
                </a:extLst>
              </p:cNvPr>
              <p:cNvSpPr/>
              <p:nvPr/>
            </p:nvSpPr>
            <p:spPr>
              <a:xfrm>
                <a:off x="5405149" y="3979287"/>
                <a:ext cx="2002971" cy="844731"/>
              </a:xfrm>
              <a:prstGeom prst="ellipse">
                <a:avLst/>
              </a:prstGeom>
              <a:gradFill>
                <a:gsLst>
                  <a:gs pos="0">
                    <a:srgbClr val="FFC000"/>
                  </a:gs>
                  <a:gs pos="48000">
                    <a:schemeClr val="accent2">
                      <a:lumMod val="97000"/>
                      <a:lumOff val="3000"/>
                    </a:schemeClr>
                  </a:gs>
                  <a:gs pos="100000">
                    <a:srgbClr val="FFFF00"/>
                  </a:gs>
                </a:gsLst>
                <a:lin ang="16200000" scaled="1"/>
              </a:gradFill>
            </p:spPr>
            <p:style>
              <a:lnRef idx="2">
                <a:schemeClr val="accent1"/>
              </a:lnRef>
              <a:fillRef idx="1">
                <a:schemeClr val="lt1"/>
              </a:fillRef>
              <a:effectRef idx="0">
                <a:schemeClr val="accent1"/>
              </a:effectRef>
              <a:fontRef idx="minor">
                <a:schemeClr val="dk1"/>
              </a:fontRef>
            </p:style>
            <p:txBody>
              <a:bodyPr wrap="none" rtlCol="0" anchor="ctr">
                <a:noAutofit/>
              </a:bodyPr>
              <a:lstStyle/>
              <a:p>
                <a:pPr algn="ctr"/>
                <a:r>
                  <a:rPr lang="en-US" altLang="ko-KR" sz="1200" dirty="0"/>
                  <a:t>New classifier</a:t>
                </a:r>
                <a:endParaRPr lang="ko-KR" altLang="en-US" sz="1200" dirty="0"/>
              </a:p>
            </p:txBody>
          </p:sp>
          <p:sp>
            <p:nvSpPr>
              <p:cNvPr id="130" name="사각형: 둥근 모서리 129">
                <a:extLst>
                  <a:ext uri="{FF2B5EF4-FFF2-40B4-BE49-F238E27FC236}">
                    <a16:creationId xmlns:a16="http://schemas.microsoft.com/office/drawing/2014/main" id="{9C71713E-AEF7-650B-1459-50BC951454A6}"/>
                  </a:ext>
                </a:extLst>
              </p:cNvPr>
              <p:cNvSpPr/>
              <p:nvPr/>
            </p:nvSpPr>
            <p:spPr>
              <a:xfrm>
                <a:off x="8029387" y="3906054"/>
                <a:ext cx="2162365" cy="991195"/>
              </a:xfrm>
              <a:prstGeom prst="roundRect">
                <a:avLst/>
              </a:prstGeom>
              <a:gradFill>
                <a:gsLst>
                  <a:gs pos="0">
                    <a:srgbClr val="FFC000"/>
                  </a:gs>
                  <a:gs pos="48000">
                    <a:schemeClr val="accent2">
                      <a:lumMod val="97000"/>
                      <a:lumOff val="3000"/>
                    </a:schemeClr>
                  </a:gs>
                  <a:gs pos="100000">
                    <a:srgbClr val="FFFF00"/>
                  </a:gs>
                </a:gsLst>
                <a:lin ang="16200000" scaled="1"/>
              </a:gradFill>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altLang="ko-KR" sz="1200" dirty="0"/>
                  <a:t>Probability Predictions</a:t>
                </a:r>
                <a:endParaRPr lang="ko-KR" altLang="en-US" sz="1200" dirty="0"/>
              </a:p>
            </p:txBody>
          </p:sp>
          <p:sp>
            <p:nvSpPr>
              <p:cNvPr id="131" name="화살표: 오른쪽 130">
                <a:extLst>
                  <a:ext uri="{FF2B5EF4-FFF2-40B4-BE49-F238E27FC236}">
                    <a16:creationId xmlns:a16="http://schemas.microsoft.com/office/drawing/2014/main" id="{B39C511E-2279-FB40-FB7D-B895F7F752A8}"/>
                  </a:ext>
                </a:extLst>
              </p:cNvPr>
              <p:cNvSpPr/>
              <p:nvPr/>
            </p:nvSpPr>
            <p:spPr>
              <a:xfrm>
                <a:off x="7462460" y="4240543"/>
                <a:ext cx="512588"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sp>
            <p:nvSpPr>
              <p:cNvPr id="132" name="화살표: 오른쪽 131">
                <a:extLst>
                  <a:ext uri="{FF2B5EF4-FFF2-40B4-BE49-F238E27FC236}">
                    <a16:creationId xmlns:a16="http://schemas.microsoft.com/office/drawing/2014/main" id="{5A9D8959-2DE1-EE11-A5C9-55854567E660}"/>
                  </a:ext>
                </a:extLst>
              </p:cNvPr>
              <p:cNvSpPr/>
              <p:nvPr/>
            </p:nvSpPr>
            <p:spPr>
              <a:xfrm rot="1303512">
                <a:off x="2599811" y="3853308"/>
                <a:ext cx="792428"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sp>
            <p:nvSpPr>
              <p:cNvPr id="133" name="화살표: 오른쪽 132">
                <a:extLst>
                  <a:ext uri="{FF2B5EF4-FFF2-40B4-BE49-F238E27FC236}">
                    <a16:creationId xmlns:a16="http://schemas.microsoft.com/office/drawing/2014/main" id="{03E412FB-2ABE-CA9F-3AD7-31252114E8B8}"/>
                  </a:ext>
                </a:extLst>
              </p:cNvPr>
              <p:cNvSpPr/>
              <p:nvPr/>
            </p:nvSpPr>
            <p:spPr>
              <a:xfrm rot="19846044">
                <a:off x="2603083" y="4612366"/>
                <a:ext cx="792428"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sp>
            <p:nvSpPr>
              <p:cNvPr id="134" name="화살표: 오른쪽 133">
                <a:extLst>
                  <a:ext uri="{FF2B5EF4-FFF2-40B4-BE49-F238E27FC236}">
                    <a16:creationId xmlns:a16="http://schemas.microsoft.com/office/drawing/2014/main" id="{9D9A5425-E65E-A917-7C91-60F4957874E6}"/>
                  </a:ext>
                </a:extLst>
              </p:cNvPr>
              <p:cNvSpPr/>
              <p:nvPr/>
            </p:nvSpPr>
            <p:spPr>
              <a:xfrm>
                <a:off x="2780519" y="2038595"/>
                <a:ext cx="1158240"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200"/>
              </a:p>
            </p:txBody>
          </p:sp>
        </p:grpSp>
        <p:sp>
          <p:nvSpPr>
            <p:cNvPr id="115" name="TextBox 114">
              <a:extLst>
                <a:ext uri="{FF2B5EF4-FFF2-40B4-BE49-F238E27FC236}">
                  <a16:creationId xmlns:a16="http://schemas.microsoft.com/office/drawing/2014/main" id="{FD34560C-2F86-8C00-2BAB-E1DB41D6F8DA}"/>
                </a:ext>
              </a:extLst>
            </p:cNvPr>
            <p:cNvSpPr txBox="1"/>
            <p:nvPr/>
          </p:nvSpPr>
          <p:spPr>
            <a:xfrm>
              <a:off x="240145" y="960581"/>
              <a:ext cx="661421" cy="435506"/>
            </a:xfrm>
            <a:prstGeom prst="rect">
              <a:avLst/>
            </a:prstGeom>
            <a:noFill/>
          </p:spPr>
          <p:txBody>
            <a:bodyPr wrap="square" rtlCol="0">
              <a:noAutofit/>
            </a:bodyPr>
            <a:lstStyle/>
            <a:p>
              <a:r>
                <a:rPr lang="en-US" altLang="ko-KR" sz="1200" dirty="0"/>
                <a:t>1.</a:t>
              </a:r>
              <a:endParaRPr lang="ko-KR" altLang="en-US" sz="1200" dirty="0"/>
            </a:p>
          </p:txBody>
        </p:sp>
        <p:sp>
          <p:nvSpPr>
            <p:cNvPr id="116" name="TextBox 115">
              <a:extLst>
                <a:ext uri="{FF2B5EF4-FFF2-40B4-BE49-F238E27FC236}">
                  <a16:creationId xmlns:a16="http://schemas.microsoft.com/office/drawing/2014/main" id="{F8C9267B-946B-0AA6-6E85-3826FD1A3597}"/>
                </a:ext>
              </a:extLst>
            </p:cNvPr>
            <p:cNvSpPr txBox="1"/>
            <p:nvPr/>
          </p:nvSpPr>
          <p:spPr>
            <a:xfrm>
              <a:off x="240145" y="2001711"/>
              <a:ext cx="661421" cy="435506"/>
            </a:xfrm>
            <a:prstGeom prst="rect">
              <a:avLst/>
            </a:prstGeom>
            <a:noFill/>
          </p:spPr>
          <p:txBody>
            <a:bodyPr wrap="square" rtlCol="0">
              <a:noAutofit/>
            </a:bodyPr>
            <a:lstStyle/>
            <a:p>
              <a:r>
                <a:rPr lang="en-US" altLang="ko-KR" sz="1200" dirty="0"/>
                <a:t>2.</a:t>
              </a:r>
              <a:endParaRPr lang="ko-KR" altLang="en-US" sz="1200" dirty="0"/>
            </a:p>
          </p:txBody>
        </p:sp>
        <p:sp>
          <p:nvSpPr>
            <p:cNvPr id="117" name="TextBox 116">
              <a:extLst>
                <a:ext uri="{FF2B5EF4-FFF2-40B4-BE49-F238E27FC236}">
                  <a16:creationId xmlns:a16="http://schemas.microsoft.com/office/drawing/2014/main" id="{C7AA6719-622C-B732-8DA4-74A8894A39C3}"/>
                </a:ext>
              </a:extLst>
            </p:cNvPr>
            <p:cNvSpPr txBox="1"/>
            <p:nvPr/>
          </p:nvSpPr>
          <p:spPr>
            <a:xfrm>
              <a:off x="240145" y="4341211"/>
              <a:ext cx="661421" cy="435506"/>
            </a:xfrm>
            <a:prstGeom prst="rect">
              <a:avLst/>
            </a:prstGeom>
            <a:noFill/>
          </p:spPr>
          <p:txBody>
            <a:bodyPr wrap="square" rtlCol="0">
              <a:noAutofit/>
            </a:bodyPr>
            <a:lstStyle/>
            <a:p>
              <a:r>
                <a:rPr lang="en-US" altLang="ko-KR" sz="1200" dirty="0"/>
                <a:t>3.</a:t>
              </a:r>
              <a:endParaRPr lang="ko-KR" altLang="en-US" sz="1200" dirty="0"/>
            </a:p>
          </p:txBody>
        </p:sp>
      </p:grpSp>
    </p:spTree>
    <p:extLst>
      <p:ext uri="{BB962C8B-B14F-4D97-AF65-F5344CB8AC3E}">
        <p14:creationId xmlns:p14="http://schemas.microsoft.com/office/powerpoint/2010/main" val="425358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그림 173">
            <a:extLst>
              <a:ext uri="{FF2B5EF4-FFF2-40B4-BE49-F238E27FC236}">
                <a16:creationId xmlns:a16="http://schemas.microsoft.com/office/drawing/2014/main" id="{6915983B-DCB4-452D-9627-0CBFBBBABF64}"/>
              </a:ext>
            </a:extLst>
          </p:cNvPr>
          <p:cNvPicPr>
            <a:picLocks noChangeAspect="1"/>
          </p:cNvPicPr>
          <p:nvPr/>
        </p:nvPicPr>
        <p:blipFill>
          <a:blip r:embed="rId2"/>
          <a:stretch>
            <a:fillRect/>
          </a:stretch>
        </p:blipFill>
        <p:spPr>
          <a:xfrm>
            <a:off x="382998" y="4085967"/>
            <a:ext cx="5385789" cy="2431124"/>
          </a:xfrm>
          <a:prstGeom prst="rect">
            <a:avLst/>
          </a:prstGeom>
        </p:spPr>
      </p:pic>
      <p:sp>
        <p:nvSpPr>
          <p:cNvPr id="2" name="제목 1">
            <a:extLst>
              <a:ext uri="{FF2B5EF4-FFF2-40B4-BE49-F238E27FC236}">
                <a16:creationId xmlns:a16="http://schemas.microsoft.com/office/drawing/2014/main" id="{B5D6E629-69BD-2A8A-F698-F38F845D4648}"/>
              </a:ext>
            </a:extLst>
          </p:cNvPr>
          <p:cNvSpPr>
            <a:spLocks noGrp="1"/>
          </p:cNvSpPr>
          <p:nvPr>
            <p:ph type="title"/>
          </p:nvPr>
        </p:nvSpPr>
        <p:spPr>
          <a:xfrm>
            <a:off x="838200" y="19921"/>
            <a:ext cx="10515600" cy="676765"/>
          </a:xfrm>
        </p:spPr>
        <p:txBody>
          <a:bodyPr>
            <a:normAutofit fontScale="90000"/>
          </a:bodyPr>
          <a:lstStyle/>
          <a:p>
            <a:r>
              <a:rPr lang="en-US" altLang="ko-KR" dirty="0"/>
              <a:t>Z identification using semi-supervised ML</a:t>
            </a:r>
            <a:endParaRPr lang="ko-KR" altLang="en-US" dirty="0"/>
          </a:p>
        </p:txBody>
      </p:sp>
      <p:pic>
        <p:nvPicPr>
          <p:cNvPr id="17" name="그림 16">
            <a:extLst>
              <a:ext uri="{FF2B5EF4-FFF2-40B4-BE49-F238E27FC236}">
                <a16:creationId xmlns:a16="http://schemas.microsoft.com/office/drawing/2014/main" id="{61323961-C03F-2DE2-35E9-A7EF22045684}"/>
              </a:ext>
            </a:extLst>
          </p:cNvPr>
          <p:cNvPicPr>
            <a:picLocks noChangeAspect="1"/>
          </p:cNvPicPr>
          <p:nvPr/>
        </p:nvPicPr>
        <p:blipFill rotWithShape="1">
          <a:blip r:embed="rId3">
            <a:extLst>
              <a:ext uri="{28A0092B-C50C-407E-A947-70E740481C1C}">
                <a14:useLocalDpi xmlns:a14="http://schemas.microsoft.com/office/drawing/2010/main" val="0"/>
              </a:ext>
            </a:extLst>
          </a:blip>
          <a:srcRect t="5730"/>
          <a:stretch/>
        </p:blipFill>
        <p:spPr>
          <a:xfrm>
            <a:off x="131884" y="1055601"/>
            <a:ext cx="5972418" cy="2967759"/>
          </a:xfrm>
          <a:prstGeom prst="rect">
            <a:avLst/>
          </a:prstGeom>
        </p:spPr>
      </p:pic>
      <p:sp>
        <p:nvSpPr>
          <p:cNvPr id="18" name="직사각형 17">
            <a:extLst>
              <a:ext uri="{FF2B5EF4-FFF2-40B4-BE49-F238E27FC236}">
                <a16:creationId xmlns:a16="http://schemas.microsoft.com/office/drawing/2014/main" id="{921649A2-C990-53E5-E42D-C867F0DDDA20}"/>
              </a:ext>
            </a:extLst>
          </p:cNvPr>
          <p:cNvSpPr/>
          <p:nvPr/>
        </p:nvSpPr>
        <p:spPr>
          <a:xfrm>
            <a:off x="3179890" y="1221608"/>
            <a:ext cx="113211" cy="260356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CC6BFC99-E75B-E3C9-29AD-6D0F8F3DB998}"/>
              </a:ext>
            </a:extLst>
          </p:cNvPr>
          <p:cNvSpPr txBox="1"/>
          <p:nvPr/>
        </p:nvSpPr>
        <p:spPr>
          <a:xfrm>
            <a:off x="6002359" y="3952978"/>
            <a:ext cx="5926942" cy="295106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ko-KR" dirty="0"/>
              <a:t>Low Z resolution ΔE-E </a:t>
            </a:r>
            <a:br>
              <a:rPr lang="en-US" altLang="ko-KR" dirty="0"/>
            </a:br>
            <a:r>
              <a:rPr lang="en-US" altLang="ko-KR" dirty="0"/>
              <a:t>-&gt; most difficult for unambiguous PID</a:t>
            </a:r>
          </a:p>
          <a:p>
            <a:pPr marL="285750" indent="-285750">
              <a:lnSpc>
                <a:spcPct val="150000"/>
              </a:lnSpc>
              <a:buFont typeface="Arial" panose="020B0604020202020204" pitchFamily="34" charset="0"/>
              <a:buChar char="•"/>
            </a:pPr>
            <a:r>
              <a:rPr lang="en-US" altLang="ko-KR" dirty="0"/>
              <a:t>Semi-supervised ML deep neural network to find hidden pattern  </a:t>
            </a:r>
            <a:r>
              <a:rPr lang="en-US" altLang="ko-KR"/>
              <a:t>(Self-training)</a:t>
            </a:r>
            <a:endParaRPr lang="en-US" altLang="ko-KR" dirty="0"/>
          </a:p>
          <a:p>
            <a:pPr marL="285750" indent="-285750">
              <a:lnSpc>
                <a:spcPct val="150000"/>
              </a:lnSpc>
              <a:buFont typeface="Arial" panose="020B0604020202020204" pitchFamily="34" charset="0"/>
              <a:buChar char="•"/>
            </a:pPr>
            <a:r>
              <a:rPr lang="en-US" altLang="ko-KR" dirty="0"/>
              <a:t>ML result Roughly reproduces ΔE Gaussian fitting</a:t>
            </a:r>
          </a:p>
          <a:p>
            <a:pPr marL="285750" indent="-285750">
              <a:lnSpc>
                <a:spcPct val="150000"/>
              </a:lnSpc>
              <a:buFont typeface="Arial" panose="020B0604020202020204" pitchFamily="34" charset="0"/>
              <a:buChar char="•"/>
            </a:pPr>
            <a:r>
              <a:rPr lang="en-US" altLang="ko-KR" dirty="0"/>
              <a:t>Need to confirm using prompt </a:t>
            </a:r>
            <a:r>
              <a:rPr lang="el-GR" altLang="ko-KR" dirty="0">
                <a:latin typeface="Times New Roman" panose="02020603050405020304" pitchFamily="18" charset="0"/>
                <a:cs typeface="Times New Roman" panose="02020603050405020304" pitchFamily="18" charset="0"/>
              </a:rPr>
              <a:t>γ</a:t>
            </a:r>
            <a:r>
              <a:rPr lang="en-US" altLang="ko-KR" dirty="0"/>
              <a:t>-ray </a:t>
            </a:r>
          </a:p>
          <a:p>
            <a:pPr marL="285750" indent="-285750">
              <a:lnSpc>
                <a:spcPct val="150000"/>
              </a:lnSpc>
              <a:buFont typeface="Arial" panose="020B0604020202020204" pitchFamily="34" charset="0"/>
              <a:buChar char="•"/>
            </a:pPr>
            <a:r>
              <a:rPr lang="en-US" altLang="ko-KR" dirty="0"/>
              <a:t>But failed to reproduce the statistics from mass dependance</a:t>
            </a:r>
          </a:p>
        </p:txBody>
      </p:sp>
      <p:sp>
        <p:nvSpPr>
          <p:cNvPr id="3" name="TextBox 2">
            <a:extLst>
              <a:ext uri="{FF2B5EF4-FFF2-40B4-BE49-F238E27FC236}">
                <a16:creationId xmlns:a16="http://schemas.microsoft.com/office/drawing/2014/main" id="{46446538-02EC-025D-6E9C-69A1D53DEC9C}"/>
              </a:ext>
            </a:extLst>
          </p:cNvPr>
          <p:cNvSpPr txBox="1"/>
          <p:nvPr/>
        </p:nvSpPr>
        <p:spPr>
          <a:xfrm>
            <a:off x="1689583" y="784409"/>
            <a:ext cx="4101737" cy="369332"/>
          </a:xfrm>
          <a:prstGeom prst="rect">
            <a:avLst/>
          </a:prstGeom>
          <a:noFill/>
        </p:spPr>
        <p:txBody>
          <a:bodyPr wrap="square" rtlCol="0">
            <a:spAutoFit/>
          </a:bodyPr>
          <a:lstStyle/>
          <a:p>
            <a:r>
              <a:rPr lang="en-US" altLang="ko-KR" dirty="0"/>
              <a:t>Check a specific energy cut</a:t>
            </a:r>
            <a:endParaRPr lang="ko-KR" altLang="en-US" dirty="0"/>
          </a:p>
        </p:txBody>
      </p:sp>
      <p:sp>
        <p:nvSpPr>
          <p:cNvPr id="5" name="TextBox 4">
            <a:extLst>
              <a:ext uri="{FF2B5EF4-FFF2-40B4-BE49-F238E27FC236}">
                <a16:creationId xmlns:a16="http://schemas.microsoft.com/office/drawing/2014/main" id="{73F413CC-9A31-236F-341E-668481CCEAA3}"/>
              </a:ext>
            </a:extLst>
          </p:cNvPr>
          <p:cNvSpPr txBox="1"/>
          <p:nvPr/>
        </p:nvSpPr>
        <p:spPr>
          <a:xfrm>
            <a:off x="3427217" y="3966098"/>
            <a:ext cx="478203" cy="369332"/>
          </a:xfrm>
          <a:prstGeom prst="rect">
            <a:avLst/>
          </a:prstGeom>
          <a:noFill/>
        </p:spPr>
        <p:txBody>
          <a:bodyPr wrap="square" rtlCol="0">
            <a:spAutoFit/>
          </a:bodyPr>
          <a:lstStyle/>
          <a:p>
            <a:r>
              <a:rPr lang="en-US" altLang="ko-KR" dirty="0"/>
              <a:t>Xe</a:t>
            </a:r>
            <a:endParaRPr lang="ko-KR" altLang="en-US" dirty="0"/>
          </a:p>
        </p:txBody>
      </p:sp>
      <p:sp>
        <p:nvSpPr>
          <p:cNvPr id="11" name="TextBox 10">
            <a:extLst>
              <a:ext uri="{FF2B5EF4-FFF2-40B4-BE49-F238E27FC236}">
                <a16:creationId xmlns:a16="http://schemas.microsoft.com/office/drawing/2014/main" id="{B48EF90A-E61C-877A-22BD-BBB5ED9F5E59}"/>
              </a:ext>
            </a:extLst>
          </p:cNvPr>
          <p:cNvSpPr txBox="1"/>
          <p:nvPr/>
        </p:nvSpPr>
        <p:spPr>
          <a:xfrm>
            <a:off x="3651420" y="4596293"/>
            <a:ext cx="1432560" cy="369332"/>
          </a:xfrm>
          <a:prstGeom prst="rect">
            <a:avLst/>
          </a:prstGeom>
          <a:noFill/>
        </p:spPr>
        <p:txBody>
          <a:bodyPr wrap="square" rtlCol="0">
            <a:spAutoFit/>
          </a:bodyPr>
          <a:lstStyle/>
          <a:p>
            <a:r>
              <a:rPr lang="en-US" altLang="ko-KR" dirty="0"/>
              <a:t>Cs</a:t>
            </a:r>
            <a:endParaRPr lang="ko-KR" altLang="en-US" dirty="0"/>
          </a:p>
        </p:txBody>
      </p:sp>
      <p:sp>
        <p:nvSpPr>
          <p:cNvPr id="12" name="TextBox 11">
            <a:extLst>
              <a:ext uri="{FF2B5EF4-FFF2-40B4-BE49-F238E27FC236}">
                <a16:creationId xmlns:a16="http://schemas.microsoft.com/office/drawing/2014/main" id="{39AACBC8-71C9-5CB0-6185-47CBA34F4C3E}"/>
              </a:ext>
            </a:extLst>
          </p:cNvPr>
          <p:cNvSpPr txBox="1"/>
          <p:nvPr/>
        </p:nvSpPr>
        <p:spPr>
          <a:xfrm>
            <a:off x="3905420" y="5082953"/>
            <a:ext cx="1432560" cy="369332"/>
          </a:xfrm>
          <a:prstGeom prst="rect">
            <a:avLst/>
          </a:prstGeom>
          <a:noFill/>
        </p:spPr>
        <p:txBody>
          <a:bodyPr wrap="square" rtlCol="0">
            <a:spAutoFit/>
          </a:bodyPr>
          <a:lstStyle/>
          <a:p>
            <a:r>
              <a:rPr lang="en-US" altLang="ko-KR" dirty="0"/>
              <a:t>Ba</a:t>
            </a:r>
            <a:endParaRPr lang="ko-KR" altLang="en-US" dirty="0"/>
          </a:p>
        </p:txBody>
      </p:sp>
      <p:grpSp>
        <p:nvGrpSpPr>
          <p:cNvPr id="90" name="그룹 89">
            <a:extLst>
              <a:ext uri="{FF2B5EF4-FFF2-40B4-BE49-F238E27FC236}">
                <a16:creationId xmlns:a16="http://schemas.microsoft.com/office/drawing/2014/main" id="{A7898702-0D51-7504-716B-C7ADFF4617DD}"/>
              </a:ext>
            </a:extLst>
          </p:cNvPr>
          <p:cNvGrpSpPr/>
          <p:nvPr/>
        </p:nvGrpSpPr>
        <p:grpSpPr>
          <a:xfrm>
            <a:off x="5800072" y="1300457"/>
            <a:ext cx="6742534" cy="2855114"/>
            <a:chOff x="486568" y="1465268"/>
            <a:chExt cx="10069886" cy="4583166"/>
          </a:xfrm>
        </p:grpSpPr>
        <p:sp>
          <p:nvSpPr>
            <p:cNvPr id="91" name="사각형: 둥근 모서리 90">
              <a:extLst>
                <a:ext uri="{FF2B5EF4-FFF2-40B4-BE49-F238E27FC236}">
                  <a16:creationId xmlns:a16="http://schemas.microsoft.com/office/drawing/2014/main" id="{A02A3EF9-4933-F28E-B5EF-94FCED895B2C}"/>
                </a:ext>
              </a:extLst>
            </p:cNvPr>
            <p:cNvSpPr/>
            <p:nvPr/>
          </p:nvSpPr>
          <p:spPr>
            <a:xfrm>
              <a:off x="974530" y="1673527"/>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IC0</a:t>
              </a:r>
              <a:endParaRPr lang="ko-KR" altLang="en-US" sz="1000" dirty="0"/>
            </a:p>
          </p:txBody>
        </p:sp>
        <p:sp>
          <p:nvSpPr>
            <p:cNvPr id="92" name="사각형: 둥근 모서리 91">
              <a:extLst>
                <a:ext uri="{FF2B5EF4-FFF2-40B4-BE49-F238E27FC236}">
                  <a16:creationId xmlns:a16="http://schemas.microsoft.com/office/drawing/2014/main" id="{FFF80C8B-EEB1-230E-FA8E-8C2622905E3A}"/>
                </a:ext>
              </a:extLst>
            </p:cNvPr>
            <p:cNvSpPr/>
            <p:nvPr/>
          </p:nvSpPr>
          <p:spPr>
            <a:xfrm>
              <a:off x="974530" y="2252096"/>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IC0/dx</a:t>
              </a:r>
              <a:endParaRPr lang="ko-KR" altLang="en-US" sz="1000" dirty="0"/>
            </a:p>
          </p:txBody>
        </p:sp>
        <p:sp>
          <p:nvSpPr>
            <p:cNvPr id="93" name="사각형: 둥근 모서리 92">
              <a:extLst>
                <a:ext uri="{FF2B5EF4-FFF2-40B4-BE49-F238E27FC236}">
                  <a16:creationId xmlns:a16="http://schemas.microsoft.com/office/drawing/2014/main" id="{2E084966-0BB4-3A86-61AF-5BE1C977E0AB}"/>
                </a:ext>
              </a:extLst>
            </p:cNvPr>
            <p:cNvSpPr/>
            <p:nvPr/>
          </p:nvSpPr>
          <p:spPr>
            <a:xfrm>
              <a:off x="974530" y="3742975"/>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IC6/dx</a:t>
              </a:r>
              <a:endParaRPr lang="ko-KR" altLang="en-US" sz="1000" dirty="0"/>
            </a:p>
          </p:txBody>
        </p:sp>
        <p:sp>
          <p:nvSpPr>
            <p:cNvPr id="94" name="타원 93">
              <a:extLst>
                <a:ext uri="{FF2B5EF4-FFF2-40B4-BE49-F238E27FC236}">
                  <a16:creationId xmlns:a16="http://schemas.microsoft.com/office/drawing/2014/main" id="{9F922521-E09E-39E3-CD7B-E58C633A8C49}"/>
                </a:ext>
              </a:extLst>
            </p:cNvPr>
            <p:cNvSpPr/>
            <p:nvPr/>
          </p:nvSpPr>
          <p:spPr>
            <a:xfrm>
              <a:off x="2705052" y="1802675"/>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95" name="타원 94">
              <a:extLst>
                <a:ext uri="{FF2B5EF4-FFF2-40B4-BE49-F238E27FC236}">
                  <a16:creationId xmlns:a16="http://schemas.microsoft.com/office/drawing/2014/main" id="{81BB69FD-DDFE-9539-DA22-777354BA3E8F}"/>
                </a:ext>
              </a:extLst>
            </p:cNvPr>
            <p:cNvSpPr/>
            <p:nvPr/>
          </p:nvSpPr>
          <p:spPr>
            <a:xfrm>
              <a:off x="2705052" y="2438491"/>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96" name="타원 95">
              <a:extLst>
                <a:ext uri="{FF2B5EF4-FFF2-40B4-BE49-F238E27FC236}">
                  <a16:creationId xmlns:a16="http://schemas.microsoft.com/office/drawing/2014/main" id="{97400D87-C3D8-CC24-EAB2-47A12575DCA4}"/>
                </a:ext>
              </a:extLst>
            </p:cNvPr>
            <p:cNvSpPr/>
            <p:nvPr/>
          </p:nvSpPr>
          <p:spPr>
            <a:xfrm>
              <a:off x="2705052" y="4437291"/>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97" name="타원 96">
              <a:extLst>
                <a:ext uri="{FF2B5EF4-FFF2-40B4-BE49-F238E27FC236}">
                  <a16:creationId xmlns:a16="http://schemas.microsoft.com/office/drawing/2014/main" id="{916E37E7-B3A9-3568-B2AC-8C81CFEC9D15}"/>
                </a:ext>
              </a:extLst>
            </p:cNvPr>
            <p:cNvSpPr/>
            <p:nvPr/>
          </p:nvSpPr>
          <p:spPr>
            <a:xfrm>
              <a:off x="4398908" y="1790855"/>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98" name="타원 97">
              <a:extLst>
                <a:ext uri="{FF2B5EF4-FFF2-40B4-BE49-F238E27FC236}">
                  <a16:creationId xmlns:a16="http://schemas.microsoft.com/office/drawing/2014/main" id="{4616AEDB-0BEB-DDE5-CCD3-184C268231D1}"/>
                </a:ext>
              </a:extLst>
            </p:cNvPr>
            <p:cNvSpPr/>
            <p:nvPr/>
          </p:nvSpPr>
          <p:spPr>
            <a:xfrm>
              <a:off x="4398909" y="2433408"/>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sp>
          <p:nvSpPr>
            <p:cNvPr id="99" name="타원 98">
              <a:extLst>
                <a:ext uri="{FF2B5EF4-FFF2-40B4-BE49-F238E27FC236}">
                  <a16:creationId xmlns:a16="http://schemas.microsoft.com/office/drawing/2014/main" id="{207C6D47-913C-53D3-38C3-42D2962EDEA4}"/>
                </a:ext>
              </a:extLst>
            </p:cNvPr>
            <p:cNvSpPr/>
            <p:nvPr/>
          </p:nvSpPr>
          <p:spPr>
            <a:xfrm>
              <a:off x="4398909" y="4444053"/>
              <a:ext cx="931255" cy="5554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1000" dirty="0">
                  <a:ln>
                    <a:solidFill>
                      <a:schemeClr val="tx1"/>
                    </a:solidFill>
                  </a:ln>
                  <a:solidFill>
                    <a:schemeClr val="tx1"/>
                  </a:solidFill>
                </a:rPr>
                <a:t>tanh</a:t>
              </a:r>
              <a:endParaRPr lang="ko-KR" altLang="en-US" sz="1000" dirty="0">
                <a:ln>
                  <a:solidFill>
                    <a:schemeClr val="tx1"/>
                  </a:solidFill>
                </a:ln>
                <a:solidFill>
                  <a:schemeClr val="tx1"/>
                </a:solidFill>
              </a:endParaRPr>
            </a:p>
          </p:txBody>
        </p:sp>
        <p:cxnSp>
          <p:nvCxnSpPr>
            <p:cNvPr id="100" name="직선 화살표 연결선 99">
              <a:extLst>
                <a:ext uri="{FF2B5EF4-FFF2-40B4-BE49-F238E27FC236}">
                  <a16:creationId xmlns:a16="http://schemas.microsoft.com/office/drawing/2014/main" id="{ABB1997D-20C7-2E7A-AB8E-3A9CB43A7600}"/>
                </a:ext>
              </a:extLst>
            </p:cNvPr>
            <p:cNvCxnSpPr>
              <a:stCxn id="91" idx="3"/>
              <a:endCxn id="94" idx="2"/>
            </p:cNvCxnSpPr>
            <p:nvPr/>
          </p:nvCxnSpPr>
          <p:spPr>
            <a:xfrm>
              <a:off x="1905785" y="1900083"/>
              <a:ext cx="799267" cy="180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직선 화살표 연결선 100">
              <a:extLst>
                <a:ext uri="{FF2B5EF4-FFF2-40B4-BE49-F238E27FC236}">
                  <a16:creationId xmlns:a16="http://schemas.microsoft.com/office/drawing/2014/main" id="{8A19DE53-05EA-3CAA-062D-C34A2B5A0882}"/>
                </a:ext>
              </a:extLst>
            </p:cNvPr>
            <p:cNvCxnSpPr>
              <a:stCxn id="91" idx="3"/>
              <a:endCxn id="95" idx="2"/>
            </p:cNvCxnSpPr>
            <p:nvPr/>
          </p:nvCxnSpPr>
          <p:spPr>
            <a:xfrm>
              <a:off x="1905785" y="1900083"/>
              <a:ext cx="799267" cy="8161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 name="직선 화살표 연결선 101">
              <a:extLst>
                <a:ext uri="{FF2B5EF4-FFF2-40B4-BE49-F238E27FC236}">
                  <a16:creationId xmlns:a16="http://schemas.microsoft.com/office/drawing/2014/main" id="{C57DFC99-4144-A5B6-10B5-95938F236CE8}"/>
                </a:ext>
              </a:extLst>
            </p:cNvPr>
            <p:cNvCxnSpPr>
              <a:stCxn id="91" idx="3"/>
              <a:endCxn id="96" idx="2"/>
            </p:cNvCxnSpPr>
            <p:nvPr/>
          </p:nvCxnSpPr>
          <p:spPr>
            <a:xfrm>
              <a:off x="1905785" y="1900083"/>
              <a:ext cx="799267" cy="2814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직선 화살표 연결선 102">
              <a:extLst>
                <a:ext uri="{FF2B5EF4-FFF2-40B4-BE49-F238E27FC236}">
                  <a16:creationId xmlns:a16="http://schemas.microsoft.com/office/drawing/2014/main" id="{4BBF93AA-245C-B5CF-1429-DEC17184784B}"/>
                </a:ext>
              </a:extLst>
            </p:cNvPr>
            <p:cNvCxnSpPr>
              <a:stCxn id="92" idx="3"/>
              <a:endCxn id="94" idx="2"/>
            </p:cNvCxnSpPr>
            <p:nvPr/>
          </p:nvCxnSpPr>
          <p:spPr>
            <a:xfrm flipV="1">
              <a:off x="1905785" y="2080388"/>
              <a:ext cx="799267" cy="398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직선 화살표 연결선 103">
              <a:extLst>
                <a:ext uri="{FF2B5EF4-FFF2-40B4-BE49-F238E27FC236}">
                  <a16:creationId xmlns:a16="http://schemas.microsoft.com/office/drawing/2014/main" id="{D0C93E55-C57F-1730-F72F-A2C81442E749}"/>
                </a:ext>
              </a:extLst>
            </p:cNvPr>
            <p:cNvCxnSpPr>
              <a:stCxn id="92" idx="3"/>
              <a:endCxn id="95" idx="2"/>
            </p:cNvCxnSpPr>
            <p:nvPr/>
          </p:nvCxnSpPr>
          <p:spPr>
            <a:xfrm>
              <a:off x="1905785" y="2478652"/>
              <a:ext cx="799267" cy="237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직선 화살표 연결선 104">
              <a:extLst>
                <a:ext uri="{FF2B5EF4-FFF2-40B4-BE49-F238E27FC236}">
                  <a16:creationId xmlns:a16="http://schemas.microsoft.com/office/drawing/2014/main" id="{463CD03C-14E9-66E2-0926-8DCD2CAFDFAD}"/>
                </a:ext>
              </a:extLst>
            </p:cNvPr>
            <p:cNvCxnSpPr>
              <a:stCxn id="92" idx="3"/>
              <a:endCxn id="96" idx="2"/>
            </p:cNvCxnSpPr>
            <p:nvPr/>
          </p:nvCxnSpPr>
          <p:spPr>
            <a:xfrm>
              <a:off x="1905785" y="2478652"/>
              <a:ext cx="799267" cy="2236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6" name="직선 화살표 연결선 105">
              <a:extLst>
                <a:ext uri="{FF2B5EF4-FFF2-40B4-BE49-F238E27FC236}">
                  <a16:creationId xmlns:a16="http://schemas.microsoft.com/office/drawing/2014/main" id="{AD043A5A-F43C-F673-B516-C348B95CAEBB}"/>
                </a:ext>
              </a:extLst>
            </p:cNvPr>
            <p:cNvCxnSpPr>
              <a:stCxn id="93" idx="3"/>
              <a:endCxn id="94" idx="2"/>
            </p:cNvCxnSpPr>
            <p:nvPr/>
          </p:nvCxnSpPr>
          <p:spPr>
            <a:xfrm flipV="1">
              <a:off x="1905785" y="2080388"/>
              <a:ext cx="799267" cy="18891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직선 화살표 연결선 106">
              <a:extLst>
                <a:ext uri="{FF2B5EF4-FFF2-40B4-BE49-F238E27FC236}">
                  <a16:creationId xmlns:a16="http://schemas.microsoft.com/office/drawing/2014/main" id="{79558C3D-0568-6CFE-1C90-FA3172CD3FA8}"/>
                </a:ext>
              </a:extLst>
            </p:cNvPr>
            <p:cNvCxnSpPr>
              <a:stCxn id="93" idx="3"/>
              <a:endCxn id="95" idx="2"/>
            </p:cNvCxnSpPr>
            <p:nvPr/>
          </p:nvCxnSpPr>
          <p:spPr>
            <a:xfrm flipV="1">
              <a:off x="1905785" y="2716204"/>
              <a:ext cx="799267" cy="12533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직선 화살표 연결선 107">
              <a:extLst>
                <a:ext uri="{FF2B5EF4-FFF2-40B4-BE49-F238E27FC236}">
                  <a16:creationId xmlns:a16="http://schemas.microsoft.com/office/drawing/2014/main" id="{3D8CE2E2-89D7-C928-FBED-7C2454CCF412}"/>
                </a:ext>
              </a:extLst>
            </p:cNvPr>
            <p:cNvCxnSpPr>
              <a:stCxn id="93" idx="3"/>
              <a:endCxn id="96" idx="2"/>
            </p:cNvCxnSpPr>
            <p:nvPr/>
          </p:nvCxnSpPr>
          <p:spPr>
            <a:xfrm>
              <a:off x="1905785" y="3969531"/>
              <a:ext cx="799267" cy="745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직선 화살표 연결선 108">
              <a:extLst>
                <a:ext uri="{FF2B5EF4-FFF2-40B4-BE49-F238E27FC236}">
                  <a16:creationId xmlns:a16="http://schemas.microsoft.com/office/drawing/2014/main" id="{F2B04B36-DDD3-AD34-B965-1D926323A4BD}"/>
                </a:ext>
              </a:extLst>
            </p:cNvPr>
            <p:cNvCxnSpPr>
              <a:stCxn id="94" idx="6"/>
              <a:endCxn id="97" idx="2"/>
            </p:cNvCxnSpPr>
            <p:nvPr/>
          </p:nvCxnSpPr>
          <p:spPr>
            <a:xfrm flipV="1">
              <a:off x="3636307" y="2068568"/>
              <a:ext cx="762601" cy="11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0" name="직선 화살표 연결선 109">
              <a:extLst>
                <a:ext uri="{FF2B5EF4-FFF2-40B4-BE49-F238E27FC236}">
                  <a16:creationId xmlns:a16="http://schemas.microsoft.com/office/drawing/2014/main" id="{FE0DF604-0634-84A0-E508-633690A96A16}"/>
                </a:ext>
              </a:extLst>
            </p:cNvPr>
            <p:cNvCxnSpPr>
              <a:stCxn id="94" idx="6"/>
              <a:endCxn id="98" idx="2"/>
            </p:cNvCxnSpPr>
            <p:nvPr/>
          </p:nvCxnSpPr>
          <p:spPr>
            <a:xfrm>
              <a:off x="3636307" y="2080388"/>
              <a:ext cx="762602" cy="630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직선 화살표 연결선 110">
              <a:extLst>
                <a:ext uri="{FF2B5EF4-FFF2-40B4-BE49-F238E27FC236}">
                  <a16:creationId xmlns:a16="http://schemas.microsoft.com/office/drawing/2014/main" id="{0818B4CE-200D-C7FD-BC7A-7F606438790D}"/>
                </a:ext>
              </a:extLst>
            </p:cNvPr>
            <p:cNvCxnSpPr>
              <a:stCxn id="94" idx="6"/>
              <a:endCxn id="99" idx="2"/>
            </p:cNvCxnSpPr>
            <p:nvPr/>
          </p:nvCxnSpPr>
          <p:spPr>
            <a:xfrm>
              <a:off x="3636307" y="2080388"/>
              <a:ext cx="762602" cy="2641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직선 화살표 연결선 111">
              <a:extLst>
                <a:ext uri="{FF2B5EF4-FFF2-40B4-BE49-F238E27FC236}">
                  <a16:creationId xmlns:a16="http://schemas.microsoft.com/office/drawing/2014/main" id="{0A24DC75-1E3E-21D8-4CD6-7A13F86C4233}"/>
                </a:ext>
              </a:extLst>
            </p:cNvPr>
            <p:cNvCxnSpPr>
              <a:stCxn id="95" idx="6"/>
              <a:endCxn id="97" idx="2"/>
            </p:cNvCxnSpPr>
            <p:nvPr/>
          </p:nvCxnSpPr>
          <p:spPr>
            <a:xfrm flipV="1">
              <a:off x="3636307" y="2068568"/>
              <a:ext cx="762601" cy="647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3" name="직선 화살표 연결선 112">
              <a:extLst>
                <a:ext uri="{FF2B5EF4-FFF2-40B4-BE49-F238E27FC236}">
                  <a16:creationId xmlns:a16="http://schemas.microsoft.com/office/drawing/2014/main" id="{560B7A9B-FB40-830A-DDB7-7B7638818BEA}"/>
                </a:ext>
              </a:extLst>
            </p:cNvPr>
            <p:cNvCxnSpPr>
              <a:stCxn id="95" idx="6"/>
              <a:endCxn id="98" idx="2"/>
            </p:cNvCxnSpPr>
            <p:nvPr/>
          </p:nvCxnSpPr>
          <p:spPr>
            <a:xfrm flipV="1">
              <a:off x="3636307" y="2711121"/>
              <a:ext cx="762602" cy="50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직선 화살표 연결선 113">
              <a:extLst>
                <a:ext uri="{FF2B5EF4-FFF2-40B4-BE49-F238E27FC236}">
                  <a16:creationId xmlns:a16="http://schemas.microsoft.com/office/drawing/2014/main" id="{B4FB8CC6-0CD4-F762-A572-083B51A8D078}"/>
                </a:ext>
              </a:extLst>
            </p:cNvPr>
            <p:cNvCxnSpPr>
              <a:stCxn id="95" idx="6"/>
              <a:endCxn id="99" idx="2"/>
            </p:cNvCxnSpPr>
            <p:nvPr/>
          </p:nvCxnSpPr>
          <p:spPr>
            <a:xfrm>
              <a:off x="3636307" y="2716204"/>
              <a:ext cx="762602" cy="2005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직선 화살표 연결선 114">
              <a:extLst>
                <a:ext uri="{FF2B5EF4-FFF2-40B4-BE49-F238E27FC236}">
                  <a16:creationId xmlns:a16="http://schemas.microsoft.com/office/drawing/2014/main" id="{C9F8614E-D926-4A87-873B-BD0075F12015}"/>
                </a:ext>
              </a:extLst>
            </p:cNvPr>
            <p:cNvCxnSpPr>
              <a:stCxn id="96" idx="6"/>
              <a:endCxn id="97" idx="2"/>
            </p:cNvCxnSpPr>
            <p:nvPr/>
          </p:nvCxnSpPr>
          <p:spPr>
            <a:xfrm flipV="1">
              <a:off x="3636307" y="2068568"/>
              <a:ext cx="762601" cy="2646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6" name="직선 화살표 연결선 115">
              <a:extLst>
                <a:ext uri="{FF2B5EF4-FFF2-40B4-BE49-F238E27FC236}">
                  <a16:creationId xmlns:a16="http://schemas.microsoft.com/office/drawing/2014/main" id="{2175DED2-9B23-CB3D-00B0-555BACCFC425}"/>
                </a:ext>
              </a:extLst>
            </p:cNvPr>
            <p:cNvCxnSpPr>
              <a:stCxn id="96" idx="6"/>
              <a:endCxn id="98" idx="2"/>
            </p:cNvCxnSpPr>
            <p:nvPr/>
          </p:nvCxnSpPr>
          <p:spPr>
            <a:xfrm flipV="1">
              <a:off x="3636307" y="2711121"/>
              <a:ext cx="762602" cy="2003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직선 화살표 연결선 116">
              <a:extLst>
                <a:ext uri="{FF2B5EF4-FFF2-40B4-BE49-F238E27FC236}">
                  <a16:creationId xmlns:a16="http://schemas.microsoft.com/office/drawing/2014/main" id="{A1834EE9-9C62-A002-229D-A7CEAC7D026A}"/>
                </a:ext>
              </a:extLst>
            </p:cNvPr>
            <p:cNvCxnSpPr>
              <a:stCxn id="96" idx="6"/>
              <a:endCxn id="99" idx="2"/>
            </p:cNvCxnSpPr>
            <p:nvPr/>
          </p:nvCxnSpPr>
          <p:spPr>
            <a:xfrm>
              <a:off x="3636307" y="4715004"/>
              <a:ext cx="762602" cy="6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8" name="타원 117">
              <a:extLst>
                <a:ext uri="{FF2B5EF4-FFF2-40B4-BE49-F238E27FC236}">
                  <a16:creationId xmlns:a16="http://schemas.microsoft.com/office/drawing/2014/main" id="{7ECCD6EF-8E79-55F7-55D1-326D07298BD0}"/>
                </a:ext>
              </a:extLst>
            </p:cNvPr>
            <p:cNvSpPr/>
            <p:nvPr/>
          </p:nvSpPr>
          <p:spPr>
            <a:xfrm>
              <a:off x="3072908" y="3206701"/>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19" name="타원 118">
              <a:extLst>
                <a:ext uri="{FF2B5EF4-FFF2-40B4-BE49-F238E27FC236}">
                  <a16:creationId xmlns:a16="http://schemas.microsoft.com/office/drawing/2014/main" id="{3B962900-5EBE-E55A-7D27-686CB9A0A4DD}"/>
                </a:ext>
              </a:extLst>
            </p:cNvPr>
            <p:cNvSpPr/>
            <p:nvPr/>
          </p:nvSpPr>
          <p:spPr>
            <a:xfrm>
              <a:off x="3072908" y="3574310"/>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20" name="타원 119">
              <a:extLst>
                <a:ext uri="{FF2B5EF4-FFF2-40B4-BE49-F238E27FC236}">
                  <a16:creationId xmlns:a16="http://schemas.microsoft.com/office/drawing/2014/main" id="{D5DFE155-38C1-F793-93AA-762C92456DAD}"/>
                </a:ext>
              </a:extLst>
            </p:cNvPr>
            <p:cNvSpPr/>
            <p:nvPr/>
          </p:nvSpPr>
          <p:spPr>
            <a:xfrm>
              <a:off x="3072908" y="3947137"/>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21" name="사각형: 둥근 모서리 120">
              <a:extLst>
                <a:ext uri="{FF2B5EF4-FFF2-40B4-BE49-F238E27FC236}">
                  <a16:creationId xmlns:a16="http://schemas.microsoft.com/office/drawing/2014/main" id="{C758B429-2B75-C307-1A6C-F22570CBC899}"/>
                </a:ext>
              </a:extLst>
            </p:cNvPr>
            <p:cNvSpPr/>
            <p:nvPr/>
          </p:nvSpPr>
          <p:spPr>
            <a:xfrm>
              <a:off x="1376607" y="2791163"/>
              <a:ext cx="127100" cy="110233"/>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122" name="사각형: 둥근 모서리 121">
              <a:extLst>
                <a:ext uri="{FF2B5EF4-FFF2-40B4-BE49-F238E27FC236}">
                  <a16:creationId xmlns:a16="http://schemas.microsoft.com/office/drawing/2014/main" id="{6B1AEAC2-DC52-DCA9-6E0E-7585F48449C3}"/>
                </a:ext>
              </a:extLst>
            </p:cNvPr>
            <p:cNvSpPr/>
            <p:nvPr/>
          </p:nvSpPr>
          <p:spPr>
            <a:xfrm>
              <a:off x="1369912" y="3013454"/>
              <a:ext cx="127100" cy="110233"/>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123" name="사각형: 둥근 모서리 122">
              <a:extLst>
                <a:ext uri="{FF2B5EF4-FFF2-40B4-BE49-F238E27FC236}">
                  <a16:creationId xmlns:a16="http://schemas.microsoft.com/office/drawing/2014/main" id="{8AA29D50-0682-D33C-2FC2-EDB86B7C30EA}"/>
                </a:ext>
              </a:extLst>
            </p:cNvPr>
            <p:cNvSpPr/>
            <p:nvPr/>
          </p:nvSpPr>
          <p:spPr>
            <a:xfrm>
              <a:off x="1376607" y="3305459"/>
              <a:ext cx="127100" cy="110233"/>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00" dirty="0"/>
            </a:p>
          </p:txBody>
        </p:sp>
        <p:sp>
          <p:nvSpPr>
            <p:cNvPr id="124" name="TextBox 123">
              <a:extLst>
                <a:ext uri="{FF2B5EF4-FFF2-40B4-BE49-F238E27FC236}">
                  <a16:creationId xmlns:a16="http://schemas.microsoft.com/office/drawing/2014/main" id="{805007C0-A88E-097C-862A-D24202FE82C4}"/>
                </a:ext>
              </a:extLst>
            </p:cNvPr>
            <p:cNvSpPr txBox="1"/>
            <p:nvPr/>
          </p:nvSpPr>
          <p:spPr>
            <a:xfrm>
              <a:off x="3039912" y="5078459"/>
              <a:ext cx="471325" cy="366171"/>
            </a:xfrm>
            <a:prstGeom prst="rect">
              <a:avLst/>
            </a:prstGeom>
            <a:noFill/>
          </p:spPr>
          <p:txBody>
            <a:bodyPr wrap="square" rtlCol="0">
              <a:spAutoFit/>
            </a:bodyPr>
            <a:lstStyle/>
            <a:p>
              <a:r>
                <a:rPr lang="en-US" altLang="ko-KR" sz="1000" dirty="0"/>
                <a:t>20</a:t>
              </a:r>
              <a:endParaRPr lang="ko-KR" altLang="en-US" sz="1000" dirty="0"/>
            </a:p>
          </p:txBody>
        </p:sp>
        <p:sp>
          <p:nvSpPr>
            <p:cNvPr id="125" name="TextBox 124">
              <a:extLst>
                <a:ext uri="{FF2B5EF4-FFF2-40B4-BE49-F238E27FC236}">
                  <a16:creationId xmlns:a16="http://schemas.microsoft.com/office/drawing/2014/main" id="{F11748ED-0047-0F0F-8728-475F209FB6A9}"/>
                </a:ext>
              </a:extLst>
            </p:cNvPr>
            <p:cNvSpPr txBox="1"/>
            <p:nvPr/>
          </p:nvSpPr>
          <p:spPr>
            <a:xfrm>
              <a:off x="4725063" y="5079666"/>
              <a:ext cx="484812" cy="366171"/>
            </a:xfrm>
            <a:prstGeom prst="rect">
              <a:avLst/>
            </a:prstGeom>
            <a:noFill/>
          </p:spPr>
          <p:txBody>
            <a:bodyPr wrap="square" rtlCol="0">
              <a:spAutoFit/>
            </a:bodyPr>
            <a:lstStyle/>
            <a:p>
              <a:r>
                <a:rPr lang="en-US" altLang="ko-KR" sz="1000" dirty="0"/>
                <a:t>20</a:t>
              </a:r>
              <a:endParaRPr lang="ko-KR" altLang="en-US" sz="1000" dirty="0"/>
            </a:p>
          </p:txBody>
        </p:sp>
        <p:sp>
          <p:nvSpPr>
            <p:cNvPr id="126" name="사각형: 둥근 모서리 125">
              <a:extLst>
                <a:ext uri="{FF2B5EF4-FFF2-40B4-BE49-F238E27FC236}">
                  <a16:creationId xmlns:a16="http://schemas.microsoft.com/office/drawing/2014/main" id="{C98CA469-FC98-38D5-B3B7-F8B8538DC65F}"/>
                </a:ext>
              </a:extLst>
            </p:cNvPr>
            <p:cNvSpPr/>
            <p:nvPr/>
          </p:nvSpPr>
          <p:spPr>
            <a:xfrm>
              <a:off x="972037" y="4308144"/>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err="1">
                  <a:ln w="0"/>
                  <a:solidFill>
                    <a:schemeClr val="tx1"/>
                  </a:solidFill>
                  <a:effectLst>
                    <a:outerShdw blurRad="38100" dist="19050" dir="2700000" algn="tl" rotWithShape="0">
                      <a:schemeClr val="dk1">
                        <a:alpha val="40000"/>
                      </a:schemeClr>
                    </a:outerShdw>
                  </a:effectLst>
                </a:rPr>
                <a:t>M_int</a:t>
              </a:r>
              <a:endParaRPr lang="ko-KR" altLang="en-US" sz="1000" dirty="0"/>
            </a:p>
          </p:txBody>
        </p:sp>
        <p:sp>
          <p:nvSpPr>
            <p:cNvPr id="127" name="사각형: 둥근 모서리 126">
              <a:extLst>
                <a:ext uri="{FF2B5EF4-FFF2-40B4-BE49-F238E27FC236}">
                  <a16:creationId xmlns:a16="http://schemas.microsoft.com/office/drawing/2014/main" id="{8D0F12CE-810D-7C90-AFA8-791D77148D0A}"/>
                </a:ext>
              </a:extLst>
            </p:cNvPr>
            <p:cNvSpPr/>
            <p:nvPr/>
          </p:nvSpPr>
          <p:spPr>
            <a:xfrm>
              <a:off x="980226" y="4889077"/>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Velocity</a:t>
              </a:r>
              <a:endParaRPr lang="ko-KR" altLang="en-US" sz="1000" dirty="0"/>
            </a:p>
          </p:txBody>
        </p:sp>
        <p:sp>
          <p:nvSpPr>
            <p:cNvPr id="128" name="사각형: 둥근 모서리 127">
              <a:extLst>
                <a:ext uri="{FF2B5EF4-FFF2-40B4-BE49-F238E27FC236}">
                  <a16:creationId xmlns:a16="http://schemas.microsoft.com/office/drawing/2014/main" id="{A3C3E474-CE28-6491-0F00-B5061927190B}"/>
                </a:ext>
              </a:extLst>
            </p:cNvPr>
            <p:cNvSpPr/>
            <p:nvPr/>
          </p:nvSpPr>
          <p:spPr>
            <a:xfrm>
              <a:off x="974530" y="3177806"/>
              <a:ext cx="931255" cy="453111"/>
            </a:xfrm>
            <a:prstGeom prst="roundRect">
              <a:avLst/>
            </a:prstGeom>
            <a:solidFill>
              <a:schemeClr val="accent1">
                <a:lumMod val="20000"/>
                <a:lumOff val="80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a:ln w="0"/>
                  <a:solidFill>
                    <a:schemeClr val="tx1"/>
                  </a:solidFill>
                  <a:effectLst>
                    <a:outerShdw blurRad="38100" dist="19050" dir="2700000" algn="tl" rotWithShape="0">
                      <a:schemeClr val="dk1">
                        <a:alpha val="40000"/>
                      </a:schemeClr>
                    </a:outerShdw>
                  </a:effectLst>
                </a:rPr>
                <a:t>IC6</a:t>
              </a:r>
              <a:endParaRPr lang="ko-KR" altLang="en-US" sz="1000" dirty="0"/>
            </a:p>
          </p:txBody>
        </p:sp>
        <p:cxnSp>
          <p:nvCxnSpPr>
            <p:cNvPr id="129" name="직선 화살표 연결선 128">
              <a:extLst>
                <a:ext uri="{FF2B5EF4-FFF2-40B4-BE49-F238E27FC236}">
                  <a16:creationId xmlns:a16="http://schemas.microsoft.com/office/drawing/2014/main" id="{9E1678A4-6BA7-8E57-8EE0-FD3D431C141B}"/>
                </a:ext>
              </a:extLst>
            </p:cNvPr>
            <p:cNvCxnSpPr>
              <a:stCxn id="126" idx="3"/>
              <a:endCxn id="96" idx="2"/>
            </p:cNvCxnSpPr>
            <p:nvPr/>
          </p:nvCxnSpPr>
          <p:spPr>
            <a:xfrm>
              <a:off x="1903292" y="4534700"/>
              <a:ext cx="801760" cy="180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0" name="직선 화살표 연결선 129">
              <a:extLst>
                <a:ext uri="{FF2B5EF4-FFF2-40B4-BE49-F238E27FC236}">
                  <a16:creationId xmlns:a16="http://schemas.microsoft.com/office/drawing/2014/main" id="{7E3FA9D8-784B-CD22-EF83-EE3DCAF99F13}"/>
                </a:ext>
              </a:extLst>
            </p:cNvPr>
            <p:cNvCxnSpPr>
              <a:stCxn id="127" idx="3"/>
              <a:endCxn id="96" idx="2"/>
            </p:cNvCxnSpPr>
            <p:nvPr/>
          </p:nvCxnSpPr>
          <p:spPr>
            <a:xfrm flipV="1">
              <a:off x="1911481" y="4715004"/>
              <a:ext cx="793571" cy="4006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직선 화살표 연결선 130">
              <a:extLst>
                <a:ext uri="{FF2B5EF4-FFF2-40B4-BE49-F238E27FC236}">
                  <a16:creationId xmlns:a16="http://schemas.microsoft.com/office/drawing/2014/main" id="{CE55764A-C537-0146-53AE-CD40BE580C6A}"/>
                </a:ext>
              </a:extLst>
            </p:cNvPr>
            <p:cNvCxnSpPr>
              <a:stCxn id="126" idx="3"/>
            </p:cNvCxnSpPr>
            <p:nvPr/>
          </p:nvCxnSpPr>
          <p:spPr>
            <a:xfrm flipV="1">
              <a:off x="1903292" y="2817289"/>
              <a:ext cx="700435" cy="17174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직선 화살표 연결선 131">
              <a:extLst>
                <a:ext uri="{FF2B5EF4-FFF2-40B4-BE49-F238E27FC236}">
                  <a16:creationId xmlns:a16="http://schemas.microsoft.com/office/drawing/2014/main" id="{410E1D33-EC02-1D36-2FCB-EB51B369FB99}"/>
                </a:ext>
              </a:extLst>
            </p:cNvPr>
            <p:cNvCxnSpPr>
              <a:stCxn id="127" idx="3"/>
            </p:cNvCxnSpPr>
            <p:nvPr/>
          </p:nvCxnSpPr>
          <p:spPr>
            <a:xfrm flipV="1">
              <a:off x="1911481" y="3216698"/>
              <a:ext cx="710634" cy="1898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3" name="타원 132">
              <a:extLst>
                <a:ext uri="{FF2B5EF4-FFF2-40B4-BE49-F238E27FC236}">
                  <a16:creationId xmlns:a16="http://schemas.microsoft.com/office/drawing/2014/main" id="{99A2BA80-8344-A237-58E8-6A0132FED889}"/>
                </a:ext>
              </a:extLst>
            </p:cNvPr>
            <p:cNvSpPr/>
            <p:nvPr/>
          </p:nvSpPr>
          <p:spPr>
            <a:xfrm>
              <a:off x="4807102" y="3206701"/>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34" name="타원 133">
              <a:extLst>
                <a:ext uri="{FF2B5EF4-FFF2-40B4-BE49-F238E27FC236}">
                  <a16:creationId xmlns:a16="http://schemas.microsoft.com/office/drawing/2014/main" id="{769C6EFF-13B5-8465-197F-4442A046D834}"/>
                </a:ext>
              </a:extLst>
            </p:cNvPr>
            <p:cNvSpPr/>
            <p:nvPr/>
          </p:nvSpPr>
          <p:spPr>
            <a:xfrm>
              <a:off x="4807102" y="3574310"/>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35" name="타원 134">
              <a:extLst>
                <a:ext uri="{FF2B5EF4-FFF2-40B4-BE49-F238E27FC236}">
                  <a16:creationId xmlns:a16="http://schemas.microsoft.com/office/drawing/2014/main" id="{C62253F7-1DC8-1979-BA17-D988D1FB44D9}"/>
                </a:ext>
              </a:extLst>
            </p:cNvPr>
            <p:cNvSpPr/>
            <p:nvPr/>
          </p:nvSpPr>
          <p:spPr>
            <a:xfrm>
              <a:off x="4807102" y="3947137"/>
              <a:ext cx="163765" cy="13472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36" name="사각형: 둥근 모서리 135">
              <a:extLst>
                <a:ext uri="{FF2B5EF4-FFF2-40B4-BE49-F238E27FC236}">
                  <a16:creationId xmlns:a16="http://schemas.microsoft.com/office/drawing/2014/main" id="{3B72917E-FBFB-BD0D-5F99-564DEBF20066}"/>
                </a:ext>
              </a:extLst>
            </p:cNvPr>
            <p:cNvSpPr/>
            <p:nvPr/>
          </p:nvSpPr>
          <p:spPr>
            <a:xfrm>
              <a:off x="6092764" y="1465268"/>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z0</a:t>
              </a:r>
            </a:p>
          </p:txBody>
        </p:sp>
        <p:sp>
          <p:nvSpPr>
            <p:cNvPr id="137" name="사각형: 둥근 모서리 136">
              <a:extLst>
                <a:ext uri="{FF2B5EF4-FFF2-40B4-BE49-F238E27FC236}">
                  <a16:creationId xmlns:a16="http://schemas.microsoft.com/office/drawing/2014/main" id="{D5FE7D61-F477-987B-2E8E-4B67A2695B4F}"/>
                </a:ext>
              </a:extLst>
            </p:cNvPr>
            <p:cNvSpPr/>
            <p:nvPr/>
          </p:nvSpPr>
          <p:spPr>
            <a:xfrm>
              <a:off x="6096000" y="2196731"/>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z1</a:t>
              </a:r>
            </a:p>
          </p:txBody>
        </p:sp>
        <p:sp>
          <p:nvSpPr>
            <p:cNvPr id="138" name="사각형: 둥근 모서리 137">
              <a:extLst>
                <a:ext uri="{FF2B5EF4-FFF2-40B4-BE49-F238E27FC236}">
                  <a16:creationId xmlns:a16="http://schemas.microsoft.com/office/drawing/2014/main" id="{F36CDE33-A596-5F5F-2799-FA377FC7508F}"/>
                </a:ext>
              </a:extLst>
            </p:cNvPr>
            <p:cNvSpPr/>
            <p:nvPr/>
          </p:nvSpPr>
          <p:spPr>
            <a:xfrm>
              <a:off x="6092764" y="4570631"/>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z16</a:t>
              </a:r>
            </a:p>
          </p:txBody>
        </p:sp>
        <p:sp>
          <p:nvSpPr>
            <p:cNvPr id="139" name="타원 138">
              <a:extLst>
                <a:ext uri="{FF2B5EF4-FFF2-40B4-BE49-F238E27FC236}">
                  <a16:creationId xmlns:a16="http://schemas.microsoft.com/office/drawing/2014/main" id="{47D4FCC7-CD8C-1744-0DB0-11E188224D0D}"/>
                </a:ext>
              </a:extLst>
            </p:cNvPr>
            <p:cNvSpPr/>
            <p:nvPr/>
          </p:nvSpPr>
          <p:spPr>
            <a:xfrm>
              <a:off x="6531399" y="3201843"/>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40" name="타원 139">
              <a:extLst>
                <a:ext uri="{FF2B5EF4-FFF2-40B4-BE49-F238E27FC236}">
                  <a16:creationId xmlns:a16="http://schemas.microsoft.com/office/drawing/2014/main" id="{79384236-DF4E-7A8E-4EE0-9ADE3D089DCD}"/>
                </a:ext>
              </a:extLst>
            </p:cNvPr>
            <p:cNvSpPr/>
            <p:nvPr/>
          </p:nvSpPr>
          <p:spPr>
            <a:xfrm>
              <a:off x="6531399" y="3569452"/>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41" name="타원 140">
              <a:extLst>
                <a:ext uri="{FF2B5EF4-FFF2-40B4-BE49-F238E27FC236}">
                  <a16:creationId xmlns:a16="http://schemas.microsoft.com/office/drawing/2014/main" id="{277336D1-5849-59F9-4D12-14436E8F42EF}"/>
                </a:ext>
              </a:extLst>
            </p:cNvPr>
            <p:cNvSpPr/>
            <p:nvPr/>
          </p:nvSpPr>
          <p:spPr>
            <a:xfrm>
              <a:off x="6531399" y="3942279"/>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42" name="TextBox 141">
              <a:extLst>
                <a:ext uri="{FF2B5EF4-FFF2-40B4-BE49-F238E27FC236}">
                  <a16:creationId xmlns:a16="http://schemas.microsoft.com/office/drawing/2014/main" id="{CAE5FA4E-3CA6-ACC8-135E-455494650216}"/>
                </a:ext>
              </a:extLst>
            </p:cNvPr>
            <p:cNvSpPr txBox="1"/>
            <p:nvPr/>
          </p:nvSpPr>
          <p:spPr>
            <a:xfrm>
              <a:off x="5426855" y="5178383"/>
              <a:ext cx="2536620" cy="595029"/>
            </a:xfrm>
            <a:prstGeom prst="rect">
              <a:avLst/>
            </a:prstGeom>
            <a:noFill/>
          </p:spPr>
          <p:txBody>
            <a:bodyPr wrap="square" rtlCol="0">
              <a:spAutoFit/>
            </a:bodyPr>
            <a:lstStyle/>
            <a:p>
              <a:r>
                <a:rPr lang="en-US" altLang="ko-KR" sz="1000" dirty="0"/>
                <a:t>Number of Z’s : 17 (45 ~ 61)</a:t>
              </a:r>
              <a:endParaRPr lang="ko-KR" altLang="en-US" sz="1000" dirty="0"/>
            </a:p>
          </p:txBody>
        </p:sp>
        <p:cxnSp>
          <p:nvCxnSpPr>
            <p:cNvPr id="143" name="직선 화살표 연결선 142">
              <a:extLst>
                <a:ext uri="{FF2B5EF4-FFF2-40B4-BE49-F238E27FC236}">
                  <a16:creationId xmlns:a16="http://schemas.microsoft.com/office/drawing/2014/main" id="{CD9CE581-7663-C981-0CF2-EA76399ACEAB}"/>
                </a:ext>
              </a:extLst>
            </p:cNvPr>
            <p:cNvCxnSpPr>
              <a:stCxn id="97" idx="6"/>
              <a:endCxn id="136" idx="1"/>
            </p:cNvCxnSpPr>
            <p:nvPr/>
          </p:nvCxnSpPr>
          <p:spPr>
            <a:xfrm flipV="1">
              <a:off x="5330163" y="1742981"/>
              <a:ext cx="762601" cy="3255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4" name="직선 화살표 연결선 143">
              <a:extLst>
                <a:ext uri="{FF2B5EF4-FFF2-40B4-BE49-F238E27FC236}">
                  <a16:creationId xmlns:a16="http://schemas.microsoft.com/office/drawing/2014/main" id="{02B742B7-3A1B-CEF6-A87E-CD37000E486B}"/>
                </a:ext>
              </a:extLst>
            </p:cNvPr>
            <p:cNvCxnSpPr>
              <a:stCxn id="97" idx="6"/>
              <a:endCxn id="137" idx="1"/>
            </p:cNvCxnSpPr>
            <p:nvPr/>
          </p:nvCxnSpPr>
          <p:spPr>
            <a:xfrm>
              <a:off x="5330163" y="2068568"/>
              <a:ext cx="765837" cy="4058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5" name="직선 화살표 연결선 144">
              <a:extLst>
                <a:ext uri="{FF2B5EF4-FFF2-40B4-BE49-F238E27FC236}">
                  <a16:creationId xmlns:a16="http://schemas.microsoft.com/office/drawing/2014/main" id="{8D511EE0-3688-CDE0-8DD1-34F4E9E50D42}"/>
                </a:ext>
              </a:extLst>
            </p:cNvPr>
            <p:cNvCxnSpPr>
              <a:stCxn id="97" idx="6"/>
              <a:endCxn id="138" idx="1"/>
            </p:cNvCxnSpPr>
            <p:nvPr/>
          </p:nvCxnSpPr>
          <p:spPr>
            <a:xfrm>
              <a:off x="5330163" y="2068568"/>
              <a:ext cx="762601" cy="2779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6" name="직선 화살표 연결선 145">
              <a:extLst>
                <a:ext uri="{FF2B5EF4-FFF2-40B4-BE49-F238E27FC236}">
                  <a16:creationId xmlns:a16="http://schemas.microsoft.com/office/drawing/2014/main" id="{751ED948-8110-BBD2-9942-90984CBAD604}"/>
                </a:ext>
              </a:extLst>
            </p:cNvPr>
            <p:cNvCxnSpPr>
              <a:stCxn id="98" idx="6"/>
              <a:endCxn id="136" idx="1"/>
            </p:cNvCxnSpPr>
            <p:nvPr/>
          </p:nvCxnSpPr>
          <p:spPr>
            <a:xfrm flipV="1">
              <a:off x="5330164" y="1742981"/>
              <a:ext cx="762600" cy="968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직선 화살표 연결선 146">
              <a:extLst>
                <a:ext uri="{FF2B5EF4-FFF2-40B4-BE49-F238E27FC236}">
                  <a16:creationId xmlns:a16="http://schemas.microsoft.com/office/drawing/2014/main" id="{1901EBF5-1991-3963-32AC-2AD16F324B1D}"/>
                </a:ext>
              </a:extLst>
            </p:cNvPr>
            <p:cNvCxnSpPr>
              <a:stCxn id="98" idx="6"/>
              <a:endCxn id="137" idx="1"/>
            </p:cNvCxnSpPr>
            <p:nvPr/>
          </p:nvCxnSpPr>
          <p:spPr>
            <a:xfrm flipV="1">
              <a:off x="5330164" y="2474444"/>
              <a:ext cx="765836" cy="236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8" name="직선 화살표 연결선 147">
              <a:extLst>
                <a:ext uri="{FF2B5EF4-FFF2-40B4-BE49-F238E27FC236}">
                  <a16:creationId xmlns:a16="http://schemas.microsoft.com/office/drawing/2014/main" id="{71AF6CAD-8BB1-2BC2-9161-5D8AC08AFC1E}"/>
                </a:ext>
              </a:extLst>
            </p:cNvPr>
            <p:cNvCxnSpPr>
              <a:stCxn id="98" idx="6"/>
              <a:endCxn id="138" idx="1"/>
            </p:cNvCxnSpPr>
            <p:nvPr/>
          </p:nvCxnSpPr>
          <p:spPr>
            <a:xfrm>
              <a:off x="5330164" y="2711121"/>
              <a:ext cx="762600" cy="2137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9" name="직선 화살표 연결선 148">
              <a:extLst>
                <a:ext uri="{FF2B5EF4-FFF2-40B4-BE49-F238E27FC236}">
                  <a16:creationId xmlns:a16="http://schemas.microsoft.com/office/drawing/2014/main" id="{F3D94050-94D5-DD64-E35B-F4A74EF33F44}"/>
                </a:ext>
              </a:extLst>
            </p:cNvPr>
            <p:cNvCxnSpPr>
              <a:stCxn id="99" idx="6"/>
              <a:endCxn id="136" idx="1"/>
            </p:cNvCxnSpPr>
            <p:nvPr/>
          </p:nvCxnSpPr>
          <p:spPr>
            <a:xfrm flipV="1">
              <a:off x="5330164" y="1742981"/>
              <a:ext cx="762600" cy="2978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0" name="직선 화살표 연결선 149">
              <a:extLst>
                <a:ext uri="{FF2B5EF4-FFF2-40B4-BE49-F238E27FC236}">
                  <a16:creationId xmlns:a16="http://schemas.microsoft.com/office/drawing/2014/main" id="{22EE17FF-D854-4E0F-EE12-5CB67A681342}"/>
                </a:ext>
              </a:extLst>
            </p:cNvPr>
            <p:cNvCxnSpPr>
              <a:stCxn id="99" idx="6"/>
              <a:endCxn id="137" idx="1"/>
            </p:cNvCxnSpPr>
            <p:nvPr/>
          </p:nvCxnSpPr>
          <p:spPr>
            <a:xfrm flipV="1">
              <a:off x="5330164" y="2474444"/>
              <a:ext cx="765836" cy="22473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1" name="직선 화살표 연결선 150">
              <a:extLst>
                <a:ext uri="{FF2B5EF4-FFF2-40B4-BE49-F238E27FC236}">
                  <a16:creationId xmlns:a16="http://schemas.microsoft.com/office/drawing/2014/main" id="{25E87BFA-6CC6-CB95-3C5C-C5B9269E7008}"/>
                </a:ext>
              </a:extLst>
            </p:cNvPr>
            <p:cNvCxnSpPr>
              <a:stCxn id="99" idx="6"/>
              <a:endCxn id="138" idx="1"/>
            </p:cNvCxnSpPr>
            <p:nvPr/>
          </p:nvCxnSpPr>
          <p:spPr>
            <a:xfrm>
              <a:off x="5330164" y="4721766"/>
              <a:ext cx="762600" cy="126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2" name="화살표: 오른쪽 151">
              <a:extLst>
                <a:ext uri="{FF2B5EF4-FFF2-40B4-BE49-F238E27FC236}">
                  <a16:creationId xmlns:a16="http://schemas.microsoft.com/office/drawing/2014/main" id="{65614D5C-A5DA-46CE-1BE4-5ADA00CFEDDF}"/>
                </a:ext>
              </a:extLst>
            </p:cNvPr>
            <p:cNvSpPr/>
            <p:nvPr/>
          </p:nvSpPr>
          <p:spPr>
            <a:xfrm>
              <a:off x="7326056" y="2791163"/>
              <a:ext cx="1454332" cy="928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00" dirty="0" err="1"/>
                <a:t>softmax</a:t>
              </a:r>
              <a:endParaRPr lang="ko-KR" altLang="en-US" sz="1000" dirty="0"/>
            </a:p>
          </p:txBody>
        </p:sp>
        <p:sp>
          <p:nvSpPr>
            <p:cNvPr id="153" name="사각형: 둥근 모서리 152">
              <a:extLst>
                <a:ext uri="{FF2B5EF4-FFF2-40B4-BE49-F238E27FC236}">
                  <a16:creationId xmlns:a16="http://schemas.microsoft.com/office/drawing/2014/main" id="{DB77BB1C-126D-2B39-5EE7-73313DBED74C}"/>
                </a:ext>
              </a:extLst>
            </p:cNvPr>
            <p:cNvSpPr/>
            <p:nvPr/>
          </p:nvSpPr>
          <p:spPr>
            <a:xfrm>
              <a:off x="8921902" y="1473223"/>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P(Z=45)</a:t>
              </a:r>
            </a:p>
          </p:txBody>
        </p:sp>
        <p:sp>
          <p:nvSpPr>
            <p:cNvPr id="154" name="사각형: 둥근 모서리 153">
              <a:extLst>
                <a:ext uri="{FF2B5EF4-FFF2-40B4-BE49-F238E27FC236}">
                  <a16:creationId xmlns:a16="http://schemas.microsoft.com/office/drawing/2014/main" id="{0DE0A8D3-53DC-8866-EB06-5A07DA0FB556}"/>
                </a:ext>
              </a:extLst>
            </p:cNvPr>
            <p:cNvSpPr/>
            <p:nvPr/>
          </p:nvSpPr>
          <p:spPr>
            <a:xfrm>
              <a:off x="8925138" y="2204686"/>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P(Z=46)</a:t>
              </a:r>
            </a:p>
          </p:txBody>
        </p:sp>
        <p:sp>
          <p:nvSpPr>
            <p:cNvPr id="155" name="사각형: 둥근 모서리 154">
              <a:extLst>
                <a:ext uri="{FF2B5EF4-FFF2-40B4-BE49-F238E27FC236}">
                  <a16:creationId xmlns:a16="http://schemas.microsoft.com/office/drawing/2014/main" id="{7104CFAA-A232-EDD8-C088-C1979EA06307}"/>
                </a:ext>
              </a:extLst>
            </p:cNvPr>
            <p:cNvSpPr/>
            <p:nvPr/>
          </p:nvSpPr>
          <p:spPr>
            <a:xfrm>
              <a:off x="8921902" y="4578586"/>
              <a:ext cx="1048579" cy="5554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sz="1000" dirty="0">
                  <a:ln>
                    <a:solidFill>
                      <a:schemeClr val="tx1"/>
                    </a:solidFill>
                  </a:ln>
                  <a:solidFill>
                    <a:schemeClr val="tx1"/>
                  </a:solidFill>
                </a:rPr>
                <a:t>P(Z=61)</a:t>
              </a:r>
            </a:p>
          </p:txBody>
        </p:sp>
        <p:sp>
          <p:nvSpPr>
            <p:cNvPr id="156" name="타원 155">
              <a:extLst>
                <a:ext uri="{FF2B5EF4-FFF2-40B4-BE49-F238E27FC236}">
                  <a16:creationId xmlns:a16="http://schemas.microsoft.com/office/drawing/2014/main" id="{A406E86C-3AA9-6DAD-5054-CEC2644F51D0}"/>
                </a:ext>
              </a:extLst>
            </p:cNvPr>
            <p:cNvSpPr/>
            <p:nvPr/>
          </p:nvSpPr>
          <p:spPr>
            <a:xfrm>
              <a:off x="9411280" y="3039324"/>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57" name="타원 156">
              <a:extLst>
                <a:ext uri="{FF2B5EF4-FFF2-40B4-BE49-F238E27FC236}">
                  <a16:creationId xmlns:a16="http://schemas.microsoft.com/office/drawing/2014/main" id="{30B218C1-BF02-1607-12F3-2084364C9154}"/>
                </a:ext>
              </a:extLst>
            </p:cNvPr>
            <p:cNvSpPr/>
            <p:nvPr/>
          </p:nvSpPr>
          <p:spPr>
            <a:xfrm>
              <a:off x="9411280" y="3406933"/>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58" name="타원 157">
              <a:extLst>
                <a:ext uri="{FF2B5EF4-FFF2-40B4-BE49-F238E27FC236}">
                  <a16:creationId xmlns:a16="http://schemas.microsoft.com/office/drawing/2014/main" id="{21E3A690-2E99-366A-037C-C263A9A86136}"/>
                </a:ext>
              </a:extLst>
            </p:cNvPr>
            <p:cNvSpPr/>
            <p:nvPr/>
          </p:nvSpPr>
          <p:spPr>
            <a:xfrm>
              <a:off x="9411280" y="3779760"/>
              <a:ext cx="163765" cy="134726"/>
            </a:xfrm>
            <a:prstGeom prst="ellipse">
              <a:avLst/>
            </a:prstGeom>
            <a:solidFill>
              <a:schemeClr val="accent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ko-KR" altLang="en-US" sz="1000" dirty="0">
                <a:ln>
                  <a:solidFill>
                    <a:schemeClr val="tx1"/>
                  </a:solidFill>
                </a:ln>
                <a:solidFill>
                  <a:schemeClr val="tx1"/>
                </a:solidFill>
              </a:endParaRPr>
            </a:p>
          </p:txBody>
        </p:sp>
        <p:sp>
          <p:nvSpPr>
            <p:cNvPr id="159" name="TextBox 158">
              <a:extLst>
                <a:ext uri="{FF2B5EF4-FFF2-40B4-BE49-F238E27FC236}">
                  <a16:creationId xmlns:a16="http://schemas.microsoft.com/office/drawing/2014/main" id="{C27BA072-90CC-2908-A05E-2D4042D536EC}"/>
                </a:ext>
              </a:extLst>
            </p:cNvPr>
            <p:cNvSpPr txBox="1"/>
            <p:nvPr/>
          </p:nvSpPr>
          <p:spPr>
            <a:xfrm>
              <a:off x="8429868" y="5224549"/>
              <a:ext cx="2126586" cy="823885"/>
            </a:xfrm>
            <a:prstGeom prst="rect">
              <a:avLst/>
            </a:prstGeom>
            <a:noFill/>
          </p:spPr>
          <p:txBody>
            <a:bodyPr wrap="square" rtlCol="0">
              <a:spAutoFit/>
            </a:bodyPr>
            <a:lstStyle/>
            <a:p>
              <a:r>
                <a:rPr lang="en-US" altLang="ko-KR" sz="1000" dirty="0"/>
                <a:t>~ Prediction probability</a:t>
              </a:r>
            </a:p>
            <a:p>
              <a:r>
                <a:rPr lang="en-US" altLang="ko-KR" sz="1000" dirty="0"/>
                <a:t> for each Z number</a:t>
              </a:r>
              <a:endParaRPr lang="ko-KR" altLang="en-US" sz="1000" dirty="0"/>
            </a:p>
          </p:txBody>
        </p:sp>
        <p:pic>
          <p:nvPicPr>
            <p:cNvPr id="160" name="그림 159">
              <a:extLst>
                <a:ext uri="{FF2B5EF4-FFF2-40B4-BE49-F238E27FC236}">
                  <a16:creationId xmlns:a16="http://schemas.microsoft.com/office/drawing/2014/main" id="{609E69D9-0F65-AD44-7ED7-B8968E3085CD}"/>
                </a:ext>
              </a:extLst>
            </p:cNvPr>
            <p:cNvPicPr>
              <a:picLocks noChangeAspect="1"/>
            </p:cNvPicPr>
            <p:nvPr/>
          </p:nvPicPr>
          <p:blipFill>
            <a:blip r:embed="rId4"/>
            <a:stretch>
              <a:fillRect/>
            </a:stretch>
          </p:blipFill>
          <p:spPr>
            <a:xfrm>
              <a:off x="6794065" y="3847123"/>
              <a:ext cx="2518314" cy="592904"/>
            </a:xfrm>
            <a:prstGeom prst="rect">
              <a:avLst/>
            </a:prstGeom>
          </p:spPr>
        </p:pic>
        <p:sp>
          <p:nvSpPr>
            <p:cNvPr id="161" name="TextBox 160">
              <a:extLst>
                <a:ext uri="{FF2B5EF4-FFF2-40B4-BE49-F238E27FC236}">
                  <a16:creationId xmlns:a16="http://schemas.microsoft.com/office/drawing/2014/main" id="{85482776-CC0C-E446-65DA-F76B91329884}"/>
                </a:ext>
              </a:extLst>
            </p:cNvPr>
            <p:cNvSpPr txBox="1"/>
            <p:nvPr/>
          </p:nvSpPr>
          <p:spPr>
            <a:xfrm>
              <a:off x="486568" y="5475698"/>
              <a:ext cx="1907178" cy="369332"/>
            </a:xfrm>
            <a:prstGeom prst="rect">
              <a:avLst/>
            </a:prstGeom>
            <a:noFill/>
          </p:spPr>
          <p:txBody>
            <a:bodyPr wrap="square" rtlCol="0">
              <a:spAutoFit/>
            </a:bodyPr>
            <a:lstStyle/>
            <a:p>
              <a:r>
                <a:rPr lang="en-US" altLang="ko-KR" sz="1000" dirty="0"/>
                <a:t>Inputs related to Z</a:t>
              </a:r>
              <a:endParaRPr lang="ko-KR" altLang="en-US" sz="1000" dirty="0"/>
            </a:p>
          </p:txBody>
        </p:sp>
      </p:grpSp>
      <p:sp>
        <p:nvSpPr>
          <p:cNvPr id="162" name="TextBox 73">
            <a:extLst>
              <a:ext uri="{FF2B5EF4-FFF2-40B4-BE49-F238E27FC236}">
                <a16:creationId xmlns:a16="http://schemas.microsoft.com/office/drawing/2014/main" id="{FB5693BA-7494-C22D-7BCE-C78EBA779CD2}"/>
              </a:ext>
            </a:extLst>
          </p:cNvPr>
          <p:cNvSpPr txBox="1"/>
          <p:nvPr/>
        </p:nvSpPr>
        <p:spPr>
          <a:xfrm>
            <a:off x="5807265" y="837876"/>
            <a:ext cx="4486895" cy="400110"/>
          </a:xfrm>
          <a:prstGeom prst="rect">
            <a:avLst/>
          </a:prstGeom>
          <a:noFill/>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2000" dirty="0"/>
              <a:t>DNN atomic state classification</a:t>
            </a:r>
          </a:p>
        </p:txBody>
      </p:sp>
      <p:sp>
        <p:nvSpPr>
          <p:cNvPr id="163" name="TextBox 162">
            <a:extLst>
              <a:ext uri="{FF2B5EF4-FFF2-40B4-BE49-F238E27FC236}">
                <a16:creationId xmlns:a16="http://schemas.microsoft.com/office/drawing/2014/main" id="{0915285D-2024-A22F-5D7C-7E04363E072A}"/>
              </a:ext>
            </a:extLst>
          </p:cNvPr>
          <p:cNvSpPr txBox="1"/>
          <p:nvPr/>
        </p:nvSpPr>
        <p:spPr>
          <a:xfrm>
            <a:off x="3199533" y="4654339"/>
            <a:ext cx="415119" cy="369332"/>
          </a:xfrm>
          <a:prstGeom prst="rect">
            <a:avLst/>
          </a:prstGeom>
          <a:noFill/>
        </p:spPr>
        <p:txBody>
          <a:bodyPr wrap="square" rtlCol="0">
            <a:spAutoFit/>
          </a:bodyPr>
          <a:lstStyle/>
          <a:p>
            <a:r>
              <a:rPr lang="en-US" altLang="ko-KR" dirty="0"/>
              <a:t>I</a:t>
            </a:r>
            <a:endParaRPr lang="ko-KR" altLang="en-US" dirty="0"/>
          </a:p>
        </p:txBody>
      </p:sp>
      <p:sp>
        <p:nvSpPr>
          <p:cNvPr id="164" name="TextBox 163">
            <a:extLst>
              <a:ext uri="{FF2B5EF4-FFF2-40B4-BE49-F238E27FC236}">
                <a16:creationId xmlns:a16="http://schemas.microsoft.com/office/drawing/2014/main" id="{1D75ACFF-9197-F5FA-0DB6-A46E4B886638}"/>
              </a:ext>
            </a:extLst>
          </p:cNvPr>
          <p:cNvSpPr txBox="1"/>
          <p:nvPr/>
        </p:nvSpPr>
        <p:spPr>
          <a:xfrm>
            <a:off x="2858626" y="5167922"/>
            <a:ext cx="620775" cy="369332"/>
          </a:xfrm>
          <a:prstGeom prst="rect">
            <a:avLst/>
          </a:prstGeom>
          <a:noFill/>
        </p:spPr>
        <p:txBody>
          <a:bodyPr wrap="square" rtlCol="0">
            <a:spAutoFit/>
          </a:bodyPr>
          <a:lstStyle/>
          <a:p>
            <a:r>
              <a:rPr lang="en-US" altLang="ko-KR" dirty="0" err="1"/>
              <a:t>Te</a:t>
            </a:r>
            <a:endParaRPr lang="ko-KR" altLang="en-US" dirty="0"/>
          </a:p>
        </p:txBody>
      </p:sp>
      <p:sp>
        <p:nvSpPr>
          <p:cNvPr id="165" name="TextBox 164">
            <a:extLst>
              <a:ext uri="{FF2B5EF4-FFF2-40B4-BE49-F238E27FC236}">
                <a16:creationId xmlns:a16="http://schemas.microsoft.com/office/drawing/2014/main" id="{AA71B552-23FD-EF19-FE0A-973DCD2EF8D8}"/>
              </a:ext>
            </a:extLst>
          </p:cNvPr>
          <p:cNvSpPr txBox="1"/>
          <p:nvPr/>
        </p:nvSpPr>
        <p:spPr>
          <a:xfrm>
            <a:off x="2578758" y="5440306"/>
            <a:ext cx="620775" cy="369332"/>
          </a:xfrm>
          <a:prstGeom prst="rect">
            <a:avLst/>
          </a:prstGeom>
          <a:noFill/>
        </p:spPr>
        <p:txBody>
          <a:bodyPr wrap="square" rtlCol="0">
            <a:spAutoFit/>
          </a:bodyPr>
          <a:lstStyle/>
          <a:p>
            <a:r>
              <a:rPr lang="en-US" altLang="ko-KR" dirty="0"/>
              <a:t>Sb</a:t>
            </a:r>
            <a:endParaRPr lang="ko-KR" altLang="en-US" dirty="0"/>
          </a:p>
        </p:txBody>
      </p:sp>
      <p:sp>
        <p:nvSpPr>
          <p:cNvPr id="166" name="TextBox 165">
            <a:extLst>
              <a:ext uri="{FF2B5EF4-FFF2-40B4-BE49-F238E27FC236}">
                <a16:creationId xmlns:a16="http://schemas.microsoft.com/office/drawing/2014/main" id="{109D0285-1189-7B49-533F-CCF9724670BA}"/>
              </a:ext>
            </a:extLst>
          </p:cNvPr>
          <p:cNvSpPr txBox="1"/>
          <p:nvPr/>
        </p:nvSpPr>
        <p:spPr>
          <a:xfrm>
            <a:off x="4621700" y="5889736"/>
            <a:ext cx="620775" cy="369332"/>
          </a:xfrm>
          <a:prstGeom prst="rect">
            <a:avLst/>
          </a:prstGeom>
          <a:noFill/>
        </p:spPr>
        <p:txBody>
          <a:bodyPr wrap="square" rtlCol="0">
            <a:spAutoFit/>
          </a:bodyPr>
          <a:lstStyle/>
          <a:p>
            <a:r>
              <a:rPr lang="en-US" altLang="ko-KR" dirty="0"/>
              <a:t>Ce</a:t>
            </a:r>
            <a:endParaRPr lang="ko-KR" altLang="en-US" dirty="0"/>
          </a:p>
        </p:txBody>
      </p:sp>
      <p:sp>
        <p:nvSpPr>
          <p:cNvPr id="167" name="TextBox 166">
            <a:extLst>
              <a:ext uri="{FF2B5EF4-FFF2-40B4-BE49-F238E27FC236}">
                <a16:creationId xmlns:a16="http://schemas.microsoft.com/office/drawing/2014/main" id="{01412293-EFA9-EB9F-A06D-3C099EC57AEC}"/>
              </a:ext>
            </a:extLst>
          </p:cNvPr>
          <p:cNvSpPr txBox="1"/>
          <p:nvPr/>
        </p:nvSpPr>
        <p:spPr>
          <a:xfrm>
            <a:off x="4300190" y="5657312"/>
            <a:ext cx="620775" cy="369332"/>
          </a:xfrm>
          <a:prstGeom prst="rect">
            <a:avLst/>
          </a:prstGeom>
          <a:noFill/>
        </p:spPr>
        <p:txBody>
          <a:bodyPr wrap="square" rtlCol="0">
            <a:spAutoFit/>
          </a:bodyPr>
          <a:lstStyle/>
          <a:p>
            <a:r>
              <a:rPr lang="en-US" altLang="ko-KR" dirty="0"/>
              <a:t>La</a:t>
            </a:r>
            <a:endParaRPr lang="ko-KR" altLang="en-US" dirty="0"/>
          </a:p>
        </p:txBody>
      </p:sp>
      <p:sp>
        <p:nvSpPr>
          <p:cNvPr id="168" name="TextBox 167">
            <a:extLst>
              <a:ext uri="{FF2B5EF4-FFF2-40B4-BE49-F238E27FC236}">
                <a16:creationId xmlns:a16="http://schemas.microsoft.com/office/drawing/2014/main" id="{550E6113-187C-1D21-40B8-E0688F3A989A}"/>
              </a:ext>
            </a:extLst>
          </p:cNvPr>
          <p:cNvSpPr txBox="1"/>
          <p:nvPr/>
        </p:nvSpPr>
        <p:spPr>
          <a:xfrm rot="16200000">
            <a:off x="-832353" y="1329329"/>
            <a:ext cx="1977715" cy="369332"/>
          </a:xfrm>
          <a:prstGeom prst="rect">
            <a:avLst/>
          </a:prstGeom>
          <a:noFill/>
        </p:spPr>
        <p:txBody>
          <a:bodyPr wrap="square">
            <a:spAutoFit/>
          </a:bodyPr>
          <a:lstStyle/>
          <a:p>
            <a:r>
              <a:rPr lang="en-US" altLang="ko-KR" dirty="0"/>
              <a:t>ΔE [arb. unit]</a:t>
            </a:r>
            <a:endParaRPr lang="ko-KR" altLang="en-US" dirty="0"/>
          </a:p>
        </p:txBody>
      </p:sp>
      <p:sp>
        <p:nvSpPr>
          <p:cNvPr id="169" name="TextBox 168">
            <a:extLst>
              <a:ext uri="{FF2B5EF4-FFF2-40B4-BE49-F238E27FC236}">
                <a16:creationId xmlns:a16="http://schemas.microsoft.com/office/drawing/2014/main" id="{7EF35E3F-0D3C-FA3C-CC48-53EB085CED8B}"/>
              </a:ext>
            </a:extLst>
          </p:cNvPr>
          <p:cNvSpPr txBox="1"/>
          <p:nvPr/>
        </p:nvSpPr>
        <p:spPr>
          <a:xfrm>
            <a:off x="4165239" y="3747514"/>
            <a:ext cx="1977715" cy="369332"/>
          </a:xfrm>
          <a:prstGeom prst="rect">
            <a:avLst/>
          </a:prstGeom>
          <a:noFill/>
        </p:spPr>
        <p:txBody>
          <a:bodyPr wrap="square">
            <a:spAutoFit/>
          </a:bodyPr>
          <a:lstStyle/>
          <a:p>
            <a:r>
              <a:rPr lang="en-US" altLang="ko-KR" dirty="0"/>
              <a:t>E [arb. unit]</a:t>
            </a:r>
            <a:endParaRPr lang="ko-KR" altLang="en-US" dirty="0"/>
          </a:p>
        </p:txBody>
      </p:sp>
      <p:sp>
        <p:nvSpPr>
          <p:cNvPr id="170" name="TextBox 169">
            <a:extLst>
              <a:ext uri="{FF2B5EF4-FFF2-40B4-BE49-F238E27FC236}">
                <a16:creationId xmlns:a16="http://schemas.microsoft.com/office/drawing/2014/main" id="{FFAB8089-DEB1-BDAF-0891-15142114C047}"/>
              </a:ext>
            </a:extLst>
          </p:cNvPr>
          <p:cNvSpPr txBox="1"/>
          <p:nvPr/>
        </p:nvSpPr>
        <p:spPr>
          <a:xfrm>
            <a:off x="4253617" y="6391278"/>
            <a:ext cx="1977715" cy="369332"/>
          </a:xfrm>
          <a:prstGeom prst="rect">
            <a:avLst/>
          </a:prstGeom>
          <a:noFill/>
        </p:spPr>
        <p:txBody>
          <a:bodyPr wrap="square">
            <a:spAutoFit/>
          </a:bodyPr>
          <a:lstStyle/>
          <a:p>
            <a:r>
              <a:rPr lang="en-US" altLang="ko-KR" dirty="0"/>
              <a:t>ΔE [arb. unit]</a:t>
            </a:r>
            <a:endParaRPr lang="ko-KR" altLang="en-US" dirty="0"/>
          </a:p>
        </p:txBody>
      </p:sp>
      <p:sp>
        <p:nvSpPr>
          <p:cNvPr id="171" name="TextBox 170">
            <a:extLst>
              <a:ext uri="{FF2B5EF4-FFF2-40B4-BE49-F238E27FC236}">
                <a16:creationId xmlns:a16="http://schemas.microsoft.com/office/drawing/2014/main" id="{D86C72D1-4DFC-9629-0A80-769A72A6E6C1}"/>
              </a:ext>
            </a:extLst>
          </p:cNvPr>
          <p:cNvSpPr txBox="1"/>
          <p:nvPr/>
        </p:nvSpPr>
        <p:spPr>
          <a:xfrm>
            <a:off x="2237851" y="5651710"/>
            <a:ext cx="620775" cy="369332"/>
          </a:xfrm>
          <a:prstGeom prst="rect">
            <a:avLst/>
          </a:prstGeom>
          <a:noFill/>
        </p:spPr>
        <p:txBody>
          <a:bodyPr wrap="square" rtlCol="0">
            <a:spAutoFit/>
          </a:bodyPr>
          <a:lstStyle/>
          <a:p>
            <a:r>
              <a:rPr lang="en-US" altLang="ko-KR" dirty="0"/>
              <a:t>Sn</a:t>
            </a:r>
            <a:endParaRPr lang="ko-KR" altLang="en-US" dirty="0"/>
          </a:p>
        </p:txBody>
      </p:sp>
      <p:sp>
        <p:nvSpPr>
          <p:cNvPr id="172" name="TextBox 171">
            <a:extLst>
              <a:ext uri="{FF2B5EF4-FFF2-40B4-BE49-F238E27FC236}">
                <a16:creationId xmlns:a16="http://schemas.microsoft.com/office/drawing/2014/main" id="{BA16EE5A-AEAF-E260-EE4F-333514B67C71}"/>
              </a:ext>
            </a:extLst>
          </p:cNvPr>
          <p:cNvSpPr txBox="1"/>
          <p:nvPr/>
        </p:nvSpPr>
        <p:spPr>
          <a:xfrm>
            <a:off x="4457633" y="1890400"/>
            <a:ext cx="504798" cy="369332"/>
          </a:xfrm>
          <a:prstGeom prst="rect">
            <a:avLst/>
          </a:prstGeom>
          <a:noFill/>
        </p:spPr>
        <p:txBody>
          <a:bodyPr wrap="square" rtlCol="0">
            <a:spAutoFit/>
          </a:bodyPr>
          <a:lstStyle/>
          <a:p>
            <a:r>
              <a:rPr lang="en-US" altLang="ko-KR" dirty="0"/>
              <a:t>Xe</a:t>
            </a:r>
            <a:endParaRPr lang="ko-KR" altLang="en-US" dirty="0"/>
          </a:p>
        </p:txBody>
      </p:sp>
      <p:cxnSp>
        <p:nvCxnSpPr>
          <p:cNvPr id="175" name="직선 연결선 174">
            <a:extLst>
              <a:ext uri="{FF2B5EF4-FFF2-40B4-BE49-F238E27FC236}">
                <a16:creationId xmlns:a16="http://schemas.microsoft.com/office/drawing/2014/main" id="{D8518CF6-692B-28B7-576C-E076289B41B1}"/>
              </a:ext>
            </a:extLst>
          </p:cNvPr>
          <p:cNvCxnSpPr/>
          <p:nvPr/>
        </p:nvCxnSpPr>
        <p:spPr>
          <a:xfrm>
            <a:off x="899417" y="4422565"/>
            <a:ext cx="416560" cy="0"/>
          </a:xfrm>
          <a:prstGeom prst="line">
            <a:avLst/>
          </a:prstGeom>
          <a:ln w="31750">
            <a:solidFill>
              <a:srgbClr val="00B05C"/>
            </a:solidFill>
          </a:ln>
        </p:spPr>
        <p:style>
          <a:lnRef idx="1">
            <a:schemeClr val="accent1"/>
          </a:lnRef>
          <a:fillRef idx="0">
            <a:schemeClr val="accent1"/>
          </a:fillRef>
          <a:effectRef idx="0">
            <a:schemeClr val="accent1"/>
          </a:effectRef>
          <a:fontRef idx="minor">
            <a:schemeClr val="tx1"/>
          </a:fontRef>
        </p:style>
      </p:cxnSp>
      <p:cxnSp>
        <p:nvCxnSpPr>
          <p:cNvPr id="176" name="직선 연결선 175">
            <a:extLst>
              <a:ext uri="{FF2B5EF4-FFF2-40B4-BE49-F238E27FC236}">
                <a16:creationId xmlns:a16="http://schemas.microsoft.com/office/drawing/2014/main" id="{67D6B734-BD8A-B8A7-6A7D-D6D0544DB962}"/>
              </a:ext>
            </a:extLst>
          </p:cNvPr>
          <p:cNvCxnSpPr/>
          <p:nvPr/>
        </p:nvCxnSpPr>
        <p:spPr>
          <a:xfrm>
            <a:off x="899417" y="4722285"/>
            <a:ext cx="41656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7" name="TextBox 176">
            <a:extLst>
              <a:ext uri="{FF2B5EF4-FFF2-40B4-BE49-F238E27FC236}">
                <a16:creationId xmlns:a16="http://schemas.microsoft.com/office/drawing/2014/main" id="{3D615BDE-B6D0-8609-84B5-830A65211B98}"/>
              </a:ext>
            </a:extLst>
          </p:cNvPr>
          <p:cNvSpPr txBox="1"/>
          <p:nvPr/>
        </p:nvSpPr>
        <p:spPr>
          <a:xfrm>
            <a:off x="1350327" y="4577958"/>
            <a:ext cx="2025638" cy="307777"/>
          </a:xfrm>
          <a:prstGeom prst="rect">
            <a:avLst/>
          </a:prstGeom>
          <a:noFill/>
        </p:spPr>
        <p:txBody>
          <a:bodyPr wrap="square" rtlCol="0">
            <a:spAutoFit/>
          </a:bodyPr>
          <a:lstStyle/>
          <a:p>
            <a:r>
              <a:rPr lang="en-US" altLang="ko-KR" sz="1400" dirty="0"/>
              <a:t>ΔE Gaussian fitting</a:t>
            </a:r>
            <a:endParaRPr lang="ko-KR" altLang="en-US" sz="1400" dirty="0"/>
          </a:p>
        </p:txBody>
      </p:sp>
      <p:sp>
        <p:nvSpPr>
          <p:cNvPr id="178" name="TextBox 177">
            <a:extLst>
              <a:ext uri="{FF2B5EF4-FFF2-40B4-BE49-F238E27FC236}">
                <a16:creationId xmlns:a16="http://schemas.microsoft.com/office/drawing/2014/main" id="{E191E413-AAA1-5FF6-DAFF-99188DED36DC}"/>
              </a:ext>
            </a:extLst>
          </p:cNvPr>
          <p:cNvSpPr txBox="1"/>
          <p:nvPr/>
        </p:nvSpPr>
        <p:spPr>
          <a:xfrm>
            <a:off x="1369588" y="4258038"/>
            <a:ext cx="2025638" cy="307777"/>
          </a:xfrm>
          <a:prstGeom prst="rect">
            <a:avLst/>
          </a:prstGeom>
          <a:noFill/>
        </p:spPr>
        <p:txBody>
          <a:bodyPr wrap="square" rtlCol="0">
            <a:spAutoFit/>
          </a:bodyPr>
          <a:lstStyle/>
          <a:p>
            <a:r>
              <a:rPr lang="en-US" altLang="ko-KR" sz="1400" dirty="0"/>
              <a:t>ML Z identification</a:t>
            </a:r>
            <a:endParaRPr lang="ko-KR" altLang="en-US" sz="1400" dirty="0"/>
          </a:p>
        </p:txBody>
      </p:sp>
      <p:sp>
        <p:nvSpPr>
          <p:cNvPr id="4" name="직사각형 3">
            <a:extLst>
              <a:ext uri="{FF2B5EF4-FFF2-40B4-BE49-F238E27FC236}">
                <a16:creationId xmlns:a16="http://schemas.microsoft.com/office/drawing/2014/main" id="{F5564B60-1A93-3AF9-2077-9EF9D9AE0FDB}"/>
              </a:ext>
            </a:extLst>
          </p:cNvPr>
          <p:cNvSpPr/>
          <p:nvPr/>
        </p:nvSpPr>
        <p:spPr>
          <a:xfrm>
            <a:off x="3284645" y="5256362"/>
            <a:ext cx="52623" cy="1002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F75FC091-54F4-0381-6A18-EE572D05280D}"/>
              </a:ext>
            </a:extLst>
          </p:cNvPr>
          <p:cNvSpPr/>
          <p:nvPr/>
        </p:nvSpPr>
        <p:spPr>
          <a:xfrm>
            <a:off x="3879872" y="5167922"/>
            <a:ext cx="52623" cy="11285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E0FE518E-1DE0-2B24-6B91-076A0581AA08}"/>
              </a:ext>
            </a:extLst>
          </p:cNvPr>
          <p:cNvSpPr/>
          <p:nvPr/>
        </p:nvSpPr>
        <p:spPr>
          <a:xfrm>
            <a:off x="3579340" y="4422565"/>
            <a:ext cx="57598" cy="1868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9A985FBB-FE9A-9FD2-C4C3-9F984AB96690}"/>
              </a:ext>
            </a:extLst>
          </p:cNvPr>
          <p:cNvSpPr/>
          <p:nvPr/>
        </p:nvSpPr>
        <p:spPr>
          <a:xfrm>
            <a:off x="4173972" y="5730142"/>
            <a:ext cx="45719" cy="561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D9E19E9F-E0E9-0FAA-7ADD-5C621EF6DBB5}"/>
              </a:ext>
            </a:extLst>
          </p:cNvPr>
          <p:cNvSpPr/>
          <p:nvPr/>
        </p:nvSpPr>
        <p:spPr>
          <a:xfrm>
            <a:off x="3034429" y="5681505"/>
            <a:ext cx="45719" cy="549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10381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162" grpId="0"/>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5242F54-E211-9568-3FCC-61B274D26834}"/>
              </a:ext>
            </a:extLst>
          </p:cNvPr>
          <p:cNvSpPr>
            <a:spLocks noGrp="1"/>
          </p:cNvSpPr>
          <p:nvPr>
            <p:ph type="title"/>
          </p:nvPr>
        </p:nvSpPr>
        <p:spPr>
          <a:xfrm>
            <a:off x="838200" y="0"/>
            <a:ext cx="10515600" cy="780521"/>
          </a:xfrm>
        </p:spPr>
        <p:txBody>
          <a:bodyPr>
            <a:normAutofit/>
          </a:bodyPr>
          <a:lstStyle/>
          <a:p>
            <a:r>
              <a:rPr lang="en-US" altLang="ko-KR" dirty="0"/>
              <a:t>Self-Training procedure</a:t>
            </a:r>
            <a:endParaRPr lang="ko-KR" altLang="en-US" dirty="0"/>
          </a:p>
        </p:txBody>
      </p:sp>
      <p:pic>
        <p:nvPicPr>
          <p:cNvPr id="5" name="그림 4">
            <a:extLst>
              <a:ext uri="{FF2B5EF4-FFF2-40B4-BE49-F238E27FC236}">
                <a16:creationId xmlns:a16="http://schemas.microsoft.com/office/drawing/2014/main" id="{8DA39DFA-6A0E-A75A-6A6C-BCEF15E61DC1}"/>
              </a:ext>
            </a:extLst>
          </p:cNvPr>
          <p:cNvPicPr>
            <a:picLocks noChangeAspect="1"/>
          </p:cNvPicPr>
          <p:nvPr/>
        </p:nvPicPr>
        <p:blipFill rotWithShape="1">
          <a:blip r:embed="rId2"/>
          <a:srcRect r="47680"/>
          <a:stretch/>
        </p:blipFill>
        <p:spPr>
          <a:xfrm>
            <a:off x="1453918" y="4080319"/>
            <a:ext cx="3105786" cy="2448267"/>
          </a:xfrm>
          <a:prstGeom prst="rect">
            <a:avLst/>
          </a:prstGeom>
        </p:spPr>
      </p:pic>
      <p:grpSp>
        <p:nvGrpSpPr>
          <p:cNvPr id="6" name="그룹 5">
            <a:extLst>
              <a:ext uri="{FF2B5EF4-FFF2-40B4-BE49-F238E27FC236}">
                <a16:creationId xmlns:a16="http://schemas.microsoft.com/office/drawing/2014/main" id="{DBADBC55-6CD5-3AC9-F5FA-7DA767E65479}"/>
              </a:ext>
            </a:extLst>
          </p:cNvPr>
          <p:cNvGrpSpPr/>
          <p:nvPr/>
        </p:nvGrpSpPr>
        <p:grpSpPr>
          <a:xfrm>
            <a:off x="675052" y="1118918"/>
            <a:ext cx="10841896" cy="2617714"/>
            <a:chOff x="240145" y="619627"/>
            <a:chExt cx="10561207" cy="4958738"/>
          </a:xfrm>
        </p:grpSpPr>
        <p:grpSp>
          <p:nvGrpSpPr>
            <p:cNvPr id="7" name="그룹 6">
              <a:extLst>
                <a:ext uri="{FF2B5EF4-FFF2-40B4-BE49-F238E27FC236}">
                  <a16:creationId xmlns:a16="http://schemas.microsoft.com/office/drawing/2014/main" id="{10659ABD-919F-7278-A082-F3219B6529A1}"/>
                </a:ext>
              </a:extLst>
            </p:cNvPr>
            <p:cNvGrpSpPr/>
            <p:nvPr/>
          </p:nvGrpSpPr>
          <p:grpSpPr>
            <a:xfrm>
              <a:off x="998847" y="619627"/>
              <a:ext cx="9802505" cy="4958738"/>
              <a:chOff x="389247" y="471846"/>
              <a:chExt cx="9802505" cy="4958738"/>
            </a:xfrm>
          </p:grpSpPr>
          <p:sp>
            <p:nvSpPr>
              <p:cNvPr id="11" name="사각형: 둥근 모서리 10">
                <a:extLst>
                  <a:ext uri="{FF2B5EF4-FFF2-40B4-BE49-F238E27FC236}">
                    <a16:creationId xmlns:a16="http://schemas.microsoft.com/office/drawing/2014/main" id="{311EC3C0-D18E-7C7C-1680-142C423FFD0C}"/>
                  </a:ext>
                </a:extLst>
              </p:cNvPr>
              <p:cNvSpPr/>
              <p:nvPr/>
            </p:nvSpPr>
            <p:spPr>
              <a:xfrm>
                <a:off x="389248" y="471846"/>
                <a:ext cx="2162365" cy="991194"/>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High confident events (labeled)</a:t>
                </a:r>
                <a:endParaRPr lang="ko-KR" altLang="en-US" sz="1200" dirty="0"/>
              </a:p>
            </p:txBody>
          </p:sp>
          <p:sp>
            <p:nvSpPr>
              <p:cNvPr id="12" name="타원 11">
                <a:extLst>
                  <a:ext uri="{FF2B5EF4-FFF2-40B4-BE49-F238E27FC236}">
                    <a16:creationId xmlns:a16="http://schemas.microsoft.com/office/drawing/2014/main" id="{760655CA-62AC-D0E2-BCD9-994F79373F16}"/>
                  </a:ext>
                </a:extLst>
              </p:cNvPr>
              <p:cNvSpPr/>
              <p:nvPr/>
            </p:nvSpPr>
            <p:spPr>
              <a:xfrm>
                <a:off x="4130976" y="545077"/>
                <a:ext cx="2002971" cy="844731"/>
              </a:xfrm>
              <a:prstGeom prst="ellipse">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First classifier (trained DNN)</a:t>
                </a:r>
                <a:endParaRPr lang="ko-KR" altLang="en-US" sz="1200" dirty="0"/>
              </a:p>
            </p:txBody>
          </p:sp>
          <p:sp>
            <p:nvSpPr>
              <p:cNvPr id="13" name="화살표: 오른쪽 12">
                <a:extLst>
                  <a:ext uri="{FF2B5EF4-FFF2-40B4-BE49-F238E27FC236}">
                    <a16:creationId xmlns:a16="http://schemas.microsoft.com/office/drawing/2014/main" id="{451DB2A4-19C1-2470-97B0-F5D209E5E0CB}"/>
                  </a:ext>
                </a:extLst>
              </p:cNvPr>
              <p:cNvSpPr/>
              <p:nvPr/>
            </p:nvSpPr>
            <p:spPr>
              <a:xfrm>
                <a:off x="2780519" y="806333"/>
                <a:ext cx="1158240" cy="32221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14" name="사각형: 둥근 모서리 13">
                <a:extLst>
                  <a:ext uri="{FF2B5EF4-FFF2-40B4-BE49-F238E27FC236}">
                    <a16:creationId xmlns:a16="http://schemas.microsoft.com/office/drawing/2014/main" id="{0765A63E-3410-1307-6952-FD281FD36547}"/>
                  </a:ext>
                </a:extLst>
              </p:cNvPr>
              <p:cNvSpPr/>
              <p:nvPr/>
            </p:nvSpPr>
            <p:spPr>
              <a:xfrm>
                <a:off x="389248" y="1704109"/>
                <a:ext cx="2162365" cy="991194"/>
              </a:xfrm>
              <a:prstGeom prst="roundRect">
                <a:avLst/>
              </a:prstGeom>
              <a:solidFill>
                <a:srgbClr val="FFC0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Low confident events (unlabeled)</a:t>
                </a:r>
                <a:endParaRPr lang="ko-KR" altLang="en-US" sz="1200" dirty="0"/>
              </a:p>
            </p:txBody>
          </p:sp>
          <p:sp>
            <p:nvSpPr>
              <p:cNvPr id="15" name="타원 14">
                <a:extLst>
                  <a:ext uri="{FF2B5EF4-FFF2-40B4-BE49-F238E27FC236}">
                    <a16:creationId xmlns:a16="http://schemas.microsoft.com/office/drawing/2014/main" id="{5926980B-F978-D50B-3384-023F080484F4}"/>
                  </a:ext>
                </a:extLst>
              </p:cNvPr>
              <p:cNvSpPr/>
              <p:nvPr/>
            </p:nvSpPr>
            <p:spPr>
              <a:xfrm>
                <a:off x="4130976" y="1777340"/>
                <a:ext cx="2002971" cy="844731"/>
              </a:xfrm>
              <a:prstGeom prst="ellipse">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First classifier</a:t>
                </a:r>
                <a:endParaRPr lang="ko-KR" altLang="en-US" sz="1200" dirty="0"/>
              </a:p>
            </p:txBody>
          </p:sp>
          <p:sp>
            <p:nvSpPr>
              <p:cNvPr id="16" name="화살표: 오른쪽 15">
                <a:extLst>
                  <a:ext uri="{FF2B5EF4-FFF2-40B4-BE49-F238E27FC236}">
                    <a16:creationId xmlns:a16="http://schemas.microsoft.com/office/drawing/2014/main" id="{514A30E2-03CA-A4CF-29D2-673B901509EF}"/>
                  </a:ext>
                </a:extLst>
              </p:cNvPr>
              <p:cNvSpPr/>
              <p:nvPr/>
            </p:nvSpPr>
            <p:spPr>
              <a:xfrm>
                <a:off x="4826029" y="4278281"/>
                <a:ext cx="512589" cy="32221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17" name="화살표: 오른쪽 16">
                <a:extLst>
                  <a:ext uri="{FF2B5EF4-FFF2-40B4-BE49-F238E27FC236}">
                    <a16:creationId xmlns:a16="http://schemas.microsoft.com/office/drawing/2014/main" id="{809934FD-9728-7396-47C2-F185C125B74C}"/>
                  </a:ext>
                </a:extLst>
              </p:cNvPr>
              <p:cNvSpPr/>
              <p:nvPr/>
            </p:nvSpPr>
            <p:spPr>
              <a:xfrm>
                <a:off x="6314956" y="2038595"/>
                <a:ext cx="1158240"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18" name="사각형: 둥근 모서리 17">
                <a:extLst>
                  <a:ext uri="{FF2B5EF4-FFF2-40B4-BE49-F238E27FC236}">
                    <a16:creationId xmlns:a16="http://schemas.microsoft.com/office/drawing/2014/main" id="{504705C1-8388-33A6-AF94-CE697585B4D0}"/>
                  </a:ext>
                </a:extLst>
              </p:cNvPr>
              <p:cNvSpPr/>
              <p:nvPr/>
            </p:nvSpPr>
            <p:spPr>
              <a:xfrm>
                <a:off x="7654205" y="1692629"/>
                <a:ext cx="2162365" cy="991194"/>
              </a:xfrm>
              <a:prstGeom prst="roundRect">
                <a:avLst/>
              </a:prstGeom>
              <a:solidFill>
                <a:srgbClr val="FFC0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Pseudo-labels</a:t>
                </a:r>
                <a:endParaRPr lang="ko-KR" altLang="en-US" sz="1200" dirty="0"/>
              </a:p>
            </p:txBody>
          </p:sp>
          <p:sp>
            <p:nvSpPr>
              <p:cNvPr id="19" name="사각형: 둥근 모서리 18">
                <a:extLst>
                  <a:ext uri="{FF2B5EF4-FFF2-40B4-BE49-F238E27FC236}">
                    <a16:creationId xmlns:a16="http://schemas.microsoft.com/office/drawing/2014/main" id="{079491A0-1639-E5C3-1C80-1B0DE9125090}"/>
                  </a:ext>
                </a:extLst>
              </p:cNvPr>
              <p:cNvSpPr/>
              <p:nvPr/>
            </p:nvSpPr>
            <p:spPr>
              <a:xfrm>
                <a:off x="389248" y="3319548"/>
                <a:ext cx="2162365" cy="991194"/>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High confident events (labeled)</a:t>
                </a:r>
                <a:endParaRPr lang="ko-KR" altLang="en-US" sz="1200" dirty="0"/>
              </a:p>
            </p:txBody>
          </p:sp>
          <p:sp>
            <p:nvSpPr>
              <p:cNvPr id="20" name="사각형: 둥근 모서리 19">
                <a:extLst>
                  <a:ext uri="{FF2B5EF4-FFF2-40B4-BE49-F238E27FC236}">
                    <a16:creationId xmlns:a16="http://schemas.microsoft.com/office/drawing/2014/main" id="{8AE88AC2-3EC8-30D4-9701-2C847623B8A4}"/>
                  </a:ext>
                </a:extLst>
              </p:cNvPr>
              <p:cNvSpPr/>
              <p:nvPr/>
            </p:nvSpPr>
            <p:spPr>
              <a:xfrm>
                <a:off x="389247" y="4439390"/>
                <a:ext cx="2162365" cy="991194"/>
              </a:xfrm>
              <a:prstGeom prst="roundRect">
                <a:avLst/>
              </a:prstGeom>
              <a:solidFill>
                <a:srgbClr val="FFC000"/>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Most confident pseudo-labels</a:t>
                </a:r>
                <a:endParaRPr lang="ko-KR" altLang="en-US" sz="1200" dirty="0"/>
              </a:p>
            </p:txBody>
          </p:sp>
          <p:sp>
            <p:nvSpPr>
              <p:cNvPr id="21" name="사각형: 둥근 모서리 20">
                <a:extLst>
                  <a:ext uri="{FF2B5EF4-FFF2-40B4-BE49-F238E27FC236}">
                    <a16:creationId xmlns:a16="http://schemas.microsoft.com/office/drawing/2014/main" id="{CEF7BF67-BBB3-7716-C3D7-E56C1E728E95}"/>
                  </a:ext>
                </a:extLst>
              </p:cNvPr>
              <p:cNvSpPr/>
              <p:nvPr/>
            </p:nvSpPr>
            <p:spPr>
              <a:xfrm>
                <a:off x="3478069" y="3906056"/>
                <a:ext cx="1305813" cy="991194"/>
              </a:xfrm>
              <a:prstGeom prst="roundRect">
                <a:avLst/>
              </a:prstGeom>
              <a:gradFill flip="none" rotWithShape="1">
                <a:gsLst>
                  <a:gs pos="0">
                    <a:srgbClr val="FFC000"/>
                  </a:gs>
                  <a:gs pos="48000">
                    <a:schemeClr val="accent2">
                      <a:lumMod val="97000"/>
                      <a:lumOff val="3000"/>
                    </a:schemeClr>
                  </a:gs>
                  <a:gs pos="100000">
                    <a:srgbClr val="FFFF00"/>
                  </a:gs>
                </a:gsLst>
                <a:lin ang="16200000" scaled="1"/>
                <a:tileRect/>
              </a:gra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Mixed dataset</a:t>
                </a:r>
                <a:endParaRPr lang="ko-KR" altLang="en-US" sz="1200" dirty="0"/>
              </a:p>
            </p:txBody>
          </p:sp>
          <p:sp>
            <p:nvSpPr>
              <p:cNvPr id="22" name="타원 21">
                <a:extLst>
                  <a:ext uri="{FF2B5EF4-FFF2-40B4-BE49-F238E27FC236}">
                    <a16:creationId xmlns:a16="http://schemas.microsoft.com/office/drawing/2014/main" id="{42EAB0B7-9AA0-59C9-6C67-C5CC193969D2}"/>
                  </a:ext>
                </a:extLst>
              </p:cNvPr>
              <p:cNvSpPr/>
              <p:nvPr/>
            </p:nvSpPr>
            <p:spPr>
              <a:xfrm>
                <a:off x="5405149" y="3979287"/>
                <a:ext cx="2002971" cy="844731"/>
              </a:xfrm>
              <a:prstGeom prst="ellipse">
                <a:avLst/>
              </a:prstGeom>
              <a:gradFill>
                <a:gsLst>
                  <a:gs pos="0">
                    <a:srgbClr val="FFC000"/>
                  </a:gs>
                  <a:gs pos="48000">
                    <a:schemeClr val="accent2">
                      <a:lumMod val="97000"/>
                      <a:lumOff val="3000"/>
                    </a:schemeClr>
                  </a:gs>
                  <a:gs pos="100000">
                    <a:srgbClr val="FFFF00"/>
                  </a:gs>
                </a:gsLst>
                <a:lin ang="16200000" scaled="1"/>
              </a:gra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New classifier</a:t>
                </a:r>
                <a:endParaRPr lang="ko-KR" altLang="en-US" sz="1200" dirty="0"/>
              </a:p>
            </p:txBody>
          </p:sp>
          <p:sp>
            <p:nvSpPr>
              <p:cNvPr id="23" name="사각형: 둥근 모서리 22">
                <a:extLst>
                  <a:ext uri="{FF2B5EF4-FFF2-40B4-BE49-F238E27FC236}">
                    <a16:creationId xmlns:a16="http://schemas.microsoft.com/office/drawing/2014/main" id="{3F8B3094-6DF6-24BD-C222-5C2CB7125DED}"/>
                  </a:ext>
                </a:extLst>
              </p:cNvPr>
              <p:cNvSpPr/>
              <p:nvPr/>
            </p:nvSpPr>
            <p:spPr>
              <a:xfrm>
                <a:off x="8029387" y="3906055"/>
                <a:ext cx="2162365" cy="991194"/>
              </a:xfrm>
              <a:prstGeom prst="roundRect">
                <a:avLst/>
              </a:prstGeom>
              <a:gradFill>
                <a:gsLst>
                  <a:gs pos="0">
                    <a:srgbClr val="FFC000"/>
                  </a:gs>
                  <a:gs pos="48000">
                    <a:schemeClr val="accent2">
                      <a:lumMod val="97000"/>
                      <a:lumOff val="3000"/>
                    </a:schemeClr>
                  </a:gs>
                  <a:gs pos="100000">
                    <a:srgbClr val="FFFF00"/>
                  </a:gs>
                </a:gsLst>
                <a:lin ang="16200000" scaled="1"/>
              </a:gradFill>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1200" dirty="0"/>
                  <a:t>Probability Predictions</a:t>
                </a:r>
                <a:endParaRPr lang="ko-KR" altLang="en-US" sz="1200" dirty="0"/>
              </a:p>
            </p:txBody>
          </p:sp>
          <p:sp>
            <p:nvSpPr>
              <p:cNvPr id="24" name="화살표: 오른쪽 23">
                <a:extLst>
                  <a:ext uri="{FF2B5EF4-FFF2-40B4-BE49-F238E27FC236}">
                    <a16:creationId xmlns:a16="http://schemas.microsoft.com/office/drawing/2014/main" id="{03D7ECDA-E44E-C917-DC08-974A2A136980}"/>
                  </a:ext>
                </a:extLst>
              </p:cNvPr>
              <p:cNvSpPr/>
              <p:nvPr/>
            </p:nvSpPr>
            <p:spPr>
              <a:xfrm>
                <a:off x="7462459" y="4240543"/>
                <a:ext cx="512589"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5" name="화살표: 오른쪽 24">
                <a:extLst>
                  <a:ext uri="{FF2B5EF4-FFF2-40B4-BE49-F238E27FC236}">
                    <a16:creationId xmlns:a16="http://schemas.microsoft.com/office/drawing/2014/main" id="{C88D9E75-F959-F311-3FCD-7448FEF802DE}"/>
                  </a:ext>
                </a:extLst>
              </p:cNvPr>
              <p:cNvSpPr/>
              <p:nvPr/>
            </p:nvSpPr>
            <p:spPr>
              <a:xfrm rot="1303512">
                <a:off x="2599810" y="3853307"/>
                <a:ext cx="792428"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6" name="화살표: 오른쪽 25">
                <a:extLst>
                  <a:ext uri="{FF2B5EF4-FFF2-40B4-BE49-F238E27FC236}">
                    <a16:creationId xmlns:a16="http://schemas.microsoft.com/office/drawing/2014/main" id="{62027CF9-2F24-8B81-98D7-500D1B72F93A}"/>
                  </a:ext>
                </a:extLst>
              </p:cNvPr>
              <p:cNvSpPr/>
              <p:nvPr/>
            </p:nvSpPr>
            <p:spPr>
              <a:xfrm rot="19846044">
                <a:off x="2603083" y="4612365"/>
                <a:ext cx="792428"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99" name="화살표: 오른쪽 98">
                <a:extLst>
                  <a:ext uri="{FF2B5EF4-FFF2-40B4-BE49-F238E27FC236}">
                    <a16:creationId xmlns:a16="http://schemas.microsoft.com/office/drawing/2014/main" id="{766E6C87-BB4A-CF35-3DC9-40AE115DDCFB}"/>
                  </a:ext>
                </a:extLst>
              </p:cNvPr>
              <p:cNvSpPr/>
              <p:nvPr/>
            </p:nvSpPr>
            <p:spPr>
              <a:xfrm>
                <a:off x="2780519" y="2038595"/>
                <a:ext cx="1158240" cy="3222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sp>
          <p:nvSpPr>
            <p:cNvPr id="8" name="TextBox 7">
              <a:extLst>
                <a:ext uri="{FF2B5EF4-FFF2-40B4-BE49-F238E27FC236}">
                  <a16:creationId xmlns:a16="http://schemas.microsoft.com/office/drawing/2014/main" id="{8AB0A40F-0897-8431-D454-ED43F905CCE7}"/>
                </a:ext>
              </a:extLst>
            </p:cNvPr>
            <p:cNvSpPr txBox="1"/>
            <p:nvPr/>
          </p:nvSpPr>
          <p:spPr>
            <a:xfrm>
              <a:off x="240145" y="960581"/>
              <a:ext cx="461819" cy="564192"/>
            </a:xfrm>
            <a:prstGeom prst="rect">
              <a:avLst/>
            </a:prstGeom>
            <a:noFill/>
          </p:spPr>
          <p:txBody>
            <a:bodyPr wrap="square" rtlCol="0">
              <a:spAutoFit/>
            </a:bodyPr>
            <a:lstStyle/>
            <a:p>
              <a:r>
                <a:rPr lang="en-US" altLang="ko-KR" sz="1200" dirty="0"/>
                <a:t>1.</a:t>
              </a:r>
              <a:endParaRPr lang="ko-KR" altLang="en-US" sz="1200" dirty="0"/>
            </a:p>
          </p:txBody>
        </p:sp>
        <p:sp>
          <p:nvSpPr>
            <p:cNvPr id="9" name="TextBox 8">
              <a:extLst>
                <a:ext uri="{FF2B5EF4-FFF2-40B4-BE49-F238E27FC236}">
                  <a16:creationId xmlns:a16="http://schemas.microsoft.com/office/drawing/2014/main" id="{FFA9C045-64BE-B385-97D4-AD85AFE89B64}"/>
                </a:ext>
              </a:extLst>
            </p:cNvPr>
            <p:cNvSpPr txBox="1"/>
            <p:nvPr/>
          </p:nvSpPr>
          <p:spPr>
            <a:xfrm>
              <a:off x="240145" y="2001711"/>
              <a:ext cx="461819" cy="564192"/>
            </a:xfrm>
            <a:prstGeom prst="rect">
              <a:avLst/>
            </a:prstGeom>
            <a:noFill/>
          </p:spPr>
          <p:txBody>
            <a:bodyPr wrap="square" rtlCol="0">
              <a:spAutoFit/>
            </a:bodyPr>
            <a:lstStyle/>
            <a:p>
              <a:r>
                <a:rPr lang="en-US" altLang="ko-KR" sz="1200" dirty="0"/>
                <a:t>2.</a:t>
              </a:r>
              <a:endParaRPr lang="ko-KR" altLang="en-US" sz="1200" dirty="0"/>
            </a:p>
          </p:txBody>
        </p:sp>
        <p:sp>
          <p:nvSpPr>
            <p:cNvPr id="10" name="TextBox 9">
              <a:extLst>
                <a:ext uri="{FF2B5EF4-FFF2-40B4-BE49-F238E27FC236}">
                  <a16:creationId xmlns:a16="http://schemas.microsoft.com/office/drawing/2014/main" id="{7937BACA-0F83-EEB5-D137-2CF6600BDA2E}"/>
                </a:ext>
              </a:extLst>
            </p:cNvPr>
            <p:cNvSpPr txBox="1"/>
            <p:nvPr/>
          </p:nvSpPr>
          <p:spPr>
            <a:xfrm>
              <a:off x="240145" y="4341210"/>
              <a:ext cx="461819" cy="564192"/>
            </a:xfrm>
            <a:prstGeom prst="rect">
              <a:avLst/>
            </a:prstGeom>
            <a:noFill/>
          </p:spPr>
          <p:txBody>
            <a:bodyPr wrap="square" rtlCol="0">
              <a:spAutoFit/>
            </a:bodyPr>
            <a:lstStyle/>
            <a:p>
              <a:r>
                <a:rPr lang="en-US" altLang="ko-KR" sz="1200" dirty="0"/>
                <a:t>3.</a:t>
              </a:r>
              <a:endParaRPr lang="ko-KR" altLang="en-US" sz="1200" dirty="0"/>
            </a:p>
          </p:txBody>
        </p:sp>
      </p:grpSp>
      <p:pic>
        <p:nvPicPr>
          <p:cNvPr id="103" name="그림 102">
            <a:extLst>
              <a:ext uri="{FF2B5EF4-FFF2-40B4-BE49-F238E27FC236}">
                <a16:creationId xmlns:a16="http://schemas.microsoft.com/office/drawing/2014/main" id="{9142B03B-70CC-5945-BDB7-BB8FB8DD3E92}"/>
              </a:ext>
            </a:extLst>
          </p:cNvPr>
          <p:cNvPicPr>
            <a:picLocks noChangeAspect="1"/>
          </p:cNvPicPr>
          <p:nvPr/>
        </p:nvPicPr>
        <p:blipFill>
          <a:blip r:embed="rId3"/>
          <a:stretch>
            <a:fillRect/>
          </a:stretch>
        </p:blipFill>
        <p:spPr>
          <a:xfrm>
            <a:off x="6020171" y="3750071"/>
            <a:ext cx="5496777" cy="2924973"/>
          </a:xfrm>
          <a:prstGeom prst="rect">
            <a:avLst/>
          </a:prstGeom>
        </p:spPr>
      </p:pic>
      <p:sp>
        <p:nvSpPr>
          <p:cNvPr id="104" name="화살표: 오른쪽 103">
            <a:extLst>
              <a:ext uri="{FF2B5EF4-FFF2-40B4-BE49-F238E27FC236}">
                <a16:creationId xmlns:a16="http://schemas.microsoft.com/office/drawing/2014/main" id="{8A0F5DB7-4E7B-3760-B939-2EE4FC668F0A}"/>
              </a:ext>
            </a:extLst>
          </p:cNvPr>
          <p:cNvSpPr/>
          <p:nvPr/>
        </p:nvSpPr>
        <p:spPr>
          <a:xfrm>
            <a:off x="5216434" y="4720046"/>
            <a:ext cx="879566" cy="520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5" name="TextBox 104">
            <a:extLst>
              <a:ext uri="{FF2B5EF4-FFF2-40B4-BE49-F238E27FC236}">
                <a16:creationId xmlns:a16="http://schemas.microsoft.com/office/drawing/2014/main" id="{6A11E066-1765-F15D-C3EB-38820F9188D2}"/>
              </a:ext>
            </a:extLst>
          </p:cNvPr>
          <p:cNvSpPr txBox="1"/>
          <p:nvPr/>
        </p:nvSpPr>
        <p:spPr>
          <a:xfrm>
            <a:off x="3978528" y="957505"/>
            <a:ext cx="1052856" cy="369332"/>
          </a:xfrm>
          <a:prstGeom prst="rect">
            <a:avLst/>
          </a:prstGeom>
          <a:noFill/>
        </p:spPr>
        <p:txBody>
          <a:bodyPr wrap="square" rtlCol="0">
            <a:spAutoFit/>
          </a:bodyPr>
          <a:lstStyle/>
          <a:p>
            <a:r>
              <a:rPr lang="en-US" altLang="ko-KR" dirty="0"/>
              <a:t>Training</a:t>
            </a:r>
            <a:endParaRPr lang="ko-KR" altLang="en-US" dirty="0"/>
          </a:p>
        </p:txBody>
      </p:sp>
      <p:sp>
        <p:nvSpPr>
          <p:cNvPr id="106" name="TextBox 105">
            <a:extLst>
              <a:ext uri="{FF2B5EF4-FFF2-40B4-BE49-F238E27FC236}">
                <a16:creationId xmlns:a16="http://schemas.microsoft.com/office/drawing/2014/main" id="{04B923AA-3EA9-D774-4DFF-2A5E9AF3FD7C}"/>
              </a:ext>
            </a:extLst>
          </p:cNvPr>
          <p:cNvSpPr txBox="1"/>
          <p:nvPr/>
        </p:nvSpPr>
        <p:spPr>
          <a:xfrm>
            <a:off x="5844457" y="2658863"/>
            <a:ext cx="879567" cy="323165"/>
          </a:xfrm>
          <a:prstGeom prst="rect">
            <a:avLst/>
          </a:prstGeom>
          <a:noFill/>
        </p:spPr>
        <p:txBody>
          <a:bodyPr wrap="square" rtlCol="0">
            <a:spAutoFit/>
          </a:bodyPr>
          <a:lstStyle/>
          <a:p>
            <a:r>
              <a:rPr lang="en-US" altLang="ko-KR" sz="1500" dirty="0"/>
              <a:t>Training</a:t>
            </a:r>
            <a:endParaRPr lang="ko-KR" altLang="en-US" sz="1500" dirty="0"/>
          </a:p>
        </p:txBody>
      </p:sp>
      <p:sp>
        <p:nvSpPr>
          <p:cNvPr id="3" name="바닥글 개체 틀 2">
            <a:extLst>
              <a:ext uri="{FF2B5EF4-FFF2-40B4-BE49-F238E27FC236}">
                <a16:creationId xmlns:a16="http://schemas.microsoft.com/office/drawing/2014/main" id="{C6182DBF-104F-4075-6715-F1CC35C36C41}"/>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4" name="슬라이드 번호 개체 틀 3">
            <a:extLst>
              <a:ext uri="{FF2B5EF4-FFF2-40B4-BE49-F238E27FC236}">
                <a16:creationId xmlns:a16="http://schemas.microsoft.com/office/drawing/2014/main" id="{AEB9E490-7193-04FF-9FD0-3DBD266F7E47}"/>
              </a:ext>
            </a:extLst>
          </p:cNvPr>
          <p:cNvSpPr>
            <a:spLocks noGrp="1"/>
          </p:cNvSpPr>
          <p:nvPr>
            <p:ph type="sldNum" sz="quarter" idx="12"/>
          </p:nvPr>
        </p:nvSpPr>
        <p:spPr/>
        <p:txBody>
          <a:bodyPr/>
          <a:lstStyle/>
          <a:p>
            <a:fld id="{7CC0B3F7-245B-4AF8-970C-81D932662757}" type="slidenum">
              <a:rPr lang="ko-KR" altLang="en-US" smtClean="0"/>
              <a:t>29</a:t>
            </a:fld>
            <a:endParaRPr lang="ko-KR" altLang="en-US"/>
          </a:p>
        </p:txBody>
      </p:sp>
    </p:spTree>
    <p:extLst>
      <p:ext uri="{BB962C8B-B14F-4D97-AF65-F5344CB8AC3E}">
        <p14:creationId xmlns:p14="http://schemas.microsoft.com/office/powerpoint/2010/main" val="103359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 name="그룹 18">
            <a:extLst>
              <a:ext uri="{FF2B5EF4-FFF2-40B4-BE49-F238E27FC236}">
                <a16:creationId xmlns:a16="http://schemas.microsoft.com/office/drawing/2014/main" id="{4AB1CF35-AB2E-3EB7-0F2A-59EAD6BB5987}"/>
              </a:ext>
            </a:extLst>
          </p:cNvPr>
          <p:cNvGrpSpPr/>
          <p:nvPr/>
        </p:nvGrpSpPr>
        <p:grpSpPr>
          <a:xfrm>
            <a:off x="9540687" y="3845858"/>
            <a:ext cx="2307850" cy="2254390"/>
            <a:chOff x="9365876" y="1647264"/>
            <a:chExt cx="2307850" cy="2254390"/>
          </a:xfrm>
        </p:grpSpPr>
        <p:sp>
          <p:nvSpPr>
            <p:cNvPr id="8" name="타원 7">
              <a:extLst>
                <a:ext uri="{FF2B5EF4-FFF2-40B4-BE49-F238E27FC236}">
                  <a16:creationId xmlns:a16="http://schemas.microsoft.com/office/drawing/2014/main" id="{32359B9D-940E-3277-4E2E-45C52F397769}"/>
                </a:ext>
              </a:extLst>
            </p:cNvPr>
            <p:cNvSpPr/>
            <p:nvPr/>
          </p:nvSpPr>
          <p:spPr>
            <a:xfrm>
              <a:off x="9365876" y="2091019"/>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a:extLst>
                <a:ext uri="{FF2B5EF4-FFF2-40B4-BE49-F238E27FC236}">
                  <a16:creationId xmlns:a16="http://schemas.microsoft.com/office/drawing/2014/main" id="{9BDE10F5-97BC-71B4-A4D6-33EFB883190C}"/>
                </a:ext>
              </a:extLst>
            </p:cNvPr>
            <p:cNvSpPr/>
            <p:nvPr/>
          </p:nvSpPr>
          <p:spPr>
            <a:xfrm>
              <a:off x="9853332" y="1647264"/>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a:extLst>
                <a:ext uri="{FF2B5EF4-FFF2-40B4-BE49-F238E27FC236}">
                  <a16:creationId xmlns:a16="http://schemas.microsoft.com/office/drawing/2014/main" id="{41E9CCDC-E97F-3AC1-F4EC-68778B0987FA}"/>
                </a:ext>
              </a:extLst>
            </p:cNvPr>
            <p:cNvSpPr/>
            <p:nvPr/>
          </p:nvSpPr>
          <p:spPr>
            <a:xfrm>
              <a:off x="9686085" y="2381485"/>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a:extLst>
                <a:ext uri="{FF2B5EF4-FFF2-40B4-BE49-F238E27FC236}">
                  <a16:creationId xmlns:a16="http://schemas.microsoft.com/office/drawing/2014/main" id="{5F51A01A-C38F-40E3-E32F-8BD58E2B8156}"/>
                </a:ext>
              </a:extLst>
            </p:cNvPr>
            <p:cNvSpPr/>
            <p:nvPr/>
          </p:nvSpPr>
          <p:spPr>
            <a:xfrm>
              <a:off x="10340788" y="2033866"/>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타원 12">
              <a:extLst>
                <a:ext uri="{FF2B5EF4-FFF2-40B4-BE49-F238E27FC236}">
                  <a16:creationId xmlns:a16="http://schemas.microsoft.com/office/drawing/2014/main" id="{C1147FD9-6338-34E9-E6BB-CC136E397FC9}"/>
                </a:ext>
              </a:extLst>
            </p:cNvPr>
            <p:cNvSpPr/>
            <p:nvPr/>
          </p:nvSpPr>
          <p:spPr>
            <a:xfrm>
              <a:off x="10564344" y="1737029"/>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9C990B1B-3E4B-F610-BD67-5D138C2E9CEC}"/>
                </a:ext>
              </a:extLst>
            </p:cNvPr>
            <p:cNvSpPr/>
            <p:nvPr/>
          </p:nvSpPr>
          <p:spPr>
            <a:xfrm>
              <a:off x="10519801" y="2677973"/>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a:extLst>
                <a:ext uri="{FF2B5EF4-FFF2-40B4-BE49-F238E27FC236}">
                  <a16:creationId xmlns:a16="http://schemas.microsoft.com/office/drawing/2014/main" id="{4E7960D5-11C2-2CBC-FBD6-8862FF595E18}"/>
                </a:ext>
              </a:extLst>
            </p:cNvPr>
            <p:cNvSpPr/>
            <p:nvPr/>
          </p:nvSpPr>
          <p:spPr>
            <a:xfrm>
              <a:off x="9555816" y="2792272"/>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 name="제목 1">
            <a:extLst>
              <a:ext uri="{FF2B5EF4-FFF2-40B4-BE49-F238E27FC236}">
                <a16:creationId xmlns:a16="http://schemas.microsoft.com/office/drawing/2014/main" id="{F426877C-C1EC-C590-BCF8-A47E4CF96F23}"/>
              </a:ext>
            </a:extLst>
          </p:cNvPr>
          <p:cNvSpPr>
            <a:spLocks noGrp="1"/>
          </p:cNvSpPr>
          <p:nvPr>
            <p:ph type="title"/>
          </p:nvPr>
        </p:nvSpPr>
        <p:spPr/>
        <p:txBody>
          <a:bodyPr/>
          <a:lstStyle/>
          <a:p>
            <a:r>
              <a:rPr lang="en-US" altLang="ko-KR" dirty="0"/>
              <a:t>Atomic nucleus</a:t>
            </a:r>
            <a:endParaRPr lang="ko-KR" altLang="en-US" dirty="0"/>
          </a:p>
        </p:txBody>
      </p:sp>
      <p:sp>
        <p:nvSpPr>
          <p:cNvPr id="7" name="내용 개체 틀 6">
            <a:extLst>
              <a:ext uri="{FF2B5EF4-FFF2-40B4-BE49-F238E27FC236}">
                <a16:creationId xmlns:a16="http://schemas.microsoft.com/office/drawing/2014/main" id="{B2701CCD-C1BB-99EF-BE33-E877D86B342E}"/>
              </a:ext>
            </a:extLst>
          </p:cNvPr>
          <p:cNvSpPr>
            <a:spLocks noGrp="1"/>
          </p:cNvSpPr>
          <p:nvPr>
            <p:ph idx="1"/>
          </p:nvPr>
        </p:nvSpPr>
        <p:spPr/>
        <p:txBody>
          <a:bodyPr/>
          <a:lstStyle/>
          <a:p>
            <a:endParaRPr lang="en-US" altLang="ko-KR" dirty="0"/>
          </a:p>
          <a:p>
            <a:r>
              <a:rPr lang="en-US" altLang="ko-KR" dirty="0"/>
              <a:t>Attractive short-range strong nuclear force among nucleons</a:t>
            </a:r>
          </a:p>
          <a:p>
            <a:r>
              <a:rPr lang="en-US" altLang="ko-KR" dirty="0"/>
              <a:t>Repulsive long-range Coulomb force among protons</a:t>
            </a:r>
          </a:p>
          <a:p>
            <a:r>
              <a:rPr lang="en-US" altLang="ko-KR" dirty="0"/>
              <a:t>Stability of a nucleus depends on the balance between the two forces</a:t>
            </a:r>
          </a:p>
        </p:txBody>
      </p:sp>
      <p:sp>
        <p:nvSpPr>
          <p:cNvPr id="5" name="바닥글 개체 틀 4">
            <a:extLst>
              <a:ext uri="{FF2B5EF4-FFF2-40B4-BE49-F238E27FC236}">
                <a16:creationId xmlns:a16="http://schemas.microsoft.com/office/drawing/2014/main" id="{C1E9FFAF-097B-AEBE-F272-FCAEBBED3FB9}"/>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9EF19FE2-3EA1-B221-A49F-1145B0BBAD6B}"/>
              </a:ext>
            </a:extLst>
          </p:cNvPr>
          <p:cNvSpPr>
            <a:spLocks noGrp="1"/>
          </p:cNvSpPr>
          <p:nvPr>
            <p:ph type="sldNum" sz="quarter" idx="12"/>
          </p:nvPr>
        </p:nvSpPr>
        <p:spPr/>
        <p:txBody>
          <a:bodyPr/>
          <a:lstStyle/>
          <a:p>
            <a:fld id="{7CC0B3F7-245B-4AF8-970C-81D932662757}" type="slidenum">
              <a:rPr lang="ko-KR" altLang="en-US" smtClean="0"/>
              <a:t>3</a:t>
            </a:fld>
            <a:endParaRPr lang="ko-KR" altLang="en-US" dirty="0"/>
          </a:p>
        </p:txBody>
      </p:sp>
      <p:pic>
        <p:nvPicPr>
          <p:cNvPr id="22" name="그림 21">
            <a:extLst>
              <a:ext uri="{FF2B5EF4-FFF2-40B4-BE49-F238E27FC236}">
                <a16:creationId xmlns:a16="http://schemas.microsoft.com/office/drawing/2014/main" id="{BCB330FC-7FCF-7C9D-862C-DD6267A98D15}"/>
              </a:ext>
            </a:extLst>
          </p:cNvPr>
          <p:cNvPicPr>
            <a:picLocks noChangeAspect="1"/>
          </p:cNvPicPr>
          <p:nvPr/>
        </p:nvPicPr>
        <p:blipFill>
          <a:blip r:embed="rId3"/>
          <a:stretch>
            <a:fillRect/>
          </a:stretch>
        </p:blipFill>
        <p:spPr>
          <a:xfrm>
            <a:off x="5055659" y="3154411"/>
            <a:ext cx="4283069" cy="3227526"/>
          </a:xfrm>
          <a:prstGeom prst="rect">
            <a:avLst/>
          </a:prstGeom>
        </p:spPr>
      </p:pic>
    </p:spTree>
    <p:extLst>
      <p:ext uri="{BB962C8B-B14F-4D97-AF65-F5344CB8AC3E}">
        <p14:creationId xmlns:p14="http://schemas.microsoft.com/office/powerpoint/2010/main" val="1039346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5B57E9A5-3309-E725-2507-ECF26A220F69}"/>
              </a:ext>
            </a:extLst>
          </p:cNvPr>
          <p:cNvPicPr>
            <a:picLocks noChangeAspect="1"/>
          </p:cNvPicPr>
          <p:nvPr/>
        </p:nvPicPr>
        <p:blipFill>
          <a:blip r:embed="rId2"/>
          <a:stretch>
            <a:fillRect/>
          </a:stretch>
        </p:blipFill>
        <p:spPr>
          <a:xfrm>
            <a:off x="36701" y="984727"/>
            <a:ext cx="5547817" cy="3700998"/>
          </a:xfrm>
          <a:prstGeom prst="rect">
            <a:avLst/>
          </a:prstGeom>
        </p:spPr>
      </p:pic>
      <p:sp>
        <p:nvSpPr>
          <p:cNvPr id="2" name="제목 1">
            <a:extLst>
              <a:ext uri="{FF2B5EF4-FFF2-40B4-BE49-F238E27FC236}">
                <a16:creationId xmlns:a16="http://schemas.microsoft.com/office/drawing/2014/main" id="{B5D6E629-69BD-2A8A-F698-F38F845D4648}"/>
              </a:ext>
            </a:extLst>
          </p:cNvPr>
          <p:cNvSpPr>
            <a:spLocks noGrp="1"/>
          </p:cNvSpPr>
          <p:nvPr>
            <p:ph type="title"/>
          </p:nvPr>
        </p:nvSpPr>
        <p:spPr>
          <a:xfrm>
            <a:off x="838200" y="19921"/>
            <a:ext cx="10515600" cy="676765"/>
          </a:xfrm>
        </p:spPr>
        <p:txBody>
          <a:bodyPr>
            <a:normAutofit fontScale="90000"/>
          </a:bodyPr>
          <a:lstStyle/>
          <a:p>
            <a:r>
              <a:rPr lang="en-US" altLang="ko-KR" dirty="0"/>
              <a:t>Result – Prob(Z)&gt;0.5 events</a:t>
            </a:r>
            <a:endParaRPr lang="ko-KR" altLang="en-US" dirty="0"/>
          </a:p>
        </p:txBody>
      </p:sp>
      <p:sp>
        <p:nvSpPr>
          <p:cNvPr id="19" name="TextBox 18">
            <a:extLst>
              <a:ext uri="{FF2B5EF4-FFF2-40B4-BE49-F238E27FC236}">
                <a16:creationId xmlns:a16="http://schemas.microsoft.com/office/drawing/2014/main" id="{CC6BFC99-E75B-E3C9-29AD-6D0F8F3DB998}"/>
              </a:ext>
            </a:extLst>
          </p:cNvPr>
          <p:cNvSpPr txBox="1"/>
          <p:nvPr/>
        </p:nvSpPr>
        <p:spPr>
          <a:xfrm>
            <a:off x="6374071" y="4440430"/>
            <a:ext cx="5556474" cy="2031325"/>
          </a:xfrm>
          <a:prstGeom prst="rect">
            <a:avLst/>
          </a:prstGeom>
          <a:noFill/>
        </p:spPr>
        <p:txBody>
          <a:bodyPr wrap="square" rtlCol="0">
            <a:spAutoFit/>
          </a:bodyPr>
          <a:lstStyle/>
          <a:p>
            <a:r>
              <a:rPr lang="en-US" altLang="ko-KR" dirty="0"/>
              <a:t>Red lines : Multi-gaussian fitting of </a:t>
            </a:r>
            <a:r>
              <a:rPr lang="en-US" altLang="ko-KR" dirty="0" err="1"/>
              <a:t>dE</a:t>
            </a:r>
            <a:r>
              <a:rPr lang="en-US" altLang="ko-KR" dirty="0"/>
              <a:t> histogram</a:t>
            </a:r>
          </a:p>
          <a:p>
            <a:r>
              <a:rPr lang="en-US" altLang="ko-KR" dirty="0"/>
              <a:t>Green hist : Events whose prediction probability belongs to a specific Z &gt; 0.5 </a:t>
            </a:r>
          </a:p>
          <a:p>
            <a:endParaRPr lang="en-US" altLang="ko-KR" dirty="0"/>
          </a:p>
          <a:p>
            <a:r>
              <a:rPr lang="en-US" altLang="ko-KR" dirty="0"/>
              <a:t>Check the gamma-ray hist for the overlapped regions to check whether the selectivity is increased or not</a:t>
            </a:r>
            <a:endParaRPr lang="ko-KR" altLang="en-US" dirty="0"/>
          </a:p>
        </p:txBody>
      </p:sp>
      <p:sp>
        <p:nvSpPr>
          <p:cNvPr id="3" name="TextBox 2">
            <a:extLst>
              <a:ext uri="{FF2B5EF4-FFF2-40B4-BE49-F238E27FC236}">
                <a16:creationId xmlns:a16="http://schemas.microsoft.com/office/drawing/2014/main" id="{46446538-02EC-025D-6E9C-69A1D53DEC9C}"/>
              </a:ext>
            </a:extLst>
          </p:cNvPr>
          <p:cNvSpPr txBox="1"/>
          <p:nvPr/>
        </p:nvSpPr>
        <p:spPr>
          <a:xfrm>
            <a:off x="1506584" y="5305611"/>
            <a:ext cx="4101737" cy="369332"/>
          </a:xfrm>
          <a:prstGeom prst="rect">
            <a:avLst/>
          </a:prstGeom>
          <a:noFill/>
        </p:spPr>
        <p:txBody>
          <a:bodyPr wrap="square" rtlCol="0">
            <a:spAutoFit/>
          </a:bodyPr>
          <a:lstStyle/>
          <a:p>
            <a:r>
              <a:rPr lang="en-US" altLang="ko-KR" dirty="0"/>
              <a:t>Check a specific energy cut</a:t>
            </a:r>
            <a:endParaRPr lang="ko-KR" altLang="en-US" dirty="0"/>
          </a:p>
        </p:txBody>
      </p:sp>
      <p:sp>
        <p:nvSpPr>
          <p:cNvPr id="18" name="직사각형 17">
            <a:extLst>
              <a:ext uri="{FF2B5EF4-FFF2-40B4-BE49-F238E27FC236}">
                <a16:creationId xmlns:a16="http://schemas.microsoft.com/office/drawing/2014/main" id="{921649A2-C990-53E5-E42D-C867F0DDDA20}"/>
              </a:ext>
            </a:extLst>
          </p:cNvPr>
          <p:cNvSpPr/>
          <p:nvPr/>
        </p:nvSpPr>
        <p:spPr>
          <a:xfrm>
            <a:off x="2754005" y="902650"/>
            <a:ext cx="113211" cy="38651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6" name="그림 5">
            <a:extLst>
              <a:ext uri="{FF2B5EF4-FFF2-40B4-BE49-F238E27FC236}">
                <a16:creationId xmlns:a16="http://schemas.microsoft.com/office/drawing/2014/main" id="{6915983B-DCB4-452D-9627-0CBFBBBABF64}"/>
              </a:ext>
            </a:extLst>
          </p:cNvPr>
          <p:cNvPicPr>
            <a:picLocks noChangeAspect="1"/>
          </p:cNvPicPr>
          <p:nvPr/>
        </p:nvPicPr>
        <p:blipFill>
          <a:blip r:embed="rId3"/>
          <a:stretch>
            <a:fillRect/>
          </a:stretch>
        </p:blipFill>
        <p:spPr>
          <a:xfrm>
            <a:off x="5268749" y="739432"/>
            <a:ext cx="6661796" cy="3700998"/>
          </a:xfrm>
          <a:prstGeom prst="rect">
            <a:avLst/>
          </a:prstGeom>
        </p:spPr>
      </p:pic>
      <p:sp>
        <p:nvSpPr>
          <p:cNvPr id="4" name="바닥글 개체 틀 3">
            <a:extLst>
              <a:ext uri="{FF2B5EF4-FFF2-40B4-BE49-F238E27FC236}">
                <a16:creationId xmlns:a16="http://schemas.microsoft.com/office/drawing/2014/main" id="{F9C4E610-00E3-7DAF-C975-C2231C10E3B4}"/>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7" name="슬라이드 번호 개체 틀 6">
            <a:extLst>
              <a:ext uri="{FF2B5EF4-FFF2-40B4-BE49-F238E27FC236}">
                <a16:creationId xmlns:a16="http://schemas.microsoft.com/office/drawing/2014/main" id="{F85C14DD-EE74-B98D-8393-52640DFFFD6C}"/>
              </a:ext>
            </a:extLst>
          </p:cNvPr>
          <p:cNvSpPr>
            <a:spLocks noGrp="1"/>
          </p:cNvSpPr>
          <p:nvPr>
            <p:ph type="sldNum" sz="quarter" idx="12"/>
          </p:nvPr>
        </p:nvSpPr>
        <p:spPr/>
        <p:txBody>
          <a:bodyPr/>
          <a:lstStyle/>
          <a:p>
            <a:fld id="{7CC0B3F7-245B-4AF8-970C-81D932662757}" type="slidenum">
              <a:rPr lang="ko-KR" altLang="en-US" smtClean="0"/>
              <a:t>30</a:t>
            </a:fld>
            <a:endParaRPr lang="ko-KR" altLang="en-US"/>
          </a:p>
        </p:txBody>
      </p:sp>
    </p:spTree>
    <p:extLst>
      <p:ext uri="{BB962C8B-B14F-4D97-AF65-F5344CB8AC3E}">
        <p14:creationId xmlns:p14="http://schemas.microsoft.com/office/powerpoint/2010/main" val="131279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5D1676-69A2-9413-7021-3313D00991CE}"/>
              </a:ext>
            </a:extLst>
          </p:cNvPr>
          <p:cNvSpPr>
            <a:spLocks noGrp="1"/>
          </p:cNvSpPr>
          <p:nvPr>
            <p:ph type="title"/>
          </p:nvPr>
        </p:nvSpPr>
        <p:spPr>
          <a:xfrm>
            <a:off x="838200" y="37162"/>
            <a:ext cx="10700657" cy="691595"/>
          </a:xfrm>
        </p:spPr>
        <p:txBody>
          <a:bodyPr>
            <a:normAutofit fontScale="90000"/>
          </a:bodyPr>
          <a:lstStyle/>
          <a:p>
            <a:r>
              <a:rPr lang="en-US" altLang="ko-KR" dirty="0"/>
              <a:t>Result – 134I, 134Xe Gamma hist comparison</a:t>
            </a:r>
            <a:endParaRPr lang="ko-KR" altLang="en-US"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7" name="잉크 16">
                <a:extLst>
                  <a:ext uri="{FF2B5EF4-FFF2-40B4-BE49-F238E27FC236}">
                    <a16:creationId xmlns:a16="http://schemas.microsoft.com/office/drawing/2014/main" id="{F55F4192-A5F5-A353-FA41-53B0F9385A84}"/>
                  </a:ext>
                </a:extLst>
              </p14:cNvPr>
              <p14:cNvContentPartPr/>
              <p14:nvPr/>
            </p14:nvContentPartPr>
            <p14:xfrm>
              <a:off x="2477815" y="2661994"/>
              <a:ext cx="152640" cy="59760"/>
            </p14:xfrm>
          </p:contentPart>
        </mc:Choice>
        <mc:Fallback xmlns="">
          <p:pic>
            <p:nvPicPr>
              <p:cNvPr id="17" name="잉크 16">
                <a:extLst>
                  <a:ext uri="{FF2B5EF4-FFF2-40B4-BE49-F238E27FC236}">
                    <a16:creationId xmlns:a16="http://schemas.microsoft.com/office/drawing/2014/main" id="{F55F4192-A5F5-A353-FA41-53B0F9385A84}"/>
                  </a:ext>
                </a:extLst>
              </p:cNvPr>
              <p:cNvPicPr/>
              <p:nvPr/>
            </p:nvPicPr>
            <p:blipFill>
              <a:blip r:embed="rId6"/>
              <a:stretch>
                <a:fillRect/>
              </a:stretch>
            </p:blipFill>
            <p:spPr>
              <a:xfrm>
                <a:off x="2460175" y="2554354"/>
                <a:ext cx="188280" cy="275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9" name="잉크 18">
                <a:extLst>
                  <a:ext uri="{FF2B5EF4-FFF2-40B4-BE49-F238E27FC236}">
                    <a16:creationId xmlns:a16="http://schemas.microsoft.com/office/drawing/2014/main" id="{B7296533-FD08-1304-4F26-F7808D3A6366}"/>
                  </a:ext>
                </a:extLst>
              </p14:cNvPr>
              <p14:cNvContentPartPr/>
              <p14:nvPr/>
            </p14:nvContentPartPr>
            <p14:xfrm>
              <a:off x="3283855" y="2995354"/>
              <a:ext cx="360" cy="360"/>
            </p14:xfrm>
          </p:contentPart>
        </mc:Choice>
        <mc:Fallback xmlns="">
          <p:pic>
            <p:nvPicPr>
              <p:cNvPr id="19" name="잉크 18">
                <a:extLst>
                  <a:ext uri="{FF2B5EF4-FFF2-40B4-BE49-F238E27FC236}">
                    <a16:creationId xmlns:a16="http://schemas.microsoft.com/office/drawing/2014/main" id="{B7296533-FD08-1304-4F26-F7808D3A6366}"/>
                  </a:ext>
                </a:extLst>
              </p:cNvPr>
              <p:cNvPicPr/>
              <p:nvPr/>
            </p:nvPicPr>
            <p:blipFill>
              <a:blip r:embed="rId8"/>
              <a:stretch>
                <a:fillRect/>
              </a:stretch>
            </p:blipFill>
            <p:spPr>
              <a:xfrm>
                <a:off x="3221215" y="2617714"/>
                <a:ext cx="126000" cy="756000"/>
              </a:xfrm>
              <a:prstGeom prst="rect">
                <a:avLst/>
              </a:prstGeom>
            </p:spPr>
          </p:pic>
        </mc:Fallback>
      </mc:AlternateContent>
      <p:sp>
        <p:nvSpPr>
          <p:cNvPr id="3" name="TextBox 2">
            <a:extLst>
              <a:ext uri="{FF2B5EF4-FFF2-40B4-BE49-F238E27FC236}">
                <a16:creationId xmlns:a16="http://schemas.microsoft.com/office/drawing/2014/main" id="{4211D18F-C610-14AE-D50A-ED69478A2DEE}"/>
              </a:ext>
            </a:extLst>
          </p:cNvPr>
          <p:cNvSpPr txBox="1"/>
          <p:nvPr/>
        </p:nvSpPr>
        <p:spPr>
          <a:xfrm>
            <a:off x="5196293" y="4970299"/>
            <a:ext cx="6878516" cy="1477328"/>
          </a:xfrm>
          <a:prstGeom prst="rect">
            <a:avLst/>
          </a:prstGeom>
          <a:noFill/>
        </p:spPr>
        <p:txBody>
          <a:bodyPr wrap="square" rtlCol="0">
            <a:spAutoFit/>
          </a:bodyPr>
          <a:lstStyle/>
          <a:p>
            <a:r>
              <a:rPr lang="en-US" altLang="ko-KR" dirty="0"/>
              <a:t>Blue hist : From I peak to multi-gaussian crossing point</a:t>
            </a:r>
          </a:p>
          <a:p>
            <a:r>
              <a:rPr lang="en-US" altLang="ko-KR" dirty="0"/>
              <a:t>Red hist : From I peak to Xe peak with Prob(Z=53)&gt;0.5</a:t>
            </a:r>
          </a:p>
          <a:p>
            <a:endParaRPr lang="en-US" altLang="ko-KR" dirty="0"/>
          </a:p>
          <a:p>
            <a:r>
              <a:rPr lang="en-US" altLang="ko-KR" dirty="0"/>
              <a:t>Xe gammas are suppressed quite well</a:t>
            </a:r>
          </a:p>
          <a:p>
            <a:r>
              <a:rPr lang="en-US" altLang="ko-KR" b="1" dirty="0"/>
              <a:t>SSL method can distinguish Xe and I mixed in the </a:t>
            </a:r>
            <a:r>
              <a:rPr lang="el-GR" altLang="ko-KR" b="1" dirty="0"/>
              <a:t>Δ</a:t>
            </a:r>
            <a:r>
              <a:rPr lang="en-US" altLang="ko-KR" b="1" dirty="0"/>
              <a:t>E:E histogram</a:t>
            </a:r>
            <a:endParaRPr lang="ko-KR" altLang="en-US" b="1" dirty="0"/>
          </a:p>
        </p:txBody>
      </p:sp>
      <p:grpSp>
        <p:nvGrpSpPr>
          <p:cNvPr id="56" name="그룹 55">
            <a:extLst>
              <a:ext uri="{FF2B5EF4-FFF2-40B4-BE49-F238E27FC236}">
                <a16:creationId xmlns:a16="http://schemas.microsoft.com/office/drawing/2014/main" id="{744E5C92-9E45-94F8-853C-44B1A30912D8}"/>
              </a:ext>
            </a:extLst>
          </p:cNvPr>
          <p:cNvGrpSpPr/>
          <p:nvPr/>
        </p:nvGrpSpPr>
        <p:grpSpPr>
          <a:xfrm>
            <a:off x="137461" y="1062057"/>
            <a:ext cx="4878996" cy="2527729"/>
            <a:chOff x="449077" y="1278989"/>
            <a:chExt cx="4322947" cy="2850877"/>
          </a:xfrm>
        </p:grpSpPr>
        <p:pic>
          <p:nvPicPr>
            <p:cNvPr id="5" name="그림 4">
              <a:extLst>
                <a:ext uri="{FF2B5EF4-FFF2-40B4-BE49-F238E27FC236}">
                  <a16:creationId xmlns:a16="http://schemas.microsoft.com/office/drawing/2014/main" id="{E19B41E3-2680-F055-64B7-AC1FFD399F0A}"/>
                </a:ext>
              </a:extLst>
            </p:cNvPr>
            <p:cNvPicPr>
              <a:picLocks noChangeAspect="1"/>
            </p:cNvPicPr>
            <p:nvPr/>
          </p:nvPicPr>
          <p:blipFill>
            <a:blip r:embed="rId9"/>
            <a:stretch>
              <a:fillRect/>
            </a:stretch>
          </p:blipFill>
          <p:spPr>
            <a:xfrm>
              <a:off x="449077" y="1278989"/>
              <a:ext cx="4322947" cy="2850877"/>
            </a:xfrm>
            <a:prstGeom prst="rect">
              <a:avLst/>
            </a:prstGeom>
          </p:spPr>
        </p:pic>
        <p:sp>
          <p:nvSpPr>
            <p:cNvPr id="7" name="TextBox 6">
              <a:extLst>
                <a:ext uri="{FF2B5EF4-FFF2-40B4-BE49-F238E27FC236}">
                  <a16:creationId xmlns:a16="http://schemas.microsoft.com/office/drawing/2014/main" id="{146E2D06-015D-AF08-AB7E-FD6044EB7B9D}"/>
                </a:ext>
              </a:extLst>
            </p:cNvPr>
            <p:cNvSpPr txBox="1"/>
            <p:nvPr/>
          </p:nvSpPr>
          <p:spPr>
            <a:xfrm>
              <a:off x="1973395" y="2150178"/>
              <a:ext cx="445358" cy="323165"/>
            </a:xfrm>
            <a:prstGeom prst="rect">
              <a:avLst/>
            </a:prstGeom>
            <a:noFill/>
          </p:spPr>
          <p:txBody>
            <a:bodyPr wrap="square" rtlCol="0">
              <a:spAutoFit/>
            </a:bodyPr>
            <a:lstStyle/>
            <a:p>
              <a:r>
                <a:rPr lang="en-US" altLang="ko-KR" sz="1500" dirty="0"/>
                <a:t>Xe</a:t>
              </a:r>
              <a:endParaRPr lang="ko-KR" altLang="en-US" sz="1500" dirty="0"/>
            </a:p>
          </p:txBody>
        </p:sp>
        <p:sp>
          <p:nvSpPr>
            <p:cNvPr id="9" name="TextBox 8">
              <a:extLst>
                <a:ext uri="{FF2B5EF4-FFF2-40B4-BE49-F238E27FC236}">
                  <a16:creationId xmlns:a16="http://schemas.microsoft.com/office/drawing/2014/main" id="{44EF848A-2088-162A-DB0D-31F0667F7F39}"/>
                </a:ext>
              </a:extLst>
            </p:cNvPr>
            <p:cNvSpPr txBox="1"/>
            <p:nvPr/>
          </p:nvSpPr>
          <p:spPr>
            <a:xfrm>
              <a:off x="2096086" y="2811413"/>
              <a:ext cx="322667" cy="323165"/>
            </a:xfrm>
            <a:prstGeom prst="rect">
              <a:avLst/>
            </a:prstGeom>
            <a:noFill/>
          </p:spPr>
          <p:txBody>
            <a:bodyPr wrap="square" rtlCol="0">
              <a:spAutoFit/>
            </a:bodyPr>
            <a:lstStyle/>
            <a:p>
              <a:r>
                <a:rPr lang="en-US" altLang="ko-KR" sz="1500" dirty="0"/>
                <a:t>I</a:t>
              </a:r>
              <a:endParaRPr lang="ko-KR" altLang="en-US" sz="1500" dirty="0"/>
            </a:p>
          </p:txBody>
        </p:sp>
        <p:sp>
          <p:nvSpPr>
            <p:cNvPr id="10" name="자유형: 도형 9">
              <a:extLst>
                <a:ext uri="{FF2B5EF4-FFF2-40B4-BE49-F238E27FC236}">
                  <a16:creationId xmlns:a16="http://schemas.microsoft.com/office/drawing/2014/main" id="{71F65B3C-76BB-159F-14DE-80621780C14B}"/>
                </a:ext>
              </a:extLst>
            </p:cNvPr>
            <p:cNvSpPr/>
            <p:nvPr/>
          </p:nvSpPr>
          <p:spPr>
            <a:xfrm>
              <a:off x="2507896" y="2405778"/>
              <a:ext cx="1551917" cy="572192"/>
            </a:xfrm>
            <a:custGeom>
              <a:avLst/>
              <a:gdLst>
                <a:gd name="connsiteX0" fmla="*/ 0 w 1352973"/>
                <a:gd name="connsiteY0" fmla="*/ 123613 h 778933"/>
                <a:gd name="connsiteX1" fmla="*/ 3387 w 1352973"/>
                <a:gd name="connsiteY1" fmla="*/ 778933 h 778933"/>
                <a:gd name="connsiteX2" fmla="*/ 670560 w 1352973"/>
                <a:gd name="connsiteY2" fmla="*/ 645160 h 778933"/>
                <a:gd name="connsiteX3" fmla="*/ 1347893 w 1352973"/>
                <a:gd name="connsiteY3" fmla="*/ 646853 h 778933"/>
                <a:gd name="connsiteX4" fmla="*/ 1352973 w 1352973"/>
                <a:gd name="connsiteY4" fmla="*/ 0 h 778933"/>
                <a:gd name="connsiteX5" fmla="*/ 675640 w 1352973"/>
                <a:gd name="connsiteY5" fmla="*/ 5080 h 778933"/>
                <a:gd name="connsiteX6" fmla="*/ 0 w 1352973"/>
                <a:gd name="connsiteY6" fmla="*/ 123613 h 778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2973" h="778933">
                  <a:moveTo>
                    <a:pt x="0" y="123613"/>
                  </a:moveTo>
                  <a:lnTo>
                    <a:pt x="3387" y="778933"/>
                  </a:lnTo>
                  <a:lnTo>
                    <a:pt x="670560" y="645160"/>
                  </a:lnTo>
                  <a:lnTo>
                    <a:pt x="1347893" y="646853"/>
                  </a:lnTo>
                  <a:cubicBezTo>
                    <a:pt x="1349586" y="431235"/>
                    <a:pt x="1351280" y="215618"/>
                    <a:pt x="1352973" y="0"/>
                  </a:cubicBezTo>
                  <a:lnTo>
                    <a:pt x="675640" y="5080"/>
                  </a:lnTo>
                  <a:lnTo>
                    <a:pt x="0" y="123613"/>
                  </a:lnTo>
                  <a:close/>
                </a:path>
              </a:pathLst>
            </a:cu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 name="자유형: 도형 10">
              <a:extLst>
                <a:ext uri="{FF2B5EF4-FFF2-40B4-BE49-F238E27FC236}">
                  <a16:creationId xmlns:a16="http://schemas.microsoft.com/office/drawing/2014/main" id="{53C9FC43-7EED-47CD-9E43-ED1C83F228D7}"/>
                </a:ext>
              </a:extLst>
            </p:cNvPr>
            <p:cNvSpPr/>
            <p:nvPr/>
          </p:nvSpPr>
          <p:spPr>
            <a:xfrm>
              <a:off x="2477815" y="2676475"/>
              <a:ext cx="1504790" cy="306320"/>
            </a:xfrm>
            <a:custGeom>
              <a:avLst/>
              <a:gdLst>
                <a:gd name="connsiteX0" fmla="*/ 8467 w 1358054"/>
                <a:gd name="connsiteY0" fmla="*/ 113454 h 403014"/>
                <a:gd name="connsiteX1" fmla="*/ 0 w 1358054"/>
                <a:gd name="connsiteY1" fmla="*/ 403014 h 403014"/>
                <a:gd name="connsiteX2" fmla="*/ 685800 w 1358054"/>
                <a:gd name="connsiteY2" fmla="*/ 259080 h 403014"/>
                <a:gd name="connsiteX3" fmla="*/ 1352974 w 1358054"/>
                <a:gd name="connsiteY3" fmla="*/ 272627 h 403014"/>
                <a:gd name="connsiteX4" fmla="*/ 1358054 w 1358054"/>
                <a:gd name="connsiteY4" fmla="*/ 20320 h 403014"/>
                <a:gd name="connsiteX5" fmla="*/ 682414 w 1358054"/>
                <a:gd name="connsiteY5" fmla="*/ 0 h 403014"/>
                <a:gd name="connsiteX6" fmla="*/ 8467 w 1358054"/>
                <a:gd name="connsiteY6" fmla="*/ 113454 h 40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8054" h="403014">
                  <a:moveTo>
                    <a:pt x="8467" y="113454"/>
                  </a:moveTo>
                  <a:lnTo>
                    <a:pt x="0" y="403014"/>
                  </a:lnTo>
                  <a:lnTo>
                    <a:pt x="685800" y="259080"/>
                  </a:lnTo>
                  <a:lnTo>
                    <a:pt x="1352974" y="272627"/>
                  </a:lnTo>
                  <a:lnTo>
                    <a:pt x="1358054" y="20320"/>
                  </a:lnTo>
                  <a:lnTo>
                    <a:pt x="682414" y="0"/>
                  </a:lnTo>
                  <a:lnTo>
                    <a:pt x="8467" y="113454"/>
                  </a:lnTo>
                  <a:close/>
                </a:path>
              </a:pathLst>
            </a:custGeom>
            <a:solidFill>
              <a:srgbClr val="00B0F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5" name="그룹 24">
            <a:extLst>
              <a:ext uri="{FF2B5EF4-FFF2-40B4-BE49-F238E27FC236}">
                <a16:creationId xmlns:a16="http://schemas.microsoft.com/office/drawing/2014/main" id="{2681942F-2DED-6B13-EFF2-120B5F2360BE}"/>
              </a:ext>
            </a:extLst>
          </p:cNvPr>
          <p:cNvGrpSpPr/>
          <p:nvPr/>
        </p:nvGrpSpPr>
        <p:grpSpPr>
          <a:xfrm>
            <a:off x="5141419" y="1201660"/>
            <a:ext cx="6773969" cy="3761152"/>
            <a:chOff x="5473055" y="1461715"/>
            <a:chExt cx="6157027" cy="3258095"/>
          </a:xfrm>
        </p:grpSpPr>
        <p:pic>
          <p:nvPicPr>
            <p:cNvPr id="12" name="그림 11">
              <a:extLst>
                <a:ext uri="{FF2B5EF4-FFF2-40B4-BE49-F238E27FC236}">
                  <a16:creationId xmlns:a16="http://schemas.microsoft.com/office/drawing/2014/main" id="{7B612465-F440-90D7-70ED-790D2D11FD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73055" y="1517139"/>
              <a:ext cx="6157027" cy="3202671"/>
            </a:xfrm>
            <a:prstGeom prst="rect">
              <a:avLst/>
            </a:prstGeom>
          </p:spPr>
        </p:pic>
        <p:sp>
          <p:nvSpPr>
            <p:cNvPr id="13" name="직사각형 12">
              <a:extLst>
                <a:ext uri="{FF2B5EF4-FFF2-40B4-BE49-F238E27FC236}">
                  <a16:creationId xmlns:a16="http://schemas.microsoft.com/office/drawing/2014/main" id="{484E0874-909B-BB49-2363-4EECD0CF53BF}"/>
                </a:ext>
              </a:extLst>
            </p:cNvPr>
            <p:cNvSpPr/>
            <p:nvPr/>
          </p:nvSpPr>
          <p:spPr>
            <a:xfrm>
              <a:off x="8963605" y="1461715"/>
              <a:ext cx="2648962" cy="1114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a:extLst>
                <a:ext uri="{FF2B5EF4-FFF2-40B4-BE49-F238E27FC236}">
                  <a16:creationId xmlns:a16="http://schemas.microsoft.com/office/drawing/2014/main" id="{BB5FD571-DE18-3C5C-8EBB-D2EF26846BF7}"/>
                </a:ext>
              </a:extLst>
            </p:cNvPr>
            <p:cNvSpPr txBox="1"/>
            <p:nvPr/>
          </p:nvSpPr>
          <p:spPr>
            <a:xfrm>
              <a:off x="9637846" y="1522099"/>
              <a:ext cx="1930400" cy="523220"/>
            </a:xfrm>
            <a:prstGeom prst="rect">
              <a:avLst/>
            </a:prstGeom>
            <a:solidFill>
              <a:schemeClr val="bg1"/>
            </a:solidFill>
          </p:spPr>
          <p:txBody>
            <a:bodyPr wrap="square" rtlCol="0">
              <a:spAutoFit/>
            </a:bodyPr>
            <a:lstStyle/>
            <a:p>
              <a:r>
                <a:rPr lang="en-US" altLang="ko-KR" sz="1400" dirty="0"/>
                <a:t>PLF </a:t>
              </a:r>
              <a:r>
                <a:rPr lang="el-GR" altLang="ko-KR" sz="1400" dirty="0">
                  <a:latin typeface="Times New Roman" panose="02020603050405020304" pitchFamily="18" charset="0"/>
                  <a:cs typeface="Times New Roman" panose="02020603050405020304" pitchFamily="18" charset="0"/>
                </a:rPr>
                <a:t>γ</a:t>
              </a:r>
              <a:r>
                <a:rPr lang="en-US" altLang="ko-KR" sz="1400" dirty="0"/>
                <a:t>-ray selecting </a:t>
              </a:r>
              <a:br>
                <a:rPr lang="en-US" altLang="ko-KR" sz="1400" dirty="0"/>
              </a:br>
              <a:r>
                <a:rPr lang="en-US" altLang="ko-KR" sz="1400" dirty="0"/>
                <a:t>        area in ΔE-E </a:t>
              </a:r>
              <a:endParaRPr lang="ko-KR" altLang="en-US" sz="1400" dirty="0"/>
            </a:p>
          </p:txBody>
        </p:sp>
        <p:sp>
          <p:nvSpPr>
            <p:cNvPr id="15" name="TextBox 14">
              <a:extLst>
                <a:ext uri="{FF2B5EF4-FFF2-40B4-BE49-F238E27FC236}">
                  <a16:creationId xmlns:a16="http://schemas.microsoft.com/office/drawing/2014/main" id="{A2E8A314-89F7-62B2-0EEB-5E288E08BBBA}"/>
                </a:ext>
              </a:extLst>
            </p:cNvPr>
            <p:cNvSpPr txBox="1"/>
            <p:nvPr/>
          </p:nvSpPr>
          <p:spPr>
            <a:xfrm>
              <a:off x="9637846" y="2018972"/>
              <a:ext cx="1930400" cy="523220"/>
            </a:xfrm>
            <a:prstGeom prst="rect">
              <a:avLst/>
            </a:prstGeom>
            <a:solidFill>
              <a:schemeClr val="bg1"/>
            </a:solidFill>
          </p:spPr>
          <p:txBody>
            <a:bodyPr wrap="square" rtlCol="0">
              <a:spAutoFit/>
            </a:bodyPr>
            <a:lstStyle/>
            <a:p>
              <a:r>
                <a:rPr lang="en-US" altLang="ko-KR" sz="1400" dirty="0"/>
                <a:t>PLF </a:t>
              </a:r>
              <a:r>
                <a:rPr lang="el-GR" altLang="ko-KR" sz="1400" dirty="0">
                  <a:latin typeface="Times New Roman" panose="02020603050405020304" pitchFamily="18" charset="0"/>
                  <a:cs typeface="Times New Roman" panose="02020603050405020304" pitchFamily="18" charset="0"/>
                </a:rPr>
                <a:t>γ</a:t>
              </a:r>
              <a:r>
                <a:rPr lang="en-US" altLang="ko-KR" sz="1400" dirty="0"/>
                <a:t>-ray selecting </a:t>
              </a:r>
              <a:br>
                <a:rPr lang="en-US" altLang="ko-KR" sz="1400" dirty="0"/>
              </a:br>
              <a:r>
                <a:rPr lang="en-US" altLang="ko-KR" sz="1400" dirty="0"/>
                <a:t>        area with ML </a:t>
              </a:r>
              <a:endParaRPr lang="ko-KR" altLang="en-US" sz="1400" dirty="0"/>
            </a:p>
          </p:txBody>
        </p:sp>
        <p:cxnSp>
          <p:nvCxnSpPr>
            <p:cNvPr id="16" name="직선 연결선 15">
              <a:extLst>
                <a:ext uri="{FF2B5EF4-FFF2-40B4-BE49-F238E27FC236}">
                  <a16:creationId xmlns:a16="http://schemas.microsoft.com/office/drawing/2014/main" id="{DB0608CC-9CCD-67DD-90C6-2687AF0F886A}"/>
                </a:ext>
              </a:extLst>
            </p:cNvPr>
            <p:cNvCxnSpPr/>
            <p:nvPr/>
          </p:nvCxnSpPr>
          <p:spPr>
            <a:xfrm>
              <a:off x="9084487" y="1704156"/>
              <a:ext cx="416560"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8" name="직선 연결선 17">
              <a:extLst>
                <a:ext uri="{FF2B5EF4-FFF2-40B4-BE49-F238E27FC236}">
                  <a16:creationId xmlns:a16="http://schemas.microsoft.com/office/drawing/2014/main" id="{7CC73E60-36FC-35C4-6282-95BF9D3AFC5D}"/>
                </a:ext>
              </a:extLst>
            </p:cNvPr>
            <p:cNvCxnSpPr/>
            <p:nvPr/>
          </p:nvCxnSpPr>
          <p:spPr>
            <a:xfrm>
              <a:off x="9084487" y="2176596"/>
              <a:ext cx="41656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직선 연결선 19">
              <a:extLst>
                <a:ext uri="{FF2B5EF4-FFF2-40B4-BE49-F238E27FC236}">
                  <a16:creationId xmlns:a16="http://schemas.microsoft.com/office/drawing/2014/main" id="{6C80A4D6-3CA9-8F82-99D0-7882703FDD98}"/>
                </a:ext>
              </a:extLst>
            </p:cNvPr>
            <p:cNvCxnSpPr>
              <a:cxnSpLocks/>
            </p:cNvCxnSpPr>
            <p:nvPr/>
          </p:nvCxnSpPr>
          <p:spPr>
            <a:xfrm>
              <a:off x="6674049" y="3298302"/>
              <a:ext cx="0" cy="1257401"/>
            </a:xfrm>
            <a:prstGeom prst="line">
              <a:avLst/>
            </a:prstGeom>
            <a:ln w="28575">
              <a:solidFill>
                <a:srgbClr val="00FF00">
                  <a:alpha val="47000"/>
                </a:srgbClr>
              </a:solidFill>
            </a:ln>
          </p:spPr>
          <p:style>
            <a:lnRef idx="1">
              <a:schemeClr val="accent1"/>
            </a:lnRef>
            <a:fillRef idx="0">
              <a:schemeClr val="accent1"/>
            </a:fillRef>
            <a:effectRef idx="0">
              <a:schemeClr val="accent1"/>
            </a:effectRef>
            <a:fontRef idx="minor">
              <a:schemeClr val="tx1"/>
            </a:fontRef>
          </p:style>
        </p:cxnSp>
        <p:cxnSp>
          <p:nvCxnSpPr>
            <p:cNvPr id="21" name="직선 연결선 20">
              <a:extLst>
                <a:ext uri="{FF2B5EF4-FFF2-40B4-BE49-F238E27FC236}">
                  <a16:creationId xmlns:a16="http://schemas.microsoft.com/office/drawing/2014/main" id="{CECD56EC-4A16-808C-DDE0-66D2DACDEC14}"/>
                </a:ext>
              </a:extLst>
            </p:cNvPr>
            <p:cNvCxnSpPr>
              <a:cxnSpLocks/>
            </p:cNvCxnSpPr>
            <p:nvPr/>
          </p:nvCxnSpPr>
          <p:spPr>
            <a:xfrm>
              <a:off x="7591629" y="3583633"/>
              <a:ext cx="0" cy="944869"/>
            </a:xfrm>
            <a:prstGeom prst="line">
              <a:avLst/>
            </a:prstGeom>
            <a:ln w="28575">
              <a:solidFill>
                <a:srgbClr val="FFFF00">
                  <a:alpha val="47000"/>
                </a:srgbClr>
              </a:solidFill>
            </a:ln>
          </p:spPr>
          <p:style>
            <a:lnRef idx="1">
              <a:schemeClr val="accent1"/>
            </a:lnRef>
            <a:fillRef idx="0">
              <a:schemeClr val="accent1"/>
            </a:fillRef>
            <a:effectRef idx="0">
              <a:schemeClr val="accent1"/>
            </a:effectRef>
            <a:fontRef idx="minor">
              <a:schemeClr val="tx1"/>
            </a:fontRef>
          </p:style>
        </p:cxnSp>
        <p:cxnSp>
          <p:nvCxnSpPr>
            <p:cNvPr id="22" name="직선 연결선 21">
              <a:extLst>
                <a:ext uri="{FF2B5EF4-FFF2-40B4-BE49-F238E27FC236}">
                  <a16:creationId xmlns:a16="http://schemas.microsoft.com/office/drawing/2014/main" id="{D506547F-5EDE-83A3-39A1-A0F571831E07}"/>
                </a:ext>
              </a:extLst>
            </p:cNvPr>
            <p:cNvCxnSpPr>
              <a:cxnSpLocks/>
            </p:cNvCxnSpPr>
            <p:nvPr/>
          </p:nvCxnSpPr>
          <p:spPr>
            <a:xfrm>
              <a:off x="8489308" y="3919382"/>
              <a:ext cx="0" cy="601500"/>
            </a:xfrm>
            <a:prstGeom prst="line">
              <a:avLst/>
            </a:prstGeom>
            <a:ln w="28575">
              <a:solidFill>
                <a:srgbClr val="FFFF00">
                  <a:alpha val="47000"/>
                </a:srgbClr>
              </a:solidFill>
            </a:ln>
          </p:spPr>
          <p:style>
            <a:lnRef idx="1">
              <a:schemeClr val="accent1"/>
            </a:lnRef>
            <a:fillRef idx="0">
              <a:schemeClr val="accent1"/>
            </a:fillRef>
            <a:effectRef idx="0">
              <a:schemeClr val="accent1"/>
            </a:effectRef>
            <a:fontRef idx="minor">
              <a:schemeClr val="tx1"/>
            </a:fontRef>
          </p:style>
        </p:cxnSp>
        <p:cxnSp>
          <p:nvCxnSpPr>
            <p:cNvPr id="24" name="직선 연결선 23">
              <a:extLst>
                <a:ext uri="{FF2B5EF4-FFF2-40B4-BE49-F238E27FC236}">
                  <a16:creationId xmlns:a16="http://schemas.microsoft.com/office/drawing/2014/main" id="{6E423F1B-C2EF-5F9F-5B8A-8AD0DA858B03}"/>
                </a:ext>
              </a:extLst>
            </p:cNvPr>
            <p:cNvCxnSpPr>
              <a:cxnSpLocks/>
            </p:cNvCxnSpPr>
            <p:nvPr/>
          </p:nvCxnSpPr>
          <p:spPr>
            <a:xfrm>
              <a:off x="8192682" y="3827473"/>
              <a:ext cx="0" cy="693409"/>
            </a:xfrm>
            <a:prstGeom prst="line">
              <a:avLst/>
            </a:prstGeom>
            <a:ln w="28575">
              <a:solidFill>
                <a:srgbClr val="00FF00">
                  <a:alpha val="47000"/>
                </a:srgbClr>
              </a:solidFill>
            </a:ln>
          </p:spPr>
          <p:style>
            <a:lnRef idx="1">
              <a:schemeClr val="accent1"/>
            </a:lnRef>
            <a:fillRef idx="0">
              <a:schemeClr val="accent1"/>
            </a:fillRef>
            <a:effectRef idx="0">
              <a:schemeClr val="accent1"/>
            </a:effectRef>
            <a:fontRef idx="minor">
              <a:schemeClr val="tx1"/>
            </a:fontRef>
          </p:style>
        </p:cxnSp>
      </p:grpSp>
      <p:grpSp>
        <p:nvGrpSpPr>
          <p:cNvPr id="55" name="그룹 54">
            <a:extLst>
              <a:ext uri="{FF2B5EF4-FFF2-40B4-BE49-F238E27FC236}">
                <a16:creationId xmlns:a16="http://schemas.microsoft.com/office/drawing/2014/main" id="{CD85D2A8-4452-29C6-AA4B-2ADF32479960}"/>
              </a:ext>
            </a:extLst>
          </p:cNvPr>
          <p:cNvGrpSpPr/>
          <p:nvPr/>
        </p:nvGrpSpPr>
        <p:grpSpPr>
          <a:xfrm>
            <a:off x="158751" y="3567162"/>
            <a:ext cx="5003800" cy="2806274"/>
            <a:chOff x="6789243" y="33302359"/>
            <a:chExt cx="5995670" cy="3696961"/>
          </a:xfrm>
        </p:grpSpPr>
        <p:pic>
          <p:nvPicPr>
            <p:cNvPr id="27" name="그림 26">
              <a:extLst>
                <a:ext uri="{FF2B5EF4-FFF2-40B4-BE49-F238E27FC236}">
                  <a16:creationId xmlns:a16="http://schemas.microsoft.com/office/drawing/2014/main" id="{E8526EED-8992-039D-07BE-AA3ADDA07821}"/>
                </a:ext>
              </a:extLst>
            </p:cNvPr>
            <p:cNvPicPr>
              <a:picLocks noChangeAspect="1"/>
            </p:cNvPicPr>
            <p:nvPr/>
          </p:nvPicPr>
          <p:blipFill>
            <a:blip r:embed="rId11"/>
            <a:stretch>
              <a:fillRect/>
            </a:stretch>
          </p:blipFill>
          <p:spPr>
            <a:xfrm>
              <a:off x="6789243" y="33302359"/>
              <a:ext cx="5995670" cy="3696961"/>
            </a:xfrm>
            <a:prstGeom prst="rect">
              <a:avLst/>
            </a:prstGeom>
          </p:spPr>
        </p:pic>
        <p:sp>
          <p:nvSpPr>
            <p:cNvPr id="28" name="TextBox 27">
              <a:extLst>
                <a:ext uri="{FF2B5EF4-FFF2-40B4-BE49-F238E27FC236}">
                  <a16:creationId xmlns:a16="http://schemas.microsoft.com/office/drawing/2014/main" id="{5FD587E5-54B7-D1D3-80B6-3C9445C710A3}"/>
                </a:ext>
              </a:extLst>
            </p:cNvPr>
            <p:cNvSpPr txBox="1"/>
            <p:nvPr/>
          </p:nvSpPr>
          <p:spPr>
            <a:xfrm>
              <a:off x="10357444" y="33320326"/>
              <a:ext cx="837274" cy="425735"/>
            </a:xfrm>
            <a:prstGeom prst="rect">
              <a:avLst/>
            </a:prstGeom>
            <a:noFill/>
          </p:spPr>
          <p:txBody>
            <a:bodyPr wrap="square" rtlCol="0">
              <a:spAutoFit/>
            </a:bodyPr>
            <a:lstStyle/>
            <a:p>
              <a:r>
                <a:rPr lang="en-US" altLang="ko-KR" sz="1500" dirty="0"/>
                <a:t>Xe</a:t>
              </a:r>
              <a:endParaRPr lang="ko-KR" altLang="en-US" sz="1500" dirty="0"/>
            </a:p>
          </p:txBody>
        </p:sp>
        <p:sp>
          <p:nvSpPr>
            <p:cNvPr id="30" name="TextBox 29">
              <a:extLst>
                <a:ext uri="{FF2B5EF4-FFF2-40B4-BE49-F238E27FC236}">
                  <a16:creationId xmlns:a16="http://schemas.microsoft.com/office/drawing/2014/main" id="{38AB3BD7-8316-C746-D4D2-C62B6B3AA90C}"/>
                </a:ext>
              </a:extLst>
            </p:cNvPr>
            <p:cNvSpPr txBox="1"/>
            <p:nvPr/>
          </p:nvSpPr>
          <p:spPr>
            <a:xfrm>
              <a:off x="9888068" y="34633932"/>
              <a:ext cx="469378" cy="323165"/>
            </a:xfrm>
            <a:prstGeom prst="rect">
              <a:avLst/>
            </a:prstGeom>
            <a:noFill/>
          </p:spPr>
          <p:txBody>
            <a:bodyPr wrap="square" rtlCol="0">
              <a:spAutoFit/>
            </a:bodyPr>
            <a:lstStyle/>
            <a:p>
              <a:r>
                <a:rPr lang="en-US" altLang="ko-KR" sz="1500" dirty="0"/>
                <a:t>I</a:t>
              </a:r>
              <a:endParaRPr lang="ko-KR" altLang="en-US" sz="1500" dirty="0"/>
            </a:p>
          </p:txBody>
        </p:sp>
        <p:sp>
          <p:nvSpPr>
            <p:cNvPr id="31" name="TextBox 30">
              <a:extLst>
                <a:ext uri="{FF2B5EF4-FFF2-40B4-BE49-F238E27FC236}">
                  <a16:creationId xmlns:a16="http://schemas.microsoft.com/office/drawing/2014/main" id="{47B81EDF-885A-78D9-2212-1B4070413008}"/>
                </a:ext>
              </a:extLst>
            </p:cNvPr>
            <p:cNvSpPr txBox="1"/>
            <p:nvPr/>
          </p:nvSpPr>
          <p:spPr>
            <a:xfrm>
              <a:off x="10537515" y="34557045"/>
              <a:ext cx="469378" cy="323165"/>
            </a:xfrm>
            <a:prstGeom prst="rect">
              <a:avLst/>
            </a:prstGeom>
            <a:noFill/>
          </p:spPr>
          <p:txBody>
            <a:bodyPr wrap="square" rtlCol="0">
              <a:spAutoFit/>
            </a:bodyPr>
            <a:lstStyle/>
            <a:p>
              <a:r>
                <a:rPr lang="en-US" altLang="ko-KR" sz="1500" dirty="0"/>
                <a:t>Cs</a:t>
              </a:r>
              <a:endParaRPr lang="ko-KR" altLang="en-US" sz="1500" dirty="0"/>
            </a:p>
          </p:txBody>
        </p:sp>
        <p:sp>
          <p:nvSpPr>
            <p:cNvPr id="32" name="TextBox 31">
              <a:extLst>
                <a:ext uri="{FF2B5EF4-FFF2-40B4-BE49-F238E27FC236}">
                  <a16:creationId xmlns:a16="http://schemas.microsoft.com/office/drawing/2014/main" id="{70AF3755-9906-B8D5-D160-CC6624F550BE}"/>
                </a:ext>
              </a:extLst>
            </p:cNvPr>
            <p:cNvSpPr txBox="1"/>
            <p:nvPr/>
          </p:nvSpPr>
          <p:spPr>
            <a:xfrm>
              <a:off x="10892129" y="35325618"/>
              <a:ext cx="750607" cy="425735"/>
            </a:xfrm>
            <a:prstGeom prst="rect">
              <a:avLst/>
            </a:prstGeom>
            <a:noFill/>
          </p:spPr>
          <p:txBody>
            <a:bodyPr wrap="square" rtlCol="0">
              <a:spAutoFit/>
            </a:bodyPr>
            <a:lstStyle/>
            <a:p>
              <a:r>
                <a:rPr lang="en-US" altLang="ko-KR" sz="1500" dirty="0"/>
                <a:t>Ba</a:t>
              </a:r>
              <a:endParaRPr lang="ko-KR" altLang="en-US" sz="1500" dirty="0"/>
            </a:p>
          </p:txBody>
        </p:sp>
        <p:sp>
          <p:nvSpPr>
            <p:cNvPr id="33" name="TextBox 32">
              <a:extLst>
                <a:ext uri="{FF2B5EF4-FFF2-40B4-BE49-F238E27FC236}">
                  <a16:creationId xmlns:a16="http://schemas.microsoft.com/office/drawing/2014/main" id="{361AC21C-DA5C-6AA3-C804-4196C0767DA3}"/>
                </a:ext>
              </a:extLst>
            </p:cNvPr>
            <p:cNvSpPr txBox="1"/>
            <p:nvPr/>
          </p:nvSpPr>
          <p:spPr>
            <a:xfrm>
              <a:off x="9572605" y="35307791"/>
              <a:ext cx="469378" cy="323165"/>
            </a:xfrm>
            <a:prstGeom prst="rect">
              <a:avLst/>
            </a:prstGeom>
            <a:noFill/>
          </p:spPr>
          <p:txBody>
            <a:bodyPr wrap="square" rtlCol="0">
              <a:spAutoFit/>
            </a:bodyPr>
            <a:lstStyle/>
            <a:p>
              <a:r>
                <a:rPr lang="en-US" altLang="ko-KR" sz="1500" dirty="0" err="1"/>
                <a:t>Te</a:t>
              </a:r>
              <a:endParaRPr lang="ko-KR" altLang="en-US" sz="1500" dirty="0"/>
            </a:p>
          </p:txBody>
        </p:sp>
        <p:sp>
          <p:nvSpPr>
            <p:cNvPr id="34" name="TextBox 33">
              <a:extLst>
                <a:ext uri="{FF2B5EF4-FFF2-40B4-BE49-F238E27FC236}">
                  <a16:creationId xmlns:a16="http://schemas.microsoft.com/office/drawing/2014/main" id="{129514ED-5573-A080-0A8D-8C9BDCDCDFBA}"/>
                </a:ext>
              </a:extLst>
            </p:cNvPr>
            <p:cNvSpPr txBox="1"/>
            <p:nvPr/>
          </p:nvSpPr>
          <p:spPr>
            <a:xfrm>
              <a:off x="11194718" y="35966492"/>
              <a:ext cx="469378" cy="323165"/>
            </a:xfrm>
            <a:prstGeom prst="rect">
              <a:avLst/>
            </a:prstGeom>
            <a:noFill/>
          </p:spPr>
          <p:txBody>
            <a:bodyPr wrap="square" rtlCol="0">
              <a:spAutoFit/>
            </a:bodyPr>
            <a:lstStyle/>
            <a:p>
              <a:r>
                <a:rPr lang="en-US" altLang="ko-KR" sz="1500" dirty="0"/>
                <a:t>La</a:t>
              </a:r>
              <a:endParaRPr lang="ko-KR" altLang="en-US" sz="1500" dirty="0"/>
            </a:p>
          </p:txBody>
        </p:sp>
        <p:sp>
          <p:nvSpPr>
            <p:cNvPr id="35" name="TextBox 34">
              <a:extLst>
                <a:ext uri="{FF2B5EF4-FFF2-40B4-BE49-F238E27FC236}">
                  <a16:creationId xmlns:a16="http://schemas.microsoft.com/office/drawing/2014/main" id="{BC17E361-92BF-2859-1192-359D813A8654}"/>
                </a:ext>
              </a:extLst>
            </p:cNvPr>
            <p:cNvSpPr txBox="1"/>
            <p:nvPr/>
          </p:nvSpPr>
          <p:spPr>
            <a:xfrm>
              <a:off x="9203535" y="35627710"/>
              <a:ext cx="469378" cy="323165"/>
            </a:xfrm>
            <a:prstGeom prst="rect">
              <a:avLst/>
            </a:prstGeom>
            <a:noFill/>
          </p:spPr>
          <p:txBody>
            <a:bodyPr wrap="square" rtlCol="0">
              <a:spAutoFit/>
            </a:bodyPr>
            <a:lstStyle/>
            <a:p>
              <a:r>
                <a:rPr lang="en-US" altLang="ko-KR" sz="1500" dirty="0"/>
                <a:t>Sb</a:t>
              </a:r>
              <a:endParaRPr lang="ko-KR" altLang="en-US" sz="1500" dirty="0"/>
            </a:p>
          </p:txBody>
        </p:sp>
        <p:sp>
          <p:nvSpPr>
            <p:cNvPr id="36" name="TextBox 35">
              <a:extLst>
                <a:ext uri="{FF2B5EF4-FFF2-40B4-BE49-F238E27FC236}">
                  <a16:creationId xmlns:a16="http://schemas.microsoft.com/office/drawing/2014/main" id="{E3B32BD9-06AB-6C02-3076-DF584AFD908E}"/>
                </a:ext>
              </a:extLst>
            </p:cNvPr>
            <p:cNvSpPr txBox="1"/>
            <p:nvPr/>
          </p:nvSpPr>
          <p:spPr>
            <a:xfrm>
              <a:off x="8913573" y="35936912"/>
              <a:ext cx="469378" cy="323165"/>
            </a:xfrm>
            <a:prstGeom prst="rect">
              <a:avLst/>
            </a:prstGeom>
            <a:noFill/>
          </p:spPr>
          <p:txBody>
            <a:bodyPr wrap="square" rtlCol="0">
              <a:spAutoFit/>
            </a:bodyPr>
            <a:lstStyle/>
            <a:p>
              <a:r>
                <a:rPr lang="en-US" altLang="ko-KR" sz="1500" dirty="0"/>
                <a:t>Sn</a:t>
              </a:r>
              <a:endParaRPr lang="ko-KR" altLang="en-US" sz="1500" dirty="0"/>
            </a:p>
          </p:txBody>
        </p:sp>
        <p:sp>
          <p:nvSpPr>
            <p:cNvPr id="38" name="TextBox 37">
              <a:extLst>
                <a:ext uri="{FF2B5EF4-FFF2-40B4-BE49-F238E27FC236}">
                  <a16:creationId xmlns:a16="http://schemas.microsoft.com/office/drawing/2014/main" id="{B383545F-102D-4C80-D34C-FAE2F84367D1}"/>
                </a:ext>
              </a:extLst>
            </p:cNvPr>
            <p:cNvSpPr txBox="1"/>
            <p:nvPr/>
          </p:nvSpPr>
          <p:spPr>
            <a:xfrm>
              <a:off x="7790060" y="34395596"/>
              <a:ext cx="2025638" cy="307777"/>
            </a:xfrm>
            <a:prstGeom prst="rect">
              <a:avLst/>
            </a:prstGeom>
            <a:noFill/>
          </p:spPr>
          <p:txBody>
            <a:bodyPr wrap="square" rtlCol="0">
              <a:spAutoFit/>
            </a:bodyPr>
            <a:lstStyle/>
            <a:p>
              <a:r>
                <a:rPr lang="en-US" altLang="ko-KR" sz="1400" dirty="0"/>
                <a:t>Selected with ML </a:t>
              </a:r>
              <a:endParaRPr lang="ko-KR" altLang="en-US" sz="1400" dirty="0"/>
            </a:p>
          </p:txBody>
        </p:sp>
        <p:sp>
          <p:nvSpPr>
            <p:cNvPr id="39" name="직사각형 38">
              <a:extLst>
                <a:ext uri="{FF2B5EF4-FFF2-40B4-BE49-F238E27FC236}">
                  <a16:creationId xmlns:a16="http://schemas.microsoft.com/office/drawing/2014/main" id="{B667815E-BBE5-1367-AA53-5CF7ADF76CE5}"/>
                </a:ext>
              </a:extLst>
            </p:cNvPr>
            <p:cNvSpPr/>
            <p:nvPr/>
          </p:nvSpPr>
          <p:spPr>
            <a:xfrm>
              <a:off x="7286779" y="34471114"/>
              <a:ext cx="503281" cy="210007"/>
            </a:xfrm>
            <a:prstGeom prst="rect">
              <a:avLst/>
            </a:prstGeom>
            <a:solidFill>
              <a:srgbClr val="FF000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직사각형 39">
              <a:extLst>
                <a:ext uri="{FF2B5EF4-FFF2-40B4-BE49-F238E27FC236}">
                  <a16:creationId xmlns:a16="http://schemas.microsoft.com/office/drawing/2014/main" id="{8F27F5D8-5B9A-4925-CD3A-8135663062AF}"/>
                </a:ext>
              </a:extLst>
            </p:cNvPr>
            <p:cNvSpPr/>
            <p:nvPr/>
          </p:nvSpPr>
          <p:spPr>
            <a:xfrm>
              <a:off x="7276841" y="34097798"/>
              <a:ext cx="503281" cy="210007"/>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TextBox 40">
              <a:extLst>
                <a:ext uri="{FF2B5EF4-FFF2-40B4-BE49-F238E27FC236}">
                  <a16:creationId xmlns:a16="http://schemas.microsoft.com/office/drawing/2014/main" id="{B9710A73-62AA-7EFF-336F-85B536A1C4AF}"/>
                </a:ext>
              </a:extLst>
            </p:cNvPr>
            <p:cNvSpPr txBox="1"/>
            <p:nvPr/>
          </p:nvSpPr>
          <p:spPr>
            <a:xfrm>
              <a:off x="7780122" y="34090407"/>
              <a:ext cx="2025638" cy="307777"/>
            </a:xfrm>
            <a:prstGeom prst="rect">
              <a:avLst/>
            </a:prstGeom>
            <a:noFill/>
          </p:spPr>
          <p:txBody>
            <a:bodyPr wrap="square" rtlCol="0">
              <a:spAutoFit/>
            </a:bodyPr>
            <a:lstStyle/>
            <a:p>
              <a:r>
                <a:rPr lang="en-US" altLang="ko-KR" sz="1400" dirty="0"/>
                <a:t>Selected with ΔE-E</a:t>
              </a:r>
              <a:endParaRPr lang="ko-KR" altLang="en-US" sz="1400" dirty="0"/>
            </a:p>
          </p:txBody>
        </p:sp>
        <p:cxnSp>
          <p:nvCxnSpPr>
            <p:cNvPr id="44" name="직선 연결선 43">
              <a:extLst>
                <a:ext uri="{FF2B5EF4-FFF2-40B4-BE49-F238E27FC236}">
                  <a16:creationId xmlns:a16="http://schemas.microsoft.com/office/drawing/2014/main" id="{5E3E07AB-D214-0C59-1C86-6A7116498EE1}"/>
                </a:ext>
              </a:extLst>
            </p:cNvPr>
            <p:cNvCxnSpPr/>
            <p:nvPr/>
          </p:nvCxnSpPr>
          <p:spPr>
            <a:xfrm>
              <a:off x="7339150" y="33635588"/>
              <a:ext cx="416560" cy="0"/>
            </a:xfrm>
            <a:prstGeom prst="line">
              <a:avLst/>
            </a:prstGeom>
            <a:ln w="31750">
              <a:solidFill>
                <a:srgbClr val="00B05C"/>
              </a:solidFill>
            </a:ln>
          </p:spPr>
          <p:style>
            <a:lnRef idx="1">
              <a:schemeClr val="accent1"/>
            </a:lnRef>
            <a:fillRef idx="0">
              <a:schemeClr val="accent1"/>
            </a:fillRef>
            <a:effectRef idx="0">
              <a:schemeClr val="accent1"/>
            </a:effectRef>
            <a:fontRef idx="minor">
              <a:schemeClr val="tx1"/>
            </a:fontRef>
          </p:style>
        </p:cxnSp>
        <p:cxnSp>
          <p:nvCxnSpPr>
            <p:cNvPr id="45" name="직선 연결선 44">
              <a:extLst>
                <a:ext uri="{FF2B5EF4-FFF2-40B4-BE49-F238E27FC236}">
                  <a16:creationId xmlns:a16="http://schemas.microsoft.com/office/drawing/2014/main" id="{E6E9F2DE-F944-3234-36EC-13E36AA6FE21}"/>
                </a:ext>
              </a:extLst>
            </p:cNvPr>
            <p:cNvCxnSpPr/>
            <p:nvPr/>
          </p:nvCxnSpPr>
          <p:spPr>
            <a:xfrm>
              <a:off x="7339150" y="33935308"/>
              <a:ext cx="41656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B5F7F128-07A0-EA47-4F4F-A54DC6991E4F}"/>
                </a:ext>
              </a:extLst>
            </p:cNvPr>
            <p:cNvSpPr txBox="1"/>
            <p:nvPr/>
          </p:nvSpPr>
          <p:spPr>
            <a:xfrm>
              <a:off x="7790060" y="33790981"/>
              <a:ext cx="2025638" cy="307777"/>
            </a:xfrm>
            <a:prstGeom prst="rect">
              <a:avLst/>
            </a:prstGeom>
            <a:noFill/>
          </p:spPr>
          <p:txBody>
            <a:bodyPr wrap="square" rtlCol="0">
              <a:spAutoFit/>
            </a:bodyPr>
            <a:lstStyle/>
            <a:p>
              <a:r>
                <a:rPr lang="en-US" altLang="ko-KR" sz="1400" dirty="0"/>
                <a:t>ΔE Gaussian fitting</a:t>
              </a:r>
              <a:endParaRPr lang="ko-KR" altLang="en-US" sz="1400" dirty="0"/>
            </a:p>
          </p:txBody>
        </p:sp>
        <p:sp>
          <p:nvSpPr>
            <p:cNvPr id="47" name="TextBox 46">
              <a:extLst>
                <a:ext uri="{FF2B5EF4-FFF2-40B4-BE49-F238E27FC236}">
                  <a16:creationId xmlns:a16="http://schemas.microsoft.com/office/drawing/2014/main" id="{22CDB946-279E-4E43-AFA2-8DFF5E6A3A66}"/>
                </a:ext>
              </a:extLst>
            </p:cNvPr>
            <p:cNvSpPr txBox="1"/>
            <p:nvPr/>
          </p:nvSpPr>
          <p:spPr>
            <a:xfrm>
              <a:off x="7809321" y="33471061"/>
              <a:ext cx="2025638" cy="307777"/>
            </a:xfrm>
            <a:prstGeom prst="rect">
              <a:avLst/>
            </a:prstGeom>
            <a:noFill/>
          </p:spPr>
          <p:txBody>
            <a:bodyPr wrap="square" rtlCol="0">
              <a:spAutoFit/>
            </a:bodyPr>
            <a:lstStyle/>
            <a:p>
              <a:r>
                <a:rPr lang="en-US" altLang="ko-KR" sz="1400" dirty="0"/>
                <a:t>ML Z identification</a:t>
              </a:r>
              <a:endParaRPr lang="ko-KR" altLang="en-US" sz="1400" dirty="0"/>
            </a:p>
          </p:txBody>
        </p:sp>
        <p:cxnSp>
          <p:nvCxnSpPr>
            <p:cNvPr id="48" name="직선 연결선 47">
              <a:extLst>
                <a:ext uri="{FF2B5EF4-FFF2-40B4-BE49-F238E27FC236}">
                  <a16:creationId xmlns:a16="http://schemas.microsoft.com/office/drawing/2014/main" id="{DFF6B4B9-82A1-809D-D23A-DCE56E2FDC57}"/>
                </a:ext>
              </a:extLst>
            </p:cNvPr>
            <p:cNvCxnSpPr>
              <a:cxnSpLocks/>
            </p:cNvCxnSpPr>
            <p:nvPr/>
          </p:nvCxnSpPr>
          <p:spPr>
            <a:xfrm>
              <a:off x="10069951" y="33411003"/>
              <a:ext cx="0" cy="3288736"/>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cxnSp>
          <p:nvCxnSpPr>
            <p:cNvPr id="49" name="직선 연결선 48">
              <a:extLst>
                <a:ext uri="{FF2B5EF4-FFF2-40B4-BE49-F238E27FC236}">
                  <a16:creationId xmlns:a16="http://schemas.microsoft.com/office/drawing/2014/main" id="{80ED7D0D-3CD4-1D4D-E86E-FC0FB496BDC6}"/>
                </a:ext>
              </a:extLst>
            </p:cNvPr>
            <p:cNvCxnSpPr>
              <a:cxnSpLocks/>
            </p:cNvCxnSpPr>
            <p:nvPr/>
          </p:nvCxnSpPr>
          <p:spPr>
            <a:xfrm>
              <a:off x="10357446" y="33430370"/>
              <a:ext cx="32506" cy="3288736"/>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53" name="직사각형 52">
              <a:extLst>
                <a:ext uri="{FF2B5EF4-FFF2-40B4-BE49-F238E27FC236}">
                  <a16:creationId xmlns:a16="http://schemas.microsoft.com/office/drawing/2014/main" id="{90708E21-E7A2-4C4B-F798-68CC31FEEBFA}"/>
                </a:ext>
              </a:extLst>
            </p:cNvPr>
            <p:cNvSpPr/>
            <p:nvPr/>
          </p:nvSpPr>
          <p:spPr>
            <a:xfrm>
              <a:off x="10084542" y="34904819"/>
              <a:ext cx="92067" cy="1766157"/>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이등변 삼각형 53">
              <a:extLst>
                <a:ext uri="{FF2B5EF4-FFF2-40B4-BE49-F238E27FC236}">
                  <a16:creationId xmlns:a16="http://schemas.microsoft.com/office/drawing/2014/main" id="{D0D5228A-FB8A-BBFA-00CD-B7A985BEF596}"/>
                </a:ext>
              </a:extLst>
            </p:cNvPr>
            <p:cNvSpPr/>
            <p:nvPr/>
          </p:nvSpPr>
          <p:spPr>
            <a:xfrm>
              <a:off x="10073908" y="35012521"/>
              <a:ext cx="283538" cy="1655973"/>
            </a:xfrm>
            <a:prstGeom prst="triangle">
              <a:avLst>
                <a:gd name="adj" fmla="val 521"/>
              </a:avLst>
            </a:prstGeom>
            <a:solidFill>
              <a:srgbClr val="FF000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 name="바닥글 개체 틀 3">
            <a:extLst>
              <a:ext uri="{FF2B5EF4-FFF2-40B4-BE49-F238E27FC236}">
                <a16:creationId xmlns:a16="http://schemas.microsoft.com/office/drawing/2014/main" id="{8D528206-9CE8-4B9E-485B-CAF72F14127B}"/>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E3923A4C-5265-E6D5-2353-A80BDB8C2778}"/>
              </a:ext>
            </a:extLst>
          </p:cNvPr>
          <p:cNvSpPr>
            <a:spLocks noGrp="1"/>
          </p:cNvSpPr>
          <p:nvPr>
            <p:ph type="sldNum" sz="quarter" idx="12"/>
          </p:nvPr>
        </p:nvSpPr>
        <p:spPr/>
        <p:txBody>
          <a:bodyPr/>
          <a:lstStyle/>
          <a:p>
            <a:fld id="{7CC0B3F7-245B-4AF8-970C-81D932662757}" type="slidenum">
              <a:rPr lang="ko-KR" altLang="en-US" smtClean="0"/>
              <a:t>31</a:t>
            </a:fld>
            <a:endParaRPr lang="ko-KR" altLang="en-US"/>
          </a:p>
        </p:txBody>
      </p:sp>
    </p:spTree>
    <p:extLst>
      <p:ext uri="{BB962C8B-B14F-4D97-AF65-F5344CB8AC3E}">
        <p14:creationId xmlns:p14="http://schemas.microsoft.com/office/powerpoint/2010/main" val="300778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C992C74-B2C8-C002-38D4-ADDB0A035069}"/>
              </a:ext>
            </a:extLst>
          </p:cNvPr>
          <p:cNvSpPr>
            <a:spLocks noGrp="1"/>
          </p:cNvSpPr>
          <p:nvPr>
            <p:ph type="title"/>
          </p:nvPr>
        </p:nvSpPr>
        <p:spPr/>
        <p:txBody>
          <a:bodyPr/>
          <a:lstStyle/>
          <a:p>
            <a:r>
              <a:rPr lang="en-US" altLang="ko-KR" dirty="0"/>
              <a:t>CATLIFE</a:t>
            </a:r>
            <a:endParaRPr lang="ko-KR" altLang="en-US" dirty="0"/>
          </a:p>
        </p:txBody>
      </p:sp>
      <p:sp>
        <p:nvSpPr>
          <p:cNvPr id="3" name="내용 개체 틀 2">
            <a:extLst>
              <a:ext uri="{FF2B5EF4-FFF2-40B4-BE49-F238E27FC236}">
                <a16:creationId xmlns:a16="http://schemas.microsoft.com/office/drawing/2014/main" id="{F40A6D5B-E58F-0B1B-471F-BDA2C5FB42FB}"/>
              </a:ext>
            </a:extLst>
          </p:cNvPr>
          <p:cNvSpPr>
            <a:spLocks noGrp="1"/>
          </p:cNvSpPr>
          <p:nvPr>
            <p:ph idx="1"/>
          </p:nvPr>
        </p:nvSpPr>
        <p:spPr/>
        <p:txBody>
          <a:bodyPr/>
          <a:lstStyle/>
          <a:p>
            <a:endParaRPr lang="en-US" altLang="ko-KR" dirty="0"/>
          </a:p>
          <a:p>
            <a:endParaRPr lang="en-US" altLang="ko-KR" dirty="0"/>
          </a:p>
          <a:p>
            <a:r>
              <a:rPr lang="en-US" altLang="ko-KR" dirty="0"/>
              <a:t>Complementary Arm for Target Like </a:t>
            </a:r>
            <a:r>
              <a:rPr lang="en-US" altLang="ko-KR" dirty="0" err="1"/>
              <a:t>FragmEnts</a:t>
            </a:r>
            <a:endParaRPr lang="en-US" altLang="ko-KR" dirty="0"/>
          </a:p>
          <a:p>
            <a:pPr lvl="1"/>
            <a:r>
              <a:rPr lang="en-US" altLang="ko-KR" dirty="0"/>
              <a:t>Made by Seoul National University</a:t>
            </a:r>
          </a:p>
          <a:p>
            <a:endParaRPr lang="en-US" altLang="ko-KR" dirty="0"/>
          </a:p>
          <a:p>
            <a:r>
              <a:rPr lang="en-US" altLang="ko-KR" dirty="0"/>
              <a:t>Can measure pre-evaporation mass of fragments using kinematics</a:t>
            </a:r>
          </a:p>
          <a:p>
            <a:endParaRPr lang="en-US" altLang="ko-KR" dirty="0"/>
          </a:p>
          <a:p>
            <a:r>
              <a:rPr lang="en-US" altLang="ko-KR" dirty="0"/>
              <a:t>Will be presented by </a:t>
            </a:r>
            <a:r>
              <a:rPr lang="en-US" altLang="ko-KR" dirty="0" err="1"/>
              <a:t>Yonghyun</a:t>
            </a:r>
            <a:r>
              <a:rPr lang="en-US" altLang="ko-KR" dirty="0"/>
              <a:t> Son</a:t>
            </a:r>
            <a:endParaRPr lang="ko-KR" altLang="en-US" dirty="0"/>
          </a:p>
        </p:txBody>
      </p:sp>
      <p:sp>
        <p:nvSpPr>
          <p:cNvPr id="4" name="바닥글 개체 틀 3">
            <a:extLst>
              <a:ext uri="{FF2B5EF4-FFF2-40B4-BE49-F238E27FC236}">
                <a16:creationId xmlns:a16="http://schemas.microsoft.com/office/drawing/2014/main" id="{A1D3864F-D47F-3C72-3182-892598F8BB64}"/>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A7DC6DC5-6AA2-7C3B-68CE-B84DAA2885E3}"/>
              </a:ext>
            </a:extLst>
          </p:cNvPr>
          <p:cNvSpPr>
            <a:spLocks noGrp="1"/>
          </p:cNvSpPr>
          <p:nvPr>
            <p:ph type="sldNum" sz="quarter" idx="12"/>
          </p:nvPr>
        </p:nvSpPr>
        <p:spPr/>
        <p:txBody>
          <a:bodyPr/>
          <a:lstStyle/>
          <a:p>
            <a:fld id="{7CC0B3F7-245B-4AF8-970C-81D932662757}" type="slidenum">
              <a:rPr lang="ko-KR" altLang="en-US" smtClean="0"/>
              <a:t>32</a:t>
            </a:fld>
            <a:endParaRPr lang="ko-KR" altLang="en-US"/>
          </a:p>
        </p:txBody>
      </p:sp>
    </p:spTree>
    <p:extLst>
      <p:ext uri="{BB962C8B-B14F-4D97-AF65-F5344CB8AC3E}">
        <p14:creationId xmlns:p14="http://schemas.microsoft.com/office/powerpoint/2010/main" val="1240835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3CD6922-E4EC-70F4-0728-A2B3DF2CA8DF}"/>
              </a:ext>
            </a:extLst>
          </p:cNvPr>
          <p:cNvSpPr>
            <a:spLocks noGrp="1"/>
          </p:cNvSpPr>
          <p:nvPr>
            <p:ph type="title"/>
          </p:nvPr>
        </p:nvSpPr>
        <p:spPr/>
        <p:txBody>
          <a:bodyPr/>
          <a:lstStyle/>
          <a:p>
            <a:r>
              <a:rPr lang="en-US" altLang="ko-KR" dirty="0"/>
              <a:t>Second arm detector</a:t>
            </a:r>
            <a:endParaRPr lang="ko-KR" altLang="en-US" dirty="0"/>
          </a:p>
        </p:txBody>
      </p:sp>
      <p:sp>
        <p:nvSpPr>
          <p:cNvPr id="3" name="내용 개체 틀 2">
            <a:extLst>
              <a:ext uri="{FF2B5EF4-FFF2-40B4-BE49-F238E27FC236}">
                <a16:creationId xmlns:a16="http://schemas.microsoft.com/office/drawing/2014/main" id="{D3BC18D4-EF8F-5F31-972D-C3187A9AAC2E}"/>
              </a:ext>
            </a:extLst>
          </p:cNvPr>
          <p:cNvSpPr>
            <a:spLocks noGrp="1"/>
          </p:cNvSpPr>
          <p:nvPr>
            <p:ph idx="1"/>
          </p:nvPr>
        </p:nvSpPr>
        <p:spPr/>
        <p:txBody>
          <a:bodyPr/>
          <a:lstStyle/>
          <a:p>
            <a:r>
              <a:rPr lang="en-US" altLang="ko-KR" dirty="0"/>
              <a:t>TLF velocity vector measurement</a:t>
            </a:r>
          </a:p>
          <a:p>
            <a:endParaRPr lang="en-US" altLang="ko-KR" dirty="0"/>
          </a:p>
          <a:p>
            <a:r>
              <a:rPr lang="en-US" altLang="ko-KR" dirty="0"/>
              <a:t>Experiment with similar setup was performed at </a:t>
            </a:r>
            <a:r>
              <a:rPr lang="en-US" altLang="ko-KR" dirty="0" err="1"/>
              <a:t>Legnaro</a:t>
            </a:r>
            <a:r>
              <a:rPr lang="en-US" altLang="ko-KR" dirty="0"/>
              <a:t> (NOSE detector)</a:t>
            </a:r>
          </a:p>
          <a:p>
            <a:endParaRPr lang="en-US" altLang="ko-KR" dirty="0"/>
          </a:p>
          <a:p>
            <a:endParaRPr lang="en-US" altLang="ko-KR" dirty="0"/>
          </a:p>
          <a:p>
            <a:r>
              <a:rPr lang="en-US" altLang="ko-KR" dirty="0"/>
              <a:t>TLF mass calculation by kinematics</a:t>
            </a:r>
          </a:p>
          <a:p>
            <a:pPr lvl="1"/>
            <a:r>
              <a:rPr lang="en-US" altLang="ko-KR" dirty="0"/>
              <a:t>Momentum conservation (2 equations)</a:t>
            </a:r>
          </a:p>
          <a:p>
            <a:pPr lvl="1"/>
            <a:r>
              <a:rPr lang="en-US" altLang="ko-KR" dirty="0"/>
              <a:t>Mass conservation (1 equation)</a:t>
            </a:r>
          </a:p>
          <a:p>
            <a:pPr lvl="1"/>
            <a:r>
              <a:rPr lang="en-US" altLang="ko-KR" dirty="0"/>
              <a:t>Assuming no preference in direction of neutron emission</a:t>
            </a:r>
          </a:p>
          <a:p>
            <a:pPr lvl="1"/>
            <a:r>
              <a:rPr lang="en-US" altLang="ko-KR" b="1" dirty="0"/>
              <a:t>Unknown : M</a:t>
            </a:r>
            <a:r>
              <a:rPr lang="en-US" altLang="ko-KR" b="1" baseline="-25000" dirty="0"/>
              <a:t>PLF</a:t>
            </a:r>
            <a:r>
              <a:rPr lang="en-US" altLang="ko-KR" b="1" dirty="0"/>
              <a:t>, M</a:t>
            </a:r>
            <a:r>
              <a:rPr lang="en-US" altLang="ko-KR" b="1" baseline="-25000" dirty="0"/>
              <a:t>TLF</a:t>
            </a:r>
            <a:r>
              <a:rPr lang="en-US" altLang="ko-KR" b="1" dirty="0"/>
              <a:t>, Reaction point (Depth) in the target</a:t>
            </a:r>
          </a:p>
          <a:p>
            <a:pPr lvl="1"/>
            <a:r>
              <a:rPr lang="en-US" altLang="ko-KR" dirty="0"/>
              <a:t>Correction of energy loss in the MWPC, target by SRIM</a:t>
            </a:r>
          </a:p>
          <a:p>
            <a:endParaRPr lang="en-US" altLang="ko-KR" dirty="0"/>
          </a:p>
          <a:p>
            <a:pPr lvl="1"/>
            <a:endParaRPr lang="ko-KR" altLang="en-US" dirty="0"/>
          </a:p>
        </p:txBody>
      </p:sp>
      <p:sp>
        <p:nvSpPr>
          <p:cNvPr id="4" name="바닥글 개체 틀 3">
            <a:extLst>
              <a:ext uri="{FF2B5EF4-FFF2-40B4-BE49-F238E27FC236}">
                <a16:creationId xmlns:a16="http://schemas.microsoft.com/office/drawing/2014/main" id="{C6076C23-2E25-B613-7854-991FA2C922D2}"/>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59B0CCA2-A089-16B2-8818-82B8C5343DAA}"/>
              </a:ext>
            </a:extLst>
          </p:cNvPr>
          <p:cNvSpPr>
            <a:spLocks noGrp="1"/>
          </p:cNvSpPr>
          <p:nvPr>
            <p:ph type="sldNum" sz="quarter" idx="12"/>
          </p:nvPr>
        </p:nvSpPr>
        <p:spPr/>
        <p:txBody>
          <a:bodyPr/>
          <a:lstStyle/>
          <a:p>
            <a:fld id="{7CC0B3F7-245B-4AF8-970C-81D932662757}" type="slidenum">
              <a:rPr lang="ko-KR" altLang="en-US" smtClean="0"/>
              <a:t>33</a:t>
            </a:fld>
            <a:endParaRPr lang="ko-KR" altLang="en-US"/>
          </a:p>
        </p:txBody>
      </p:sp>
      <p:pic>
        <p:nvPicPr>
          <p:cNvPr id="9" name="그림 8">
            <a:extLst>
              <a:ext uri="{FF2B5EF4-FFF2-40B4-BE49-F238E27FC236}">
                <a16:creationId xmlns:a16="http://schemas.microsoft.com/office/drawing/2014/main" id="{1FA8E659-C557-B0E6-2955-B1E46CE658C2}"/>
              </a:ext>
            </a:extLst>
          </p:cNvPr>
          <p:cNvPicPr>
            <a:picLocks noChangeAspect="1"/>
          </p:cNvPicPr>
          <p:nvPr/>
        </p:nvPicPr>
        <p:blipFill>
          <a:blip r:embed="rId2"/>
          <a:stretch>
            <a:fillRect/>
          </a:stretch>
        </p:blipFill>
        <p:spPr>
          <a:xfrm>
            <a:off x="5026783" y="267237"/>
            <a:ext cx="3434945" cy="3428892"/>
          </a:xfrm>
          <a:prstGeom prst="rect">
            <a:avLst/>
          </a:prstGeom>
        </p:spPr>
      </p:pic>
      <p:pic>
        <p:nvPicPr>
          <p:cNvPr id="10" name="table">
            <a:extLst>
              <a:ext uri="{FF2B5EF4-FFF2-40B4-BE49-F238E27FC236}">
                <a16:creationId xmlns:a16="http://schemas.microsoft.com/office/drawing/2014/main" id="{DDEFDF51-1E96-DFD8-05D8-187AA34D8684}"/>
              </a:ext>
            </a:extLst>
          </p:cNvPr>
          <p:cNvPicPr>
            <a:picLocks noChangeAspect="1"/>
          </p:cNvPicPr>
          <p:nvPr/>
        </p:nvPicPr>
        <p:blipFill>
          <a:blip r:embed="rId3"/>
          <a:stretch>
            <a:fillRect/>
          </a:stretch>
        </p:blipFill>
        <p:spPr>
          <a:xfrm>
            <a:off x="2019511" y="3870642"/>
            <a:ext cx="9826755" cy="2123440"/>
          </a:xfrm>
          <a:prstGeom prst="rect">
            <a:avLst/>
          </a:prstGeom>
        </p:spPr>
      </p:pic>
      <p:pic>
        <p:nvPicPr>
          <p:cNvPr id="11" name="그림 10">
            <a:extLst>
              <a:ext uri="{FF2B5EF4-FFF2-40B4-BE49-F238E27FC236}">
                <a16:creationId xmlns:a16="http://schemas.microsoft.com/office/drawing/2014/main" id="{E1725483-9C6A-C447-35C9-51519970BD67}"/>
              </a:ext>
            </a:extLst>
          </p:cNvPr>
          <p:cNvPicPr>
            <a:picLocks noChangeAspect="1"/>
          </p:cNvPicPr>
          <p:nvPr/>
        </p:nvPicPr>
        <p:blipFill>
          <a:blip r:embed="rId4"/>
          <a:stretch>
            <a:fillRect/>
          </a:stretch>
        </p:blipFill>
        <p:spPr>
          <a:xfrm>
            <a:off x="8713677" y="267237"/>
            <a:ext cx="3132589" cy="3161763"/>
          </a:xfrm>
          <a:prstGeom prst="rect">
            <a:avLst/>
          </a:prstGeom>
        </p:spPr>
      </p:pic>
    </p:spTree>
    <p:extLst>
      <p:ext uri="{BB962C8B-B14F-4D97-AF65-F5344CB8AC3E}">
        <p14:creationId xmlns:p14="http://schemas.microsoft.com/office/powerpoint/2010/main" val="287809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4E5CA2C-A9C4-1350-82F7-08DD496CDAE0}"/>
              </a:ext>
            </a:extLst>
          </p:cNvPr>
          <p:cNvSpPr>
            <a:spLocks noGrp="1"/>
          </p:cNvSpPr>
          <p:nvPr>
            <p:ph type="title"/>
          </p:nvPr>
        </p:nvSpPr>
        <p:spPr/>
        <p:txBody>
          <a:bodyPr/>
          <a:lstStyle/>
          <a:p>
            <a:r>
              <a:rPr lang="en-US" altLang="ko-KR" dirty="0"/>
              <a:t>Determination of reaction point</a:t>
            </a:r>
            <a:endParaRPr lang="ko-KR" altLang="en-US" dirty="0"/>
          </a:p>
        </p:txBody>
      </p:sp>
      <p:sp>
        <p:nvSpPr>
          <p:cNvPr id="3" name="내용 개체 틀 2">
            <a:extLst>
              <a:ext uri="{FF2B5EF4-FFF2-40B4-BE49-F238E27FC236}">
                <a16:creationId xmlns:a16="http://schemas.microsoft.com/office/drawing/2014/main" id="{3060E607-9F8A-5BD7-8613-FDFC8F257698}"/>
              </a:ext>
            </a:extLst>
          </p:cNvPr>
          <p:cNvSpPr>
            <a:spLocks noGrp="1"/>
          </p:cNvSpPr>
          <p:nvPr>
            <p:ph idx="1"/>
          </p:nvPr>
        </p:nvSpPr>
        <p:spPr/>
        <p:txBody>
          <a:bodyPr/>
          <a:lstStyle/>
          <a:p>
            <a:r>
              <a:rPr lang="en-US" altLang="ko-KR" dirty="0"/>
              <a:t>At a given interaction point,</a:t>
            </a:r>
          </a:p>
          <a:p>
            <a:pPr marL="914400" lvl="1" indent="-457200">
              <a:buAutoNum type="arabicPeriod"/>
            </a:pPr>
            <a:r>
              <a:rPr lang="en-US" altLang="ko-KR" dirty="0"/>
              <a:t>PLF energy (by VAMOS) + PLF energy loss (at MWPCs, at target) -&gt; PLF momentum at reaction</a:t>
            </a:r>
          </a:p>
          <a:p>
            <a:pPr marL="914400" lvl="1" indent="-457200">
              <a:buAutoNum type="arabicPeriod"/>
            </a:pPr>
            <a:r>
              <a:rPr lang="en-US" altLang="ko-KR" dirty="0"/>
              <a:t>Beam energy – beam energy loss -&gt; Beam momentum at reaction</a:t>
            </a:r>
          </a:p>
          <a:p>
            <a:pPr marL="914400" lvl="1" indent="-457200">
              <a:buAutoNum type="arabicPeriod"/>
            </a:pPr>
            <a:r>
              <a:rPr lang="en-US" altLang="ko-KR" dirty="0"/>
              <a:t>Calculation of TLF velocity at reaction by beam momentum and PLF momentum</a:t>
            </a:r>
          </a:p>
          <a:p>
            <a:pPr marL="914400" lvl="1" indent="-457200">
              <a:buAutoNum type="arabicPeriod"/>
            </a:pPr>
            <a:r>
              <a:rPr lang="en-US" altLang="ko-KR" dirty="0"/>
              <a:t>TLF energy – TLF energy loss (at target) -&gt; kinematic TLF velocity (after the target)</a:t>
            </a:r>
          </a:p>
          <a:p>
            <a:pPr marL="914400" lvl="1" indent="-457200">
              <a:buAutoNum type="arabicPeriod"/>
            </a:pPr>
            <a:r>
              <a:rPr lang="en-US" altLang="ko-KR" dirty="0"/>
              <a:t>Calculation of </a:t>
            </a:r>
            <a:r>
              <a:rPr lang="en-US" altLang="ko-KR" b="1" dirty="0"/>
              <a:t>difference</a:t>
            </a:r>
            <a:r>
              <a:rPr lang="en-US" altLang="ko-KR" dirty="0"/>
              <a:t> between </a:t>
            </a:r>
            <a:r>
              <a:rPr lang="en-US" altLang="ko-KR" b="1" dirty="0"/>
              <a:t>kinematic TLF velocity </a:t>
            </a:r>
            <a:r>
              <a:rPr lang="en-US" altLang="ko-KR" dirty="0"/>
              <a:t>and </a:t>
            </a:r>
            <a:r>
              <a:rPr lang="en-US" altLang="ko-KR" b="1" dirty="0"/>
              <a:t>measured TLF velocity</a:t>
            </a:r>
          </a:p>
          <a:p>
            <a:r>
              <a:rPr lang="en-US" altLang="ko-KR" dirty="0"/>
              <a:t>Find the reaction point whose difference is minimum</a:t>
            </a:r>
          </a:p>
          <a:p>
            <a:r>
              <a:rPr lang="en-US" altLang="ko-KR" dirty="0"/>
              <a:t>Then, TLF mass can be calculated</a:t>
            </a:r>
          </a:p>
        </p:txBody>
      </p:sp>
      <p:sp>
        <p:nvSpPr>
          <p:cNvPr id="4" name="바닥글 개체 틀 3">
            <a:extLst>
              <a:ext uri="{FF2B5EF4-FFF2-40B4-BE49-F238E27FC236}">
                <a16:creationId xmlns:a16="http://schemas.microsoft.com/office/drawing/2014/main" id="{AA9A8948-F90A-7495-2B29-9E4BCE7F8B11}"/>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4606674F-FF08-8D04-DD1C-98C0B9987852}"/>
              </a:ext>
            </a:extLst>
          </p:cNvPr>
          <p:cNvSpPr>
            <a:spLocks noGrp="1"/>
          </p:cNvSpPr>
          <p:nvPr>
            <p:ph type="sldNum" sz="quarter" idx="12"/>
          </p:nvPr>
        </p:nvSpPr>
        <p:spPr/>
        <p:txBody>
          <a:bodyPr/>
          <a:lstStyle/>
          <a:p>
            <a:fld id="{7CC0B3F7-245B-4AF8-970C-81D932662757}" type="slidenum">
              <a:rPr lang="ko-KR" altLang="en-US" smtClean="0"/>
              <a:t>34</a:t>
            </a:fld>
            <a:endParaRPr lang="ko-KR" altLang="en-US"/>
          </a:p>
        </p:txBody>
      </p:sp>
      <p:pic>
        <p:nvPicPr>
          <p:cNvPr id="9" name="그림 8">
            <a:extLst>
              <a:ext uri="{FF2B5EF4-FFF2-40B4-BE49-F238E27FC236}">
                <a16:creationId xmlns:a16="http://schemas.microsoft.com/office/drawing/2014/main" id="{098BD0CE-A92B-3A58-DD13-5BAECBD34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5450" y="1269905"/>
            <a:ext cx="8801100" cy="4555001"/>
          </a:xfrm>
          <a:prstGeom prst="rect">
            <a:avLst/>
          </a:prstGeom>
        </p:spPr>
      </p:pic>
    </p:spTree>
    <p:extLst>
      <p:ext uri="{BB962C8B-B14F-4D97-AF65-F5344CB8AC3E}">
        <p14:creationId xmlns:p14="http://schemas.microsoft.com/office/powerpoint/2010/main" val="339134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1E57FF2-7419-56CD-749B-FCC2985AB7B6}"/>
              </a:ext>
            </a:extLst>
          </p:cNvPr>
          <p:cNvSpPr>
            <a:spLocks noGrp="1"/>
          </p:cNvSpPr>
          <p:nvPr>
            <p:ph type="title"/>
          </p:nvPr>
        </p:nvSpPr>
        <p:spPr/>
        <p:txBody>
          <a:bodyPr/>
          <a:lstStyle/>
          <a:p>
            <a:r>
              <a:rPr lang="en-US" altLang="ko-KR" dirty="0"/>
              <a:t>TLF mass histogram</a:t>
            </a:r>
            <a:endParaRPr lang="ko-KR" altLang="en-US" dirty="0"/>
          </a:p>
        </p:txBody>
      </p:sp>
      <p:pic>
        <p:nvPicPr>
          <p:cNvPr id="7" name="내용 개체 틀 6">
            <a:extLst>
              <a:ext uri="{FF2B5EF4-FFF2-40B4-BE49-F238E27FC236}">
                <a16:creationId xmlns:a16="http://schemas.microsoft.com/office/drawing/2014/main" id="{912C2AC2-8E2C-1B85-E7F8-48E9C64ECD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383" y="1559147"/>
            <a:ext cx="5782942" cy="4214403"/>
          </a:xfrm>
        </p:spPr>
      </p:pic>
      <p:sp>
        <p:nvSpPr>
          <p:cNvPr id="4" name="바닥글 개체 틀 3">
            <a:extLst>
              <a:ext uri="{FF2B5EF4-FFF2-40B4-BE49-F238E27FC236}">
                <a16:creationId xmlns:a16="http://schemas.microsoft.com/office/drawing/2014/main" id="{57A53C72-DE70-1C6E-0052-C5C60E793C57}"/>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57803EB6-DA30-E69B-8409-D9703CE0BD10}"/>
              </a:ext>
            </a:extLst>
          </p:cNvPr>
          <p:cNvSpPr>
            <a:spLocks noGrp="1"/>
          </p:cNvSpPr>
          <p:nvPr>
            <p:ph type="sldNum" sz="quarter" idx="12"/>
          </p:nvPr>
        </p:nvSpPr>
        <p:spPr/>
        <p:txBody>
          <a:bodyPr/>
          <a:lstStyle/>
          <a:p>
            <a:fld id="{7CC0B3F7-245B-4AF8-970C-81D932662757}" type="slidenum">
              <a:rPr lang="ko-KR" altLang="en-US" smtClean="0"/>
              <a:t>35</a:t>
            </a:fld>
            <a:endParaRPr lang="ko-KR" altLang="en-US"/>
          </a:p>
        </p:txBody>
      </p:sp>
      <p:pic>
        <p:nvPicPr>
          <p:cNvPr id="9" name="그림 8">
            <a:extLst>
              <a:ext uri="{FF2B5EF4-FFF2-40B4-BE49-F238E27FC236}">
                <a16:creationId xmlns:a16="http://schemas.microsoft.com/office/drawing/2014/main" id="{B93E7A40-9E0F-53C0-6373-441D8ABD2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676" y="1624011"/>
            <a:ext cx="5782942" cy="4149539"/>
          </a:xfrm>
          <a:prstGeom prst="rect">
            <a:avLst/>
          </a:prstGeom>
        </p:spPr>
      </p:pic>
      <p:sp>
        <p:nvSpPr>
          <p:cNvPr id="10" name="TextBox 9">
            <a:extLst>
              <a:ext uri="{FF2B5EF4-FFF2-40B4-BE49-F238E27FC236}">
                <a16:creationId xmlns:a16="http://schemas.microsoft.com/office/drawing/2014/main" id="{9CFCF9EC-0027-2996-3144-635FE86A485A}"/>
              </a:ext>
            </a:extLst>
          </p:cNvPr>
          <p:cNvSpPr txBox="1"/>
          <p:nvPr/>
        </p:nvSpPr>
        <p:spPr>
          <a:xfrm>
            <a:off x="2400300" y="5887040"/>
            <a:ext cx="1847850" cy="369332"/>
          </a:xfrm>
          <a:prstGeom prst="rect">
            <a:avLst/>
          </a:prstGeom>
          <a:noFill/>
        </p:spPr>
        <p:txBody>
          <a:bodyPr wrap="square" rtlCol="0">
            <a:spAutoFit/>
          </a:bodyPr>
          <a:lstStyle/>
          <a:p>
            <a:r>
              <a:rPr lang="en-US" altLang="ko-KR" dirty="0"/>
              <a:t>With Xe cut</a:t>
            </a:r>
            <a:endParaRPr lang="ko-KR" altLang="en-US" dirty="0"/>
          </a:p>
        </p:txBody>
      </p:sp>
      <p:sp>
        <p:nvSpPr>
          <p:cNvPr id="11" name="TextBox 10">
            <a:extLst>
              <a:ext uri="{FF2B5EF4-FFF2-40B4-BE49-F238E27FC236}">
                <a16:creationId xmlns:a16="http://schemas.microsoft.com/office/drawing/2014/main" id="{3F3A6DB6-8636-991B-FD8C-9E579BB10465}"/>
              </a:ext>
            </a:extLst>
          </p:cNvPr>
          <p:cNvSpPr txBox="1"/>
          <p:nvPr/>
        </p:nvSpPr>
        <p:spPr>
          <a:xfrm>
            <a:off x="7689099" y="5820625"/>
            <a:ext cx="3486150" cy="369332"/>
          </a:xfrm>
          <a:prstGeom prst="rect">
            <a:avLst/>
          </a:prstGeom>
          <a:noFill/>
        </p:spPr>
        <p:txBody>
          <a:bodyPr wrap="square" rtlCol="0">
            <a:spAutoFit/>
          </a:bodyPr>
          <a:lstStyle/>
          <a:p>
            <a:r>
              <a:rPr lang="en-US" altLang="ko-KR" dirty="0"/>
              <a:t>With Xe cut &amp;&amp; TT cut (~ Elastic)</a:t>
            </a:r>
            <a:endParaRPr lang="ko-KR" altLang="en-US" dirty="0"/>
          </a:p>
        </p:txBody>
      </p:sp>
      <p:pic>
        <p:nvPicPr>
          <p:cNvPr id="15" name="그림 14">
            <a:extLst>
              <a:ext uri="{FF2B5EF4-FFF2-40B4-BE49-F238E27FC236}">
                <a16:creationId xmlns:a16="http://schemas.microsoft.com/office/drawing/2014/main" id="{FAFFCBD5-14B3-17AF-FBA2-05E84FB342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7373" y="321980"/>
            <a:ext cx="3892005" cy="2230720"/>
          </a:xfrm>
          <a:prstGeom prst="rect">
            <a:avLst/>
          </a:prstGeom>
        </p:spPr>
      </p:pic>
      <p:pic>
        <p:nvPicPr>
          <p:cNvPr id="17" name="그림 16">
            <a:extLst>
              <a:ext uri="{FF2B5EF4-FFF2-40B4-BE49-F238E27FC236}">
                <a16:creationId xmlns:a16="http://schemas.microsoft.com/office/drawing/2014/main" id="{5353B1E8-E4C5-FA38-F2DF-905BF511EC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3475" y="286335"/>
            <a:ext cx="3438525" cy="2333476"/>
          </a:xfrm>
          <a:prstGeom prst="rect">
            <a:avLst/>
          </a:prstGeom>
        </p:spPr>
      </p:pic>
      <p:pic>
        <p:nvPicPr>
          <p:cNvPr id="3" name="그림 2">
            <a:extLst>
              <a:ext uri="{FF2B5EF4-FFF2-40B4-BE49-F238E27FC236}">
                <a16:creationId xmlns:a16="http://schemas.microsoft.com/office/drawing/2014/main" id="{5292FE11-A4A6-859A-DE1E-B15ECC747EBE}"/>
              </a:ext>
            </a:extLst>
          </p:cNvPr>
          <p:cNvPicPr>
            <a:picLocks noChangeAspect="1"/>
          </p:cNvPicPr>
          <p:nvPr/>
        </p:nvPicPr>
        <p:blipFill>
          <a:blip r:embed="rId6"/>
          <a:stretch>
            <a:fillRect/>
          </a:stretch>
        </p:blipFill>
        <p:spPr>
          <a:xfrm>
            <a:off x="1050254" y="286335"/>
            <a:ext cx="3712443" cy="4402031"/>
          </a:xfrm>
          <a:prstGeom prst="rect">
            <a:avLst/>
          </a:prstGeom>
        </p:spPr>
      </p:pic>
      <p:pic>
        <p:nvPicPr>
          <p:cNvPr id="8" name="그림 7">
            <a:extLst>
              <a:ext uri="{FF2B5EF4-FFF2-40B4-BE49-F238E27FC236}">
                <a16:creationId xmlns:a16="http://schemas.microsoft.com/office/drawing/2014/main" id="{EC1840D2-8304-6653-BDB7-3808A722A48D}"/>
              </a:ext>
            </a:extLst>
          </p:cNvPr>
          <p:cNvPicPr>
            <a:picLocks noChangeAspect="1"/>
          </p:cNvPicPr>
          <p:nvPr/>
        </p:nvPicPr>
        <p:blipFill>
          <a:blip r:embed="rId7"/>
          <a:stretch>
            <a:fillRect/>
          </a:stretch>
        </p:blipFill>
        <p:spPr>
          <a:xfrm>
            <a:off x="110368" y="1672509"/>
            <a:ext cx="5782942" cy="3978029"/>
          </a:xfrm>
          <a:prstGeom prst="rect">
            <a:avLst/>
          </a:prstGeom>
        </p:spPr>
      </p:pic>
    </p:spTree>
    <p:extLst>
      <p:ext uri="{BB962C8B-B14F-4D97-AF65-F5344CB8AC3E}">
        <p14:creationId xmlns:p14="http://schemas.microsoft.com/office/powerpoint/2010/main" val="21401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08621D8-C483-66DA-FBBB-A695062167E5}"/>
              </a:ext>
            </a:extLst>
          </p:cNvPr>
          <p:cNvSpPr>
            <a:spLocks noGrp="1"/>
          </p:cNvSpPr>
          <p:nvPr>
            <p:ph type="title"/>
          </p:nvPr>
        </p:nvSpPr>
        <p:spPr/>
        <p:txBody>
          <a:bodyPr/>
          <a:lstStyle/>
          <a:p>
            <a:r>
              <a:rPr lang="en-US" altLang="ko-KR" dirty="0"/>
              <a:t>TLF mass histogram w.r.t reaction region</a:t>
            </a:r>
            <a:endParaRPr lang="ko-KR" altLang="en-US" dirty="0"/>
          </a:p>
        </p:txBody>
      </p:sp>
      <p:pic>
        <p:nvPicPr>
          <p:cNvPr id="7" name="내용 개체 틀 6">
            <a:extLst>
              <a:ext uri="{FF2B5EF4-FFF2-40B4-BE49-F238E27FC236}">
                <a16:creationId xmlns:a16="http://schemas.microsoft.com/office/drawing/2014/main" id="{40D45F7F-8016-C864-9B3B-12DAA35C33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4625" y="1043586"/>
            <a:ext cx="11502749" cy="5324497"/>
          </a:xfrm>
        </p:spPr>
      </p:pic>
      <p:sp>
        <p:nvSpPr>
          <p:cNvPr id="4" name="바닥글 개체 틀 3">
            <a:extLst>
              <a:ext uri="{FF2B5EF4-FFF2-40B4-BE49-F238E27FC236}">
                <a16:creationId xmlns:a16="http://schemas.microsoft.com/office/drawing/2014/main" id="{4A785801-8E7F-803F-8D6D-71512ACB8FE8}"/>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BCE9773D-593D-E3CC-B1BC-A810CDA9FC6D}"/>
              </a:ext>
            </a:extLst>
          </p:cNvPr>
          <p:cNvSpPr>
            <a:spLocks noGrp="1"/>
          </p:cNvSpPr>
          <p:nvPr>
            <p:ph type="sldNum" sz="quarter" idx="12"/>
          </p:nvPr>
        </p:nvSpPr>
        <p:spPr/>
        <p:txBody>
          <a:bodyPr/>
          <a:lstStyle/>
          <a:p>
            <a:fld id="{7CC0B3F7-245B-4AF8-970C-81D932662757}" type="slidenum">
              <a:rPr lang="ko-KR" altLang="en-US" smtClean="0"/>
              <a:t>36</a:t>
            </a:fld>
            <a:endParaRPr lang="ko-KR" altLang="en-US"/>
          </a:p>
        </p:txBody>
      </p:sp>
      <p:sp>
        <p:nvSpPr>
          <p:cNvPr id="8" name="TextBox 7">
            <a:extLst>
              <a:ext uri="{FF2B5EF4-FFF2-40B4-BE49-F238E27FC236}">
                <a16:creationId xmlns:a16="http://schemas.microsoft.com/office/drawing/2014/main" id="{396C8AEF-930B-9CCA-6F2E-8F2F3A352B34}"/>
              </a:ext>
            </a:extLst>
          </p:cNvPr>
          <p:cNvSpPr txBox="1"/>
          <p:nvPr/>
        </p:nvSpPr>
        <p:spPr>
          <a:xfrm>
            <a:off x="752474" y="1323975"/>
            <a:ext cx="1943101" cy="646331"/>
          </a:xfrm>
          <a:prstGeom prst="rect">
            <a:avLst/>
          </a:prstGeom>
          <a:solidFill>
            <a:schemeClr val="bg1"/>
          </a:solidFill>
        </p:spPr>
        <p:txBody>
          <a:bodyPr wrap="square" rtlCol="0">
            <a:spAutoFit/>
          </a:bodyPr>
          <a:lstStyle/>
          <a:p>
            <a:r>
              <a:rPr lang="en-US" altLang="ko-KR" dirty="0"/>
              <a:t>Reaction at 0~1/6 of target thickness</a:t>
            </a:r>
            <a:endParaRPr lang="ko-KR" altLang="en-US" dirty="0"/>
          </a:p>
        </p:txBody>
      </p:sp>
      <p:sp>
        <p:nvSpPr>
          <p:cNvPr id="9" name="TextBox 8">
            <a:extLst>
              <a:ext uri="{FF2B5EF4-FFF2-40B4-BE49-F238E27FC236}">
                <a16:creationId xmlns:a16="http://schemas.microsoft.com/office/drawing/2014/main" id="{D79B23FA-BAD1-8FD4-061C-5A79F4B00E82}"/>
              </a:ext>
            </a:extLst>
          </p:cNvPr>
          <p:cNvSpPr txBox="1"/>
          <p:nvPr/>
        </p:nvSpPr>
        <p:spPr>
          <a:xfrm>
            <a:off x="4486274" y="1323975"/>
            <a:ext cx="1028701" cy="369332"/>
          </a:xfrm>
          <a:prstGeom prst="rect">
            <a:avLst/>
          </a:prstGeom>
          <a:solidFill>
            <a:schemeClr val="bg1"/>
          </a:solidFill>
        </p:spPr>
        <p:txBody>
          <a:bodyPr wrap="square" rtlCol="0">
            <a:spAutoFit/>
          </a:bodyPr>
          <a:lstStyle/>
          <a:p>
            <a:r>
              <a:rPr lang="en-US" altLang="ko-KR" dirty="0"/>
              <a:t>1/6 ~ 2/6</a:t>
            </a:r>
            <a:endParaRPr lang="ko-KR" altLang="en-US" dirty="0"/>
          </a:p>
        </p:txBody>
      </p:sp>
      <p:sp>
        <p:nvSpPr>
          <p:cNvPr id="10" name="TextBox 9">
            <a:extLst>
              <a:ext uri="{FF2B5EF4-FFF2-40B4-BE49-F238E27FC236}">
                <a16:creationId xmlns:a16="http://schemas.microsoft.com/office/drawing/2014/main" id="{F9A3A757-A2F3-353D-F632-785534CB0F6F}"/>
              </a:ext>
            </a:extLst>
          </p:cNvPr>
          <p:cNvSpPr txBox="1"/>
          <p:nvPr/>
        </p:nvSpPr>
        <p:spPr>
          <a:xfrm>
            <a:off x="8286749" y="1352550"/>
            <a:ext cx="1028701" cy="369332"/>
          </a:xfrm>
          <a:prstGeom prst="rect">
            <a:avLst/>
          </a:prstGeom>
          <a:solidFill>
            <a:schemeClr val="bg1"/>
          </a:solidFill>
        </p:spPr>
        <p:txBody>
          <a:bodyPr wrap="square" rtlCol="0">
            <a:spAutoFit/>
          </a:bodyPr>
          <a:lstStyle/>
          <a:p>
            <a:r>
              <a:rPr lang="en-US" altLang="ko-KR" dirty="0"/>
              <a:t>2/6 ~ 3/6</a:t>
            </a:r>
            <a:endParaRPr lang="ko-KR" altLang="en-US" dirty="0"/>
          </a:p>
        </p:txBody>
      </p:sp>
      <p:sp>
        <p:nvSpPr>
          <p:cNvPr id="11" name="TextBox 10">
            <a:extLst>
              <a:ext uri="{FF2B5EF4-FFF2-40B4-BE49-F238E27FC236}">
                <a16:creationId xmlns:a16="http://schemas.microsoft.com/office/drawing/2014/main" id="{C6922B78-8E30-DE05-DE95-3DE9FAACF686}"/>
              </a:ext>
            </a:extLst>
          </p:cNvPr>
          <p:cNvSpPr txBox="1"/>
          <p:nvPr/>
        </p:nvSpPr>
        <p:spPr>
          <a:xfrm>
            <a:off x="752474" y="3895725"/>
            <a:ext cx="1028701" cy="369332"/>
          </a:xfrm>
          <a:prstGeom prst="rect">
            <a:avLst/>
          </a:prstGeom>
          <a:solidFill>
            <a:schemeClr val="bg1"/>
          </a:solidFill>
        </p:spPr>
        <p:txBody>
          <a:bodyPr wrap="square" rtlCol="0">
            <a:spAutoFit/>
          </a:bodyPr>
          <a:lstStyle/>
          <a:p>
            <a:r>
              <a:rPr lang="en-US" altLang="ko-KR" dirty="0"/>
              <a:t>3/6 ~ 4/6</a:t>
            </a:r>
            <a:endParaRPr lang="ko-KR" altLang="en-US" dirty="0"/>
          </a:p>
        </p:txBody>
      </p:sp>
      <p:sp>
        <p:nvSpPr>
          <p:cNvPr id="12" name="TextBox 11">
            <a:extLst>
              <a:ext uri="{FF2B5EF4-FFF2-40B4-BE49-F238E27FC236}">
                <a16:creationId xmlns:a16="http://schemas.microsoft.com/office/drawing/2014/main" id="{4944D9E1-82A4-9D43-8B0C-A15007EF2B15}"/>
              </a:ext>
            </a:extLst>
          </p:cNvPr>
          <p:cNvSpPr txBox="1"/>
          <p:nvPr/>
        </p:nvSpPr>
        <p:spPr>
          <a:xfrm>
            <a:off x="4514849" y="3895725"/>
            <a:ext cx="1028701" cy="369332"/>
          </a:xfrm>
          <a:prstGeom prst="rect">
            <a:avLst/>
          </a:prstGeom>
          <a:solidFill>
            <a:schemeClr val="bg1"/>
          </a:solidFill>
        </p:spPr>
        <p:txBody>
          <a:bodyPr wrap="square" rtlCol="0">
            <a:spAutoFit/>
          </a:bodyPr>
          <a:lstStyle/>
          <a:p>
            <a:r>
              <a:rPr lang="en-US" altLang="ko-KR" dirty="0"/>
              <a:t>4/6 ~ 5/6</a:t>
            </a:r>
            <a:endParaRPr lang="ko-KR" altLang="en-US" dirty="0"/>
          </a:p>
        </p:txBody>
      </p:sp>
      <p:sp>
        <p:nvSpPr>
          <p:cNvPr id="13" name="TextBox 12">
            <a:extLst>
              <a:ext uri="{FF2B5EF4-FFF2-40B4-BE49-F238E27FC236}">
                <a16:creationId xmlns:a16="http://schemas.microsoft.com/office/drawing/2014/main" id="{0091CCEC-A435-A241-93F1-2916BA82DDDA}"/>
              </a:ext>
            </a:extLst>
          </p:cNvPr>
          <p:cNvSpPr txBox="1"/>
          <p:nvPr/>
        </p:nvSpPr>
        <p:spPr>
          <a:xfrm>
            <a:off x="8258174" y="3850791"/>
            <a:ext cx="1028701" cy="369332"/>
          </a:xfrm>
          <a:prstGeom prst="rect">
            <a:avLst/>
          </a:prstGeom>
          <a:solidFill>
            <a:schemeClr val="bg1"/>
          </a:solidFill>
        </p:spPr>
        <p:txBody>
          <a:bodyPr wrap="square" rtlCol="0">
            <a:spAutoFit/>
          </a:bodyPr>
          <a:lstStyle/>
          <a:p>
            <a:r>
              <a:rPr lang="en-US" altLang="ko-KR" dirty="0"/>
              <a:t>5/6 ~ 6/6</a:t>
            </a:r>
            <a:endParaRPr lang="ko-KR" altLang="en-US" dirty="0"/>
          </a:p>
        </p:txBody>
      </p:sp>
      <p:sp>
        <p:nvSpPr>
          <p:cNvPr id="3" name="TextBox 2">
            <a:extLst>
              <a:ext uri="{FF2B5EF4-FFF2-40B4-BE49-F238E27FC236}">
                <a16:creationId xmlns:a16="http://schemas.microsoft.com/office/drawing/2014/main" id="{F4E76572-4C74-5EA7-F6A0-73243E0CE8B9}"/>
              </a:ext>
            </a:extLst>
          </p:cNvPr>
          <p:cNvSpPr txBox="1"/>
          <p:nvPr/>
        </p:nvSpPr>
        <p:spPr>
          <a:xfrm>
            <a:off x="8258174" y="4220123"/>
            <a:ext cx="2705748" cy="369332"/>
          </a:xfrm>
          <a:prstGeom prst="rect">
            <a:avLst/>
          </a:prstGeom>
          <a:solidFill>
            <a:schemeClr val="bg1"/>
          </a:solidFill>
        </p:spPr>
        <p:txBody>
          <a:bodyPr wrap="square" rtlCol="0">
            <a:spAutoFit/>
          </a:bodyPr>
          <a:lstStyle/>
          <a:p>
            <a:r>
              <a:rPr lang="en-US" altLang="ko-KR" dirty="0"/>
              <a:t>FWHM of 136 partner : ~2.</a:t>
            </a:r>
            <a:endParaRPr lang="ko-KR" altLang="en-US" dirty="0"/>
          </a:p>
        </p:txBody>
      </p:sp>
      <p:sp>
        <p:nvSpPr>
          <p:cNvPr id="6" name="TextBox 5">
            <a:extLst>
              <a:ext uri="{FF2B5EF4-FFF2-40B4-BE49-F238E27FC236}">
                <a16:creationId xmlns:a16="http://schemas.microsoft.com/office/drawing/2014/main" id="{320796CC-98ED-3010-D895-555C23B59211}"/>
              </a:ext>
            </a:extLst>
          </p:cNvPr>
          <p:cNvSpPr txBox="1"/>
          <p:nvPr/>
        </p:nvSpPr>
        <p:spPr>
          <a:xfrm>
            <a:off x="4486274" y="1688163"/>
            <a:ext cx="2886076" cy="369332"/>
          </a:xfrm>
          <a:prstGeom prst="rect">
            <a:avLst/>
          </a:prstGeom>
          <a:solidFill>
            <a:schemeClr val="bg1"/>
          </a:solidFill>
        </p:spPr>
        <p:txBody>
          <a:bodyPr wrap="square" rtlCol="0">
            <a:spAutoFit/>
          </a:bodyPr>
          <a:lstStyle/>
          <a:p>
            <a:r>
              <a:rPr lang="en-US" altLang="ko-KR" dirty="0"/>
              <a:t>FWHM of 136 partner : ~3.5</a:t>
            </a:r>
            <a:endParaRPr lang="ko-KR" altLang="en-US" dirty="0"/>
          </a:p>
        </p:txBody>
      </p:sp>
    </p:spTree>
    <p:extLst>
      <p:ext uri="{BB962C8B-B14F-4D97-AF65-F5344CB8AC3E}">
        <p14:creationId xmlns:p14="http://schemas.microsoft.com/office/powerpoint/2010/main" val="820330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CA6D000-1D02-2CF2-CCFA-2D913866D5DC}"/>
              </a:ext>
            </a:extLst>
          </p:cNvPr>
          <p:cNvSpPr>
            <a:spLocks noGrp="1"/>
          </p:cNvSpPr>
          <p:nvPr>
            <p:ph type="title"/>
          </p:nvPr>
        </p:nvSpPr>
        <p:spPr/>
        <p:txBody>
          <a:bodyPr/>
          <a:lstStyle/>
          <a:p>
            <a:r>
              <a:rPr lang="en-US" altLang="ko-KR" dirty="0"/>
              <a:t>Gamma-ray spectroscopy</a:t>
            </a:r>
            <a:endParaRPr lang="ko-KR" altLang="en-US" dirty="0"/>
          </a:p>
        </p:txBody>
      </p:sp>
      <p:sp>
        <p:nvSpPr>
          <p:cNvPr id="6" name="내용 개체 틀 5">
            <a:extLst>
              <a:ext uri="{FF2B5EF4-FFF2-40B4-BE49-F238E27FC236}">
                <a16:creationId xmlns:a16="http://schemas.microsoft.com/office/drawing/2014/main" id="{85F4A9FD-D4F7-3079-7213-2419D7B51E89}"/>
              </a:ext>
            </a:extLst>
          </p:cNvPr>
          <p:cNvSpPr>
            <a:spLocks noGrp="1"/>
          </p:cNvSpPr>
          <p:nvPr>
            <p:ph sz="half" idx="1"/>
          </p:nvPr>
        </p:nvSpPr>
        <p:spPr/>
        <p:txBody>
          <a:bodyPr/>
          <a:lstStyle/>
          <a:p>
            <a:endParaRPr lang="en-US" altLang="ko-KR" dirty="0"/>
          </a:p>
          <a:p>
            <a:endParaRPr lang="en-US" altLang="ko-KR" dirty="0"/>
          </a:p>
          <a:p>
            <a:r>
              <a:rPr lang="en-US" altLang="ko-KR" dirty="0"/>
              <a:t>After the reaction, fragments in an excited state can be generated</a:t>
            </a:r>
          </a:p>
          <a:p>
            <a:r>
              <a:rPr lang="en-US" altLang="ko-KR" dirty="0"/>
              <a:t>Excited fragments transit to the ground state with emission of particles or gamma-rays</a:t>
            </a:r>
          </a:p>
          <a:p>
            <a:r>
              <a:rPr lang="en-US" altLang="ko-KR" dirty="0"/>
              <a:t>Level scheme of the excited states can be studied by the gamma-gamma coincidence measurement</a:t>
            </a:r>
            <a:endParaRPr lang="ko-KR" altLang="en-US" dirty="0"/>
          </a:p>
        </p:txBody>
      </p:sp>
      <p:sp>
        <p:nvSpPr>
          <p:cNvPr id="4" name="바닥글 개체 틀 3">
            <a:extLst>
              <a:ext uri="{FF2B5EF4-FFF2-40B4-BE49-F238E27FC236}">
                <a16:creationId xmlns:a16="http://schemas.microsoft.com/office/drawing/2014/main" id="{6CEA8A10-65A1-D4B2-23E9-16A65DE15BB7}"/>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410676AB-8E33-F84C-223A-25B56887B243}"/>
              </a:ext>
            </a:extLst>
          </p:cNvPr>
          <p:cNvSpPr>
            <a:spLocks noGrp="1"/>
          </p:cNvSpPr>
          <p:nvPr>
            <p:ph type="sldNum" sz="quarter" idx="12"/>
          </p:nvPr>
        </p:nvSpPr>
        <p:spPr/>
        <p:txBody>
          <a:bodyPr/>
          <a:lstStyle/>
          <a:p>
            <a:fld id="{7CC0B3F7-245B-4AF8-970C-81D932662757}" type="slidenum">
              <a:rPr lang="ko-KR" altLang="en-US" smtClean="0"/>
              <a:t>37</a:t>
            </a:fld>
            <a:endParaRPr lang="ko-KR" altLang="en-US"/>
          </a:p>
        </p:txBody>
      </p:sp>
      <p:pic>
        <p:nvPicPr>
          <p:cNvPr id="8" name="내용 개체 틀 7">
            <a:extLst>
              <a:ext uri="{FF2B5EF4-FFF2-40B4-BE49-F238E27FC236}">
                <a16:creationId xmlns:a16="http://schemas.microsoft.com/office/drawing/2014/main" id="{5F25E3BE-67A8-A323-41EB-FD99B16D0EF2}"/>
              </a:ext>
            </a:extLst>
          </p:cNvPr>
          <p:cNvPicPr>
            <a:picLocks noGrp="1" noChangeAspect="1"/>
          </p:cNvPicPr>
          <p:nvPr>
            <p:ph sz="half" idx="2"/>
          </p:nvPr>
        </p:nvPicPr>
        <p:blipFill>
          <a:blip r:embed="rId2"/>
          <a:stretch>
            <a:fillRect/>
          </a:stretch>
        </p:blipFill>
        <p:spPr>
          <a:xfrm>
            <a:off x="6172200" y="1903500"/>
            <a:ext cx="5940425" cy="3578050"/>
          </a:xfrm>
          <a:prstGeom prst="rect">
            <a:avLst/>
          </a:prstGeom>
        </p:spPr>
      </p:pic>
      <p:sp>
        <p:nvSpPr>
          <p:cNvPr id="9" name="TextBox 8">
            <a:extLst>
              <a:ext uri="{FF2B5EF4-FFF2-40B4-BE49-F238E27FC236}">
                <a16:creationId xmlns:a16="http://schemas.microsoft.com/office/drawing/2014/main" id="{F11E79F5-4D56-CF29-1223-DFA83B7D02C0}"/>
              </a:ext>
            </a:extLst>
          </p:cNvPr>
          <p:cNvSpPr txBox="1"/>
          <p:nvPr/>
        </p:nvSpPr>
        <p:spPr>
          <a:xfrm>
            <a:off x="7338837" y="1376450"/>
            <a:ext cx="3607150" cy="369332"/>
          </a:xfrm>
          <a:prstGeom prst="rect">
            <a:avLst/>
          </a:prstGeom>
          <a:noFill/>
        </p:spPr>
        <p:txBody>
          <a:bodyPr wrap="square" rtlCol="0">
            <a:spAutoFit/>
          </a:bodyPr>
          <a:lstStyle/>
          <a:p>
            <a:pPr algn="ctr"/>
            <a:r>
              <a:rPr lang="en-US" altLang="ko-KR" dirty="0"/>
              <a:t>AGATA</a:t>
            </a:r>
            <a:r>
              <a:rPr lang="ko-KR" altLang="en-US" dirty="0"/>
              <a:t> </a:t>
            </a:r>
            <a:r>
              <a:rPr lang="en-US" altLang="ko-KR" dirty="0" err="1"/>
              <a:t>HPGe</a:t>
            </a:r>
            <a:r>
              <a:rPr lang="ko-KR" altLang="en-US" dirty="0"/>
              <a:t> </a:t>
            </a:r>
            <a:r>
              <a:rPr lang="en-US" altLang="ko-KR" dirty="0"/>
              <a:t>tracking</a:t>
            </a:r>
            <a:r>
              <a:rPr lang="ko-KR" altLang="en-US" dirty="0"/>
              <a:t> </a:t>
            </a:r>
            <a:r>
              <a:rPr lang="en-US" altLang="ko-KR" dirty="0"/>
              <a:t>array</a:t>
            </a:r>
          </a:p>
        </p:txBody>
      </p:sp>
      <p:sp>
        <p:nvSpPr>
          <p:cNvPr id="10" name="TextBox 9">
            <a:extLst>
              <a:ext uri="{FF2B5EF4-FFF2-40B4-BE49-F238E27FC236}">
                <a16:creationId xmlns:a16="http://schemas.microsoft.com/office/drawing/2014/main" id="{43782DC1-BD72-8BCE-09E9-2790BAD0EC95}"/>
              </a:ext>
            </a:extLst>
          </p:cNvPr>
          <p:cNvSpPr txBox="1"/>
          <p:nvPr/>
        </p:nvSpPr>
        <p:spPr>
          <a:xfrm>
            <a:off x="6836442" y="5617880"/>
            <a:ext cx="4611939" cy="369332"/>
          </a:xfrm>
          <a:prstGeom prst="rect">
            <a:avLst/>
          </a:prstGeom>
          <a:noFill/>
        </p:spPr>
        <p:txBody>
          <a:bodyPr wrap="square" rtlCol="0">
            <a:spAutoFit/>
          </a:bodyPr>
          <a:lstStyle/>
          <a:p>
            <a:r>
              <a:rPr lang="en-US" altLang="ko-KR" dirty="0"/>
              <a:t>Doppler correction can be done by the tracking</a:t>
            </a:r>
            <a:endParaRPr lang="ko-KR" altLang="en-US" dirty="0"/>
          </a:p>
        </p:txBody>
      </p:sp>
    </p:spTree>
    <p:extLst>
      <p:ext uri="{BB962C8B-B14F-4D97-AF65-F5344CB8AC3E}">
        <p14:creationId xmlns:p14="http://schemas.microsoft.com/office/powerpoint/2010/main" val="3387225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24424420-24B5-57E7-B8E1-820B2986110A}"/>
              </a:ext>
            </a:extLst>
          </p:cNvPr>
          <p:cNvPicPr>
            <a:picLocks noChangeAspect="1"/>
          </p:cNvPicPr>
          <p:nvPr/>
        </p:nvPicPr>
        <p:blipFill>
          <a:blip r:embed="rId2"/>
          <a:stretch>
            <a:fillRect/>
          </a:stretch>
        </p:blipFill>
        <p:spPr>
          <a:xfrm>
            <a:off x="6095999" y="1541990"/>
            <a:ext cx="5940425" cy="4364034"/>
          </a:xfrm>
          <a:prstGeom prst="rect">
            <a:avLst/>
          </a:prstGeom>
        </p:spPr>
      </p:pic>
      <p:sp>
        <p:nvSpPr>
          <p:cNvPr id="7" name="제목 6">
            <a:extLst>
              <a:ext uri="{FF2B5EF4-FFF2-40B4-BE49-F238E27FC236}">
                <a16:creationId xmlns:a16="http://schemas.microsoft.com/office/drawing/2014/main" id="{3B715469-AC4F-BF00-B220-8173D9CD7E10}"/>
              </a:ext>
            </a:extLst>
          </p:cNvPr>
          <p:cNvSpPr>
            <a:spLocks noGrp="1"/>
          </p:cNvSpPr>
          <p:nvPr>
            <p:ph type="title"/>
          </p:nvPr>
        </p:nvSpPr>
        <p:spPr/>
        <p:txBody>
          <a:bodyPr/>
          <a:lstStyle/>
          <a:p>
            <a:r>
              <a:rPr lang="en-US" altLang="ko-KR" dirty="0"/>
              <a:t>Example of GG coincidence (</a:t>
            </a:r>
            <a:r>
              <a:rPr lang="en-US" altLang="ko-KR" baseline="30000" dirty="0"/>
              <a:t>200</a:t>
            </a:r>
            <a:r>
              <a:rPr lang="en-US" altLang="ko-KR" dirty="0"/>
              <a:t>Pt)</a:t>
            </a:r>
            <a:endParaRPr lang="ko-KR" altLang="en-US" dirty="0"/>
          </a:p>
        </p:txBody>
      </p:sp>
      <p:sp>
        <p:nvSpPr>
          <p:cNvPr id="5" name="바닥글 개체 틀 4">
            <a:extLst>
              <a:ext uri="{FF2B5EF4-FFF2-40B4-BE49-F238E27FC236}">
                <a16:creationId xmlns:a16="http://schemas.microsoft.com/office/drawing/2014/main" id="{7A685015-4BE5-A701-776D-70024CD7BCAB}"/>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6" name="슬라이드 번호 개체 틀 5">
            <a:extLst>
              <a:ext uri="{FF2B5EF4-FFF2-40B4-BE49-F238E27FC236}">
                <a16:creationId xmlns:a16="http://schemas.microsoft.com/office/drawing/2014/main" id="{EA8E5EBF-21A8-01F7-F310-7321F5D14AAE}"/>
              </a:ext>
            </a:extLst>
          </p:cNvPr>
          <p:cNvSpPr>
            <a:spLocks noGrp="1"/>
          </p:cNvSpPr>
          <p:nvPr>
            <p:ph type="sldNum" sz="quarter" idx="12"/>
          </p:nvPr>
        </p:nvSpPr>
        <p:spPr/>
        <p:txBody>
          <a:bodyPr/>
          <a:lstStyle/>
          <a:p>
            <a:fld id="{7CC0B3F7-245B-4AF8-970C-81D932662757}" type="slidenum">
              <a:rPr lang="ko-KR" altLang="en-US" smtClean="0"/>
              <a:t>38</a:t>
            </a:fld>
            <a:endParaRPr lang="ko-KR" altLang="en-US"/>
          </a:p>
        </p:txBody>
      </p:sp>
      <p:pic>
        <p:nvPicPr>
          <p:cNvPr id="12" name="내용 개체 틀 7">
            <a:extLst>
              <a:ext uri="{FF2B5EF4-FFF2-40B4-BE49-F238E27FC236}">
                <a16:creationId xmlns:a16="http://schemas.microsoft.com/office/drawing/2014/main" id="{1202A769-E9BB-B30F-9BDC-F9B11F67CDE0}"/>
              </a:ext>
            </a:extLst>
          </p:cNvPr>
          <p:cNvPicPr>
            <a:picLocks noChangeAspect="1"/>
          </p:cNvPicPr>
          <p:nvPr/>
        </p:nvPicPr>
        <p:blipFill>
          <a:blip r:embed="rId3"/>
          <a:stretch>
            <a:fillRect/>
          </a:stretch>
        </p:blipFill>
        <p:spPr>
          <a:xfrm>
            <a:off x="155575" y="1501566"/>
            <a:ext cx="5940425" cy="4404458"/>
          </a:xfrm>
          <a:prstGeom prst="rect">
            <a:avLst/>
          </a:prstGeom>
        </p:spPr>
      </p:pic>
      <p:cxnSp>
        <p:nvCxnSpPr>
          <p:cNvPr id="23" name="직선 화살표 연결선 22">
            <a:extLst>
              <a:ext uri="{FF2B5EF4-FFF2-40B4-BE49-F238E27FC236}">
                <a16:creationId xmlns:a16="http://schemas.microsoft.com/office/drawing/2014/main" id="{3E671953-1259-2E86-7FE1-05E8373797A6}"/>
              </a:ext>
            </a:extLst>
          </p:cNvPr>
          <p:cNvCxnSpPr/>
          <p:nvPr/>
        </p:nvCxnSpPr>
        <p:spPr>
          <a:xfrm flipH="1">
            <a:off x="4225159" y="4622449"/>
            <a:ext cx="61170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74B3283-D350-B9D9-9D6F-6310FD2D19A0}"/>
              </a:ext>
            </a:extLst>
          </p:cNvPr>
          <p:cNvSpPr txBox="1"/>
          <p:nvPr/>
        </p:nvSpPr>
        <p:spPr>
          <a:xfrm>
            <a:off x="4326058" y="4255841"/>
            <a:ext cx="592783" cy="369332"/>
          </a:xfrm>
          <a:prstGeom prst="rect">
            <a:avLst/>
          </a:prstGeom>
          <a:noFill/>
        </p:spPr>
        <p:txBody>
          <a:bodyPr wrap="square" rtlCol="0">
            <a:spAutoFit/>
          </a:bodyPr>
          <a:lstStyle/>
          <a:p>
            <a:r>
              <a:rPr lang="en-US" altLang="ko-KR" dirty="0"/>
              <a:t>470</a:t>
            </a:r>
            <a:endParaRPr lang="ko-KR" altLang="en-US" dirty="0"/>
          </a:p>
        </p:txBody>
      </p:sp>
      <p:sp>
        <p:nvSpPr>
          <p:cNvPr id="11" name="TextBox 10">
            <a:extLst>
              <a:ext uri="{FF2B5EF4-FFF2-40B4-BE49-F238E27FC236}">
                <a16:creationId xmlns:a16="http://schemas.microsoft.com/office/drawing/2014/main" id="{BF3481A6-FE26-A111-ADBC-7A89D21BE48D}"/>
              </a:ext>
            </a:extLst>
          </p:cNvPr>
          <p:cNvSpPr txBox="1"/>
          <p:nvPr/>
        </p:nvSpPr>
        <p:spPr>
          <a:xfrm>
            <a:off x="10683134" y="2922332"/>
            <a:ext cx="588567" cy="369332"/>
          </a:xfrm>
          <a:prstGeom prst="rect">
            <a:avLst/>
          </a:prstGeom>
          <a:noFill/>
        </p:spPr>
        <p:txBody>
          <a:bodyPr wrap="square" rtlCol="0">
            <a:spAutoFit/>
          </a:bodyPr>
          <a:lstStyle/>
          <a:p>
            <a:r>
              <a:rPr lang="en-US" altLang="ko-KR" dirty="0"/>
              <a:t>633</a:t>
            </a:r>
            <a:endParaRPr lang="ko-KR" altLang="en-US" dirty="0"/>
          </a:p>
        </p:txBody>
      </p:sp>
      <p:sp>
        <p:nvSpPr>
          <p:cNvPr id="14" name="TextBox 13">
            <a:extLst>
              <a:ext uri="{FF2B5EF4-FFF2-40B4-BE49-F238E27FC236}">
                <a16:creationId xmlns:a16="http://schemas.microsoft.com/office/drawing/2014/main" id="{38864DDC-6777-ACA1-8FF5-4ED4131DD1B7}"/>
              </a:ext>
            </a:extLst>
          </p:cNvPr>
          <p:cNvSpPr txBox="1"/>
          <p:nvPr/>
        </p:nvSpPr>
        <p:spPr>
          <a:xfrm>
            <a:off x="8503764" y="2064641"/>
            <a:ext cx="588567" cy="369332"/>
          </a:xfrm>
          <a:prstGeom prst="rect">
            <a:avLst/>
          </a:prstGeom>
          <a:noFill/>
        </p:spPr>
        <p:txBody>
          <a:bodyPr wrap="square" rtlCol="0">
            <a:spAutoFit/>
          </a:bodyPr>
          <a:lstStyle/>
          <a:p>
            <a:r>
              <a:rPr lang="en-US" altLang="ko-KR" dirty="0"/>
              <a:t>398</a:t>
            </a:r>
            <a:endParaRPr lang="ko-KR" altLang="en-US" dirty="0"/>
          </a:p>
        </p:txBody>
      </p:sp>
      <p:sp>
        <p:nvSpPr>
          <p:cNvPr id="15" name="TextBox 14">
            <a:extLst>
              <a:ext uri="{FF2B5EF4-FFF2-40B4-BE49-F238E27FC236}">
                <a16:creationId xmlns:a16="http://schemas.microsoft.com/office/drawing/2014/main" id="{3E5025C5-70E5-4863-6A5A-9931B8AF12DD}"/>
              </a:ext>
            </a:extLst>
          </p:cNvPr>
          <p:cNvSpPr txBox="1"/>
          <p:nvPr/>
        </p:nvSpPr>
        <p:spPr>
          <a:xfrm>
            <a:off x="9137890" y="2433973"/>
            <a:ext cx="588567" cy="369332"/>
          </a:xfrm>
          <a:prstGeom prst="rect">
            <a:avLst/>
          </a:prstGeom>
          <a:noFill/>
        </p:spPr>
        <p:txBody>
          <a:bodyPr wrap="square" rtlCol="0">
            <a:spAutoFit/>
          </a:bodyPr>
          <a:lstStyle/>
          <a:p>
            <a:r>
              <a:rPr lang="en-US" altLang="ko-KR" dirty="0"/>
              <a:t>464</a:t>
            </a:r>
            <a:endParaRPr lang="ko-KR" altLang="en-US" dirty="0"/>
          </a:p>
        </p:txBody>
      </p:sp>
      <p:grpSp>
        <p:nvGrpSpPr>
          <p:cNvPr id="19" name="그룹 18">
            <a:extLst>
              <a:ext uri="{FF2B5EF4-FFF2-40B4-BE49-F238E27FC236}">
                <a16:creationId xmlns:a16="http://schemas.microsoft.com/office/drawing/2014/main" id="{6371C9B8-B640-4FE3-6CBC-08A1AA2FB115}"/>
              </a:ext>
            </a:extLst>
          </p:cNvPr>
          <p:cNvGrpSpPr/>
          <p:nvPr/>
        </p:nvGrpSpPr>
        <p:grpSpPr>
          <a:xfrm>
            <a:off x="1445089" y="1501566"/>
            <a:ext cx="8950101" cy="4337245"/>
            <a:chOff x="1715288" y="1381545"/>
            <a:chExt cx="8950101" cy="4337245"/>
          </a:xfrm>
        </p:grpSpPr>
        <p:pic>
          <p:nvPicPr>
            <p:cNvPr id="16" name="그림 15">
              <a:extLst>
                <a:ext uri="{FF2B5EF4-FFF2-40B4-BE49-F238E27FC236}">
                  <a16:creationId xmlns:a16="http://schemas.microsoft.com/office/drawing/2014/main" id="{90374E36-3E21-631B-725E-87FB6CD6CAD9}"/>
                </a:ext>
              </a:extLst>
            </p:cNvPr>
            <p:cNvPicPr>
              <a:picLocks noChangeAspect="1"/>
            </p:cNvPicPr>
            <p:nvPr/>
          </p:nvPicPr>
          <p:blipFill>
            <a:blip r:embed="rId4"/>
            <a:stretch>
              <a:fillRect/>
            </a:stretch>
          </p:blipFill>
          <p:spPr>
            <a:xfrm>
              <a:off x="1715288" y="1381545"/>
              <a:ext cx="8950101" cy="4337245"/>
            </a:xfrm>
            <a:prstGeom prst="rect">
              <a:avLst/>
            </a:prstGeom>
          </p:spPr>
        </p:pic>
        <p:sp>
          <p:nvSpPr>
            <p:cNvPr id="17" name="타원 16">
              <a:extLst>
                <a:ext uri="{FF2B5EF4-FFF2-40B4-BE49-F238E27FC236}">
                  <a16:creationId xmlns:a16="http://schemas.microsoft.com/office/drawing/2014/main" id="{8284A1AE-CF60-DB4C-97A5-24D24CC632D0}"/>
                </a:ext>
              </a:extLst>
            </p:cNvPr>
            <p:cNvSpPr/>
            <p:nvPr/>
          </p:nvSpPr>
          <p:spPr>
            <a:xfrm rot="1804766">
              <a:off x="6798730" y="2006361"/>
              <a:ext cx="380433" cy="90837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a:extLst>
                <a:ext uri="{FF2B5EF4-FFF2-40B4-BE49-F238E27FC236}">
                  <a16:creationId xmlns:a16="http://schemas.microsoft.com/office/drawing/2014/main" id="{B57CF3F0-E24D-286E-E52C-D53E38595430}"/>
                </a:ext>
              </a:extLst>
            </p:cNvPr>
            <p:cNvSpPr/>
            <p:nvPr/>
          </p:nvSpPr>
          <p:spPr>
            <a:xfrm rot="1804766">
              <a:off x="7798238" y="3204541"/>
              <a:ext cx="380433" cy="90837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43142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1" grpId="0"/>
      <p:bldP spid="14"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5F77264-CFB3-7C47-EA6D-B488AAB3ADF1}"/>
              </a:ext>
            </a:extLst>
          </p:cNvPr>
          <p:cNvSpPr>
            <a:spLocks noGrp="1"/>
          </p:cNvSpPr>
          <p:nvPr>
            <p:ph type="title"/>
          </p:nvPr>
        </p:nvSpPr>
        <p:spPr/>
        <p:txBody>
          <a:bodyPr/>
          <a:lstStyle/>
          <a:p>
            <a:r>
              <a:rPr lang="en-US" altLang="ko-KR" dirty="0"/>
              <a:t>Summary</a:t>
            </a:r>
            <a:endParaRPr lang="ko-KR" altLang="en-US" dirty="0"/>
          </a:p>
        </p:txBody>
      </p:sp>
      <p:sp>
        <p:nvSpPr>
          <p:cNvPr id="3" name="내용 개체 틀 2">
            <a:extLst>
              <a:ext uri="{FF2B5EF4-FFF2-40B4-BE49-F238E27FC236}">
                <a16:creationId xmlns:a16="http://schemas.microsoft.com/office/drawing/2014/main" id="{C156AF21-F89A-1799-F979-7E684B48C4C2}"/>
              </a:ext>
            </a:extLst>
          </p:cNvPr>
          <p:cNvSpPr>
            <a:spLocks noGrp="1"/>
          </p:cNvSpPr>
          <p:nvPr>
            <p:ph idx="1"/>
          </p:nvPr>
        </p:nvSpPr>
        <p:spPr/>
        <p:txBody>
          <a:bodyPr/>
          <a:lstStyle/>
          <a:p>
            <a:endParaRPr lang="en-US" altLang="ko-KR" dirty="0"/>
          </a:p>
          <a:p>
            <a:r>
              <a:rPr lang="en-US" altLang="ko-KR" dirty="0"/>
              <a:t>Nuclei near N ~ 126, which is important for understanding nuclear interaction of heavy nuclei and astrophysics, are generated using MNT reaction</a:t>
            </a:r>
          </a:p>
          <a:p>
            <a:r>
              <a:rPr lang="en-US" altLang="ko-KR" dirty="0"/>
              <a:t>A new calibration method for PID using machine learning was developed for the unambiguous identification</a:t>
            </a:r>
          </a:p>
          <a:p>
            <a:pPr lvl="1"/>
            <a:r>
              <a:rPr lang="en-US" altLang="ko-KR" dirty="0"/>
              <a:t>Charge state identification using supervised learning</a:t>
            </a:r>
          </a:p>
          <a:p>
            <a:pPr lvl="1"/>
            <a:r>
              <a:rPr lang="en-US" altLang="ko-KR" dirty="0"/>
              <a:t>Atomic number identification using semi-supervised learning</a:t>
            </a:r>
          </a:p>
          <a:p>
            <a:r>
              <a:rPr lang="en-US" altLang="ko-KR" dirty="0"/>
              <a:t>Analysis of gamma-ray spectroscopy for nuclear structure study is ongoing</a:t>
            </a:r>
          </a:p>
          <a:p>
            <a:endParaRPr lang="en-US" altLang="ko-KR" dirty="0"/>
          </a:p>
          <a:p>
            <a:r>
              <a:rPr lang="en-US" altLang="ko-KR" dirty="0"/>
              <a:t>Please stay tuned for exciting result to come!</a:t>
            </a:r>
          </a:p>
          <a:p>
            <a:endParaRPr lang="en-US" altLang="ko-KR" dirty="0"/>
          </a:p>
          <a:p>
            <a:endParaRPr lang="en-US" altLang="ko-KR" dirty="0"/>
          </a:p>
          <a:p>
            <a:endParaRPr lang="en-US" altLang="ko-KR" dirty="0"/>
          </a:p>
        </p:txBody>
      </p:sp>
      <p:sp>
        <p:nvSpPr>
          <p:cNvPr id="4" name="바닥글 개체 틀 3">
            <a:extLst>
              <a:ext uri="{FF2B5EF4-FFF2-40B4-BE49-F238E27FC236}">
                <a16:creationId xmlns:a16="http://schemas.microsoft.com/office/drawing/2014/main" id="{4866D947-EC0F-FDCD-465F-90D9BBA817C6}"/>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37EEB1FC-110F-AA99-D4E9-8BF225FBB667}"/>
              </a:ext>
            </a:extLst>
          </p:cNvPr>
          <p:cNvSpPr>
            <a:spLocks noGrp="1"/>
          </p:cNvSpPr>
          <p:nvPr>
            <p:ph type="sldNum" sz="quarter" idx="12"/>
          </p:nvPr>
        </p:nvSpPr>
        <p:spPr/>
        <p:txBody>
          <a:bodyPr/>
          <a:lstStyle/>
          <a:p>
            <a:fld id="{7CC0B3F7-245B-4AF8-970C-81D932662757}" type="slidenum">
              <a:rPr lang="ko-KR" altLang="en-US" smtClean="0"/>
              <a:t>39</a:t>
            </a:fld>
            <a:endParaRPr lang="ko-KR" altLang="en-US"/>
          </a:p>
        </p:txBody>
      </p:sp>
    </p:spTree>
    <p:extLst>
      <p:ext uri="{BB962C8B-B14F-4D97-AF65-F5344CB8AC3E}">
        <p14:creationId xmlns:p14="http://schemas.microsoft.com/office/powerpoint/2010/main" val="1165858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내용 개체 틀 6">
            <a:extLst>
              <a:ext uri="{FF2B5EF4-FFF2-40B4-BE49-F238E27FC236}">
                <a16:creationId xmlns:a16="http://schemas.microsoft.com/office/drawing/2014/main" id="{4983C2CA-B3F7-17BC-6B93-B04374C327C2}"/>
              </a:ext>
            </a:extLst>
          </p:cNvPr>
          <p:cNvPicPr>
            <a:picLocks noGrp="1" noChangeAspect="1"/>
          </p:cNvPicPr>
          <p:nvPr>
            <p:ph sz="half" idx="1"/>
          </p:nvPr>
        </p:nvPicPr>
        <p:blipFill rotWithShape="1">
          <a:blip r:embed="rId2"/>
          <a:srcRect r="18573" b="-1"/>
          <a:stretch/>
        </p:blipFill>
        <p:spPr>
          <a:xfrm>
            <a:off x="-3047" y="10"/>
            <a:ext cx="9669642" cy="6857990"/>
          </a:xfrm>
          <a:prstGeom prst="rect">
            <a:avLst/>
          </a:prstGeom>
        </p:spPr>
      </p:pic>
      <p:sp>
        <p:nvSpPr>
          <p:cNvPr id="22" name="Rectangle 2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제목 1">
            <a:extLst>
              <a:ext uri="{FF2B5EF4-FFF2-40B4-BE49-F238E27FC236}">
                <a16:creationId xmlns:a16="http://schemas.microsoft.com/office/drawing/2014/main" id="{53BABBD5-572B-7B54-FB9D-9DD72EA15B14}"/>
              </a:ext>
            </a:extLst>
          </p:cNvPr>
          <p:cNvSpPr>
            <a:spLocks noGrp="1"/>
          </p:cNvSpPr>
          <p:nvPr>
            <p:ph type="title"/>
          </p:nvPr>
        </p:nvSpPr>
        <p:spPr>
          <a:xfrm>
            <a:off x="8120414" y="272816"/>
            <a:ext cx="3822189" cy="1899912"/>
          </a:xfrm>
        </p:spPr>
        <p:txBody>
          <a:bodyPr vert="horz" lIns="91440" tIns="45720" rIns="91440" bIns="45720" rtlCol="0" anchor="ctr">
            <a:normAutofit/>
          </a:bodyPr>
          <a:lstStyle/>
          <a:p>
            <a:pPr latinLnBrk="0"/>
            <a:r>
              <a:rPr lang="en-US" altLang="ko-KR" sz="4000" dirty="0">
                <a:solidFill>
                  <a:schemeClr val="tx1"/>
                </a:solidFill>
              </a:rPr>
              <a:t>Nuclear Chart (Segre Chart)</a:t>
            </a:r>
          </a:p>
        </p:txBody>
      </p:sp>
      <p:sp>
        <p:nvSpPr>
          <p:cNvPr id="8" name="내용 개체 틀 7">
            <a:extLst>
              <a:ext uri="{FF2B5EF4-FFF2-40B4-BE49-F238E27FC236}">
                <a16:creationId xmlns:a16="http://schemas.microsoft.com/office/drawing/2014/main" id="{5076F428-3A87-C8B4-2C5F-E28E1293D620}"/>
              </a:ext>
            </a:extLst>
          </p:cNvPr>
          <p:cNvSpPr>
            <a:spLocks noGrp="1"/>
          </p:cNvSpPr>
          <p:nvPr>
            <p:ph sz="half" idx="2"/>
          </p:nvPr>
        </p:nvSpPr>
        <p:spPr>
          <a:xfrm>
            <a:off x="8075444" y="2445534"/>
            <a:ext cx="3822189" cy="3742762"/>
          </a:xfrm>
        </p:spPr>
        <p:txBody>
          <a:bodyPr vert="horz" lIns="91440" tIns="45720" rIns="91440" bIns="45720" rtlCol="0">
            <a:normAutofit/>
          </a:bodyPr>
          <a:lstStyle/>
          <a:p>
            <a:pPr latinLnBrk="0"/>
            <a:r>
              <a:rPr lang="en-US" altLang="ko-KR" sz="1900" dirty="0"/>
              <a:t>~ Periodic table in chemistry</a:t>
            </a:r>
          </a:p>
          <a:p>
            <a:pPr latinLnBrk="0"/>
            <a:r>
              <a:rPr lang="en-US" altLang="ko-KR" sz="1900" dirty="0"/>
              <a:t>Organize subatomic particles into a table based on the proton &amp; neutron number</a:t>
            </a:r>
          </a:p>
          <a:p>
            <a:pPr latinLnBrk="0"/>
            <a:r>
              <a:rPr lang="en-US" altLang="ko-KR" sz="1900" dirty="0"/>
              <a:t>About 3000 known nuclei, but additional 4000 nuclei (expected to be existed) are not discovered yet</a:t>
            </a:r>
          </a:p>
          <a:p>
            <a:pPr latinLnBrk="0"/>
            <a:r>
              <a:rPr lang="en-US" altLang="ko-KR" sz="1900" dirty="0"/>
              <a:t>Visual representation of various properties such as binding energy, stability, decay mode, half-life, separation energy, 1</a:t>
            </a:r>
            <a:r>
              <a:rPr lang="en-US" altLang="ko-KR" sz="1900" baseline="30000" dirty="0"/>
              <a:t>st</a:t>
            </a:r>
            <a:r>
              <a:rPr lang="en-US" altLang="ko-KR" sz="1900" dirty="0"/>
              <a:t> excited state level, etc.</a:t>
            </a:r>
          </a:p>
        </p:txBody>
      </p:sp>
      <p:sp>
        <p:nvSpPr>
          <p:cNvPr id="4" name="바닥글 개체 틀 3">
            <a:extLst>
              <a:ext uri="{FF2B5EF4-FFF2-40B4-BE49-F238E27FC236}">
                <a16:creationId xmlns:a16="http://schemas.microsoft.com/office/drawing/2014/main" id="{C3A4F827-0E97-259A-561A-3E3A50A9DF8F}"/>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latinLnBrk="0">
              <a:spcAft>
                <a:spcPts val="600"/>
              </a:spcAft>
              <a:defRPr/>
            </a:pPr>
            <a:r>
              <a:rPr lang="en-US" altLang="ko-KR" kern="1200" dirty="0">
                <a:solidFill>
                  <a:srgbClr val="FFFFFF"/>
                </a:solidFill>
                <a:latin typeface="Calibri" panose="020F0502020204030204"/>
                <a:ea typeface="+mn-ea"/>
                <a:cs typeface="+mn-cs"/>
              </a:rPr>
              <a:t>2023 SNU </a:t>
            </a:r>
            <a:r>
              <a:rPr lang="ko-KR" altLang="en-US" kern="1200" dirty="0" err="1">
                <a:solidFill>
                  <a:srgbClr val="FFFFFF"/>
                </a:solidFill>
                <a:latin typeface="Calibri" panose="020F0502020204030204"/>
                <a:ea typeface="+mn-ea"/>
                <a:cs typeface="+mn-cs"/>
              </a:rPr>
              <a:t>핵입자</a:t>
            </a:r>
            <a:r>
              <a:rPr lang="ko-KR" altLang="en-US" kern="1200" dirty="0">
                <a:solidFill>
                  <a:srgbClr val="FFFFFF"/>
                </a:solidFill>
                <a:latin typeface="Calibri" panose="020F0502020204030204"/>
                <a:ea typeface="+mn-ea"/>
                <a:cs typeface="+mn-cs"/>
              </a:rPr>
              <a:t> 워크샵 </a:t>
            </a:r>
            <a:r>
              <a:rPr lang="en-US" altLang="ko-KR" kern="1200" dirty="0">
                <a:solidFill>
                  <a:srgbClr val="FFFFFF"/>
                </a:solidFill>
                <a:latin typeface="Calibri" panose="020F0502020204030204"/>
                <a:ea typeface="+mn-ea"/>
                <a:cs typeface="+mn-cs"/>
              </a:rPr>
              <a:t>(2023-03-30)</a:t>
            </a:r>
          </a:p>
        </p:txBody>
      </p:sp>
      <p:sp>
        <p:nvSpPr>
          <p:cNvPr id="5" name="슬라이드 번호 개체 틀 4">
            <a:extLst>
              <a:ext uri="{FF2B5EF4-FFF2-40B4-BE49-F238E27FC236}">
                <a16:creationId xmlns:a16="http://schemas.microsoft.com/office/drawing/2014/main" id="{516B158A-A7E6-0284-43DA-5B3B489FB40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latinLnBrk="0">
              <a:spcAft>
                <a:spcPts val="600"/>
              </a:spcAft>
              <a:defRPr/>
            </a:pPr>
            <a:fld id="{7CC0B3F7-245B-4AF8-970C-81D932662757}" type="slidenum">
              <a:rPr lang="en-US" altLang="ko-KR" smtClean="0">
                <a:solidFill>
                  <a:prstClr val="black">
                    <a:tint val="75000"/>
                  </a:prstClr>
                </a:solidFill>
                <a:latin typeface="Calibri" panose="020F0502020204030204"/>
              </a:rPr>
              <a:pPr latinLnBrk="0">
                <a:spcAft>
                  <a:spcPts val="600"/>
                </a:spcAft>
                <a:defRPr/>
              </a:pPr>
              <a:t>4</a:t>
            </a:fld>
            <a:endParaRPr lang="en-US" altLang="ko-KR" dirty="0">
              <a:solidFill>
                <a:prstClr val="black">
                  <a:tint val="75000"/>
                </a:prstClr>
              </a:solidFill>
              <a:latin typeface="Calibri" panose="020F0502020204030204"/>
            </a:endParaRPr>
          </a:p>
        </p:txBody>
      </p:sp>
      <p:grpSp>
        <p:nvGrpSpPr>
          <p:cNvPr id="18" name="그룹 17">
            <a:extLst>
              <a:ext uri="{FF2B5EF4-FFF2-40B4-BE49-F238E27FC236}">
                <a16:creationId xmlns:a16="http://schemas.microsoft.com/office/drawing/2014/main" id="{60222196-AE0D-D7EC-6AE2-F0C1976B9A4A}"/>
              </a:ext>
            </a:extLst>
          </p:cNvPr>
          <p:cNvGrpSpPr/>
          <p:nvPr/>
        </p:nvGrpSpPr>
        <p:grpSpPr>
          <a:xfrm>
            <a:off x="313488" y="138737"/>
            <a:ext cx="7218121" cy="6419718"/>
            <a:chOff x="313488" y="138737"/>
            <a:chExt cx="7218121" cy="6419718"/>
          </a:xfrm>
        </p:grpSpPr>
        <p:sp>
          <p:nvSpPr>
            <p:cNvPr id="9" name="직사각형 8">
              <a:extLst>
                <a:ext uri="{FF2B5EF4-FFF2-40B4-BE49-F238E27FC236}">
                  <a16:creationId xmlns:a16="http://schemas.microsoft.com/office/drawing/2014/main" id="{F26BD716-0A69-2108-13F0-4FDA0B64036B}"/>
                </a:ext>
              </a:extLst>
            </p:cNvPr>
            <p:cNvSpPr/>
            <p:nvPr/>
          </p:nvSpPr>
          <p:spPr>
            <a:xfrm>
              <a:off x="902954" y="138737"/>
              <a:ext cx="283778" cy="6419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 name="직사각형 9">
              <a:extLst>
                <a:ext uri="{FF2B5EF4-FFF2-40B4-BE49-F238E27FC236}">
                  <a16:creationId xmlns:a16="http://schemas.microsoft.com/office/drawing/2014/main" id="{D25557A8-4D2C-AF3F-203B-7E7A01F586EC}"/>
                </a:ext>
              </a:extLst>
            </p:cNvPr>
            <p:cNvSpPr/>
            <p:nvPr/>
          </p:nvSpPr>
          <p:spPr>
            <a:xfrm>
              <a:off x="2587111" y="138737"/>
              <a:ext cx="283778" cy="6419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22C8350B-7B2B-82D4-BFD4-0DEC190FBA3C}"/>
                </a:ext>
              </a:extLst>
            </p:cNvPr>
            <p:cNvSpPr/>
            <p:nvPr/>
          </p:nvSpPr>
          <p:spPr>
            <a:xfrm>
              <a:off x="6452475" y="138737"/>
              <a:ext cx="283778" cy="6419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073FA3AD-E8B0-68EE-B7CB-2635AD61AF46}"/>
                </a:ext>
              </a:extLst>
            </p:cNvPr>
            <p:cNvSpPr/>
            <p:nvPr/>
          </p:nvSpPr>
          <p:spPr>
            <a:xfrm rot="5400000">
              <a:off x="3782183" y="2236251"/>
              <a:ext cx="283778" cy="72150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a:extLst>
                <a:ext uri="{FF2B5EF4-FFF2-40B4-BE49-F238E27FC236}">
                  <a16:creationId xmlns:a16="http://schemas.microsoft.com/office/drawing/2014/main" id="{17B36BBA-1C75-77DC-4306-E33245302976}"/>
                </a:ext>
              </a:extLst>
            </p:cNvPr>
            <p:cNvSpPr/>
            <p:nvPr/>
          </p:nvSpPr>
          <p:spPr>
            <a:xfrm rot="5400000">
              <a:off x="3779137" y="606607"/>
              <a:ext cx="283778" cy="72150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477C382A-6BBA-8291-0E12-7A755BF4D27E}"/>
                </a:ext>
              </a:extLst>
            </p:cNvPr>
            <p:cNvSpPr/>
            <p:nvPr/>
          </p:nvSpPr>
          <p:spPr>
            <a:xfrm rot="5400000">
              <a:off x="3817601" y="-2696753"/>
              <a:ext cx="283778" cy="71381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39" name="그룹 38">
            <a:extLst>
              <a:ext uri="{FF2B5EF4-FFF2-40B4-BE49-F238E27FC236}">
                <a16:creationId xmlns:a16="http://schemas.microsoft.com/office/drawing/2014/main" id="{50114D6D-0CF4-0A45-2205-3A051C38D412}"/>
              </a:ext>
            </a:extLst>
          </p:cNvPr>
          <p:cNvGrpSpPr/>
          <p:nvPr/>
        </p:nvGrpSpPr>
        <p:grpSpPr>
          <a:xfrm>
            <a:off x="69367" y="136525"/>
            <a:ext cx="11981793" cy="6674178"/>
            <a:chOff x="310442" y="1338674"/>
            <a:chExt cx="7673730" cy="4063680"/>
          </a:xfrm>
        </p:grpSpPr>
        <p:pic>
          <p:nvPicPr>
            <p:cNvPr id="1028" name="Picture 4">
              <a:extLst>
                <a:ext uri="{FF2B5EF4-FFF2-40B4-BE49-F238E27FC236}">
                  <a16:creationId xmlns:a16="http://schemas.microsoft.com/office/drawing/2014/main" id="{804C063D-ECB2-548F-31E7-202B5A4FD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42" y="1338674"/>
              <a:ext cx="7673730" cy="4063680"/>
            </a:xfrm>
            <a:prstGeom prst="rect">
              <a:avLst/>
            </a:prstGeom>
            <a:solidFill>
              <a:schemeClr val="bg1"/>
            </a:solidFill>
          </p:spPr>
        </p:pic>
        <p:sp>
          <p:nvSpPr>
            <p:cNvPr id="38" name="직사각형 37">
              <a:extLst>
                <a:ext uri="{FF2B5EF4-FFF2-40B4-BE49-F238E27FC236}">
                  <a16:creationId xmlns:a16="http://schemas.microsoft.com/office/drawing/2014/main" id="{AB31A886-0851-EDBC-FFC2-A00E1674683D}"/>
                </a:ext>
              </a:extLst>
            </p:cNvPr>
            <p:cNvSpPr/>
            <p:nvPr/>
          </p:nvSpPr>
          <p:spPr>
            <a:xfrm>
              <a:off x="7620186" y="1338674"/>
              <a:ext cx="363986" cy="31324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51054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40809D4-736F-3601-AC44-D4D01959973C}"/>
              </a:ext>
            </a:extLst>
          </p:cNvPr>
          <p:cNvSpPr>
            <a:spLocks noGrp="1"/>
          </p:cNvSpPr>
          <p:nvPr>
            <p:ph type="title"/>
          </p:nvPr>
        </p:nvSpPr>
        <p:spPr/>
        <p:txBody>
          <a:bodyPr/>
          <a:lstStyle/>
          <a:p>
            <a:r>
              <a:rPr lang="en-US" altLang="ko-KR" dirty="0"/>
              <a:t>Nuclear Shell Model</a:t>
            </a:r>
            <a:endParaRPr lang="ko-KR" altLang="en-US" dirty="0"/>
          </a:p>
        </p:txBody>
      </p:sp>
      <p:sp>
        <p:nvSpPr>
          <p:cNvPr id="6" name="내용 개체 틀 5">
            <a:extLst>
              <a:ext uri="{FF2B5EF4-FFF2-40B4-BE49-F238E27FC236}">
                <a16:creationId xmlns:a16="http://schemas.microsoft.com/office/drawing/2014/main" id="{AAB6DE72-E459-E7D8-FBD0-32F7DF794D13}"/>
              </a:ext>
            </a:extLst>
          </p:cNvPr>
          <p:cNvSpPr>
            <a:spLocks noGrp="1"/>
          </p:cNvSpPr>
          <p:nvPr>
            <p:ph sz="half" idx="1"/>
          </p:nvPr>
        </p:nvSpPr>
        <p:spPr>
          <a:xfrm>
            <a:off x="79132" y="1046282"/>
            <a:ext cx="4839709" cy="5292725"/>
          </a:xfrm>
        </p:spPr>
        <p:txBody>
          <a:bodyPr>
            <a:normAutofit fontScale="85000" lnSpcReduction="20000"/>
          </a:bodyPr>
          <a:lstStyle/>
          <a:p>
            <a:pPr>
              <a:lnSpc>
                <a:spcPct val="100000"/>
              </a:lnSpc>
            </a:pPr>
            <a:r>
              <a:rPr lang="en-US" altLang="ko-KR" dirty="0"/>
              <a:t>Magic number of nucleons</a:t>
            </a:r>
          </a:p>
          <a:p>
            <a:pPr lvl="1">
              <a:lnSpc>
                <a:spcPct val="100000"/>
              </a:lnSpc>
            </a:pPr>
            <a:r>
              <a:rPr lang="en-US" altLang="ko-KR" dirty="0"/>
              <a:t>Binding energy of the (N+1, Z) or (N, Z+1) nucleus is significantly less than the (N, Z) at some N, Z</a:t>
            </a:r>
          </a:p>
          <a:p>
            <a:pPr lvl="1">
              <a:lnSpc>
                <a:spcPct val="100000"/>
              </a:lnSpc>
            </a:pPr>
            <a:r>
              <a:rPr lang="en-US" altLang="ko-KR" dirty="0"/>
              <a:t>Particularly stable at </a:t>
            </a:r>
            <a:r>
              <a:rPr lang="en-US" altLang="ko-KR" b="1" dirty="0"/>
              <a:t>2, 8, 20, 28, 50, 82, 126</a:t>
            </a:r>
            <a:endParaRPr lang="en-US" altLang="ko-KR" dirty="0"/>
          </a:p>
          <a:p>
            <a:pPr lvl="1">
              <a:lnSpc>
                <a:spcPct val="100000"/>
              </a:lnSpc>
            </a:pPr>
            <a:r>
              <a:rPr lang="en-US" altLang="ko-KR" dirty="0"/>
              <a:t>Analogous to the atomic shell model</a:t>
            </a:r>
          </a:p>
          <a:p>
            <a:pPr lvl="1">
              <a:lnSpc>
                <a:spcPct val="100000"/>
              </a:lnSpc>
            </a:pPr>
            <a:endParaRPr lang="en-US" altLang="ko-KR" dirty="0"/>
          </a:p>
          <a:p>
            <a:pPr>
              <a:lnSpc>
                <a:spcPct val="100000"/>
              </a:lnSpc>
            </a:pPr>
            <a:r>
              <a:rPr lang="en-US" altLang="ko-KR" dirty="0"/>
              <a:t>Nuclear shell model</a:t>
            </a:r>
          </a:p>
          <a:p>
            <a:pPr lvl="1">
              <a:lnSpc>
                <a:spcPct val="100000"/>
              </a:lnSpc>
            </a:pPr>
            <a:r>
              <a:rPr lang="en-US" altLang="ko-KR" dirty="0"/>
              <a:t>Nucleons in a nucleus occupy certain energy levels (“shells”) following Pauli exclusion principle</a:t>
            </a:r>
          </a:p>
          <a:p>
            <a:pPr lvl="1">
              <a:lnSpc>
                <a:spcPct val="100000"/>
              </a:lnSpc>
            </a:pPr>
            <a:r>
              <a:rPr lang="en-US" altLang="ko-KR" dirty="0"/>
              <a:t>Energy levels formed by strong nuclear force</a:t>
            </a:r>
          </a:p>
          <a:p>
            <a:pPr lvl="1">
              <a:lnSpc>
                <a:spcPct val="100000"/>
              </a:lnSpc>
            </a:pPr>
            <a:r>
              <a:rPr lang="en-US" altLang="ko-KR" dirty="0"/>
              <a:t>Successful in explaining various nuclear properties such as binding energy, excited states, electromagnetic transition rate, </a:t>
            </a:r>
            <a:r>
              <a:rPr lang="en-US" altLang="ko-KR" dirty="0" err="1"/>
              <a:t>etc</a:t>
            </a:r>
            <a:endParaRPr lang="en-US" altLang="ko-KR" dirty="0"/>
          </a:p>
          <a:p>
            <a:pPr lvl="1"/>
            <a:endParaRPr lang="en-US" altLang="ko-KR" dirty="0"/>
          </a:p>
          <a:p>
            <a:pPr lvl="1"/>
            <a:endParaRPr lang="en-US" altLang="ko-KR" dirty="0"/>
          </a:p>
          <a:p>
            <a:pPr lvl="1"/>
            <a:endParaRPr lang="ko-KR" altLang="en-US" dirty="0"/>
          </a:p>
        </p:txBody>
      </p:sp>
      <p:pic>
        <p:nvPicPr>
          <p:cNvPr id="9" name="내용 개체 틀 8">
            <a:extLst>
              <a:ext uri="{FF2B5EF4-FFF2-40B4-BE49-F238E27FC236}">
                <a16:creationId xmlns:a16="http://schemas.microsoft.com/office/drawing/2014/main" id="{A90ACC2A-9314-BFA1-6E8A-F389FCC2B922}"/>
              </a:ext>
            </a:extLst>
          </p:cNvPr>
          <p:cNvPicPr>
            <a:picLocks noGrp="1" noChangeAspect="1"/>
          </p:cNvPicPr>
          <p:nvPr>
            <p:ph sz="half" idx="2"/>
          </p:nvPr>
        </p:nvPicPr>
        <p:blipFill>
          <a:blip r:embed="rId3"/>
          <a:stretch>
            <a:fillRect/>
          </a:stretch>
        </p:blipFill>
        <p:spPr>
          <a:xfrm>
            <a:off x="4940522" y="1046282"/>
            <a:ext cx="3356054" cy="5292725"/>
          </a:xfrm>
        </p:spPr>
      </p:pic>
      <p:sp>
        <p:nvSpPr>
          <p:cNvPr id="4" name="바닥글 개체 틀 3">
            <a:extLst>
              <a:ext uri="{FF2B5EF4-FFF2-40B4-BE49-F238E27FC236}">
                <a16:creationId xmlns:a16="http://schemas.microsoft.com/office/drawing/2014/main" id="{4D11E7C1-3B1E-43CE-6497-213DBA23A4B3}"/>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67302240-52FA-73C3-5D69-ACE6C2FDCF08}"/>
              </a:ext>
            </a:extLst>
          </p:cNvPr>
          <p:cNvSpPr>
            <a:spLocks noGrp="1"/>
          </p:cNvSpPr>
          <p:nvPr>
            <p:ph type="sldNum" sz="quarter" idx="12"/>
          </p:nvPr>
        </p:nvSpPr>
        <p:spPr/>
        <p:txBody>
          <a:bodyPr/>
          <a:lstStyle/>
          <a:p>
            <a:fld id="{7CC0B3F7-245B-4AF8-970C-81D932662757}" type="slidenum">
              <a:rPr lang="ko-KR" altLang="en-US" smtClean="0"/>
              <a:t>5</a:t>
            </a:fld>
            <a:endParaRPr lang="ko-KR" altLang="en-US"/>
          </a:p>
        </p:txBody>
      </p:sp>
      <p:pic>
        <p:nvPicPr>
          <p:cNvPr id="11" name="그림 10">
            <a:extLst>
              <a:ext uri="{FF2B5EF4-FFF2-40B4-BE49-F238E27FC236}">
                <a16:creationId xmlns:a16="http://schemas.microsoft.com/office/drawing/2014/main" id="{0A994F0D-F959-523B-F748-919975611430}"/>
              </a:ext>
            </a:extLst>
          </p:cNvPr>
          <p:cNvPicPr>
            <a:picLocks noChangeAspect="1"/>
          </p:cNvPicPr>
          <p:nvPr/>
        </p:nvPicPr>
        <p:blipFill>
          <a:blip r:embed="rId4"/>
          <a:stretch>
            <a:fillRect/>
          </a:stretch>
        </p:blipFill>
        <p:spPr>
          <a:xfrm>
            <a:off x="8318258" y="2388306"/>
            <a:ext cx="3778345" cy="1884094"/>
          </a:xfrm>
          <a:prstGeom prst="rect">
            <a:avLst/>
          </a:prstGeom>
        </p:spPr>
      </p:pic>
      <p:sp>
        <p:nvSpPr>
          <p:cNvPr id="12" name="TextBox 11">
            <a:extLst>
              <a:ext uri="{FF2B5EF4-FFF2-40B4-BE49-F238E27FC236}">
                <a16:creationId xmlns:a16="http://schemas.microsoft.com/office/drawing/2014/main" id="{9C69C816-6395-6939-F47D-8F99DE563145}"/>
              </a:ext>
            </a:extLst>
          </p:cNvPr>
          <p:cNvSpPr txBox="1"/>
          <p:nvPr/>
        </p:nvSpPr>
        <p:spPr>
          <a:xfrm>
            <a:off x="8485836" y="4404650"/>
            <a:ext cx="3443188" cy="553998"/>
          </a:xfrm>
          <a:prstGeom prst="rect">
            <a:avLst/>
          </a:prstGeom>
          <a:noFill/>
        </p:spPr>
        <p:txBody>
          <a:bodyPr wrap="square" rtlCol="0">
            <a:spAutoFit/>
          </a:bodyPr>
          <a:lstStyle/>
          <a:p>
            <a:pPr algn="ctr"/>
            <a:r>
              <a:rPr lang="en-US" altLang="ko-KR" sz="1500" dirty="0"/>
              <a:t>Nobel prize (1963) : Discovery of the nuclear shell model of the atomic nucleus</a:t>
            </a:r>
            <a:endParaRPr lang="ko-KR" altLang="en-US" sz="1500" dirty="0"/>
          </a:p>
        </p:txBody>
      </p:sp>
      <p:sp>
        <p:nvSpPr>
          <p:cNvPr id="13" name="TextBox 12">
            <a:extLst>
              <a:ext uri="{FF2B5EF4-FFF2-40B4-BE49-F238E27FC236}">
                <a16:creationId xmlns:a16="http://schemas.microsoft.com/office/drawing/2014/main" id="{115ABD52-ADC6-F84B-1038-C07DC1230BAC}"/>
              </a:ext>
            </a:extLst>
          </p:cNvPr>
          <p:cNvSpPr txBox="1"/>
          <p:nvPr/>
        </p:nvSpPr>
        <p:spPr>
          <a:xfrm>
            <a:off x="5340575" y="5165384"/>
            <a:ext cx="911638" cy="646331"/>
          </a:xfrm>
          <a:prstGeom prst="rect">
            <a:avLst/>
          </a:prstGeom>
          <a:noFill/>
        </p:spPr>
        <p:txBody>
          <a:bodyPr wrap="square" rtlCol="0">
            <a:spAutoFit/>
          </a:bodyPr>
          <a:lstStyle/>
          <a:p>
            <a:pPr algn="ctr"/>
            <a:r>
              <a:rPr lang="en-US" altLang="ko-KR" sz="1200" b="1" dirty="0"/>
              <a:t>Harmonic Oscillator Potential</a:t>
            </a:r>
            <a:endParaRPr lang="ko-KR" altLang="en-US" sz="1200" b="1" dirty="0"/>
          </a:p>
        </p:txBody>
      </p:sp>
      <p:sp>
        <p:nvSpPr>
          <p:cNvPr id="14" name="TextBox 13">
            <a:extLst>
              <a:ext uri="{FF2B5EF4-FFF2-40B4-BE49-F238E27FC236}">
                <a16:creationId xmlns:a16="http://schemas.microsoft.com/office/drawing/2014/main" id="{47A0B036-F3E2-BEFF-46DD-48ABA100577A}"/>
              </a:ext>
            </a:extLst>
          </p:cNvPr>
          <p:cNvSpPr txBox="1"/>
          <p:nvPr/>
        </p:nvSpPr>
        <p:spPr>
          <a:xfrm>
            <a:off x="6252213" y="5257719"/>
            <a:ext cx="911638" cy="461665"/>
          </a:xfrm>
          <a:prstGeom prst="rect">
            <a:avLst/>
          </a:prstGeom>
          <a:noFill/>
        </p:spPr>
        <p:txBody>
          <a:bodyPr wrap="square" rtlCol="0">
            <a:spAutoFit/>
          </a:bodyPr>
          <a:lstStyle/>
          <a:p>
            <a:pPr algn="ctr"/>
            <a:r>
              <a:rPr lang="en-US" altLang="ko-KR" sz="1200" b="1" dirty="0"/>
              <a:t>Spin-Orbit Coupling</a:t>
            </a:r>
            <a:endParaRPr lang="ko-KR" altLang="en-US" sz="1200" b="1" dirty="0"/>
          </a:p>
        </p:txBody>
      </p:sp>
      <p:sp>
        <p:nvSpPr>
          <p:cNvPr id="15" name="TextBox 14">
            <a:extLst>
              <a:ext uri="{FF2B5EF4-FFF2-40B4-BE49-F238E27FC236}">
                <a16:creationId xmlns:a16="http://schemas.microsoft.com/office/drawing/2014/main" id="{D33EB78E-D1D9-D201-7484-C4539FEAB8FE}"/>
              </a:ext>
            </a:extLst>
          </p:cNvPr>
          <p:cNvSpPr txBox="1"/>
          <p:nvPr/>
        </p:nvSpPr>
        <p:spPr>
          <a:xfrm>
            <a:off x="6093312" y="5350051"/>
            <a:ext cx="296122" cy="276999"/>
          </a:xfrm>
          <a:prstGeom prst="rect">
            <a:avLst/>
          </a:prstGeom>
          <a:noFill/>
        </p:spPr>
        <p:txBody>
          <a:bodyPr wrap="square" rtlCol="0">
            <a:spAutoFit/>
          </a:bodyPr>
          <a:lstStyle/>
          <a:p>
            <a:r>
              <a:rPr lang="en-US" altLang="ko-KR" sz="1200" dirty="0"/>
              <a:t>+</a:t>
            </a:r>
            <a:endParaRPr lang="ko-KR" altLang="en-US" sz="1200" dirty="0"/>
          </a:p>
        </p:txBody>
      </p:sp>
    </p:spTree>
    <p:extLst>
      <p:ext uri="{BB962C8B-B14F-4D97-AF65-F5344CB8AC3E}">
        <p14:creationId xmlns:p14="http://schemas.microsoft.com/office/powerpoint/2010/main" val="3469439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849F6A7-7C90-CA95-3EDB-CDBD2BCF462A}"/>
              </a:ext>
            </a:extLst>
          </p:cNvPr>
          <p:cNvSpPr>
            <a:spLocks noGrp="1"/>
          </p:cNvSpPr>
          <p:nvPr>
            <p:ph type="title"/>
          </p:nvPr>
        </p:nvSpPr>
        <p:spPr/>
        <p:txBody>
          <a:bodyPr/>
          <a:lstStyle/>
          <a:p>
            <a:r>
              <a:rPr lang="en-US" altLang="ko-KR" dirty="0"/>
              <a:t>Nuclear</a:t>
            </a:r>
            <a:r>
              <a:rPr lang="ko-KR" altLang="en-US" dirty="0"/>
              <a:t> </a:t>
            </a:r>
            <a:r>
              <a:rPr lang="en-US" altLang="ko-KR" dirty="0"/>
              <a:t>Structure</a:t>
            </a:r>
            <a:endParaRPr lang="ko-KR" altLang="en-US" dirty="0"/>
          </a:p>
        </p:txBody>
      </p:sp>
      <p:sp>
        <p:nvSpPr>
          <p:cNvPr id="3" name="내용 개체 틀 2">
            <a:extLst>
              <a:ext uri="{FF2B5EF4-FFF2-40B4-BE49-F238E27FC236}">
                <a16:creationId xmlns:a16="http://schemas.microsoft.com/office/drawing/2014/main" id="{9AB1AF16-289C-A41B-3963-359D63C838DA}"/>
              </a:ext>
            </a:extLst>
          </p:cNvPr>
          <p:cNvSpPr>
            <a:spLocks noGrp="1"/>
          </p:cNvSpPr>
          <p:nvPr>
            <p:ph sz="half" idx="1"/>
          </p:nvPr>
        </p:nvSpPr>
        <p:spPr/>
        <p:txBody>
          <a:bodyPr>
            <a:normAutofit lnSpcReduction="10000"/>
          </a:bodyPr>
          <a:lstStyle/>
          <a:p>
            <a:r>
              <a:rPr lang="en-US" altLang="ko-KR" dirty="0"/>
              <a:t>Characterized by various properties such as </a:t>
            </a:r>
          </a:p>
          <a:p>
            <a:pPr lvl="1"/>
            <a:r>
              <a:rPr lang="en-US" altLang="ko-KR" dirty="0"/>
              <a:t>Binding energy</a:t>
            </a:r>
          </a:p>
          <a:p>
            <a:pPr lvl="1"/>
            <a:r>
              <a:rPr lang="en-US" altLang="ko-KR" dirty="0"/>
              <a:t>Spin/parity and energy level of excited states</a:t>
            </a:r>
          </a:p>
          <a:p>
            <a:pPr lvl="1"/>
            <a:r>
              <a:rPr lang="en-US" altLang="ko-KR" dirty="0"/>
              <a:t>Nuclear shape (deformation)</a:t>
            </a:r>
          </a:p>
          <a:p>
            <a:pPr lvl="1"/>
            <a:r>
              <a:rPr lang="en-US" altLang="ko-KR" dirty="0"/>
              <a:t>Electromagnetic moments</a:t>
            </a:r>
          </a:p>
          <a:p>
            <a:r>
              <a:rPr lang="en-US" altLang="ko-KR" dirty="0"/>
              <a:t>Nuclear shell model can calculate those properties in a unified method</a:t>
            </a:r>
          </a:p>
          <a:p>
            <a:r>
              <a:rPr lang="en-US" altLang="ko-KR" dirty="0"/>
              <a:t>Experimental data of excited states (e.g. by gamma-ray spectroscopy) near the closed shell is needed for the reliable shell model calculation</a:t>
            </a:r>
          </a:p>
          <a:p>
            <a:endParaRPr lang="ko-KR" altLang="en-US" dirty="0"/>
          </a:p>
        </p:txBody>
      </p:sp>
      <p:pic>
        <p:nvPicPr>
          <p:cNvPr id="8" name="내용 개체 틀 7">
            <a:extLst>
              <a:ext uri="{FF2B5EF4-FFF2-40B4-BE49-F238E27FC236}">
                <a16:creationId xmlns:a16="http://schemas.microsoft.com/office/drawing/2014/main" id="{64ADF2B6-AB2D-94EA-8C45-CB8B56217817}"/>
              </a:ext>
            </a:extLst>
          </p:cNvPr>
          <p:cNvPicPr>
            <a:picLocks noGrp="1" noChangeAspect="1"/>
          </p:cNvPicPr>
          <p:nvPr>
            <p:ph sz="half" idx="2"/>
          </p:nvPr>
        </p:nvPicPr>
        <p:blipFill>
          <a:blip r:embed="rId3"/>
          <a:stretch>
            <a:fillRect/>
          </a:stretch>
        </p:blipFill>
        <p:spPr>
          <a:xfrm>
            <a:off x="5881256" y="1059227"/>
            <a:ext cx="6231372" cy="4739546"/>
          </a:xfrm>
        </p:spPr>
      </p:pic>
      <p:sp>
        <p:nvSpPr>
          <p:cNvPr id="4" name="바닥글 개체 틀 3">
            <a:extLst>
              <a:ext uri="{FF2B5EF4-FFF2-40B4-BE49-F238E27FC236}">
                <a16:creationId xmlns:a16="http://schemas.microsoft.com/office/drawing/2014/main" id="{D86F08E4-6CDE-657B-8785-CA6663584095}"/>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B59DF42C-AEB0-CD18-DF73-AA79A6B30BE6}"/>
              </a:ext>
            </a:extLst>
          </p:cNvPr>
          <p:cNvSpPr>
            <a:spLocks noGrp="1"/>
          </p:cNvSpPr>
          <p:nvPr>
            <p:ph type="sldNum" sz="quarter" idx="12"/>
          </p:nvPr>
        </p:nvSpPr>
        <p:spPr/>
        <p:txBody>
          <a:bodyPr/>
          <a:lstStyle/>
          <a:p>
            <a:fld id="{7CC0B3F7-245B-4AF8-970C-81D932662757}" type="slidenum">
              <a:rPr lang="ko-KR" altLang="en-US" smtClean="0"/>
              <a:t>6</a:t>
            </a:fld>
            <a:endParaRPr lang="ko-KR" altLang="en-US"/>
          </a:p>
        </p:txBody>
      </p:sp>
      <p:sp>
        <p:nvSpPr>
          <p:cNvPr id="9" name="TextBox 8">
            <a:extLst>
              <a:ext uri="{FF2B5EF4-FFF2-40B4-BE49-F238E27FC236}">
                <a16:creationId xmlns:a16="http://schemas.microsoft.com/office/drawing/2014/main" id="{DF2A6BFC-DEB0-64CB-6FC7-93E74CF377C8}"/>
              </a:ext>
            </a:extLst>
          </p:cNvPr>
          <p:cNvSpPr txBox="1"/>
          <p:nvPr/>
        </p:nvSpPr>
        <p:spPr>
          <a:xfrm>
            <a:off x="6762036" y="5798773"/>
            <a:ext cx="4356847" cy="369332"/>
          </a:xfrm>
          <a:prstGeom prst="rect">
            <a:avLst/>
          </a:prstGeom>
          <a:noFill/>
        </p:spPr>
        <p:txBody>
          <a:bodyPr wrap="square" rtlCol="0">
            <a:spAutoFit/>
          </a:bodyPr>
          <a:lstStyle/>
          <a:p>
            <a:pPr algn="ctr"/>
            <a:r>
              <a:rPr lang="en-US" altLang="ko-KR" dirty="0"/>
              <a:t>Excited states of </a:t>
            </a:r>
            <a:r>
              <a:rPr lang="en-US" altLang="ko-KR" baseline="30000" dirty="0"/>
              <a:t>198</a:t>
            </a:r>
            <a:r>
              <a:rPr lang="en-US" altLang="ko-KR" dirty="0"/>
              <a:t>Pt</a:t>
            </a:r>
            <a:endParaRPr lang="ko-KR" altLang="en-US" dirty="0"/>
          </a:p>
        </p:txBody>
      </p:sp>
    </p:spTree>
    <p:extLst>
      <p:ext uri="{BB962C8B-B14F-4D97-AF65-F5344CB8AC3E}">
        <p14:creationId xmlns:p14="http://schemas.microsoft.com/office/powerpoint/2010/main" val="2937750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A9C565C-6885-604B-805B-0CE120CE634A}"/>
              </a:ext>
            </a:extLst>
          </p:cNvPr>
          <p:cNvSpPr>
            <a:spLocks noGrp="1"/>
          </p:cNvSpPr>
          <p:nvPr>
            <p:ph type="title"/>
          </p:nvPr>
        </p:nvSpPr>
        <p:spPr/>
        <p:txBody>
          <a:bodyPr/>
          <a:lstStyle/>
          <a:p>
            <a:r>
              <a:rPr lang="en-US" altLang="ko-KR" dirty="0"/>
              <a:t>Multi-Nucleon Transfer (MNT) Reaction</a:t>
            </a:r>
            <a:endParaRPr lang="ko-KR" altLang="en-US" dirty="0"/>
          </a:p>
        </p:txBody>
      </p:sp>
      <p:sp>
        <p:nvSpPr>
          <p:cNvPr id="3" name="내용 개체 틀 2">
            <a:extLst>
              <a:ext uri="{FF2B5EF4-FFF2-40B4-BE49-F238E27FC236}">
                <a16:creationId xmlns:a16="http://schemas.microsoft.com/office/drawing/2014/main" id="{AF6B96A7-8113-3B4D-5AE7-C68F40531308}"/>
              </a:ext>
            </a:extLst>
          </p:cNvPr>
          <p:cNvSpPr>
            <a:spLocks noGrp="1"/>
          </p:cNvSpPr>
          <p:nvPr>
            <p:ph idx="1"/>
          </p:nvPr>
        </p:nvSpPr>
        <p:spPr>
          <a:xfrm>
            <a:off x="131884" y="1033094"/>
            <a:ext cx="11859225" cy="2126920"/>
          </a:xfrm>
        </p:spPr>
        <p:txBody>
          <a:bodyPr>
            <a:normAutofit fontScale="92500"/>
          </a:bodyPr>
          <a:lstStyle/>
          <a:p>
            <a:r>
              <a:rPr lang="en-US" altLang="ko-KR" dirty="0"/>
              <a:t>MNT reaction </a:t>
            </a:r>
          </a:p>
          <a:p>
            <a:pPr lvl="1"/>
            <a:r>
              <a:rPr lang="en-US" altLang="ko-KR" dirty="0"/>
              <a:t>Binary reaction between projectile and target nucleus</a:t>
            </a:r>
          </a:p>
          <a:p>
            <a:pPr lvl="1"/>
            <a:r>
              <a:rPr lang="en-US" altLang="ko-KR" dirty="0"/>
              <a:t>Occur at near Coulomb barrier energy (several MeV/u)</a:t>
            </a:r>
          </a:p>
          <a:p>
            <a:pPr lvl="1"/>
            <a:r>
              <a:rPr lang="en-US" altLang="ko-KR" dirty="0"/>
              <a:t>Large energy dissipation (relative kinetic energy convert to internal excitation energy) </a:t>
            </a:r>
          </a:p>
          <a:p>
            <a:pPr lvl="1"/>
            <a:r>
              <a:rPr lang="en-US" altLang="ko-KR" dirty="0"/>
              <a:t>Higher cross-section near N ~ 126 compared to other reactions such as fragmentation or fission</a:t>
            </a:r>
          </a:p>
          <a:p>
            <a:endParaRPr lang="ko-KR" altLang="en-US" dirty="0"/>
          </a:p>
        </p:txBody>
      </p:sp>
      <p:sp>
        <p:nvSpPr>
          <p:cNvPr id="4" name="바닥글 개체 틀 3">
            <a:extLst>
              <a:ext uri="{FF2B5EF4-FFF2-40B4-BE49-F238E27FC236}">
                <a16:creationId xmlns:a16="http://schemas.microsoft.com/office/drawing/2014/main" id="{B01B10F8-D122-3017-5151-C4699E1A97ED}"/>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4FD675A8-88E5-7221-3646-9B5126D0F086}"/>
              </a:ext>
            </a:extLst>
          </p:cNvPr>
          <p:cNvSpPr>
            <a:spLocks noGrp="1"/>
          </p:cNvSpPr>
          <p:nvPr>
            <p:ph type="sldNum" sz="quarter" idx="12"/>
          </p:nvPr>
        </p:nvSpPr>
        <p:spPr/>
        <p:txBody>
          <a:bodyPr/>
          <a:lstStyle/>
          <a:p>
            <a:fld id="{7CC0B3F7-245B-4AF8-970C-81D932662757}" type="slidenum">
              <a:rPr lang="ko-KR" altLang="en-US" smtClean="0"/>
              <a:t>7</a:t>
            </a:fld>
            <a:endParaRPr lang="ko-KR" altLang="en-US"/>
          </a:p>
        </p:txBody>
      </p:sp>
      <p:grpSp>
        <p:nvGrpSpPr>
          <p:cNvPr id="14" name="그룹 13">
            <a:extLst>
              <a:ext uri="{FF2B5EF4-FFF2-40B4-BE49-F238E27FC236}">
                <a16:creationId xmlns:a16="http://schemas.microsoft.com/office/drawing/2014/main" id="{221AA11A-7353-B8D2-1928-B7BEDAF049B2}"/>
              </a:ext>
            </a:extLst>
          </p:cNvPr>
          <p:cNvGrpSpPr/>
          <p:nvPr/>
        </p:nvGrpSpPr>
        <p:grpSpPr>
          <a:xfrm>
            <a:off x="727364" y="4556713"/>
            <a:ext cx="1395282" cy="1164566"/>
            <a:chOff x="9365876" y="1647264"/>
            <a:chExt cx="2307850" cy="2254390"/>
          </a:xfrm>
        </p:grpSpPr>
        <p:sp>
          <p:nvSpPr>
            <p:cNvPr id="15" name="타원 14">
              <a:extLst>
                <a:ext uri="{FF2B5EF4-FFF2-40B4-BE49-F238E27FC236}">
                  <a16:creationId xmlns:a16="http://schemas.microsoft.com/office/drawing/2014/main" id="{5C6188A3-ABF6-3A44-80DD-2217A208923E}"/>
                </a:ext>
              </a:extLst>
            </p:cNvPr>
            <p:cNvSpPr/>
            <p:nvPr/>
          </p:nvSpPr>
          <p:spPr>
            <a:xfrm>
              <a:off x="9365876" y="2091019"/>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a:extLst>
                <a:ext uri="{FF2B5EF4-FFF2-40B4-BE49-F238E27FC236}">
                  <a16:creationId xmlns:a16="http://schemas.microsoft.com/office/drawing/2014/main" id="{FA9B312D-D0E1-032B-8D8E-F8731E278515}"/>
                </a:ext>
              </a:extLst>
            </p:cNvPr>
            <p:cNvSpPr/>
            <p:nvPr/>
          </p:nvSpPr>
          <p:spPr>
            <a:xfrm>
              <a:off x="9853332" y="1647264"/>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타원 16">
              <a:extLst>
                <a:ext uri="{FF2B5EF4-FFF2-40B4-BE49-F238E27FC236}">
                  <a16:creationId xmlns:a16="http://schemas.microsoft.com/office/drawing/2014/main" id="{E4B39283-8F72-F7C8-82F1-5B883053F31F}"/>
                </a:ext>
              </a:extLst>
            </p:cNvPr>
            <p:cNvSpPr/>
            <p:nvPr/>
          </p:nvSpPr>
          <p:spPr>
            <a:xfrm>
              <a:off x="9686085" y="2381485"/>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a:extLst>
                <a:ext uri="{FF2B5EF4-FFF2-40B4-BE49-F238E27FC236}">
                  <a16:creationId xmlns:a16="http://schemas.microsoft.com/office/drawing/2014/main" id="{0DF99D5C-9527-E836-C3DC-42BF3D38AC68}"/>
                </a:ext>
              </a:extLst>
            </p:cNvPr>
            <p:cNvSpPr/>
            <p:nvPr/>
          </p:nvSpPr>
          <p:spPr>
            <a:xfrm>
              <a:off x="10340788" y="2033866"/>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856F8391-384F-01BC-B452-82BD325F2A8E}"/>
                </a:ext>
              </a:extLst>
            </p:cNvPr>
            <p:cNvSpPr/>
            <p:nvPr/>
          </p:nvSpPr>
          <p:spPr>
            <a:xfrm>
              <a:off x="10564344" y="1737029"/>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타원 19">
              <a:extLst>
                <a:ext uri="{FF2B5EF4-FFF2-40B4-BE49-F238E27FC236}">
                  <a16:creationId xmlns:a16="http://schemas.microsoft.com/office/drawing/2014/main" id="{A544DB20-D695-94C8-68E7-5A182BEB1C52}"/>
                </a:ext>
              </a:extLst>
            </p:cNvPr>
            <p:cNvSpPr/>
            <p:nvPr/>
          </p:nvSpPr>
          <p:spPr>
            <a:xfrm>
              <a:off x="10519801" y="2677973"/>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타원 20">
              <a:extLst>
                <a:ext uri="{FF2B5EF4-FFF2-40B4-BE49-F238E27FC236}">
                  <a16:creationId xmlns:a16="http://schemas.microsoft.com/office/drawing/2014/main" id="{5B74E192-CC62-3A7B-891E-1AC936A79591}"/>
                </a:ext>
              </a:extLst>
            </p:cNvPr>
            <p:cNvSpPr/>
            <p:nvPr/>
          </p:nvSpPr>
          <p:spPr>
            <a:xfrm>
              <a:off x="9555816" y="2792272"/>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cxnSp>
        <p:nvCxnSpPr>
          <p:cNvPr id="23" name="직선 화살표 연결선 22">
            <a:extLst>
              <a:ext uri="{FF2B5EF4-FFF2-40B4-BE49-F238E27FC236}">
                <a16:creationId xmlns:a16="http://schemas.microsoft.com/office/drawing/2014/main" id="{54A5BF17-DB23-8D8B-6A04-AE300BF3BFA5}"/>
              </a:ext>
            </a:extLst>
          </p:cNvPr>
          <p:cNvCxnSpPr>
            <a:cxnSpLocks/>
          </p:cNvCxnSpPr>
          <p:nvPr/>
        </p:nvCxnSpPr>
        <p:spPr>
          <a:xfrm>
            <a:off x="2265218" y="5158589"/>
            <a:ext cx="3429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4" name="그룹 43">
            <a:extLst>
              <a:ext uri="{FF2B5EF4-FFF2-40B4-BE49-F238E27FC236}">
                <a16:creationId xmlns:a16="http://schemas.microsoft.com/office/drawing/2014/main" id="{57EB251C-0427-B45D-B425-287B0936747D}"/>
              </a:ext>
            </a:extLst>
          </p:cNvPr>
          <p:cNvGrpSpPr/>
          <p:nvPr/>
        </p:nvGrpSpPr>
        <p:grpSpPr>
          <a:xfrm>
            <a:off x="2830160" y="4345391"/>
            <a:ext cx="1671392" cy="1605614"/>
            <a:chOff x="3047924" y="4642238"/>
            <a:chExt cx="1671392" cy="1605614"/>
          </a:xfrm>
        </p:grpSpPr>
        <p:sp>
          <p:nvSpPr>
            <p:cNvPr id="33" name="타원 32">
              <a:extLst>
                <a:ext uri="{FF2B5EF4-FFF2-40B4-BE49-F238E27FC236}">
                  <a16:creationId xmlns:a16="http://schemas.microsoft.com/office/drawing/2014/main" id="{8219B1F6-1E83-614E-0C8D-0B5FEEBD0C6A}"/>
                </a:ext>
              </a:extLst>
            </p:cNvPr>
            <p:cNvSpPr/>
            <p:nvPr/>
          </p:nvSpPr>
          <p:spPr>
            <a:xfrm>
              <a:off x="3498113" y="4642238"/>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4" name="그룹 23">
              <a:extLst>
                <a:ext uri="{FF2B5EF4-FFF2-40B4-BE49-F238E27FC236}">
                  <a16:creationId xmlns:a16="http://schemas.microsoft.com/office/drawing/2014/main" id="{69888DE4-BD2F-03CB-3261-BBC59D4F37D6}"/>
                </a:ext>
              </a:extLst>
            </p:cNvPr>
            <p:cNvGrpSpPr/>
            <p:nvPr/>
          </p:nvGrpSpPr>
          <p:grpSpPr>
            <a:xfrm>
              <a:off x="3047924" y="4867251"/>
              <a:ext cx="1395282" cy="1164566"/>
              <a:chOff x="9365876" y="1647264"/>
              <a:chExt cx="2307850" cy="2254390"/>
            </a:xfrm>
          </p:grpSpPr>
          <p:sp>
            <p:nvSpPr>
              <p:cNvPr id="25" name="타원 24">
                <a:extLst>
                  <a:ext uri="{FF2B5EF4-FFF2-40B4-BE49-F238E27FC236}">
                    <a16:creationId xmlns:a16="http://schemas.microsoft.com/office/drawing/2014/main" id="{2CCE19A0-46B4-A8AE-C35A-AB72EB63BFDA}"/>
                  </a:ext>
                </a:extLst>
              </p:cNvPr>
              <p:cNvSpPr/>
              <p:nvPr/>
            </p:nvSpPr>
            <p:spPr>
              <a:xfrm>
                <a:off x="9365876" y="2091019"/>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타원 25">
                <a:extLst>
                  <a:ext uri="{FF2B5EF4-FFF2-40B4-BE49-F238E27FC236}">
                    <a16:creationId xmlns:a16="http://schemas.microsoft.com/office/drawing/2014/main" id="{46CF3C21-3B2D-510F-2182-8DFACE55D139}"/>
                  </a:ext>
                </a:extLst>
              </p:cNvPr>
              <p:cNvSpPr/>
              <p:nvPr/>
            </p:nvSpPr>
            <p:spPr>
              <a:xfrm>
                <a:off x="9853332" y="1647264"/>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타원 26">
                <a:extLst>
                  <a:ext uri="{FF2B5EF4-FFF2-40B4-BE49-F238E27FC236}">
                    <a16:creationId xmlns:a16="http://schemas.microsoft.com/office/drawing/2014/main" id="{967B1F03-6F3C-C8F1-E665-E7D304D69DC7}"/>
                  </a:ext>
                </a:extLst>
              </p:cNvPr>
              <p:cNvSpPr/>
              <p:nvPr/>
            </p:nvSpPr>
            <p:spPr>
              <a:xfrm>
                <a:off x="9686085" y="2381485"/>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타원 27">
                <a:extLst>
                  <a:ext uri="{FF2B5EF4-FFF2-40B4-BE49-F238E27FC236}">
                    <a16:creationId xmlns:a16="http://schemas.microsoft.com/office/drawing/2014/main" id="{6ABCB69E-3A8B-3D2A-DF67-F4CF8AC5E1E9}"/>
                  </a:ext>
                </a:extLst>
              </p:cNvPr>
              <p:cNvSpPr/>
              <p:nvPr/>
            </p:nvSpPr>
            <p:spPr>
              <a:xfrm>
                <a:off x="10340788" y="2033866"/>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타원 28">
                <a:extLst>
                  <a:ext uri="{FF2B5EF4-FFF2-40B4-BE49-F238E27FC236}">
                    <a16:creationId xmlns:a16="http://schemas.microsoft.com/office/drawing/2014/main" id="{58032A31-9612-9FEC-469B-B12640C248A9}"/>
                  </a:ext>
                </a:extLst>
              </p:cNvPr>
              <p:cNvSpPr/>
              <p:nvPr/>
            </p:nvSpPr>
            <p:spPr>
              <a:xfrm>
                <a:off x="10564344" y="1737029"/>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타원 29">
                <a:extLst>
                  <a:ext uri="{FF2B5EF4-FFF2-40B4-BE49-F238E27FC236}">
                    <a16:creationId xmlns:a16="http://schemas.microsoft.com/office/drawing/2014/main" id="{8A264B1C-8665-F1C2-C167-A2155E82A190}"/>
                  </a:ext>
                </a:extLst>
              </p:cNvPr>
              <p:cNvSpPr/>
              <p:nvPr/>
            </p:nvSpPr>
            <p:spPr>
              <a:xfrm>
                <a:off x="10519801" y="2677973"/>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02F28D23-428A-91F3-63C4-6AFC4FDBE265}"/>
                  </a:ext>
                </a:extLst>
              </p:cNvPr>
              <p:cNvSpPr/>
              <p:nvPr/>
            </p:nvSpPr>
            <p:spPr>
              <a:xfrm>
                <a:off x="9555816" y="2792272"/>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2" name="타원 31">
              <a:extLst>
                <a:ext uri="{FF2B5EF4-FFF2-40B4-BE49-F238E27FC236}">
                  <a16:creationId xmlns:a16="http://schemas.microsoft.com/office/drawing/2014/main" id="{98FB445F-5EA0-B9D7-2CA0-D734AE53A188}"/>
                </a:ext>
              </a:extLst>
            </p:cNvPr>
            <p:cNvSpPr/>
            <p:nvPr/>
          </p:nvSpPr>
          <p:spPr>
            <a:xfrm>
              <a:off x="4048605" y="5195051"/>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타원 33">
              <a:extLst>
                <a:ext uri="{FF2B5EF4-FFF2-40B4-BE49-F238E27FC236}">
                  <a16:creationId xmlns:a16="http://schemas.microsoft.com/office/drawing/2014/main" id="{3D6DC941-F993-F357-355C-6DCCB1CA1BFB}"/>
                </a:ext>
              </a:extLst>
            </p:cNvPr>
            <p:cNvSpPr/>
            <p:nvPr/>
          </p:nvSpPr>
          <p:spPr>
            <a:xfrm>
              <a:off x="3799004" y="5674771"/>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6" name="그룹 35">
            <a:extLst>
              <a:ext uri="{FF2B5EF4-FFF2-40B4-BE49-F238E27FC236}">
                <a16:creationId xmlns:a16="http://schemas.microsoft.com/office/drawing/2014/main" id="{6D6B56EB-8429-24CB-0533-0A1075C98152}"/>
              </a:ext>
            </a:extLst>
          </p:cNvPr>
          <p:cNvGrpSpPr/>
          <p:nvPr/>
        </p:nvGrpSpPr>
        <p:grpSpPr>
          <a:xfrm>
            <a:off x="5266867" y="3785120"/>
            <a:ext cx="1395282" cy="1164566"/>
            <a:chOff x="9365876" y="1647264"/>
            <a:chExt cx="2307850" cy="2254390"/>
          </a:xfrm>
        </p:grpSpPr>
        <p:sp>
          <p:nvSpPr>
            <p:cNvPr id="37" name="타원 36">
              <a:extLst>
                <a:ext uri="{FF2B5EF4-FFF2-40B4-BE49-F238E27FC236}">
                  <a16:creationId xmlns:a16="http://schemas.microsoft.com/office/drawing/2014/main" id="{9EAAFDBC-0AEF-994F-927F-FFA0401E182B}"/>
                </a:ext>
              </a:extLst>
            </p:cNvPr>
            <p:cNvSpPr/>
            <p:nvPr/>
          </p:nvSpPr>
          <p:spPr>
            <a:xfrm>
              <a:off x="9365876" y="2091019"/>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타원 37">
              <a:extLst>
                <a:ext uri="{FF2B5EF4-FFF2-40B4-BE49-F238E27FC236}">
                  <a16:creationId xmlns:a16="http://schemas.microsoft.com/office/drawing/2014/main" id="{85D7F776-CF1B-0AD1-BCB3-F2EB68E8AD4E}"/>
                </a:ext>
              </a:extLst>
            </p:cNvPr>
            <p:cNvSpPr/>
            <p:nvPr/>
          </p:nvSpPr>
          <p:spPr>
            <a:xfrm>
              <a:off x="9853332" y="1647264"/>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타원 38">
              <a:extLst>
                <a:ext uri="{FF2B5EF4-FFF2-40B4-BE49-F238E27FC236}">
                  <a16:creationId xmlns:a16="http://schemas.microsoft.com/office/drawing/2014/main" id="{1E93382B-87FA-EB2F-0885-BCCF60A2B5BD}"/>
                </a:ext>
              </a:extLst>
            </p:cNvPr>
            <p:cNvSpPr/>
            <p:nvPr/>
          </p:nvSpPr>
          <p:spPr>
            <a:xfrm>
              <a:off x="9686085" y="2381485"/>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타원 39">
              <a:extLst>
                <a:ext uri="{FF2B5EF4-FFF2-40B4-BE49-F238E27FC236}">
                  <a16:creationId xmlns:a16="http://schemas.microsoft.com/office/drawing/2014/main" id="{BF6A91BE-A6C6-8C6D-E80F-573105551DBE}"/>
                </a:ext>
              </a:extLst>
            </p:cNvPr>
            <p:cNvSpPr/>
            <p:nvPr/>
          </p:nvSpPr>
          <p:spPr>
            <a:xfrm>
              <a:off x="10340788" y="2033866"/>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타원 40">
              <a:extLst>
                <a:ext uri="{FF2B5EF4-FFF2-40B4-BE49-F238E27FC236}">
                  <a16:creationId xmlns:a16="http://schemas.microsoft.com/office/drawing/2014/main" id="{1136F2E0-B792-7545-6171-0925EE15FD9D}"/>
                </a:ext>
              </a:extLst>
            </p:cNvPr>
            <p:cNvSpPr/>
            <p:nvPr/>
          </p:nvSpPr>
          <p:spPr>
            <a:xfrm>
              <a:off x="10564344" y="1737029"/>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타원 41">
              <a:extLst>
                <a:ext uri="{FF2B5EF4-FFF2-40B4-BE49-F238E27FC236}">
                  <a16:creationId xmlns:a16="http://schemas.microsoft.com/office/drawing/2014/main" id="{CF9C0CA8-F402-CF44-7836-981486FA0441}"/>
                </a:ext>
              </a:extLst>
            </p:cNvPr>
            <p:cNvSpPr/>
            <p:nvPr/>
          </p:nvSpPr>
          <p:spPr>
            <a:xfrm>
              <a:off x="10519801" y="2677973"/>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타원 42">
              <a:extLst>
                <a:ext uri="{FF2B5EF4-FFF2-40B4-BE49-F238E27FC236}">
                  <a16:creationId xmlns:a16="http://schemas.microsoft.com/office/drawing/2014/main" id="{F75EA1AC-97A6-9B75-D74E-A991058318DF}"/>
                </a:ext>
              </a:extLst>
            </p:cNvPr>
            <p:cNvSpPr/>
            <p:nvPr/>
          </p:nvSpPr>
          <p:spPr>
            <a:xfrm>
              <a:off x="9555816" y="2792272"/>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53" name="그룹 52">
            <a:extLst>
              <a:ext uri="{FF2B5EF4-FFF2-40B4-BE49-F238E27FC236}">
                <a16:creationId xmlns:a16="http://schemas.microsoft.com/office/drawing/2014/main" id="{C04FE189-1BF7-4AA0-8A66-4E30C514581D}"/>
              </a:ext>
            </a:extLst>
          </p:cNvPr>
          <p:cNvGrpSpPr/>
          <p:nvPr/>
        </p:nvGrpSpPr>
        <p:grpSpPr>
          <a:xfrm>
            <a:off x="6164369" y="4355391"/>
            <a:ext cx="1671392" cy="1605614"/>
            <a:chOff x="3047924" y="4642238"/>
            <a:chExt cx="1671392" cy="1605614"/>
          </a:xfrm>
        </p:grpSpPr>
        <p:sp>
          <p:nvSpPr>
            <p:cNvPr id="54" name="타원 53">
              <a:extLst>
                <a:ext uri="{FF2B5EF4-FFF2-40B4-BE49-F238E27FC236}">
                  <a16:creationId xmlns:a16="http://schemas.microsoft.com/office/drawing/2014/main" id="{FBEA2188-D6A4-084A-B5F5-B3E9B43B99C3}"/>
                </a:ext>
              </a:extLst>
            </p:cNvPr>
            <p:cNvSpPr/>
            <p:nvPr/>
          </p:nvSpPr>
          <p:spPr>
            <a:xfrm>
              <a:off x="3498113" y="4642238"/>
              <a:ext cx="670711" cy="573081"/>
            </a:xfrm>
            <a:prstGeom prst="ellipse">
              <a:avLst/>
            </a:prstGeom>
            <a:solidFill>
              <a:srgbClr val="00B050"/>
            </a:soli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5" name="그룹 54">
              <a:extLst>
                <a:ext uri="{FF2B5EF4-FFF2-40B4-BE49-F238E27FC236}">
                  <a16:creationId xmlns:a16="http://schemas.microsoft.com/office/drawing/2014/main" id="{829DB75A-CBB3-5DE0-E0BF-55BEEDEA9ED0}"/>
                </a:ext>
              </a:extLst>
            </p:cNvPr>
            <p:cNvGrpSpPr/>
            <p:nvPr/>
          </p:nvGrpSpPr>
          <p:grpSpPr>
            <a:xfrm>
              <a:off x="3047924" y="4867251"/>
              <a:ext cx="1395282" cy="1164566"/>
              <a:chOff x="9365876" y="1647264"/>
              <a:chExt cx="2307850" cy="2254390"/>
            </a:xfrm>
          </p:grpSpPr>
          <p:sp>
            <p:nvSpPr>
              <p:cNvPr id="58" name="타원 57">
                <a:extLst>
                  <a:ext uri="{FF2B5EF4-FFF2-40B4-BE49-F238E27FC236}">
                    <a16:creationId xmlns:a16="http://schemas.microsoft.com/office/drawing/2014/main" id="{F0BDD93F-61AC-F985-514A-2C73482D7FE4}"/>
                  </a:ext>
                </a:extLst>
              </p:cNvPr>
              <p:cNvSpPr/>
              <p:nvPr/>
            </p:nvSpPr>
            <p:spPr>
              <a:xfrm>
                <a:off x="9365876" y="2091019"/>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타원 58">
                <a:extLst>
                  <a:ext uri="{FF2B5EF4-FFF2-40B4-BE49-F238E27FC236}">
                    <a16:creationId xmlns:a16="http://schemas.microsoft.com/office/drawing/2014/main" id="{6708F94E-4EED-0F77-3FF9-5A12E9A6763E}"/>
                  </a:ext>
                </a:extLst>
              </p:cNvPr>
              <p:cNvSpPr/>
              <p:nvPr/>
            </p:nvSpPr>
            <p:spPr>
              <a:xfrm>
                <a:off x="9853332" y="1647264"/>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타원 59">
                <a:extLst>
                  <a:ext uri="{FF2B5EF4-FFF2-40B4-BE49-F238E27FC236}">
                    <a16:creationId xmlns:a16="http://schemas.microsoft.com/office/drawing/2014/main" id="{E0FCABC2-AB70-E42D-022F-405389BBCDB4}"/>
                  </a:ext>
                </a:extLst>
              </p:cNvPr>
              <p:cNvSpPr/>
              <p:nvPr/>
            </p:nvSpPr>
            <p:spPr>
              <a:xfrm>
                <a:off x="9686085" y="2381485"/>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타원 60">
                <a:extLst>
                  <a:ext uri="{FF2B5EF4-FFF2-40B4-BE49-F238E27FC236}">
                    <a16:creationId xmlns:a16="http://schemas.microsoft.com/office/drawing/2014/main" id="{564C3087-A84A-A2CA-3BB6-931BFF978447}"/>
                  </a:ext>
                </a:extLst>
              </p:cNvPr>
              <p:cNvSpPr/>
              <p:nvPr/>
            </p:nvSpPr>
            <p:spPr>
              <a:xfrm>
                <a:off x="10340788" y="2033866"/>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타원 61">
                <a:extLst>
                  <a:ext uri="{FF2B5EF4-FFF2-40B4-BE49-F238E27FC236}">
                    <a16:creationId xmlns:a16="http://schemas.microsoft.com/office/drawing/2014/main" id="{BC57B51A-B487-E915-CF80-FB90D6CCD5C6}"/>
                  </a:ext>
                </a:extLst>
              </p:cNvPr>
              <p:cNvSpPr/>
              <p:nvPr/>
            </p:nvSpPr>
            <p:spPr>
              <a:xfrm>
                <a:off x="10564344" y="1737029"/>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타원 62">
                <a:extLst>
                  <a:ext uri="{FF2B5EF4-FFF2-40B4-BE49-F238E27FC236}">
                    <a16:creationId xmlns:a16="http://schemas.microsoft.com/office/drawing/2014/main" id="{942E7555-E433-838A-82E6-8310411767A2}"/>
                  </a:ext>
                </a:extLst>
              </p:cNvPr>
              <p:cNvSpPr/>
              <p:nvPr/>
            </p:nvSpPr>
            <p:spPr>
              <a:xfrm>
                <a:off x="10519801" y="2677973"/>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타원 63">
                <a:extLst>
                  <a:ext uri="{FF2B5EF4-FFF2-40B4-BE49-F238E27FC236}">
                    <a16:creationId xmlns:a16="http://schemas.microsoft.com/office/drawing/2014/main" id="{D2362C38-3EB3-E7C8-52C5-762BFEA3FBCE}"/>
                  </a:ext>
                </a:extLst>
              </p:cNvPr>
              <p:cNvSpPr/>
              <p:nvPr/>
            </p:nvSpPr>
            <p:spPr>
              <a:xfrm>
                <a:off x="9555816" y="2792272"/>
                <a:ext cx="1109382" cy="1109382"/>
              </a:xfrm>
              <a:prstGeom prst="ellipse">
                <a:avLst/>
              </a:prstGeom>
              <a:solidFill>
                <a:srgbClr val="00B050"/>
              </a:soli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6" name="타원 55">
              <a:extLst>
                <a:ext uri="{FF2B5EF4-FFF2-40B4-BE49-F238E27FC236}">
                  <a16:creationId xmlns:a16="http://schemas.microsoft.com/office/drawing/2014/main" id="{7F6F3830-BC3C-E292-B026-EF966EA0819C}"/>
                </a:ext>
              </a:extLst>
            </p:cNvPr>
            <p:cNvSpPr/>
            <p:nvPr/>
          </p:nvSpPr>
          <p:spPr>
            <a:xfrm>
              <a:off x="4048605" y="5195051"/>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타원 56">
              <a:extLst>
                <a:ext uri="{FF2B5EF4-FFF2-40B4-BE49-F238E27FC236}">
                  <a16:creationId xmlns:a16="http://schemas.microsoft.com/office/drawing/2014/main" id="{BDF9BF75-2D8A-BFE4-5074-33FD54265D76}"/>
                </a:ext>
              </a:extLst>
            </p:cNvPr>
            <p:cNvSpPr/>
            <p:nvPr/>
          </p:nvSpPr>
          <p:spPr>
            <a:xfrm>
              <a:off x="3799004" y="5674771"/>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5" name="화살표: 오른쪽 64">
            <a:extLst>
              <a:ext uri="{FF2B5EF4-FFF2-40B4-BE49-F238E27FC236}">
                <a16:creationId xmlns:a16="http://schemas.microsoft.com/office/drawing/2014/main" id="{58D3B1AE-9C23-FB34-2E53-C49CBA1473E5}"/>
              </a:ext>
            </a:extLst>
          </p:cNvPr>
          <p:cNvSpPr/>
          <p:nvPr/>
        </p:nvSpPr>
        <p:spPr>
          <a:xfrm>
            <a:off x="8006632" y="4840861"/>
            <a:ext cx="812475" cy="44262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0000"/>
              </a:solidFill>
            </a:endParaRPr>
          </a:p>
        </p:txBody>
      </p:sp>
      <p:sp>
        <p:nvSpPr>
          <p:cNvPr id="67" name="화살표: 오른쪽 66">
            <a:extLst>
              <a:ext uri="{FF2B5EF4-FFF2-40B4-BE49-F238E27FC236}">
                <a16:creationId xmlns:a16="http://schemas.microsoft.com/office/drawing/2014/main" id="{6A05E827-B348-8E33-8690-2E42D996BA08}"/>
              </a:ext>
            </a:extLst>
          </p:cNvPr>
          <p:cNvSpPr/>
          <p:nvPr/>
        </p:nvSpPr>
        <p:spPr>
          <a:xfrm>
            <a:off x="4608552" y="4843253"/>
            <a:ext cx="812475" cy="44262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0000"/>
              </a:solidFill>
            </a:endParaRPr>
          </a:p>
        </p:txBody>
      </p:sp>
      <p:grpSp>
        <p:nvGrpSpPr>
          <p:cNvPr id="88" name="그룹 87">
            <a:extLst>
              <a:ext uri="{FF2B5EF4-FFF2-40B4-BE49-F238E27FC236}">
                <a16:creationId xmlns:a16="http://schemas.microsoft.com/office/drawing/2014/main" id="{D7068120-2E83-A58C-894B-5EDEA97BF4E3}"/>
              </a:ext>
            </a:extLst>
          </p:cNvPr>
          <p:cNvGrpSpPr/>
          <p:nvPr/>
        </p:nvGrpSpPr>
        <p:grpSpPr>
          <a:xfrm>
            <a:off x="9239630" y="4796301"/>
            <a:ext cx="1671392" cy="1380601"/>
            <a:chOff x="9736225" y="4920530"/>
            <a:chExt cx="1671392" cy="1380601"/>
          </a:xfrm>
        </p:grpSpPr>
        <p:sp>
          <p:nvSpPr>
            <p:cNvPr id="81" name="타원 80">
              <a:extLst>
                <a:ext uri="{FF2B5EF4-FFF2-40B4-BE49-F238E27FC236}">
                  <a16:creationId xmlns:a16="http://schemas.microsoft.com/office/drawing/2014/main" id="{99E8B270-1A37-F48E-6092-DB6539176C2A}"/>
                </a:ext>
              </a:extLst>
            </p:cNvPr>
            <p:cNvSpPr/>
            <p:nvPr/>
          </p:nvSpPr>
          <p:spPr>
            <a:xfrm>
              <a:off x="9736225" y="5149764"/>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타원 81">
              <a:extLst>
                <a:ext uri="{FF2B5EF4-FFF2-40B4-BE49-F238E27FC236}">
                  <a16:creationId xmlns:a16="http://schemas.microsoft.com/office/drawing/2014/main" id="{421E2A7B-DC09-B715-6273-B494EDD5A0DF}"/>
                </a:ext>
              </a:extLst>
            </p:cNvPr>
            <p:cNvSpPr/>
            <p:nvPr/>
          </p:nvSpPr>
          <p:spPr>
            <a:xfrm>
              <a:off x="10030932" y="4920530"/>
              <a:ext cx="670711" cy="573081"/>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타원 82">
              <a:extLst>
                <a:ext uri="{FF2B5EF4-FFF2-40B4-BE49-F238E27FC236}">
                  <a16:creationId xmlns:a16="http://schemas.microsoft.com/office/drawing/2014/main" id="{25A00E29-53CE-5713-8C95-924DF38979AC}"/>
                </a:ext>
              </a:extLst>
            </p:cNvPr>
            <p:cNvSpPr/>
            <p:nvPr/>
          </p:nvSpPr>
          <p:spPr>
            <a:xfrm>
              <a:off x="9929817" y="5299812"/>
              <a:ext cx="670711" cy="573081"/>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타원 83">
              <a:extLst>
                <a:ext uri="{FF2B5EF4-FFF2-40B4-BE49-F238E27FC236}">
                  <a16:creationId xmlns:a16="http://schemas.microsoft.com/office/drawing/2014/main" id="{979E4879-D007-DDB9-68B0-FE5684188E0C}"/>
                </a:ext>
              </a:extLst>
            </p:cNvPr>
            <p:cNvSpPr/>
            <p:nvPr/>
          </p:nvSpPr>
          <p:spPr>
            <a:xfrm>
              <a:off x="10325638" y="5120240"/>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타원 84">
              <a:extLst>
                <a:ext uri="{FF2B5EF4-FFF2-40B4-BE49-F238E27FC236}">
                  <a16:creationId xmlns:a16="http://schemas.microsoft.com/office/drawing/2014/main" id="{360579CF-5D2C-539F-A5CA-4F53B641E0EA}"/>
                </a:ext>
              </a:extLst>
            </p:cNvPr>
            <p:cNvSpPr/>
            <p:nvPr/>
          </p:nvSpPr>
          <p:spPr>
            <a:xfrm>
              <a:off x="10460796" y="4966901"/>
              <a:ext cx="670711" cy="573081"/>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타원 85">
              <a:extLst>
                <a:ext uri="{FF2B5EF4-FFF2-40B4-BE49-F238E27FC236}">
                  <a16:creationId xmlns:a16="http://schemas.microsoft.com/office/drawing/2014/main" id="{6B261D6B-6E27-10A1-5630-40CB8B095734}"/>
                </a:ext>
              </a:extLst>
            </p:cNvPr>
            <p:cNvSpPr/>
            <p:nvPr/>
          </p:nvSpPr>
          <p:spPr>
            <a:xfrm>
              <a:off x="10433866" y="5452971"/>
              <a:ext cx="670711" cy="573081"/>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타원 78">
              <a:extLst>
                <a:ext uri="{FF2B5EF4-FFF2-40B4-BE49-F238E27FC236}">
                  <a16:creationId xmlns:a16="http://schemas.microsoft.com/office/drawing/2014/main" id="{67243FD9-4310-72B9-0771-D1C4483E5368}"/>
                </a:ext>
              </a:extLst>
            </p:cNvPr>
            <p:cNvSpPr/>
            <p:nvPr/>
          </p:nvSpPr>
          <p:spPr>
            <a:xfrm>
              <a:off x="10736906" y="5248330"/>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타원 79">
              <a:extLst>
                <a:ext uri="{FF2B5EF4-FFF2-40B4-BE49-F238E27FC236}">
                  <a16:creationId xmlns:a16="http://schemas.microsoft.com/office/drawing/2014/main" id="{81547696-1298-0C0C-02E0-9AE42D636FFF}"/>
                </a:ext>
              </a:extLst>
            </p:cNvPr>
            <p:cNvSpPr/>
            <p:nvPr/>
          </p:nvSpPr>
          <p:spPr>
            <a:xfrm>
              <a:off x="10487305" y="5728050"/>
              <a:ext cx="670711" cy="573081"/>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89" name="그룹 88">
            <a:extLst>
              <a:ext uri="{FF2B5EF4-FFF2-40B4-BE49-F238E27FC236}">
                <a16:creationId xmlns:a16="http://schemas.microsoft.com/office/drawing/2014/main" id="{3F277496-CB1A-771F-C854-282B4482FB44}"/>
              </a:ext>
            </a:extLst>
          </p:cNvPr>
          <p:cNvGrpSpPr/>
          <p:nvPr/>
        </p:nvGrpSpPr>
        <p:grpSpPr>
          <a:xfrm>
            <a:off x="8628842" y="3315778"/>
            <a:ext cx="1689988" cy="1410466"/>
            <a:chOff x="8361907" y="3502984"/>
            <a:chExt cx="1689988" cy="1410466"/>
          </a:xfrm>
        </p:grpSpPr>
        <p:grpSp>
          <p:nvGrpSpPr>
            <p:cNvPr id="68" name="그룹 67">
              <a:extLst>
                <a:ext uri="{FF2B5EF4-FFF2-40B4-BE49-F238E27FC236}">
                  <a16:creationId xmlns:a16="http://schemas.microsoft.com/office/drawing/2014/main" id="{BE0EE58A-CD84-812B-D75F-495186C9EBFD}"/>
                </a:ext>
              </a:extLst>
            </p:cNvPr>
            <p:cNvGrpSpPr/>
            <p:nvPr/>
          </p:nvGrpSpPr>
          <p:grpSpPr>
            <a:xfrm>
              <a:off x="8361907" y="3502984"/>
              <a:ext cx="1395282" cy="1164566"/>
              <a:chOff x="9365876" y="1647264"/>
              <a:chExt cx="2307850" cy="2254390"/>
            </a:xfrm>
          </p:grpSpPr>
          <p:sp>
            <p:nvSpPr>
              <p:cNvPr id="69" name="타원 68">
                <a:extLst>
                  <a:ext uri="{FF2B5EF4-FFF2-40B4-BE49-F238E27FC236}">
                    <a16:creationId xmlns:a16="http://schemas.microsoft.com/office/drawing/2014/main" id="{19C6DF5F-5168-4D11-7B83-012DB9323024}"/>
                  </a:ext>
                </a:extLst>
              </p:cNvPr>
              <p:cNvSpPr/>
              <p:nvPr/>
            </p:nvSpPr>
            <p:spPr>
              <a:xfrm>
                <a:off x="9365876" y="2091019"/>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타원 69">
                <a:extLst>
                  <a:ext uri="{FF2B5EF4-FFF2-40B4-BE49-F238E27FC236}">
                    <a16:creationId xmlns:a16="http://schemas.microsoft.com/office/drawing/2014/main" id="{9E65844E-68A5-942D-41A8-17DC4757D96B}"/>
                  </a:ext>
                </a:extLst>
              </p:cNvPr>
              <p:cNvSpPr/>
              <p:nvPr/>
            </p:nvSpPr>
            <p:spPr>
              <a:xfrm>
                <a:off x="9853332" y="1647264"/>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타원 70">
                <a:extLst>
                  <a:ext uri="{FF2B5EF4-FFF2-40B4-BE49-F238E27FC236}">
                    <a16:creationId xmlns:a16="http://schemas.microsoft.com/office/drawing/2014/main" id="{1A282649-4DB8-4532-F5F1-12CA36885EA3}"/>
                  </a:ext>
                </a:extLst>
              </p:cNvPr>
              <p:cNvSpPr/>
              <p:nvPr/>
            </p:nvSpPr>
            <p:spPr>
              <a:xfrm>
                <a:off x="9686085" y="2381485"/>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2" name="타원 71">
                <a:extLst>
                  <a:ext uri="{FF2B5EF4-FFF2-40B4-BE49-F238E27FC236}">
                    <a16:creationId xmlns:a16="http://schemas.microsoft.com/office/drawing/2014/main" id="{7D2F2919-1BE7-3D7F-A2A1-68AC816058B4}"/>
                  </a:ext>
                </a:extLst>
              </p:cNvPr>
              <p:cNvSpPr/>
              <p:nvPr/>
            </p:nvSpPr>
            <p:spPr>
              <a:xfrm>
                <a:off x="10340788" y="2033866"/>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3" name="타원 72">
                <a:extLst>
                  <a:ext uri="{FF2B5EF4-FFF2-40B4-BE49-F238E27FC236}">
                    <a16:creationId xmlns:a16="http://schemas.microsoft.com/office/drawing/2014/main" id="{D8032543-61E3-6A6D-70EF-9A9B4D250583}"/>
                  </a:ext>
                </a:extLst>
              </p:cNvPr>
              <p:cNvSpPr/>
              <p:nvPr/>
            </p:nvSpPr>
            <p:spPr>
              <a:xfrm>
                <a:off x="10564344" y="1737029"/>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타원 73">
                <a:extLst>
                  <a:ext uri="{FF2B5EF4-FFF2-40B4-BE49-F238E27FC236}">
                    <a16:creationId xmlns:a16="http://schemas.microsoft.com/office/drawing/2014/main" id="{6AD57CE7-EA7A-22E0-54CD-999EBFD8DDB2}"/>
                  </a:ext>
                </a:extLst>
              </p:cNvPr>
              <p:cNvSpPr/>
              <p:nvPr/>
            </p:nvSpPr>
            <p:spPr>
              <a:xfrm>
                <a:off x="10519801" y="2677973"/>
                <a:ext cx="1109382" cy="1109382"/>
              </a:xfrm>
              <a:prstGeom prst="ellipse">
                <a:avLst/>
              </a:prstGeom>
              <a:gradFill>
                <a:gsLst>
                  <a:gs pos="0">
                    <a:srgbClr val="FF0000"/>
                  </a:gs>
                  <a:gs pos="27000">
                    <a:srgbClr val="CC0000"/>
                  </a:gs>
                  <a:gs pos="69000">
                    <a:srgbClr val="990033"/>
                  </a:gs>
                  <a:gs pos="100000">
                    <a:srgbClr val="B30905"/>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타원 74">
                <a:extLst>
                  <a:ext uri="{FF2B5EF4-FFF2-40B4-BE49-F238E27FC236}">
                    <a16:creationId xmlns:a16="http://schemas.microsoft.com/office/drawing/2014/main" id="{0F0C0D67-3397-0A13-AAA9-DD7F4BFC4B67}"/>
                  </a:ext>
                </a:extLst>
              </p:cNvPr>
              <p:cNvSpPr/>
              <p:nvPr/>
            </p:nvSpPr>
            <p:spPr>
              <a:xfrm>
                <a:off x="9555816" y="2792272"/>
                <a:ext cx="1109382" cy="1109382"/>
              </a:xfrm>
              <a:prstGeom prst="ellipse">
                <a:avLst/>
              </a:prstGeom>
              <a:gradFill>
                <a:gsLst>
                  <a:gs pos="0">
                    <a:schemeClr val="accent1">
                      <a:lumMod val="89000"/>
                    </a:schemeClr>
                  </a:gs>
                  <a:gs pos="27000">
                    <a:schemeClr val="accent1">
                      <a:lumMod val="89000"/>
                    </a:schemeClr>
                  </a:gs>
                  <a:gs pos="69000">
                    <a:schemeClr val="accent1">
                      <a:lumMod val="75000"/>
                    </a:schemeClr>
                  </a:gs>
                  <a:gs pos="100000">
                    <a:schemeClr val="accent1">
                      <a:lumMod val="70000"/>
                    </a:schemeClr>
                  </a:gs>
                </a:gsLst>
                <a:path path="circle">
                  <a:fillToRect l="100000" t="100000"/>
                </a:path>
              </a:gra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7" name="타원 76">
              <a:extLst>
                <a:ext uri="{FF2B5EF4-FFF2-40B4-BE49-F238E27FC236}">
                  <a16:creationId xmlns:a16="http://schemas.microsoft.com/office/drawing/2014/main" id="{DBAB0752-8170-8A69-F541-37030CF01320}"/>
                </a:ext>
              </a:extLst>
            </p:cNvPr>
            <p:cNvSpPr/>
            <p:nvPr/>
          </p:nvSpPr>
          <p:spPr>
            <a:xfrm>
              <a:off x="9381184" y="3906583"/>
              <a:ext cx="670711" cy="573081"/>
            </a:xfrm>
            <a:prstGeom prst="ellipse">
              <a:avLst/>
            </a:prstGeom>
            <a:solidFill>
              <a:srgbClr val="00B050"/>
            </a:soli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타원 86">
              <a:extLst>
                <a:ext uri="{FF2B5EF4-FFF2-40B4-BE49-F238E27FC236}">
                  <a16:creationId xmlns:a16="http://schemas.microsoft.com/office/drawing/2014/main" id="{2A9245A7-9776-91DD-FCBD-9F769EACC6BC}"/>
                </a:ext>
              </a:extLst>
            </p:cNvPr>
            <p:cNvSpPr/>
            <p:nvPr/>
          </p:nvSpPr>
          <p:spPr>
            <a:xfrm>
              <a:off x="9005688" y="4340369"/>
              <a:ext cx="670711" cy="573081"/>
            </a:xfrm>
            <a:prstGeom prst="ellipse">
              <a:avLst/>
            </a:prstGeom>
            <a:solidFill>
              <a:srgbClr val="00B050"/>
            </a:solidFill>
            <a:ln>
              <a:solidFill>
                <a:schemeClr val="accent1">
                  <a:shade val="50000"/>
                  <a:alpha val="93000"/>
                </a:schemeClr>
              </a:solidFill>
            </a:ln>
            <a:scene3d>
              <a:camera prst="orthographicFront">
                <a:rot lat="0" lon="0" rev="9000000"/>
              </a:camera>
              <a:lightRig rig="chilly"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cxnSp>
        <p:nvCxnSpPr>
          <p:cNvPr id="91" name="직선 화살표 연결선 90">
            <a:extLst>
              <a:ext uri="{FF2B5EF4-FFF2-40B4-BE49-F238E27FC236}">
                <a16:creationId xmlns:a16="http://schemas.microsoft.com/office/drawing/2014/main" id="{B6067D70-21DB-7F86-F81A-3EB71F166CDC}"/>
              </a:ext>
            </a:extLst>
          </p:cNvPr>
          <p:cNvCxnSpPr>
            <a:cxnSpLocks/>
          </p:cNvCxnSpPr>
          <p:nvPr/>
        </p:nvCxnSpPr>
        <p:spPr>
          <a:xfrm flipV="1">
            <a:off x="10024124" y="3065183"/>
            <a:ext cx="637297" cy="2969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직선 화살표 연결선 91">
            <a:extLst>
              <a:ext uri="{FF2B5EF4-FFF2-40B4-BE49-F238E27FC236}">
                <a16:creationId xmlns:a16="http://schemas.microsoft.com/office/drawing/2014/main" id="{818A3F39-BD88-21C3-809B-1B1CB90F11A8}"/>
              </a:ext>
            </a:extLst>
          </p:cNvPr>
          <p:cNvCxnSpPr>
            <a:cxnSpLocks/>
          </p:cNvCxnSpPr>
          <p:nvPr/>
        </p:nvCxnSpPr>
        <p:spPr>
          <a:xfrm>
            <a:off x="11002937" y="5403111"/>
            <a:ext cx="705057" cy="5881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0890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3">
            <a:extLst>
              <a:ext uri="{FF2B5EF4-FFF2-40B4-BE49-F238E27FC236}">
                <a16:creationId xmlns:a16="http://schemas.microsoft.com/office/drawing/2014/main" id="{85D4E3B9-2955-400A-B277-E9EE28684A84}"/>
              </a:ext>
            </a:extLst>
          </p:cNvPr>
          <p:cNvSpPr>
            <a:spLocks noChangeAspect="1" noChangeArrowheads="1" noTextEdit="1"/>
          </p:cNvSpPr>
          <p:nvPr/>
        </p:nvSpPr>
        <p:spPr bwMode="auto">
          <a:xfrm>
            <a:off x="1403014" y="1033094"/>
            <a:ext cx="9385971" cy="533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pic>
        <p:nvPicPr>
          <p:cNvPr id="1029" name="Picture 5">
            <a:extLst>
              <a:ext uri="{FF2B5EF4-FFF2-40B4-BE49-F238E27FC236}">
                <a16:creationId xmlns:a16="http://schemas.microsoft.com/office/drawing/2014/main" id="{885A3234-52ED-4B5F-A763-DFCDEBD8B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014" y="1033094"/>
            <a:ext cx="9392924" cy="5343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제목 1">
            <a:extLst>
              <a:ext uri="{FF2B5EF4-FFF2-40B4-BE49-F238E27FC236}">
                <a16:creationId xmlns:a16="http://schemas.microsoft.com/office/drawing/2014/main" id="{BF3961CA-449B-410E-A1E2-16080747CCDA}"/>
              </a:ext>
            </a:extLst>
          </p:cNvPr>
          <p:cNvSpPr>
            <a:spLocks noGrp="1"/>
          </p:cNvSpPr>
          <p:nvPr>
            <p:ph type="title"/>
          </p:nvPr>
        </p:nvSpPr>
        <p:spPr/>
        <p:txBody>
          <a:bodyPr/>
          <a:lstStyle/>
          <a:p>
            <a:r>
              <a:rPr lang="en-US" altLang="ko-KR" dirty="0"/>
              <a:t>Experimental Setup</a:t>
            </a:r>
            <a:endParaRPr lang="ko-KR" altLang="en-US" dirty="0"/>
          </a:p>
        </p:txBody>
      </p:sp>
      <p:sp>
        <p:nvSpPr>
          <p:cNvPr id="4" name="바닥글 개체 틀 3">
            <a:extLst>
              <a:ext uri="{FF2B5EF4-FFF2-40B4-BE49-F238E27FC236}">
                <a16:creationId xmlns:a16="http://schemas.microsoft.com/office/drawing/2014/main" id="{12069C56-EA8A-42C1-8D84-5A699B4827EA}"/>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A51B6853-1824-4A80-9159-767706532E23}"/>
              </a:ext>
            </a:extLst>
          </p:cNvPr>
          <p:cNvSpPr>
            <a:spLocks noGrp="1"/>
          </p:cNvSpPr>
          <p:nvPr>
            <p:ph type="sldNum" sz="quarter" idx="12"/>
          </p:nvPr>
        </p:nvSpPr>
        <p:spPr/>
        <p:txBody>
          <a:bodyPr/>
          <a:lstStyle/>
          <a:p>
            <a:fld id="{7CC0B3F7-245B-4AF8-970C-81D932662757}" type="slidenum">
              <a:rPr lang="ko-KR" altLang="en-US" smtClean="0"/>
              <a:t>8</a:t>
            </a:fld>
            <a:endParaRPr lang="ko-KR" altLang="en-US"/>
          </a:p>
        </p:txBody>
      </p:sp>
      <p:sp>
        <p:nvSpPr>
          <p:cNvPr id="13" name="TextBox 12">
            <a:extLst>
              <a:ext uri="{FF2B5EF4-FFF2-40B4-BE49-F238E27FC236}">
                <a16:creationId xmlns:a16="http://schemas.microsoft.com/office/drawing/2014/main" id="{FBF75801-3B78-4144-A770-E0AF5C8EAA00}"/>
              </a:ext>
            </a:extLst>
          </p:cNvPr>
          <p:cNvSpPr txBox="1"/>
          <p:nvPr/>
        </p:nvSpPr>
        <p:spPr>
          <a:xfrm>
            <a:off x="4335076" y="4770031"/>
            <a:ext cx="3293616" cy="553998"/>
          </a:xfrm>
          <a:prstGeom prst="rect">
            <a:avLst/>
          </a:prstGeom>
          <a:noFill/>
        </p:spPr>
        <p:txBody>
          <a:bodyPr wrap="square" rtlCol="0">
            <a:spAutoFit/>
          </a:bodyPr>
          <a:lstStyle/>
          <a:p>
            <a:r>
              <a:rPr lang="en-US" altLang="ko-KR" sz="1500" dirty="0"/>
              <a:t>Projectile-like fragments (PLFs) are separated and identified by VAMOS++</a:t>
            </a:r>
          </a:p>
        </p:txBody>
      </p:sp>
      <p:sp>
        <p:nvSpPr>
          <p:cNvPr id="15" name="TextBox 14">
            <a:extLst>
              <a:ext uri="{FF2B5EF4-FFF2-40B4-BE49-F238E27FC236}">
                <a16:creationId xmlns:a16="http://schemas.microsoft.com/office/drawing/2014/main" id="{7BBA3085-DE8D-4FE3-ADDC-37E8B23F5A5A}"/>
              </a:ext>
            </a:extLst>
          </p:cNvPr>
          <p:cNvSpPr txBox="1"/>
          <p:nvPr/>
        </p:nvSpPr>
        <p:spPr>
          <a:xfrm>
            <a:off x="8153400" y="4654615"/>
            <a:ext cx="3293616" cy="323165"/>
          </a:xfrm>
          <a:prstGeom prst="rect">
            <a:avLst/>
          </a:prstGeom>
          <a:noFill/>
        </p:spPr>
        <p:txBody>
          <a:bodyPr wrap="square" rtlCol="0">
            <a:spAutoFit/>
          </a:bodyPr>
          <a:lstStyle/>
          <a:p>
            <a:r>
              <a:rPr lang="en-US" altLang="ko-KR" sz="1500" dirty="0"/>
              <a:t>Multi-nucleon transfer (MNT) reaction</a:t>
            </a:r>
          </a:p>
        </p:txBody>
      </p:sp>
      <p:sp>
        <p:nvSpPr>
          <p:cNvPr id="3" name="TextBox 2">
            <a:extLst>
              <a:ext uri="{FF2B5EF4-FFF2-40B4-BE49-F238E27FC236}">
                <a16:creationId xmlns:a16="http://schemas.microsoft.com/office/drawing/2014/main" id="{7C14AD35-A1E1-48EB-8418-243567BDDE6E}"/>
              </a:ext>
            </a:extLst>
          </p:cNvPr>
          <p:cNvSpPr txBox="1"/>
          <p:nvPr/>
        </p:nvSpPr>
        <p:spPr>
          <a:xfrm>
            <a:off x="9317751" y="2551837"/>
            <a:ext cx="2743200" cy="877163"/>
          </a:xfrm>
          <a:prstGeom prst="rect">
            <a:avLst/>
          </a:prstGeom>
          <a:solidFill>
            <a:schemeClr val="bg1"/>
          </a:solidFill>
        </p:spPr>
        <p:txBody>
          <a:bodyPr wrap="square" rtlCol="0">
            <a:spAutoFit/>
          </a:bodyPr>
          <a:lstStyle/>
          <a:p>
            <a:r>
              <a:rPr lang="en-US" altLang="ko-KR" sz="1700" dirty="0"/>
              <a:t>AGATA 39 Crystals</a:t>
            </a:r>
            <a:endParaRPr lang="ko-KR" altLang="en-US" sz="1700" dirty="0"/>
          </a:p>
          <a:p>
            <a:r>
              <a:rPr lang="en-US" altLang="ko-KR" sz="1700" dirty="0"/>
              <a:t> </a:t>
            </a:r>
            <a:r>
              <a:rPr lang="en-US" altLang="ko-KR" sz="1700" dirty="0" err="1"/>
              <a:t>HPGe</a:t>
            </a:r>
            <a:r>
              <a:rPr lang="en-US" altLang="ko-KR" sz="1700" dirty="0"/>
              <a:t> Tracking Array</a:t>
            </a:r>
          </a:p>
          <a:p>
            <a:r>
              <a:rPr lang="en-US" altLang="ko-KR" sz="1700" dirty="0"/>
              <a:t>Prompt gamma ray detection</a:t>
            </a:r>
          </a:p>
        </p:txBody>
      </p:sp>
      <p:sp>
        <p:nvSpPr>
          <p:cNvPr id="6" name="직사각형 5">
            <a:extLst>
              <a:ext uri="{FF2B5EF4-FFF2-40B4-BE49-F238E27FC236}">
                <a16:creationId xmlns:a16="http://schemas.microsoft.com/office/drawing/2014/main" id="{D893B5B2-3F4E-4E0F-8E2F-7B34C579788D}"/>
              </a:ext>
            </a:extLst>
          </p:cNvPr>
          <p:cNvSpPr/>
          <p:nvPr/>
        </p:nvSpPr>
        <p:spPr>
          <a:xfrm rot="2616775">
            <a:off x="1659513" y="5105418"/>
            <a:ext cx="1635139" cy="81992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3E2FD05F-EF1F-4B8E-B7F2-4B89C03B838D}"/>
              </a:ext>
            </a:extLst>
          </p:cNvPr>
          <p:cNvSpPr txBox="1"/>
          <p:nvPr/>
        </p:nvSpPr>
        <p:spPr>
          <a:xfrm>
            <a:off x="-37683" y="5744834"/>
            <a:ext cx="2607933" cy="923330"/>
          </a:xfrm>
          <a:prstGeom prst="rect">
            <a:avLst/>
          </a:prstGeom>
          <a:noFill/>
        </p:spPr>
        <p:txBody>
          <a:bodyPr wrap="square" rtlCol="0">
            <a:spAutoFit/>
          </a:bodyPr>
          <a:lstStyle/>
          <a:p>
            <a:r>
              <a:rPr lang="en-US" altLang="ko-KR" dirty="0"/>
              <a:t>Segmented ion chamber</a:t>
            </a:r>
          </a:p>
          <a:p>
            <a:pPr algn="ctr"/>
            <a:r>
              <a:rPr lang="en-US" altLang="ko-KR" dirty="0"/>
              <a:t>(Ion Energy)</a:t>
            </a:r>
          </a:p>
          <a:p>
            <a:endParaRPr lang="ko-KR" altLang="en-US" dirty="0"/>
          </a:p>
        </p:txBody>
      </p:sp>
      <p:sp>
        <p:nvSpPr>
          <p:cNvPr id="16" name="직사각형 15">
            <a:extLst>
              <a:ext uri="{FF2B5EF4-FFF2-40B4-BE49-F238E27FC236}">
                <a16:creationId xmlns:a16="http://schemas.microsoft.com/office/drawing/2014/main" id="{FF877B74-601F-411E-818F-2697D0B9CB48}"/>
              </a:ext>
            </a:extLst>
          </p:cNvPr>
          <p:cNvSpPr/>
          <p:nvPr/>
        </p:nvSpPr>
        <p:spPr>
          <a:xfrm rot="2616775">
            <a:off x="2175136" y="4669769"/>
            <a:ext cx="1649859" cy="61770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16">
            <a:extLst>
              <a:ext uri="{FF2B5EF4-FFF2-40B4-BE49-F238E27FC236}">
                <a16:creationId xmlns:a16="http://schemas.microsoft.com/office/drawing/2014/main" id="{902E9041-A9C2-4B3D-9D2C-0EA63B25DA50}"/>
              </a:ext>
            </a:extLst>
          </p:cNvPr>
          <p:cNvSpPr txBox="1"/>
          <p:nvPr/>
        </p:nvSpPr>
        <p:spPr>
          <a:xfrm>
            <a:off x="3279553" y="5536409"/>
            <a:ext cx="3062253" cy="923330"/>
          </a:xfrm>
          <a:prstGeom prst="rect">
            <a:avLst/>
          </a:prstGeom>
          <a:noFill/>
        </p:spPr>
        <p:txBody>
          <a:bodyPr wrap="square" rtlCol="0">
            <a:spAutoFit/>
          </a:bodyPr>
          <a:lstStyle/>
          <a:p>
            <a:pPr algn="ctr"/>
            <a:r>
              <a:rPr lang="en-US" altLang="ko-KR" dirty="0"/>
              <a:t>Multi-wire proportional counters</a:t>
            </a:r>
          </a:p>
          <a:p>
            <a:pPr algn="ctr"/>
            <a:r>
              <a:rPr lang="en-US" altLang="ko-KR" dirty="0"/>
              <a:t>(Position, TOF -&gt; B</a:t>
            </a:r>
            <a:r>
              <a:rPr lang="el-GR" altLang="ko-KR" dirty="0"/>
              <a:t>ρ</a:t>
            </a:r>
            <a:r>
              <a:rPr lang="en-US" altLang="ko-KR" dirty="0"/>
              <a:t>, Path)</a:t>
            </a:r>
          </a:p>
        </p:txBody>
      </p:sp>
      <p:sp>
        <p:nvSpPr>
          <p:cNvPr id="8" name="TextBox 7">
            <a:extLst>
              <a:ext uri="{FF2B5EF4-FFF2-40B4-BE49-F238E27FC236}">
                <a16:creationId xmlns:a16="http://schemas.microsoft.com/office/drawing/2014/main" id="{4441FE5A-A20F-338F-CAC2-F65E1068A811}"/>
              </a:ext>
            </a:extLst>
          </p:cNvPr>
          <p:cNvSpPr txBox="1"/>
          <p:nvPr/>
        </p:nvSpPr>
        <p:spPr>
          <a:xfrm>
            <a:off x="9108672" y="1108033"/>
            <a:ext cx="2164977" cy="553998"/>
          </a:xfrm>
          <a:prstGeom prst="rect">
            <a:avLst/>
          </a:prstGeom>
          <a:noFill/>
        </p:spPr>
        <p:txBody>
          <a:bodyPr wrap="square" rtlCol="0">
            <a:spAutoFit/>
          </a:bodyPr>
          <a:lstStyle/>
          <a:p>
            <a:pPr algn="ctr"/>
            <a:r>
              <a:rPr lang="en-US" altLang="ko-KR" dirty="0"/>
              <a:t>CATLIFE </a:t>
            </a:r>
          </a:p>
          <a:p>
            <a:pPr algn="ctr"/>
            <a:r>
              <a:rPr lang="en-US" altLang="ko-KR" sz="1200" dirty="0"/>
              <a:t>(will be presented by </a:t>
            </a:r>
            <a:r>
              <a:rPr lang="en-US" altLang="ko-KR" sz="1200" dirty="0" err="1"/>
              <a:t>Yonghyun</a:t>
            </a:r>
            <a:r>
              <a:rPr lang="en-US" altLang="ko-KR" sz="1200" dirty="0"/>
              <a:t>)</a:t>
            </a:r>
            <a:endParaRPr lang="ko-KR" altLang="en-US" sz="1200" dirty="0"/>
          </a:p>
        </p:txBody>
      </p:sp>
      <p:pic>
        <p:nvPicPr>
          <p:cNvPr id="19" name="내용 개체 틀 7">
            <a:extLst>
              <a:ext uri="{FF2B5EF4-FFF2-40B4-BE49-F238E27FC236}">
                <a16:creationId xmlns:a16="http://schemas.microsoft.com/office/drawing/2014/main" id="{78EF970B-66EB-CE04-A198-3A911D1FE2EA}"/>
              </a:ext>
            </a:extLst>
          </p:cNvPr>
          <p:cNvPicPr>
            <a:picLocks noChangeAspect="1"/>
          </p:cNvPicPr>
          <p:nvPr/>
        </p:nvPicPr>
        <p:blipFill>
          <a:blip r:embed="rId4"/>
          <a:stretch>
            <a:fillRect/>
          </a:stretch>
        </p:blipFill>
        <p:spPr>
          <a:xfrm>
            <a:off x="5846719" y="2082059"/>
            <a:ext cx="4613362" cy="2778730"/>
          </a:xfrm>
          <a:prstGeom prst="rect">
            <a:avLst/>
          </a:prstGeom>
        </p:spPr>
      </p:pic>
      <p:pic>
        <p:nvPicPr>
          <p:cNvPr id="20" name="Content Placeholder 100">
            <a:extLst>
              <a:ext uri="{FF2B5EF4-FFF2-40B4-BE49-F238E27FC236}">
                <a16:creationId xmlns:a16="http://schemas.microsoft.com/office/drawing/2014/main" id="{85EF59A8-911C-D4BC-1251-4046EE919974}"/>
              </a:ext>
            </a:extLst>
          </p:cNvPr>
          <p:cNvPicPr>
            <a:picLocks noGrp="1" noChangeAspect="1"/>
          </p:cNvPicPr>
          <p:nvPr>
            <p:ph idx="1"/>
          </p:nvPr>
        </p:nvPicPr>
        <p:blipFill rotWithShape="1">
          <a:blip r:embed="rId5"/>
          <a:srcRect t="24939" r="39906" b="18833"/>
          <a:stretch/>
        </p:blipFill>
        <p:spPr>
          <a:xfrm rot="19211383">
            <a:off x="1779972" y="2772952"/>
            <a:ext cx="4740850" cy="2622716"/>
          </a:xfrm>
        </p:spPr>
      </p:pic>
    </p:spTree>
    <p:extLst>
      <p:ext uri="{BB962C8B-B14F-4D97-AF65-F5344CB8AC3E}">
        <p14:creationId xmlns:p14="http://schemas.microsoft.com/office/powerpoint/2010/main" val="303834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6" grpId="0" animBg="1"/>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6B40046-F7AC-456F-88AA-225DE4AD40A3}"/>
              </a:ext>
            </a:extLst>
          </p:cNvPr>
          <p:cNvSpPr>
            <a:spLocks noGrp="1"/>
          </p:cNvSpPr>
          <p:nvPr>
            <p:ph type="title"/>
          </p:nvPr>
        </p:nvSpPr>
        <p:spPr/>
        <p:txBody>
          <a:bodyPr/>
          <a:lstStyle/>
          <a:p>
            <a:r>
              <a:rPr lang="en-US" altLang="ko-KR" dirty="0"/>
              <a:t>Motivation of our experiment</a:t>
            </a:r>
            <a:endParaRPr lang="ko-KR" altLang="en-US" dirty="0"/>
          </a:p>
        </p:txBody>
      </p:sp>
      <p:sp>
        <p:nvSpPr>
          <p:cNvPr id="4" name="바닥글 개체 틀 3">
            <a:extLst>
              <a:ext uri="{FF2B5EF4-FFF2-40B4-BE49-F238E27FC236}">
                <a16:creationId xmlns:a16="http://schemas.microsoft.com/office/drawing/2014/main" id="{A1A4901B-F08E-432D-B97D-A1438181982A}"/>
              </a:ext>
            </a:extLst>
          </p:cNvPr>
          <p:cNvSpPr>
            <a:spLocks noGrp="1"/>
          </p:cNvSpPr>
          <p:nvPr>
            <p:ph type="ftr" sz="quarter" idx="11"/>
          </p:nvPr>
        </p:nvSpPr>
        <p:spPr/>
        <p:txBody>
          <a:bodyPr/>
          <a:lstStyle/>
          <a:p>
            <a:r>
              <a:rPr lang="en-US" altLang="ko-KR"/>
              <a:t>2023 SNU </a:t>
            </a:r>
            <a:r>
              <a:rPr lang="ko-KR" altLang="en-US"/>
              <a:t>핵입자 워크샵 </a:t>
            </a:r>
            <a:r>
              <a:rPr lang="en-US" altLang="ko-KR"/>
              <a:t>(2023-03-30)</a:t>
            </a:r>
            <a:endParaRPr lang="ko-KR" altLang="en-US"/>
          </a:p>
        </p:txBody>
      </p:sp>
      <p:sp>
        <p:nvSpPr>
          <p:cNvPr id="5" name="슬라이드 번호 개체 틀 4">
            <a:extLst>
              <a:ext uri="{FF2B5EF4-FFF2-40B4-BE49-F238E27FC236}">
                <a16:creationId xmlns:a16="http://schemas.microsoft.com/office/drawing/2014/main" id="{B8280AFB-C1E5-42A4-A9D2-25920B3A7306}"/>
              </a:ext>
            </a:extLst>
          </p:cNvPr>
          <p:cNvSpPr>
            <a:spLocks noGrp="1"/>
          </p:cNvSpPr>
          <p:nvPr>
            <p:ph type="sldNum" sz="quarter" idx="12"/>
          </p:nvPr>
        </p:nvSpPr>
        <p:spPr>
          <a:xfrm>
            <a:off x="3096118" y="6492874"/>
            <a:ext cx="2743200" cy="365125"/>
          </a:xfrm>
        </p:spPr>
        <p:txBody>
          <a:bodyPr/>
          <a:lstStyle/>
          <a:p>
            <a:fld id="{7CC0B3F7-245B-4AF8-970C-81D932662757}" type="slidenum">
              <a:rPr lang="ko-KR" altLang="en-US" smtClean="0"/>
              <a:t>9</a:t>
            </a:fld>
            <a:endParaRPr lang="ko-KR" altLang="en-US"/>
          </a:p>
        </p:txBody>
      </p:sp>
      <p:grpSp>
        <p:nvGrpSpPr>
          <p:cNvPr id="3" name="그룹 2">
            <a:extLst>
              <a:ext uri="{FF2B5EF4-FFF2-40B4-BE49-F238E27FC236}">
                <a16:creationId xmlns:a16="http://schemas.microsoft.com/office/drawing/2014/main" id="{95CE0A71-34B1-3102-F8DD-18A6F31B2B97}"/>
              </a:ext>
            </a:extLst>
          </p:cNvPr>
          <p:cNvGrpSpPr/>
          <p:nvPr/>
        </p:nvGrpSpPr>
        <p:grpSpPr>
          <a:xfrm>
            <a:off x="433209" y="835912"/>
            <a:ext cx="5400486" cy="4022963"/>
            <a:chOff x="6845203" y="1191498"/>
            <a:chExt cx="5109726" cy="4533605"/>
          </a:xfrm>
        </p:grpSpPr>
        <p:grpSp>
          <p:nvGrpSpPr>
            <p:cNvPr id="10" name="그룹 9">
              <a:extLst>
                <a:ext uri="{FF2B5EF4-FFF2-40B4-BE49-F238E27FC236}">
                  <a16:creationId xmlns:a16="http://schemas.microsoft.com/office/drawing/2014/main" id="{F6D21FA0-29DE-47A5-A982-DA4E6CF97CE1}"/>
                </a:ext>
              </a:extLst>
            </p:cNvPr>
            <p:cNvGrpSpPr/>
            <p:nvPr/>
          </p:nvGrpSpPr>
          <p:grpSpPr>
            <a:xfrm>
              <a:off x="6919260" y="1191498"/>
              <a:ext cx="5035669" cy="4533605"/>
              <a:chOff x="6962934" y="1280086"/>
              <a:chExt cx="5035669" cy="4533605"/>
            </a:xfrm>
          </p:grpSpPr>
          <p:grpSp>
            <p:nvGrpSpPr>
              <p:cNvPr id="6" name="그룹 5">
                <a:extLst>
                  <a:ext uri="{FF2B5EF4-FFF2-40B4-BE49-F238E27FC236}">
                    <a16:creationId xmlns:a16="http://schemas.microsoft.com/office/drawing/2014/main" id="{F10DC652-C500-4BE2-AA87-8799AC26943D}"/>
                  </a:ext>
                </a:extLst>
              </p:cNvPr>
              <p:cNvGrpSpPr/>
              <p:nvPr/>
            </p:nvGrpSpPr>
            <p:grpSpPr>
              <a:xfrm>
                <a:off x="6962934" y="1280086"/>
                <a:ext cx="4700015" cy="4533605"/>
                <a:chOff x="7004975" y="943755"/>
                <a:chExt cx="4700015" cy="4533605"/>
              </a:xfrm>
            </p:grpSpPr>
            <p:graphicFrame>
              <p:nvGraphicFramePr>
                <p:cNvPr id="178" name="개체 177">
                  <a:extLst>
                    <a:ext uri="{FF2B5EF4-FFF2-40B4-BE49-F238E27FC236}">
                      <a16:creationId xmlns:a16="http://schemas.microsoft.com/office/drawing/2014/main" id="{44BAD845-D59E-4AA4-B7CD-4AC29687D011}"/>
                    </a:ext>
                  </a:extLst>
                </p:cNvPr>
                <p:cNvGraphicFramePr>
                  <a:graphicFrameLocks noChangeAspect="1"/>
                </p:cNvGraphicFramePr>
                <p:nvPr>
                  <p:extLst>
                    <p:ext uri="{D42A27DB-BD31-4B8C-83A1-F6EECF244321}">
                      <p14:modId xmlns:p14="http://schemas.microsoft.com/office/powerpoint/2010/main" val="221780426"/>
                    </p:ext>
                  </p:extLst>
                </p:nvPr>
              </p:nvGraphicFramePr>
              <p:xfrm>
                <a:off x="7004975" y="1119814"/>
                <a:ext cx="4700015" cy="3759605"/>
              </p:xfrm>
              <a:graphic>
                <a:graphicData uri="http://schemas.openxmlformats.org/presentationml/2006/ole">
                  <mc:AlternateContent xmlns:mc="http://schemas.openxmlformats.org/markup-compatibility/2006">
                    <mc:Choice xmlns:v="urn:schemas-microsoft-com:vml" Requires="v">
                      <p:oleObj name="Acrobat Document" r:id="rId3" imgW="3207630" imgH="2266764" progId="Acrobat.Document.DC">
                        <p:embed/>
                      </p:oleObj>
                    </mc:Choice>
                    <mc:Fallback>
                      <p:oleObj name="Acrobat Document" r:id="rId3" imgW="3207630" imgH="2266764" progId="Acrobat.Document.DC">
                        <p:embed/>
                        <p:pic>
                          <p:nvPicPr>
                            <p:cNvPr id="45" name="개체 44">
                              <a:extLst>
                                <a:ext uri="{FF2B5EF4-FFF2-40B4-BE49-F238E27FC236}">
                                  <a16:creationId xmlns:a16="http://schemas.microsoft.com/office/drawing/2014/main" id="{B4ECEE31-6CE4-401E-A598-090D9D9A379E}"/>
                                </a:ext>
                              </a:extLst>
                            </p:cNvPr>
                            <p:cNvPicPr/>
                            <p:nvPr/>
                          </p:nvPicPr>
                          <p:blipFill>
                            <a:blip r:embed="rId4"/>
                            <a:stretch>
                              <a:fillRect/>
                            </a:stretch>
                          </p:blipFill>
                          <p:spPr>
                            <a:xfrm>
                              <a:off x="7004975" y="1119814"/>
                              <a:ext cx="4700015" cy="3759605"/>
                            </a:xfrm>
                            <a:prstGeom prst="rect">
                              <a:avLst/>
                            </a:prstGeom>
                          </p:spPr>
                        </p:pic>
                      </p:oleObj>
                    </mc:Fallback>
                  </mc:AlternateContent>
                </a:graphicData>
              </a:graphic>
            </p:graphicFrame>
            <p:sp>
              <p:nvSpPr>
                <p:cNvPr id="179" name="Up-Down Arrow 47">
                  <a:extLst>
                    <a:ext uri="{FF2B5EF4-FFF2-40B4-BE49-F238E27FC236}">
                      <a16:creationId xmlns:a16="http://schemas.microsoft.com/office/drawing/2014/main" id="{1BC9CD2D-15BA-4140-9F54-26B3AF7750BB}"/>
                    </a:ext>
                  </a:extLst>
                </p:cNvPr>
                <p:cNvSpPr/>
                <p:nvPr/>
              </p:nvSpPr>
              <p:spPr>
                <a:xfrm>
                  <a:off x="11135456" y="1492017"/>
                  <a:ext cx="183376" cy="1400223"/>
                </a:xfrm>
                <a:prstGeom prst="up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0" name="Up Arrow 48">
                  <a:extLst>
                    <a:ext uri="{FF2B5EF4-FFF2-40B4-BE49-F238E27FC236}">
                      <a16:creationId xmlns:a16="http://schemas.microsoft.com/office/drawing/2014/main" id="{3CEE54A2-E6EE-4648-9DEE-8D17D2A33BEB}"/>
                    </a:ext>
                  </a:extLst>
                </p:cNvPr>
                <p:cNvSpPr/>
                <p:nvPr/>
              </p:nvSpPr>
              <p:spPr>
                <a:xfrm>
                  <a:off x="11140202" y="2960321"/>
                  <a:ext cx="178631" cy="1300427"/>
                </a:xfrm>
                <a:prstGeom prst="up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1" name="TextBox 180">
                  <a:extLst>
                    <a:ext uri="{FF2B5EF4-FFF2-40B4-BE49-F238E27FC236}">
                      <a16:creationId xmlns:a16="http://schemas.microsoft.com/office/drawing/2014/main" id="{72CA1F18-A778-4BEB-817C-B5EAF36FC3DA}"/>
                    </a:ext>
                  </a:extLst>
                </p:cNvPr>
                <p:cNvSpPr txBox="1"/>
                <p:nvPr/>
              </p:nvSpPr>
              <p:spPr>
                <a:xfrm rot="5400000">
                  <a:off x="10908123" y="3439527"/>
                  <a:ext cx="1184179" cy="400110"/>
                </a:xfrm>
                <a:prstGeom prst="rect">
                  <a:avLst/>
                </a:prstGeom>
                <a:noFill/>
              </p:spPr>
              <p:txBody>
                <a:bodyPr wrap="square" rtlCol="0">
                  <a:spAutoFit/>
                </a:bodyPr>
                <a:lstStyle/>
                <a:p>
                  <a:r>
                    <a:rPr lang="en-US" sz="2000" dirty="0">
                      <a:latin typeface="Georgia"/>
                      <a:cs typeface="Georgia"/>
                    </a:rPr>
                    <a:t>π</a:t>
                  </a:r>
                  <a:r>
                    <a:rPr lang="en-US" sz="2000" dirty="0">
                      <a:latin typeface="Arial"/>
                      <a:cs typeface="Arial"/>
                    </a:rPr>
                    <a:t>h</a:t>
                  </a:r>
                  <a:r>
                    <a:rPr lang="en-US" sz="2000" baseline="-25000" dirty="0">
                      <a:latin typeface="Arial"/>
                      <a:cs typeface="Arial"/>
                    </a:rPr>
                    <a:t>11/2</a:t>
                  </a:r>
                </a:p>
              </p:txBody>
            </p:sp>
            <p:sp>
              <p:nvSpPr>
                <p:cNvPr id="182" name="TextBox 181">
                  <a:extLst>
                    <a:ext uri="{FF2B5EF4-FFF2-40B4-BE49-F238E27FC236}">
                      <a16:creationId xmlns:a16="http://schemas.microsoft.com/office/drawing/2014/main" id="{51208F62-89A6-4485-BD1C-4D5F4F400167}"/>
                    </a:ext>
                  </a:extLst>
                </p:cNvPr>
                <p:cNvSpPr txBox="1"/>
                <p:nvPr/>
              </p:nvSpPr>
              <p:spPr>
                <a:xfrm rot="5400000">
                  <a:off x="11041926" y="2051534"/>
                  <a:ext cx="916573" cy="378568"/>
                </a:xfrm>
                <a:prstGeom prst="rect">
                  <a:avLst/>
                </a:prstGeom>
                <a:noFill/>
              </p:spPr>
              <p:txBody>
                <a:bodyPr wrap="square" rtlCol="0">
                  <a:spAutoFit/>
                </a:bodyPr>
                <a:lstStyle/>
                <a:p>
                  <a:r>
                    <a:rPr lang="en-US" sz="2000" dirty="0">
                      <a:latin typeface="Georgia"/>
                      <a:cs typeface="Georgia"/>
                    </a:rPr>
                    <a:t>π</a:t>
                  </a:r>
                  <a:r>
                    <a:rPr lang="en-US" sz="2000" dirty="0">
                      <a:latin typeface="Arial"/>
                      <a:cs typeface="Arial"/>
                    </a:rPr>
                    <a:t>d</a:t>
                  </a:r>
                  <a:r>
                    <a:rPr lang="en-US" sz="2000" baseline="-25000" dirty="0">
                      <a:latin typeface="Arial"/>
                      <a:cs typeface="Arial"/>
                    </a:rPr>
                    <a:t>3/2</a:t>
                  </a:r>
                </a:p>
              </p:txBody>
            </p:sp>
            <p:sp>
              <p:nvSpPr>
                <p:cNvPr id="183" name="Left-Right Arrow 51">
                  <a:extLst>
                    <a:ext uri="{FF2B5EF4-FFF2-40B4-BE49-F238E27FC236}">
                      <a16:creationId xmlns:a16="http://schemas.microsoft.com/office/drawing/2014/main" id="{331F3ED2-4F1D-41E9-8057-571085AF3E9C}"/>
                    </a:ext>
                  </a:extLst>
                </p:cNvPr>
                <p:cNvSpPr/>
                <p:nvPr/>
              </p:nvSpPr>
              <p:spPr>
                <a:xfrm>
                  <a:off x="7473035" y="1294082"/>
                  <a:ext cx="2328002" cy="158622"/>
                </a:xfrm>
                <a:prstGeom prst="leftRight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4" name="Left-Right Arrow 52">
                  <a:extLst>
                    <a:ext uri="{FF2B5EF4-FFF2-40B4-BE49-F238E27FC236}">
                      <a16:creationId xmlns:a16="http://schemas.microsoft.com/office/drawing/2014/main" id="{97B5CA0D-9364-4262-AD45-24EEDAA989DF}"/>
                    </a:ext>
                  </a:extLst>
                </p:cNvPr>
                <p:cNvSpPr/>
                <p:nvPr/>
              </p:nvSpPr>
              <p:spPr>
                <a:xfrm>
                  <a:off x="9795439" y="1286728"/>
                  <a:ext cx="676906" cy="165977"/>
                </a:xfrm>
                <a:prstGeom prst="leftRight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5" name="TextBox 184">
                  <a:extLst>
                    <a:ext uri="{FF2B5EF4-FFF2-40B4-BE49-F238E27FC236}">
                      <a16:creationId xmlns:a16="http://schemas.microsoft.com/office/drawing/2014/main" id="{30C3CBD9-C5E5-411D-BA4C-4B31D7CD922F}"/>
                    </a:ext>
                  </a:extLst>
                </p:cNvPr>
                <p:cNvSpPr txBox="1"/>
                <p:nvPr/>
              </p:nvSpPr>
              <p:spPr>
                <a:xfrm>
                  <a:off x="9801037" y="944437"/>
                  <a:ext cx="787910" cy="400110"/>
                </a:xfrm>
                <a:prstGeom prst="rect">
                  <a:avLst/>
                </a:prstGeom>
                <a:noFill/>
              </p:spPr>
              <p:txBody>
                <a:bodyPr wrap="square" rtlCol="0">
                  <a:spAutoFit/>
                </a:bodyPr>
                <a:lstStyle/>
                <a:p>
                  <a:r>
                    <a:rPr lang="en-US" sz="2000" dirty="0">
                      <a:latin typeface="Georgia"/>
                      <a:cs typeface="Georgia"/>
                    </a:rPr>
                    <a:t>ν</a:t>
                  </a:r>
                  <a:r>
                    <a:rPr lang="en-US" sz="2000" dirty="0"/>
                    <a:t>P</a:t>
                  </a:r>
                  <a:r>
                    <a:rPr lang="en-US" sz="2000" baseline="-25000" dirty="0"/>
                    <a:t>1/2</a:t>
                  </a:r>
                </a:p>
              </p:txBody>
            </p:sp>
            <p:sp>
              <p:nvSpPr>
                <p:cNvPr id="186" name="TextBox 185">
                  <a:extLst>
                    <a:ext uri="{FF2B5EF4-FFF2-40B4-BE49-F238E27FC236}">
                      <a16:creationId xmlns:a16="http://schemas.microsoft.com/office/drawing/2014/main" id="{B2D8D4F0-9559-4D25-B00A-17793F6E536E}"/>
                    </a:ext>
                  </a:extLst>
                </p:cNvPr>
                <p:cNvSpPr txBox="1"/>
                <p:nvPr/>
              </p:nvSpPr>
              <p:spPr>
                <a:xfrm>
                  <a:off x="8113145" y="943755"/>
                  <a:ext cx="787910" cy="400110"/>
                </a:xfrm>
                <a:prstGeom prst="rect">
                  <a:avLst/>
                </a:prstGeom>
                <a:noFill/>
              </p:spPr>
              <p:txBody>
                <a:bodyPr wrap="square" rtlCol="0">
                  <a:spAutoFit/>
                </a:bodyPr>
                <a:lstStyle/>
                <a:p>
                  <a:r>
                    <a:rPr lang="en-US" sz="2000" dirty="0">
                      <a:latin typeface="Georgia"/>
                      <a:cs typeface="Georgia"/>
                    </a:rPr>
                    <a:t>ν</a:t>
                  </a:r>
                  <a:r>
                    <a:rPr lang="en-US" sz="2000" dirty="0">
                      <a:latin typeface="Arial"/>
                      <a:cs typeface="Arial"/>
                    </a:rPr>
                    <a:t>f</a:t>
                  </a:r>
                  <a:r>
                    <a:rPr lang="en-US" sz="2000" baseline="-25000" dirty="0">
                      <a:latin typeface="Arial"/>
                      <a:cs typeface="Arial"/>
                    </a:rPr>
                    <a:t>5/2</a:t>
                  </a:r>
                </a:p>
              </p:txBody>
            </p:sp>
            <p:sp>
              <p:nvSpPr>
                <p:cNvPr id="187" name="TextBox 186">
                  <a:extLst>
                    <a:ext uri="{FF2B5EF4-FFF2-40B4-BE49-F238E27FC236}">
                      <a16:creationId xmlns:a16="http://schemas.microsoft.com/office/drawing/2014/main" id="{30C19EC9-BB20-4632-8773-B980098A11ED}"/>
                    </a:ext>
                  </a:extLst>
                </p:cNvPr>
                <p:cNvSpPr txBox="1"/>
                <p:nvPr/>
              </p:nvSpPr>
              <p:spPr>
                <a:xfrm>
                  <a:off x="7625945" y="4698266"/>
                  <a:ext cx="1127027" cy="276999"/>
                </a:xfrm>
                <a:prstGeom prst="rect">
                  <a:avLst/>
                </a:prstGeom>
                <a:noFill/>
              </p:spPr>
              <p:txBody>
                <a:bodyPr wrap="square" rtlCol="0">
                  <a:spAutoFit/>
                </a:bodyPr>
                <a:lstStyle/>
                <a:p>
                  <a:r>
                    <a:rPr lang="en-US" sz="1200" dirty="0">
                      <a:latin typeface="Arial"/>
                      <a:cs typeface="Arial"/>
                    </a:rPr>
                    <a:t>Stable nuclei</a:t>
                  </a:r>
                </a:p>
              </p:txBody>
            </p:sp>
            <p:sp>
              <p:nvSpPr>
                <p:cNvPr id="188" name="Rectangle 57">
                  <a:extLst>
                    <a:ext uri="{FF2B5EF4-FFF2-40B4-BE49-F238E27FC236}">
                      <a16:creationId xmlns:a16="http://schemas.microsoft.com/office/drawing/2014/main" id="{4601BD0C-326B-49F1-9CC1-93EFF9896CE8}"/>
                    </a:ext>
                  </a:extLst>
                </p:cNvPr>
                <p:cNvSpPr/>
                <p:nvPr/>
              </p:nvSpPr>
              <p:spPr>
                <a:xfrm>
                  <a:off x="7482719" y="1514316"/>
                  <a:ext cx="1646588" cy="372769"/>
                </a:xfrm>
                <a:prstGeom prst="rect">
                  <a:avLst/>
                </a:prstGeom>
                <a:solidFill>
                  <a:srgbClr val="008000">
                    <a:alpha val="35000"/>
                  </a:srgbClr>
                </a:solidFill>
                <a:ln w="3175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9" name="Rectangle 59">
                  <a:extLst>
                    <a:ext uri="{FF2B5EF4-FFF2-40B4-BE49-F238E27FC236}">
                      <a16:creationId xmlns:a16="http://schemas.microsoft.com/office/drawing/2014/main" id="{30BCDDF9-7B3E-4F96-9259-C8CEDF367608}"/>
                    </a:ext>
                  </a:extLst>
                </p:cNvPr>
                <p:cNvSpPr/>
                <p:nvPr/>
              </p:nvSpPr>
              <p:spPr>
                <a:xfrm>
                  <a:off x="7319674" y="4670656"/>
                  <a:ext cx="323015" cy="316043"/>
                </a:xfrm>
                <a:prstGeom prst="rect">
                  <a:avLst/>
                </a:prstGeom>
                <a:solidFill>
                  <a:srgbClr val="008000">
                    <a:alpha val="25000"/>
                  </a:srgbClr>
                </a:solidFill>
                <a:ln w="3175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0" name="Picture 58" descr="스크린샷 2017-11-17 20.28.53.png">
                  <a:extLst>
                    <a:ext uri="{FF2B5EF4-FFF2-40B4-BE49-F238E27FC236}">
                      <a16:creationId xmlns:a16="http://schemas.microsoft.com/office/drawing/2014/main" id="{76281D85-0447-49DA-B969-2C587D82851B}"/>
                    </a:ext>
                  </a:extLst>
                </p:cNvPr>
                <p:cNvPicPr>
                  <a:picLocks noChangeAspect="1"/>
                </p:cNvPicPr>
                <p:nvPr/>
              </p:nvPicPr>
              <p:blipFill rotWithShape="1">
                <a:blip r:embed="rId5">
                  <a:extLst>
                    <a:ext uri="{28A0092B-C50C-407E-A947-70E740481C1C}">
                      <a14:useLocalDpi xmlns:a14="http://schemas.microsoft.com/office/drawing/2010/main" val="0"/>
                    </a:ext>
                  </a:extLst>
                </a:blip>
                <a:srcRect l="40085" t="88177" r="23652" b="-1"/>
                <a:stretch/>
              </p:blipFill>
              <p:spPr>
                <a:xfrm>
                  <a:off x="7316598" y="5019648"/>
                  <a:ext cx="1909943" cy="391407"/>
                </a:xfrm>
                <a:prstGeom prst="rect">
                  <a:avLst/>
                </a:prstGeom>
              </p:spPr>
            </p:pic>
            <p:pic>
              <p:nvPicPr>
                <p:cNvPr id="191" name="Picture 60" descr="스크린샷 2017-11-17 20.28.53.png">
                  <a:extLst>
                    <a:ext uri="{FF2B5EF4-FFF2-40B4-BE49-F238E27FC236}">
                      <a16:creationId xmlns:a16="http://schemas.microsoft.com/office/drawing/2014/main" id="{EA645365-8D1B-42B9-9D38-9E2B7DB024DF}"/>
                    </a:ext>
                  </a:extLst>
                </p:cNvPr>
                <p:cNvPicPr>
                  <a:picLocks noChangeAspect="1"/>
                </p:cNvPicPr>
                <p:nvPr/>
              </p:nvPicPr>
              <p:blipFill rotWithShape="1">
                <a:blip r:embed="rId5">
                  <a:extLst>
                    <a:ext uri="{28A0092B-C50C-407E-A947-70E740481C1C}">
                      <a14:useLocalDpi xmlns:a14="http://schemas.microsoft.com/office/drawing/2010/main" val="0"/>
                    </a:ext>
                  </a:extLst>
                </a:blip>
                <a:srcRect l="8949" t="88178" r="81090" b="755"/>
                <a:stretch/>
              </p:blipFill>
              <p:spPr>
                <a:xfrm>
                  <a:off x="9129308" y="4653271"/>
                  <a:ext cx="524640" cy="366376"/>
                </a:xfrm>
                <a:prstGeom prst="rect">
                  <a:avLst/>
                </a:prstGeom>
              </p:spPr>
            </p:pic>
            <p:sp>
              <p:nvSpPr>
                <p:cNvPr id="192" name="Rectangle 70">
                  <a:extLst>
                    <a:ext uri="{FF2B5EF4-FFF2-40B4-BE49-F238E27FC236}">
                      <a16:creationId xmlns:a16="http://schemas.microsoft.com/office/drawing/2014/main" id="{38216021-2A23-46F0-92EE-C5046B3F2035}"/>
                    </a:ext>
                  </a:extLst>
                </p:cNvPr>
                <p:cNvSpPr/>
                <p:nvPr/>
              </p:nvSpPr>
              <p:spPr>
                <a:xfrm>
                  <a:off x="7478537" y="1881896"/>
                  <a:ext cx="335312" cy="673874"/>
                </a:xfrm>
                <a:prstGeom prst="rect">
                  <a:avLst/>
                </a:prstGeom>
                <a:solidFill>
                  <a:srgbClr val="008000">
                    <a:alpha val="35000"/>
                  </a:srgbClr>
                </a:solidFill>
                <a:ln w="3175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3" name="Rectangle 71">
                  <a:extLst>
                    <a:ext uri="{FF2B5EF4-FFF2-40B4-BE49-F238E27FC236}">
                      <a16:creationId xmlns:a16="http://schemas.microsoft.com/office/drawing/2014/main" id="{0425668E-CCCE-4B86-9FD8-F41D136B9343}"/>
                    </a:ext>
                  </a:extLst>
                </p:cNvPr>
                <p:cNvSpPr/>
                <p:nvPr/>
              </p:nvSpPr>
              <p:spPr>
                <a:xfrm>
                  <a:off x="8153682" y="2216871"/>
                  <a:ext cx="340807" cy="335278"/>
                </a:xfrm>
                <a:prstGeom prst="rect">
                  <a:avLst/>
                </a:prstGeom>
                <a:solidFill>
                  <a:srgbClr val="008000">
                    <a:alpha val="35000"/>
                  </a:srgbClr>
                </a:solidFill>
                <a:ln w="3175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 name="Rectangle 72">
                  <a:extLst>
                    <a:ext uri="{FF2B5EF4-FFF2-40B4-BE49-F238E27FC236}">
                      <a16:creationId xmlns:a16="http://schemas.microsoft.com/office/drawing/2014/main" id="{AAA1ED46-42B1-4FD2-9FE4-4C3D0C5D7CCB}"/>
                    </a:ext>
                  </a:extLst>
                </p:cNvPr>
                <p:cNvSpPr/>
                <p:nvPr/>
              </p:nvSpPr>
              <p:spPr>
                <a:xfrm>
                  <a:off x="9482000" y="1492016"/>
                  <a:ext cx="340807" cy="389880"/>
                </a:xfrm>
                <a:prstGeom prst="rect">
                  <a:avLst/>
                </a:prstGeom>
                <a:solidFill>
                  <a:srgbClr val="008000">
                    <a:alpha val="35000"/>
                  </a:srgbClr>
                </a:solidFill>
                <a:ln w="31750" cmpd="sng">
                  <a:solidFill>
                    <a:srgbClr val="008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5" name="TextBox 194">
                  <a:extLst>
                    <a:ext uri="{FF2B5EF4-FFF2-40B4-BE49-F238E27FC236}">
                      <a16:creationId xmlns:a16="http://schemas.microsoft.com/office/drawing/2014/main" id="{9ABE352A-2FC4-440B-8B2F-276A7C269608}"/>
                    </a:ext>
                  </a:extLst>
                </p:cNvPr>
                <p:cNvSpPr txBox="1"/>
                <p:nvPr/>
              </p:nvSpPr>
              <p:spPr>
                <a:xfrm>
                  <a:off x="9556846" y="4595319"/>
                  <a:ext cx="1578610" cy="520265"/>
                </a:xfrm>
                <a:prstGeom prst="rect">
                  <a:avLst/>
                </a:prstGeom>
                <a:noFill/>
              </p:spPr>
              <p:txBody>
                <a:bodyPr wrap="square" rtlCol="0">
                  <a:spAutoFit/>
                </a:bodyPr>
                <a:lstStyle/>
                <a:p>
                  <a:r>
                    <a:rPr lang="en-US" sz="1200" dirty="0"/>
                    <a:t>Proposed isotopes to be measured</a:t>
                  </a:r>
                </a:p>
              </p:txBody>
            </p:sp>
            <p:sp>
              <p:nvSpPr>
                <p:cNvPr id="196" name="Rectangle 40">
                  <a:extLst>
                    <a:ext uri="{FF2B5EF4-FFF2-40B4-BE49-F238E27FC236}">
                      <a16:creationId xmlns:a16="http://schemas.microsoft.com/office/drawing/2014/main" id="{B63BA4EA-C73D-490B-968B-6DFF40E06AFF}"/>
                    </a:ext>
                  </a:extLst>
                </p:cNvPr>
                <p:cNvSpPr/>
                <p:nvPr/>
              </p:nvSpPr>
              <p:spPr>
                <a:xfrm>
                  <a:off x="7316596" y="5019648"/>
                  <a:ext cx="326092" cy="336835"/>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5BED1005-D8DA-494F-83EA-85D5AC02251E}"/>
                    </a:ext>
                  </a:extLst>
                </p:cNvPr>
                <p:cNvSpPr txBox="1"/>
                <p:nvPr/>
              </p:nvSpPr>
              <p:spPr>
                <a:xfrm>
                  <a:off x="9556846" y="4957095"/>
                  <a:ext cx="1812432" cy="520265"/>
                </a:xfrm>
                <a:prstGeom prst="rect">
                  <a:avLst/>
                </a:prstGeom>
                <a:noFill/>
              </p:spPr>
              <p:txBody>
                <a:bodyPr wrap="square" rtlCol="0">
                  <a:spAutoFit/>
                </a:bodyPr>
                <a:lstStyle/>
                <a:p>
                  <a:pPr algn="just"/>
                  <a:r>
                    <a:rPr lang="en-US" sz="1200" dirty="0"/>
                    <a:t>Nuclei studied with isomer or beta decay</a:t>
                  </a:r>
                </a:p>
              </p:txBody>
            </p:sp>
            <p:pic>
              <p:nvPicPr>
                <p:cNvPr id="201" name="그림 200">
                  <a:extLst>
                    <a:ext uri="{FF2B5EF4-FFF2-40B4-BE49-F238E27FC236}">
                      <a16:creationId xmlns:a16="http://schemas.microsoft.com/office/drawing/2014/main" id="{2E91EBF5-4D3F-421D-8F56-6AEBE2DC16ED}"/>
                    </a:ext>
                  </a:extLst>
                </p:cNvPr>
                <p:cNvPicPr>
                  <a:picLocks noChangeAspect="1"/>
                </p:cNvPicPr>
                <p:nvPr/>
              </p:nvPicPr>
              <p:blipFill>
                <a:blip r:embed="rId6"/>
                <a:stretch>
                  <a:fillRect/>
                </a:stretch>
              </p:blipFill>
              <p:spPr>
                <a:xfrm>
                  <a:off x="9250809" y="5043256"/>
                  <a:ext cx="326092" cy="336835"/>
                </a:xfrm>
                <a:prstGeom prst="rect">
                  <a:avLst/>
                </a:prstGeom>
              </p:spPr>
            </p:pic>
          </p:grpSp>
          <p:sp>
            <p:nvSpPr>
              <p:cNvPr id="9" name="TextBox 8">
                <a:extLst>
                  <a:ext uri="{FF2B5EF4-FFF2-40B4-BE49-F238E27FC236}">
                    <a16:creationId xmlns:a16="http://schemas.microsoft.com/office/drawing/2014/main" id="{6C3897B7-3B1A-4CD7-9A56-2BECE4E1D86E}"/>
                  </a:ext>
                </a:extLst>
              </p:cNvPr>
              <p:cNvSpPr txBox="1"/>
              <p:nvPr/>
            </p:nvSpPr>
            <p:spPr>
              <a:xfrm>
                <a:off x="10493828" y="1513738"/>
                <a:ext cx="1504775" cy="261610"/>
              </a:xfrm>
              <a:prstGeom prst="rect">
                <a:avLst/>
              </a:prstGeom>
              <a:noFill/>
            </p:spPr>
            <p:txBody>
              <a:bodyPr wrap="square" rtlCol="0">
                <a:spAutoFit/>
              </a:bodyPr>
              <a:lstStyle/>
              <a:p>
                <a:r>
                  <a:rPr lang="en-US" altLang="ko-KR" sz="1100" dirty="0"/>
                  <a:t>Drawn</a:t>
                </a:r>
                <a:r>
                  <a:rPr lang="ko-KR" altLang="en-US" sz="1100" dirty="0"/>
                  <a:t> </a:t>
                </a:r>
                <a:r>
                  <a:rPr lang="en-US" altLang="ko-KR" sz="1100" dirty="0"/>
                  <a:t>by</a:t>
                </a:r>
                <a:r>
                  <a:rPr lang="ko-KR" altLang="en-US" sz="1100" dirty="0"/>
                  <a:t> </a:t>
                </a:r>
                <a:r>
                  <a:rPr lang="en-US" altLang="ko-KR" sz="1100" dirty="0"/>
                  <a:t>Y. H. Kim</a:t>
                </a:r>
                <a:endParaRPr lang="ko-KR" altLang="en-US" sz="1100" dirty="0"/>
              </a:p>
            </p:txBody>
          </p:sp>
        </p:grpSp>
        <p:sp>
          <p:nvSpPr>
            <p:cNvPr id="197" name="Rectangle 31">
              <a:extLst>
                <a:ext uri="{FF2B5EF4-FFF2-40B4-BE49-F238E27FC236}">
                  <a16:creationId xmlns:a16="http://schemas.microsoft.com/office/drawing/2014/main" id="{A0945491-AE52-43DB-85EF-1F8630E2696F}"/>
                </a:ext>
              </a:extLst>
            </p:cNvPr>
            <p:cNvSpPr/>
            <p:nvPr/>
          </p:nvSpPr>
          <p:spPr>
            <a:xfrm>
              <a:off x="6845203" y="2877260"/>
              <a:ext cx="220204" cy="369332"/>
            </a:xfrm>
            <a:prstGeom prst="rect">
              <a:avLst/>
            </a:prstGeom>
          </p:spPr>
          <p:txBody>
            <a:bodyPr wrap="square">
              <a:spAutoFit/>
            </a:bodyPr>
            <a:lstStyle/>
            <a:p>
              <a:r>
                <a:rPr lang="en-US" dirty="0"/>
                <a:t>￼</a:t>
              </a:r>
            </a:p>
          </p:txBody>
        </p:sp>
        <p:sp>
          <p:nvSpPr>
            <p:cNvPr id="198" name="Rectangle 33">
              <a:extLst>
                <a:ext uri="{FF2B5EF4-FFF2-40B4-BE49-F238E27FC236}">
                  <a16:creationId xmlns:a16="http://schemas.microsoft.com/office/drawing/2014/main" id="{A9274AE9-FEE2-4FEC-B5F7-BCC57D2873EF}"/>
                </a:ext>
              </a:extLst>
            </p:cNvPr>
            <p:cNvSpPr/>
            <p:nvPr/>
          </p:nvSpPr>
          <p:spPr>
            <a:xfrm>
              <a:off x="6845203" y="2877260"/>
              <a:ext cx="220204" cy="369332"/>
            </a:xfrm>
            <a:prstGeom prst="rect">
              <a:avLst/>
            </a:prstGeom>
          </p:spPr>
          <p:txBody>
            <a:bodyPr wrap="square">
              <a:spAutoFit/>
            </a:bodyPr>
            <a:lstStyle/>
            <a:p>
              <a:r>
                <a:rPr lang="en-US" dirty="0"/>
                <a:t>￼</a:t>
              </a:r>
            </a:p>
          </p:txBody>
        </p:sp>
        <p:sp>
          <p:nvSpPr>
            <p:cNvPr id="199" name="Rectangle 34">
              <a:extLst>
                <a:ext uri="{FF2B5EF4-FFF2-40B4-BE49-F238E27FC236}">
                  <a16:creationId xmlns:a16="http://schemas.microsoft.com/office/drawing/2014/main" id="{811D7184-598B-4207-9780-A7AF5D11B2B7}"/>
                </a:ext>
              </a:extLst>
            </p:cNvPr>
            <p:cNvSpPr/>
            <p:nvPr/>
          </p:nvSpPr>
          <p:spPr>
            <a:xfrm>
              <a:off x="6845203" y="2877260"/>
              <a:ext cx="220204" cy="369332"/>
            </a:xfrm>
            <a:prstGeom prst="rect">
              <a:avLst/>
            </a:prstGeom>
          </p:spPr>
          <p:txBody>
            <a:bodyPr wrap="square">
              <a:spAutoFit/>
            </a:bodyPr>
            <a:lstStyle/>
            <a:p>
              <a:r>
                <a:rPr lang="en-US" dirty="0"/>
                <a:t>￼</a:t>
              </a:r>
            </a:p>
          </p:txBody>
        </p:sp>
        <p:sp>
          <p:nvSpPr>
            <p:cNvPr id="202" name="Rectangle 73">
              <a:extLst>
                <a:ext uri="{FF2B5EF4-FFF2-40B4-BE49-F238E27FC236}">
                  <a16:creationId xmlns:a16="http://schemas.microsoft.com/office/drawing/2014/main" id="{4D49B8E8-E46F-4860-8C33-1DDE495C130F}"/>
                </a:ext>
              </a:extLst>
            </p:cNvPr>
            <p:cNvSpPr/>
            <p:nvPr/>
          </p:nvSpPr>
          <p:spPr>
            <a:xfrm>
              <a:off x="10074463" y="3200146"/>
              <a:ext cx="340807" cy="356273"/>
            </a:xfrm>
            <a:prstGeom prst="rect">
              <a:avLst/>
            </a:prstGeom>
            <a:solidFill>
              <a:srgbClr val="FF0000">
                <a:alpha val="35000"/>
              </a:srgbClr>
            </a:solidFill>
            <a:ln w="31750" cmpd="sng">
              <a:solidFill>
                <a:srgbClr val="FF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3" name="Rectangle 73">
              <a:extLst>
                <a:ext uri="{FF2B5EF4-FFF2-40B4-BE49-F238E27FC236}">
                  <a16:creationId xmlns:a16="http://schemas.microsoft.com/office/drawing/2014/main" id="{7D65CB27-7BCA-4420-AB20-046F0A9202FB}"/>
                </a:ext>
              </a:extLst>
            </p:cNvPr>
            <p:cNvSpPr/>
            <p:nvPr/>
          </p:nvSpPr>
          <p:spPr>
            <a:xfrm>
              <a:off x="10074463" y="1785024"/>
              <a:ext cx="335313" cy="2104977"/>
            </a:xfrm>
            <a:prstGeom prst="rect">
              <a:avLst/>
            </a:prstGeom>
            <a:noFill/>
            <a:ln w="31750" cmpd="sng">
              <a:solidFill>
                <a:srgbClr val="FF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491C6869-10DD-DB45-487B-02D876C3D355}"/>
              </a:ext>
            </a:extLst>
          </p:cNvPr>
          <p:cNvSpPr txBox="1"/>
          <p:nvPr/>
        </p:nvSpPr>
        <p:spPr>
          <a:xfrm>
            <a:off x="93785" y="4858875"/>
            <a:ext cx="5739910" cy="1477328"/>
          </a:xfrm>
          <a:prstGeom prst="rect">
            <a:avLst/>
          </a:prstGeom>
          <a:noFill/>
        </p:spPr>
        <p:txBody>
          <a:bodyPr wrap="square" rtlCol="0">
            <a:spAutoFit/>
          </a:bodyPr>
          <a:lstStyle/>
          <a:p>
            <a:pPr marL="285750" indent="-285750" algn="just">
              <a:buFontTx/>
              <a:buChar char="-"/>
            </a:pPr>
            <a:r>
              <a:rPr lang="en-US" altLang="ko-KR" dirty="0"/>
              <a:t>Nuclear structures around N = 126 are not well known</a:t>
            </a:r>
          </a:p>
          <a:p>
            <a:pPr marL="285750" indent="-285750" algn="just">
              <a:buFontTx/>
              <a:buChar char="-"/>
            </a:pPr>
            <a:r>
              <a:rPr lang="en-US" altLang="ko-KR" dirty="0"/>
              <a:t>Important for understanding the nuclear interaction in this region</a:t>
            </a:r>
          </a:p>
          <a:p>
            <a:pPr marL="285750" indent="-285750" algn="just">
              <a:buFontTx/>
              <a:buChar char="-"/>
            </a:pPr>
            <a:r>
              <a:rPr lang="en-US" altLang="ko-KR" dirty="0"/>
              <a:t>Particularly, nuclear properties of N = 126 isotones are crucial for constraining astrophysical nucleosynthesis</a:t>
            </a:r>
            <a:endParaRPr lang="ko-KR" altLang="en-US" dirty="0"/>
          </a:p>
        </p:txBody>
      </p:sp>
      <p:pic>
        <p:nvPicPr>
          <p:cNvPr id="12" name="Content Placeholder 4">
            <a:extLst>
              <a:ext uri="{FF2B5EF4-FFF2-40B4-BE49-F238E27FC236}">
                <a16:creationId xmlns:a16="http://schemas.microsoft.com/office/drawing/2014/main" id="{EAF69F24-24E3-C2F9-B724-D555D2D7B7C5}"/>
              </a:ext>
            </a:extLst>
          </p:cNvPr>
          <p:cNvPicPr>
            <a:picLocks noChangeAspect="1"/>
          </p:cNvPicPr>
          <p:nvPr/>
        </p:nvPicPr>
        <p:blipFill rotWithShape="1">
          <a:blip r:embed="rId7"/>
          <a:srcRect t="1657" b="-11650"/>
          <a:stretch/>
        </p:blipFill>
        <p:spPr>
          <a:xfrm>
            <a:off x="6167030" y="1287536"/>
            <a:ext cx="5739910" cy="3897772"/>
          </a:xfrm>
          <a:prstGeom prst="rect">
            <a:avLst/>
          </a:prstGeom>
        </p:spPr>
      </p:pic>
      <p:sp>
        <p:nvSpPr>
          <p:cNvPr id="13" name="Left Arrow 28">
            <a:extLst>
              <a:ext uri="{FF2B5EF4-FFF2-40B4-BE49-F238E27FC236}">
                <a16:creationId xmlns:a16="http://schemas.microsoft.com/office/drawing/2014/main" id="{62156864-F438-B494-D2CB-85B9F705176F}"/>
              </a:ext>
            </a:extLst>
          </p:cNvPr>
          <p:cNvSpPr/>
          <p:nvPr/>
        </p:nvSpPr>
        <p:spPr>
          <a:xfrm rot="3569664">
            <a:off x="9931734" y="2213457"/>
            <a:ext cx="750285" cy="676503"/>
          </a:xfrm>
          <a:prstGeom prst="leftArrow">
            <a:avLst/>
          </a:prstGeom>
          <a:solidFill>
            <a:srgbClr val="008000">
              <a:alpha val="50000"/>
            </a:srgbClr>
          </a:solidFill>
          <a:ln w="25400" cmpd="sng">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entagon 29">
            <a:extLst>
              <a:ext uri="{FF2B5EF4-FFF2-40B4-BE49-F238E27FC236}">
                <a16:creationId xmlns:a16="http://schemas.microsoft.com/office/drawing/2014/main" id="{4811D6F8-869A-96DD-38CB-70A4AA1F3485}"/>
              </a:ext>
            </a:extLst>
          </p:cNvPr>
          <p:cNvSpPr/>
          <p:nvPr/>
        </p:nvSpPr>
        <p:spPr>
          <a:xfrm rot="14474860">
            <a:off x="9762262" y="1836814"/>
            <a:ext cx="389432" cy="436819"/>
          </a:xfrm>
          <a:prstGeom prst="homePlate">
            <a:avLst>
              <a:gd name="adj" fmla="val 88301"/>
            </a:avLst>
          </a:prstGeom>
          <a:solidFill>
            <a:srgbClr val="FF0000">
              <a:alpha val="50000"/>
            </a:srgbClr>
          </a:solidFill>
          <a:ln w="254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TextBox 14">
            <a:extLst>
              <a:ext uri="{FF2B5EF4-FFF2-40B4-BE49-F238E27FC236}">
                <a16:creationId xmlns:a16="http://schemas.microsoft.com/office/drawing/2014/main" id="{71E7508F-67B2-F0D3-95B1-775A95DD3316}"/>
              </a:ext>
            </a:extLst>
          </p:cNvPr>
          <p:cNvSpPr txBox="1"/>
          <p:nvPr/>
        </p:nvSpPr>
        <p:spPr>
          <a:xfrm rot="19621784">
            <a:off x="9835061" y="2597964"/>
            <a:ext cx="2185718" cy="461665"/>
          </a:xfrm>
          <a:prstGeom prst="rect">
            <a:avLst/>
          </a:prstGeom>
          <a:noFill/>
        </p:spPr>
        <p:txBody>
          <a:bodyPr wrap="square" rtlCol="0">
            <a:spAutoFit/>
          </a:bodyPr>
          <a:lstStyle/>
          <a:p>
            <a:r>
              <a:rPr lang="en-US" sz="2400" b="1" dirty="0">
                <a:solidFill>
                  <a:srgbClr val="FF0000"/>
                </a:solidFill>
              </a:rPr>
              <a:t>Blank spot</a:t>
            </a:r>
          </a:p>
        </p:txBody>
      </p:sp>
      <p:sp>
        <p:nvSpPr>
          <p:cNvPr id="16" name="Rectangle 27">
            <a:extLst>
              <a:ext uri="{FF2B5EF4-FFF2-40B4-BE49-F238E27FC236}">
                <a16:creationId xmlns:a16="http://schemas.microsoft.com/office/drawing/2014/main" id="{3D4087DF-4D35-C3BD-1C68-58C81CF1FF7F}"/>
              </a:ext>
            </a:extLst>
          </p:cNvPr>
          <p:cNvSpPr/>
          <p:nvPr/>
        </p:nvSpPr>
        <p:spPr>
          <a:xfrm>
            <a:off x="6091437" y="4837120"/>
            <a:ext cx="5594050" cy="261610"/>
          </a:xfrm>
          <a:prstGeom prst="rect">
            <a:avLst/>
          </a:prstGeom>
        </p:spPr>
        <p:txBody>
          <a:bodyPr wrap="square">
            <a:spAutoFit/>
          </a:bodyPr>
          <a:lstStyle/>
          <a:p>
            <a:r>
              <a:rPr lang="en-US" sz="1100" dirty="0"/>
              <a:t>Reiner </a:t>
            </a:r>
            <a:r>
              <a:rPr lang="en-US" sz="1100" dirty="0" err="1"/>
              <a:t>Krucken</a:t>
            </a:r>
            <a:r>
              <a:rPr lang="en-US" sz="1100" dirty="0"/>
              <a:t>, Contemporary Physics Vol. 52, No. 2(2011) 101–120</a:t>
            </a:r>
          </a:p>
        </p:txBody>
      </p:sp>
      <p:sp>
        <p:nvSpPr>
          <p:cNvPr id="18" name="직사각형 17">
            <a:extLst>
              <a:ext uri="{FF2B5EF4-FFF2-40B4-BE49-F238E27FC236}">
                <a16:creationId xmlns:a16="http://schemas.microsoft.com/office/drawing/2014/main" id="{2DCFD950-ECF0-AF18-57C6-53202A4A58A7}"/>
              </a:ext>
            </a:extLst>
          </p:cNvPr>
          <p:cNvSpPr/>
          <p:nvPr/>
        </p:nvSpPr>
        <p:spPr>
          <a:xfrm>
            <a:off x="10527268" y="1914298"/>
            <a:ext cx="266583" cy="157679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45C788C1-9150-1F04-6A07-81E04C1F5DC6}"/>
              </a:ext>
            </a:extLst>
          </p:cNvPr>
          <p:cNvSpPr txBox="1"/>
          <p:nvPr/>
        </p:nvSpPr>
        <p:spPr>
          <a:xfrm>
            <a:off x="5854336" y="5286219"/>
            <a:ext cx="6243879" cy="923330"/>
          </a:xfrm>
          <a:prstGeom prst="rect">
            <a:avLst/>
          </a:prstGeom>
          <a:noFill/>
        </p:spPr>
        <p:txBody>
          <a:bodyPr wrap="square" rtlCol="0">
            <a:spAutoFit/>
          </a:bodyPr>
          <a:lstStyle/>
          <a:p>
            <a:pPr algn="just"/>
            <a:r>
              <a:rPr lang="en-US" altLang="ko-KR" dirty="0"/>
              <a:t>Astrophysical r-process : A nucleosynthesis process expected to explain the half of heavy nuclei abundance in the universe</a:t>
            </a:r>
          </a:p>
          <a:p>
            <a:pPr algn="just"/>
            <a:r>
              <a:rPr lang="en-US" altLang="ko-KR" dirty="0"/>
              <a:t>Expected to occur at neutron star merger or type-2 supernovae</a:t>
            </a:r>
            <a:endParaRPr lang="ko-KR" altLang="en-US" dirty="0"/>
          </a:p>
        </p:txBody>
      </p:sp>
    </p:spTree>
    <p:extLst>
      <p:ext uri="{BB962C8B-B14F-4D97-AF65-F5344CB8AC3E}">
        <p14:creationId xmlns:p14="http://schemas.microsoft.com/office/powerpoint/2010/main" val="103784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animBg="1"/>
    </p:bldLst>
  </p:timing>
</p:sld>
</file>

<file path=ppt/theme/theme1.xml><?xml version="1.0" encoding="utf-8"?>
<a:theme xmlns:a="http://schemas.openxmlformats.org/drawingml/2006/main" name="SNU_CE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사용자 지정 2">
      <a:majorFont>
        <a:latin typeface="Times New Roman"/>
        <a:ea typeface="맑은 고딕"/>
        <a:cs typeface=""/>
      </a:majorFont>
      <a:minorFont>
        <a:latin typeface="Times New Roman"/>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문서" ma:contentTypeID="0x01010037AABB73EB104F47A6F8C4AECEB0680B" ma:contentTypeVersion="11" ma:contentTypeDescription="새 문서를 만듭니다." ma:contentTypeScope="" ma:versionID="27abc7dad6670b8b76e0d5b8b496d22f">
  <xsd:schema xmlns:xsd="http://www.w3.org/2001/XMLSchema" xmlns:xs="http://www.w3.org/2001/XMLSchema" xmlns:p="http://schemas.microsoft.com/office/2006/metadata/properties" xmlns:ns3="92292f86-a079-4fc5-9da0-d5a21bda1689" xmlns:ns4="77171b27-a2c3-465c-bad2-2fb83ccb57ba" targetNamespace="http://schemas.microsoft.com/office/2006/metadata/properties" ma:root="true" ma:fieldsID="7f7ab9a78a170a7614880af3fa15f37a" ns3:_="" ns4:_="">
    <xsd:import namespace="92292f86-a079-4fc5-9da0-d5a21bda1689"/>
    <xsd:import namespace="77171b27-a2c3-465c-bad2-2fb83ccb57b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GenerationTime" minOccurs="0"/>
                <xsd:element ref="ns4:MediaServiceEventHashCode"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292f86-a079-4fc5-9da0-d5a21bda1689" elementFormDefault="qualified">
    <xsd:import namespace="http://schemas.microsoft.com/office/2006/documentManagement/types"/>
    <xsd:import namespace="http://schemas.microsoft.com/office/infopath/2007/PartnerControls"/>
    <xsd:element name="SharedWithUsers" ma:index="8" nillable="true" ma:displayName="공유 대상"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세부 정보 공유" ma:description="" ma:internalName="SharedWithDetails" ma:readOnly="true">
      <xsd:simpleType>
        <xsd:restriction base="dms:Note">
          <xsd:maxLength value="255"/>
        </xsd:restriction>
      </xsd:simpleType>
    </xsd:element>
    <xsd:element name="SharingHintHash" ma:index="10" nillable="true" ma:displayName="힌트 해시 공유"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171b27-a2c3-465c-bad2-2fb83ccb57b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E0163F-D5A7-4F13-A31B-3EF3661AB1E4}">
  <ds:schemaRefs>
    <ds:schemaRef ds:uri="http://schemas.microsoft.com/sharepoint/v3/contenttype/forms"/>
  </ds:schemaRefs>
</ds:datastoreItem>
</file>

<file path=customXml/itemProps2.xml><?xml version="1.0" encoding="utf-8"?>
<ds:datastoreItem xmlns:ds="http://schemas.openxmlformats.org/officeDocument/2006/customXml" ds:itemID="{5F61071D-B1DE-4C62-B9B7-49163F3E580D}">
  <ds:schemaRefs>
    <ds:schemaRef ds:uri="http://schemas.microsoft.com/office/2006/documentManagement/types"/>
    <ds:schemaRef ds:uri="http://schemas.microsoft.com/office/infopath/2007/PartnerControls"/>
    <ds:schemaRef ds:uri="92292f86-a079-4fc5-9da0-d5a21bda1689"/>
    <ds:schemaRef ds:uri="http://purl.org/dc/elements/1.1/"/>
    <ds:schemaRef ds:uri="http://schemas.microsoft.com/office/2006/metadata/properties"/>
    <ds:schemaRef ds:uri="77171b27-a2c3-465c-bad2-2fb83ccb57ba"/>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E3B01D6-304B-48A0-A5F5-CD61EA52A7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292f86-a079-4fc5-9da0-d5a21bda1689"/>
    <ds:schemaRef ds:uri="77171b27-a2c3-465c-bad2-2fb83ccb57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8100</TotalTime>
  <Words>4895</Words>
  <Application>Microsoft Office PowerPoint</Application>
  <PresentationFormat>와이드스크린</PresentationFormat>
  <Paragraphs>662</Paragraphs>
  <Slides>39</Slides>
  <Notes>17</Notes>
  <HiddenSlides>23</HiddenSlides>
  <MMClips>0</MMClips>
  <ScaleCrop>false</ScaleCrop>
  <HeadingPairs>
    <vt:vector size="8" baseType="variant">
      <vt:variant>
        <vt:lpstr>사용한 글꼴</vt:lpstr>
      </vt:variant>
      <vt:variant>
        <vt:i4>7</vt:i4>
      </vt:variant>
      <vt:variant>
        <vt:lpstr>테마</vt:lpstr>
      </vt:variant>
      <vt:variant>
        <vt:i4>1</vt:i4>
      </vt:variant>
      <vt:variant>
        <vt:lpstr>포함된 OLE 서버</vt:lpstr>
      </vt:variant>
      <vt:variant>
        <vt:i4>1</vt:i4>
      </vt:variant>
      <vt:variant>
        <vt:lpstr>슬라이드 제목</vt:lpstr>
      </vt:variant>
      <vt:variant>
        <vt:i4>39</vt:i4>
      </vt:variant>
    </vt:vector>
  </HeadingPairs>
  <TitlesOfParts>
    <vt:vector size="48" baseType="lpstr">
      <vt:lpstr>맑은 고딕</vt:lpstr>
      <vt:lpstr>Arial</vt:lpstr>
      <vt:lpstr>Calibri</vt:lpstr>
      <vt:lpstr>Cambria Math</vt:lpstr>
      <vt:lpstr>Georgia</vt:lpstr>
      <vt:lpstr>Times New Roman</vt:lpstr>
      <vt:lpstr>Wingdings</vt:lpstr>
      <vt:lpstr>SNU_CENS</vt:lpstr>
      <vt:lpstr>Acrobat Document</vt:lpstr>
      <vt:lpstr>Study of nuclear structure around the N = 126 shell closure using multi-nucleon transfer reaction</vt:lpstr>
      <vt:lpstr>List</vt:lpstr>
      <vt:lpstr>Atomic nucleus</vt:lpstr>
      <vt:lpstr>Nuclear Chart (Segre Chart)</vt:lpstr>
      <vt:lpstr>Nuclear Shell Model</vt:lpstr>
      <vt:lpstr>Nuclear Structure</vt:lpstr>
      <vt:lpstr>Multi-Nucleon Transfer (MNT) Reaction</vt:lpstr>
      <vt:lpstr>Experimental Setup</vt:lpstr>
      <vt:lpstr>Motivation of our experiment</vt:lpstr>
      <vt:lpstr>Conventional PID procedure and limitation</vt:lpstr>
      <vt:lpstr>Particle IDentification (PID)</vt:lpstr>
      <vt:lpstr>Supervised learning for Q identification</vt:lpstr>
      <vt:lpstr>TMVA Deep Neural Network</vt:lpstr>
      <vt:lpstr>DNN performance</vt:lpstr>
      <vt:lpstr>Q:Position hist after DNN application</vt:lpstr>
      <vt:lpstr>Boosted Decision Tree (Gradient) description</vt:lpstr>
      <vt:lpstr>Data Preparation for BDTG</vt:lpstr>
      <vt:lpstr>Parameters of BDTG</vt:lpstr>
      <vt:lpstr>Q:M/Q histograms comparison</vt:lpstr>
      <vt:lpstr>Q state histograms comparison</vt:lpstr>
      <vt:lpstr>Q state w.r.t different energy ranges</vt:lpstr>
      <vt:lpstr>Q resolution variation</vt:lpstr>
      <vt:lpstr>Mass histogram</vt:lpstr>
      <vt:lpstr>Atomic number (Z) identification</vt:lpstr>
      <vt:lpstr>Atomic number (Z) identification by M.L.</vt:lpstr>
      <vt:lpstr>DNN for classification</vt:lpstr>
      <vt:lpstr>Semi-supervised learning for Z identification</vt:lpstr>
      <vt:lpstr>Z identification using semi-supervised ML</vt:lpstr>
      <vt:lpstr>Self-Training procedure</vt:lpstr>
      <vt:lpstr>Result – Prob(Z)&gt;0.5 events</vt:lpstr>
      <vt:lpstr>Result – 134I, 134Xe Gamma hist comparison</vt:lpstr>
      <vt:lpstr>CATLIFE</vt:lpstr>
      <vt:lpstr>Second arm detector</vt:lpstr>
      <vt:lpstr>Determination of reaction point</vt:lpstr>
      <vt:lpstr>TLF mass histogram</vt:lpstr>
      <vt:lpstr>TLF mass histogram w.r.t reaction region</vt:lpstr>
      <vt:lpstr>Gamma-ray spectroscopy</vt:lpstr>
      <vt:lpstr>Example of GG coincidence (200Pt)</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Particle identification of VAMOS++ spectrometer data by using machine learning</dc:title>
  <dc:creator>Youngju Cho</dc:creator>
  <cp:lastModifiedBy>조영주</cp:lastModifiedBy>
  <cp:revision>149</cp:revision>
  <dcterms:created xsi:type="dcterms:W3CDTF">2022-04-14T03:44:31Z</dcterms:created>
  <dcterms:modified xsi:type="dcterms:W3CDTF">2023-03-30T07:06:06Z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0x01010037AABB73EB104F47A6F8C4AECEB0680B</vt:lpwstr>
  </property>
</Properties>
</file>